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vml" ContentType="application/vnd.openxmlformats-officedocument.vmlDrawing"/>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comment1.xml" ContentType="application/vnd.openxmlformats-officedocument.presentationml.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6.xml" ContentType="application/vnd.openxmlformats-officedocument.presentationml.tags+xml"/>
  <Override PartName="/ppt/notesSlides/notesSlide43.xml" ContentType="application/vnd.openxmlformats-officedocument.presentationml.notesSlide+xml"/>
  <Override PartName="/ppt/tags/tag7.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8.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9.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10.xml" ContentType="application/vnd.openxmlformats-officedocument.presentationml.tags+xml"/>
  <Override PartName="/ppt/notesSlides/notesSlide77.xml" ContentType="application/vnd.openxmlformats-officedocument.presentationml.notesSlide+xml"/>
  <Override PartName="/ppt/tags/tag11.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12.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tags/tag13.xml" ContentType="application/vnd.openxmlformats-officedocument.presentationml.tags+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tags/tag14.xml" ContentType="application/vnd.openxmlformats-officedocument.presentationml.tags+xml"/>
  <Override PartName="/ppt/notesSlides/notesSlide93.xml" ContentType="application/vnd.openxmlformats-officedocument.presentationml.notesSlide+xml"/>
  <Override PartName="/ppt/charts/chart1.xml" ContentType="application/vnd.openxmlformats-officedocument.drawingml.chart+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ags/tag15.xml" ContentType="application/vnd.openxmlformats-officedocument.presentationml.tags+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96"/>
  </p:notesMasterIdLst>
  <p:handoutMasterIdLst>
    <p:handoutMasterId r:id="rId197"/>
  </p:handoutMasterIdLst>
  <p:sldIdLst>
    <p:sldId id="256" r:id="rId2"/>
    <p:sldId id="257" r:id="rId3"/>
    <p:sldId id="1431" r:id="rId4"/>
    <p:sldId id="1365" r:id="rId5"/>
    <p:sldId id="1432" r:id="rId6"/>
    <p:sldId id="1366" r:id="rId7"/>
    <p:sldId id="1368" r:id="rId8"/>
    <p:sldId id="1370" r:id="rId9"/>
    <p:sldId id="1371" r:id="rId10"/>
    <p:sldId id="1373" r:id="rId11"/>
    <p:sldId id="1460" r:id="rId12"/>
    <p:sldId id="1374" r:id="rId13"/>
    <p:sldId id="1375" r:id="rId14"/>
    <p:sldId id="1376" r:id="rId15"/>
    <p:sldId id="1377" r:id="rId16"/>
    <p:sldId id="1378" r:id="rId17"/>
    <p:sldId id="1379" r:id="rId18"/>
    <p:sldId id="1381" r:id="rId19"/>
    <p:sldId id="1380" r:id="rId20"/>
    <p:sldId id="1474" r:id="rId21"/>
    <p:sldId id="1444" r:id="rId22"/>
    <p:sldId id="1383" r:id="rId23"/>
    <p:sldId id="1384" r:id="rId24"/>
    <p:sldId id="1385" r:id="rId25"/>
    <p:sldId id="1386" r:id="rId26"/>
    <p:sldId id="1387" r:id="rId27"/>
    <p:sldId id="1391" r:id="rId28"/>
    <p:sldId id="1500" r:id="rId29"/>
    <p:sldId id="1392" r:id="rId30"/>
    <p:sldId id="1393" r:id="rId31"/>
    <p:sldId id="1394" r:id="rId32"/>
    <p:sldId id="1395" r:id="rId33"/>
    <p:sldId id="1445" r:id="rId34"/>
    <p:sldId id="1501" r:id="rId35"/>
    <p:sldId id="1398" r:id="rId36"/>
    <p:sldId id="1399" r:id="rId37"/>
    <p:sldId id="1400" r:id="rId38"/>
    <p:sldId id="1403" r:id="rId39"/>
    <p:sldId id="1505" r:id="rId40"/>
    <p:sldId id="1404" r:id="rId41"/>
    <p:sldId id="1405" r:id="rId42"/>
    <p:sldId id="1461" r:id="rId43"/>
    <p:sldId id="1462" r:id="rId44"/>
    <p:sldId id="1408" r:id="rId45"/>
    <p:sldId id="1409" r:id="rId46"/>
    <p:sldId id="1410" r:id="rId47"/>
    <p:sldId id="1502" r:id="rId48"/>
    <p:sldId id="1412" r:id="rId49"/>
    <p:sldId id="1413" r:id="rId50"/>
    <p:sldId id="1414" r:id="rId51"/>
    <p:sldId id="1415" r:id="rId52"/>
    <p:sldId id="1417" r:id="rId53"/>
    <p:sldId id="1419" r:id="rId54"/>
    <p:sldId id="1420" r:id="rId55"/>
    <p:sldId id="1421" r:id="rId56"/>
    <p:sldId id="1422" r:id="rId57"/>
    <p:sldId id="1479" r:id="rId58"/>
    <p:sldId id="1360" r:id="rId59"/>
    <p:sldId id="389" r:id="rId60"/>
    <p:sldId id="1330" r:id="rId61"/>
    <p:sldId id="1335" r:id="rId62"/>
    <p:sldId id="1441" r:id="rId63"/>
    <p:sldId id="411" r:id="rId64"/>
    <p:sldId id="1340" r:id="rId65"/>
    <p:sldId id="1442" r:id="rId66"/>
    <p:sldId id="419" r:id="rId67"/>
    <p:sldId id="1433" r:id="rId68"/>
    <p:sldId id="1434" r:id="rId69"/>
    <p:sldId id="1436" r:id="rId70"/>
    <p:sldId id="1437" r:id="rId71"/>
    <p:sldId id="1506" r:id="rId72"/>
    <p:sldId id="1507" r:id="rId73"/>
    <p:sldId id="1463" r:id="rId74"/>
    <p:sldId id="412" r:id="rId75"/>
    <p:sldId id="413" r:id="rId76"/>
    <p:sldId id="1349" r:id="rId77"/>
    <p:sldId id="1350" r:id="rId78"/>
    <p:sldId id="1351" r:id="rId79"/>
    <p:sldId id="1443" r:id="rId80"/>
    <p:sldId id="1352" r:id="rId81"/>
    <p:sldId id="415" r:id="rId82"/>
    <p:sldId id="1353" r:id="rId83"/>
    <p:sldId id="1354" r:id="rId84"/>
    <p:sldId id="1356" r:id="rId85"/>
    <p:sldId id="1357" r:id="rId86"/>
    <p:sldId id="1343" r:id="rId87"/>
    <p:sldId id="1508" r:id="rId88"/>
    <p:sldId id="1509" r:id="rId89"/>
    <p:sldId id="1510" r:id="rId90"/>
    <p:sldId id="1511" r:id="rId91"/>
    <p:sldId id="1483" r:id="rId92"/>
    <p:sldId id="1209" r:id="rId93"/>
    <p:sldId id="1212" r:id="rId94"/>
    <p:sldId id="1211" r:id="rId95"/>
    <p:sldId id="1499" r:id="rId96"/>
    <p:sldId id="1449" r:id="rId97"/>
    <p:sldId id="1450" r:id="rId98"/>
    <p:sldId id="1464" r:id="rId99"/>
    <p:sldId id="287" r:id="rId100"/>
    <p:sldId id="1448" r:id="rId101"/>
    <p:sldId id="1217" r:id="rId102"/>
    <p:sldId id="1215" r:id="rId103"/>
    <p:sldId id="295" r:id="rId104"/>
    <p:sldId id="1485" r:id="rId105"/>
    <p:sldId id="1465" r:id="rId106"/>
    <p:sldId id="303" r:id="rId107"/>
    <p:sldId id="312" r:id="rId108"/>
    <p:sldId id="1101" r:id="rId109"/>
    <p:sldId id="326" r:id="rId110"/>
    <p:sldId id="1466" r:id="rId111"/>
    <p:sldId id="1467" r:id="rId112"/>
    <p:sldId id="1106" r:id="rId113"/>
    <p:sldId id="1458" r:id="rId114"/>
    <p:sldId id="1118" r:id="rId115"/>
    <p:sldId id="362" r:id="rId116"/>
    <p:sldId id="1124" r:id="rId117"/>
    <p:sldId id="1459" r:id="rId118"/>
    <p:sldId id="369" r:id="rId119"/>
    <p:sldId id="1322" r:id="rId120"/>
    <p:sldId id="1323" r:id="rId121"/>
    <p:sldId id="1324" r:id="rId122"/>
    <p:sldId id="1325" r:id="rId123"/>
    <p:sldId id="1326" r:id="rId124"/>
    <p:sldId id="1327" r:id="rId125"/>
    <p:sldId id="322" r:id="rId126"/>
    <p:sldId id="1454" r:id="rId127"/>
    <p:sldId id="1455" r:id="rId128"/>
    <p:sldId id="324" r:id="rId129"/>
    <p:sldId id="1456" r:id="rId130"/>
    <p:sldId id="1457" r:id="rId131"/>
    <p:sldId id="1131" r:id="rId132"/>
    <p:sldId id="1132" r:id="rId133"/>
    <p:sldId id="1133" r:id="rId134"/>
    <p:sldId id="1134" r:id="rId135"/>
    <p:sldId id="1135" r:id="rId136"/>
    <p:sldId id="1136" r:id="rId137"/>
    <p:sldId id="1503" r:id="rId138"/>
    <p:sldId id="323" r:id="rId139"/>
    <p:sldId id="1453" r:id="rId140"/>
    <p:sldId id="327" r:id="rId141"/>
    <p:sldId id="331" r:id="rId142"/>
    <p:sldId id="332" r:id="rId143"/>
    <p:sldId id="333" r:id="rId144"/>
    <p:sldId id="334" r:id="rId145"/>
    <p:sldId id="335" r:id="rId146"/>
    <p:sldId id="336" r:id="rId147"/>
    <p:sldId id="337" r:id="rId148"/>
    <p:sldId id="1317" r:id="rId149"/>
    <p:sldId id="1492" r:id="rId150"/>
    <p:sldId id="1192" r:id="rId151"/>
    <p:sldId id="1193" r:id="rId152"/>
    <p:sldId id="1195" r:id="rId153"/>
    <p:sldId id="1196" r:id="rId154"/>
    <p:sldId id="1197" r:id="rId155"/>
    <p:sldId id="1198" r:id="rId156"/>
    <p:sldId id="1199" r:id="rId157"/>
    <p:sldId id="1468" r:id="rId158"/>
    <p:sldId id="1200" r:id="rId159"/>
    <p:sldId id="1469" r:id="rId160"/>
    <p:sldId id="1201" r:id="rId161"/>
    <p:sldId id="1202" r:id="rId162"/>
    <p:sldId id="1203" r:id="rId163"/>
    <p:sldId id="1470" r:id="rId164"/>
    <p:sldId id="1204" r:id="rId165"/>
    <p:sldId id="1205" r:id="rId166"/>
    <p:sldId id="1206" r:id="rId167"/>
    <p:sldId id="1207" r:id="rId168"/>
    <p:sldId id="1208" r:id="rId169"/>
    <p:sldId id="1495" r:id="rId170"/>
    <p:sldId id="1175" r:id="rId171"/>
    <p:sldId id="1177" r:id="rId172"/>
    <p:sldId id="1313" r:id="rId173"/>
    <p:sldId id="1179" r:id="rId174"/>
    <p:sldId id="1180" r:id="rId175"/>
    <p:sldId id="1512" r:id="rId176"/>
    <p:sldId id="1513" r:id="rId177"/>
    <p:sldId id="1471" r:id="rId178"/>
    <p:sldId id="527" r:id="rId179"/>
    <p:sldId id="528" r:id="rId180"/>
    <p:sldId id="529" r:id="rId181"/>
    <p:sldId id="530" r:id="rId182"/>
    <p:sldId id="1187" r:id="rId183"/>
    <p:sldId id="1188" r:id="rId184"/>
    <p:sldId id="1189" r:id="rId185"/>
    <p:sldId id="1504" r:id="rId186"/>
    <p:sldId id="1514" r:id="rId187"/>
    <p:sldId id="1515" r:id="rId188"/>
    <p:sldId id="1516" r:id="rId189"/>
    <p:sldId id="1517" r:id="rId190"/>
    <p:sldId id="1518" r:id="rId191"/>
    <p:sldId id="1519" r:id="rId192"/>
    <p:sldId id="1520" r:id="rId193"/>
    <p:sldId id="1521" r:id="rId194"/>
    <p:sldId id="260" r:id="rId195"/>
  </p:sldIdLst>
  <p:sldSz cx="12192000" cy="6858000"/>
  <p:notesSz cx="6858000" cy="9144000"/>
  <p:custDataLst>
    <p:tags r:id="rId19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56" userDrawn="1">
          <p15:clr>
            <a:srgbClr val="A4A3A4"/>
          </p15:clr>
        </p15:guide>
        <p15:guide id="3" orient="horz" pos="648" userDrawn="1">
          <p15:clr>
            <a:srgbClr val="A4A3A4"/>
          </p15:clr>
        </p15:guide>
        <p15:guide id="4" orient="horz" pos="709" userDrawn="1">
          <p15:clr>
            <a:srgbClr val="A4A3A4"/>
          </p15:clr>
        </p15:guide>
        <p15:guide id="5" orient="horz" pos="3929" userDrawn="1">
          <p15:clr>
            <a:srgbClr val="A4A3A4"/>
          </p15:clr>
        </p15:guide>
        <p15:guide id="6" orient="horz" pos="38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CC"/>
    <a:srgbClr val="0000FF"/>
    <a:srgbClr val="FFFFFF"/>
    <a:srgbClr val="CCECFF"/>
    <a:srgbClr val="66FF66"/>
    <a:srgbClr val="0836BF"/>
    <a:srgbClr val="3A5566"/>
    <a:srgbClr val="FFFF99"/>
    <a:srgbClr val="0036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418" autoAdjust="0"/>
  </p:normalViewPr>
  <p:slideViewPr>
    <p:cSldViewPr snapToGrid="0" showGuides="1">
      <p:cViewPr varScale="1">
        <p:scale>
          <a:sx n="138" d="100"/>
          <a:sy n="138" d="100"/>
        </p:scale>
        <p:origin x="368" y="84"/>
      </p:cViewPr>
      <p:guideLst>
        <p:guide pos="416"/>
        <p:guide pos="7256"/>
        <p:guide orient="horz" pos="648"/>
        <p:guide orient="horz" pos="709"/>
        <p:guide orient="horz" pos="3929"/>
        <p:guide orient="horz" pos="38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2910" y="6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commentAuthors" Target="commentAuthors.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notesMaster" Target="notesMasters/notesMaster1.xml"/><Relationship Id="rId200"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handoutMaster" Target="handoutMasters/handoutMaster1.xml"/><Relationship Id="rId201"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ags" Target="tags/tag1.xml"/><Relationship Id="rId202"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1" Type="http://schemas.openxmlformats.org/officeDocument/2006/relationships/oleObject" Target="file:///\\Users\mohammad\Downloads\network_trac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969035403844"/>
          <c:y val="9.2178139300603298E-2"/>
          <c:w val="0.75701442058195001"/>
          <c:h val="0.77210129783836501"/>
        </c:manualLayout>
      </c:layout>
      <c:scatterChart>
        <c:scatterStyle val="lineMarker"/>
        <c:varyColors val="0"/>
        <c:ser>
          <c:idx val="0"/>
          <c:order val="0"/>
          <c:spPr>
            <a:ln w="19050" cap="rnd">
              <a:solidFill>
                <a:schemeClr val="tx1"/>
              </a:solidFill>
              <a:round/>
            </a:ln>
            <a:effectLst/>
          </c:spPr>
          <c:marker>
            <c:symbol val="none"/>
          </c:marker>
          <c:xVal>
            <c:numRef>
              <c:f>Sheet1!$M$1:$M$266</c:f>
              <c:numCache>
                <c:formatCode>General</c:formatCode>
                <c:ptCount val="266"/>
                <c:pt idx="1">
                  <c:v>0</c:v>
                </c:pt>
                <c:pt idx="2">
                  <c:v>1.15999984741</c:v>
                </c:pt>
                <c:pt idx="3">
                  <c:v>1.8999998569500001</c:v>
                </c:pt>
                <c:pt idx="4">
                  <c:v>3.3399999141699981</c:v>
                </c:pt>
                <c:pt idx="5">
                  <c:v>5.07999992371</c:v>
                </c:pt>
                <c:pt idx="6">
                  <c:v>6.2699999809299998</c:v>
                </c:pt>
                <c:pt idx="7">
                  <c:v>6.82999992371</c:v>
                </c:pt>
                <c:pt idx="8">
                  <c:v>7.4299998283399997</c:v>
                </c:pt>
                <c:pt idx="9">
                  <c:v>8.1899998188000005</c:v>
                </c:pt>
                <c:pt idx="10">
                  <c:v>8.9599997997299994</c:v>
                </c:pt>
                <c:pt idx="11">
                  <c:v>9.5999999046299997</c:v>
                </c:pt>
                <c:pt idx="12">
                  <c:v>10.149999856899999</c:v>
                </c:pt>
                <c:pt idx="13">
                  <c:v>10.8699998856</c:v>
                </c:pt>
                <c:pt idx="14">
                  <c:v>11.509999990500001</c:v>
                </c:pt>
                <c:pt idx="15">
                  <c:v>12.169999837900001</c:v>
                </c:pt>
                <c:pt idx="16">
                  <c:v>12.6599998474</c:v>
                </c:pt>
                <c:pt idx="17">
                  <c:v>13.25</c:v>
                </c:pt>
                <c:pt idx="18">
                  <c:v>13.809999942799999</c:v>
                </c:pt>
                <c:pt idx="19">
                  <c:v>14.4299998283</c:v>
                </c:pt>
                <c:pt idx="20">
                  <c:v>14.9099998474</c:v>
                </c:pt>
                <c:pt idx="21">
                  <c:v>15.599999904600001</c:v>
                </c:pt>
                <c:pt idx="22">
                  <c:v>16.029999971399999</c:v>
                </c:pt>
                <c:pt idx="23">
                  <c:v>16.549999952299999</c:v>
                </c:pt>
                <c:pt idx="24">
                  <c:v>17.169999837900001</c:v>
                </c:pt>
                <c:pt idx="25">
                  <c:v>17.8599998951</c:v>
                </c:pt>
                <c:pt idx="26">
                  <c:v>18.569999933199998</c:v>
                </c:pt>
                <c:pt idx="27">
                  <c:v>19.299999952299999</c:v>
                </c:pt>
                <c:pt idx="28">
                  <c:v>19.739999771099999</c:v>
                </c:pt>
                <c:pt idx="29">
                  <c:v>20.449999809299999</c:v>
                </c:pt>
                <c:pt idx="30">
                  <c:v>21.119999885599999</c:v>
                </c:pt>
                <c:pt idx="31">
                  <c:v>21.819999933199998</c:v>
                </c:pt>
                <c:pt idx="32">
                  <c:v>22.639999866499998</c:v>
                </c:pt>
                <c:pt idx="33">
                  <c:v>24.059999942800001</c:v>
                </c:pt>
                <c:pt idx="34">
                  <c:v>25.259999990499999</c:v>
                </c:pt>
                <c:pt idx="35">
                  <c:v>26.349999904600001</c:v>
                </c:pt>
                <c:pt idx="36">
                  <c:v>27.059999942800001</c:v>
                </c:pt>
                <c:pt idx="37">
                  <c:v>27.7099997997</c:v>
                </c:pt>
                <c:pt idx="38">
                  <c:v>28.429999828300001</c:v>
                </c:pt>
                <c:pt idx="39">
                  <c:v>29.329999923700001</c:v>
                </c:pt>
                <c:pt idx="40">
                  <c:v>30.099999904600001</c:v>
                </c:pt>
                <c:pt idx="41">
                  <c:v>30.679999828300001</c:v>
                </c:pt>
                <c:pt idx="42">
                  <c:v>31.409999847400002</c:v>
                </c:pt>
                <c:pt idx="43">
                  <c:v>32.059999942799998</c:v>
                </c:pt>
                <c:pt idx="44">
                  <c:v>32.689999818799997</c:v>
                </c:pt>
                <c:pt idx="45">
                  <c:v>33.289999961900001</c:v>
                </c:pt>
                <c:pt idx="46">
                  <c:v>33.929999828299998</c:v>
                </c:pt>
                <c:pt idx="47">
                  <c:v>34.5899999142</c:v>
                </c:pt>
                <c:pt idx="48">
                  <c:v>35.149999856900003</c:v>
                </c:pt>
                <c:pt idx="49">
                  <c:v>35.7099997997</c:v>
                </c:pt>
                <c:pt idx="50">
                  <c:v>36.319999933200002</c:v>
                </c:pt>
                <c:pt idx="51">
                  <c:v>36.969999790199999</c:v>
                </c:pt>
                <c:pt idx="52">
                  <c:v>37.549999952299999</c:v>
                </c:pt>
                <c:pt idx="53">
                  <c:v>38.129999875999999</c:v>
                </c:pt>
                <c:pt idx="54">
                  <c:v>38.719999790199999</c:v>
                </c:pt>
                <c:pt idx="55">
                  <c:v>39.289999961900001</c:v>
                </c:pt>
                <c:pt idx="56">
                  <c:v>39.949999809300003</c:v>
                </c:pt>
                <c:pt idx="57">
                  <c:v>40.549999952299999</c:v>
                </c:pt>
                <c:pt idx="58">
                  <c:v>41.029999971400002</c:v>
                </c:pt>
                <c:pt idx="59">
                  <c:v>41.279999971400002</c:v>
                </c:pt>
                <c:pt idx="60">
                  <c:v>42.069999933200002</c:v>
                </c:pt>
                <c:pt idx="61">
                  <c:v>42.669999837900001</c:v>
                </c:pt>
                <c:pt idx="62">
                  <c:v>43.279999971400002</c:v>
                </c:pt>
                <c:pt idx="63">
                  <c:v>43.539999961900001</c:v>
                </c:pt>
                <c:pt idx="64">
                  <c:v>43.759999990499999</c:v>
                </c:pt>
                <c:pt idx="65">
                  <c:v>44.069999933200002</c:v>
                </c:pt>
                <c:pt idx="66">
                  <c:v>45.719999790199999</c:v>
                </c:pt>
                <c:pt idx="67">
                  <c:v>46.5</c:v>
                </c:pt>
                <c:pt idx="68">
                  <c:v>47.029999971400002</c:v>
                </c:pt>
                <c:pt idx="69">
                  <c:v>47.869999885600002</c:v>
                </c:pt>
                <c:pt idx="70">
                  <c:v>48.719999790199999</c:v>
                </c:pt>
                <c:pt idx="71">
                  <c:v>49.969999790199999</c:v>
                </c:pt>
                <c:pt idx="72">
                  <c:v>50.629999875999999</c:v>
                </c:pt>
                <c:pt idx="73">
                  <c:v>51.419999837900001</c:v>
                </c:pt>
                <c:pt idx="74">
                  <c:v>52.359999895100003</c:v>
                </c:pt>
                <c:pt idx="75">
                  <c:v>53.189999818799997</c:v>
                </c:pt>
                <c:pt idx="76">
                  <c:v>54.199999809300003</c:v>
                </c:pt>
                <c:pt idx="77">
                  <c:v>54.969999790199999</c:v>
                </c:pt>
                <c:pt idx="78">
                  <c:v>55.829999923700001</c:v>
                </c:pt>
                <c:pt idx="79">
                  <c:v>56.559999942799998</c:v>
                </c:pt>
                <c:pt idx="80">
                  <c:v>57.289999961900001</c:v>
                </c:pt>
                <c:pt idx="81">
                  <c:v>57.909999847400002</c:v>
                </c:pt>
                <c:pt idx="82">
                  <c:v>58.619999885600002</c:v>
                </c:pt>
                <c:pt idx="83">
                  <c:v>59.269999980900003</c:v>
                </c:pt>
                <c:pt idx="84">
                  <c:v>60.049999952299999</c:v>
                </c:pt>
                <c:pt idx="85">
                  <c:v>60.679999828299998</c:v>
                </c:pt>
                <c:pt idx="86">
                  <c:v>61.579999923700001</c:v>
                </c:pt>
                <c:pt idx="87">
                  <c:v>62.039999961900001</c:v>
                </c:pt>
                <c:pt idx="88">
                  <c:v>62.609999895100003</c:v>
                </c:pt>
                <c:pt idx="89">
                  <c:v>63.289999961900001</c:v>
                </c:pt>
                <c:pt idx="90">
                  <c:v>64.029999971400002</c:v>
                </c:pt>
                <c:pt idx="91">
                  <c:v>64.699999809299996</c:v>
                </c:pt>
                <c:pt idx="92">
                  <c:v>65.289999961899994</c:v>
                </c:pt>
                <c:pt idx="93">
                  <c:v>65.719999790200006</c:v>
                </c:pt>
                <c:pt idx="94">
                  <c:v>66.809999942800005</c:v>
                </c:pt>
                <c:pt idx="95">
                  <c:v>67.719999790200006</c:v>
                </c:pt>
                <c:pt idx="96">
                  <c:v>68.479999780699998</c:v>
                </c:pt>
                <c:pt idx="97">
                  <c:v>69.199999809299996</c:v>
                </c:pt>
                <c:pt idx="98">
                  <c:v>70.049999952299999</c:v>
                </c:pt>
                <c:pt idx="99">
                  <c:v>70.869999885599995</c:v>
                </c:pt>
                <c:pt idx="100">
                  <c:v>72.199999809299996</c:v>
                </c:pt>
                <c:pt idx="101">
                  <c:v>73.869999885599995</c:v>
                </c:pt>
                <c:pt idx="102">
                  <c:v>75</c:v>
                </c:pt>
                <c:pt idx="103">
                  <c:v>75.899999856899996</c:v>
                </c:pt>
                <c:pt idx="104">
                  <c:v>76.7099997997</c:v>
                </c:pt>
                <c:pt idx="105">
                  <c:v>77.729999780699998</c:v>
                </c:pt>
                <c:pt idx="106">
                  <c:v>78.689999818798881</c:v>
                </c:pt>
                <c:pt idx="107">
                  <c:v>79.809999942800005</c:v>
                </c:pt>
                <c:pt idx="108">
                  <c:v>80.789999961899994</c:v>
                </c:pt>
                <c:pt idx="109">
                  <c:v>81.689999818798881</c:v>
                </c:pt>
                <c:pt idx="110">
                  <c:v>82.579999923700001</c:v>
                </c:pt>
                <c:pt idx="111">
                  <c:v>83.429999828299998</c:v>
                </c:pt>
                <c:pt idx="112">
                  <c:v>84.399999856899996</c:v>
                </c:pt>
                <c:pt idx="113">
                  <c:v>85.339999914200007</c:v>
                </c:pt>
                <c:pt idx="114">
                  <c:v>86.5</c:v>
                </c:pt>
                <c:pt idx="115">
                  <c:v>87.619999885599981</c:v>
                </c:pt>
                <c:pt idx="116">
                  <c:v>88.909999847400002</c:v>
                </c:pt>
                <c:pt idx="117">
                  <c:v>89.759999990500006</c:v>
                </c:pt>
                <c:pt idx="118">
                  <c:v>90.829999923700001</c:v>
                </c:pt>
                <c:pt idx="119">
                  <c:v>92.269999980899996</c:v>
                </c:pt>
                <c:pt idx="120">
                  <c:v>93.169999837899184</c:v>
                </c:pt>
                <c:pt idx="121">
                  <c:v>94.279999971400002</c:v>
                </c:pt>
                <c:pt idx="122">
                  <c:v>95.379999875999445</c:v>
                </c:pt>
                <c:pt idx="123">
                  <c:v>96.609999895100003</c:v>
                </c:pt>
                <c:pt idx="124">
                  <c:v>97.149999856899996</c:v>
                </c:pt>
                <c:pt idx="125">
                  <c:v>98.799999952299999</c:v>
                </c:pt>
                <c:pt idx="126">
                  <c:v>100.039999962</c:v>
                </c:pt>
                <c:pt idx="127">
                  <c:v>101.109999895</c:v>
                </c:pt>
                <c:pt idx="128">
                  <c:v>101.479999781</c:v>
                </c:pt>
                <c:pt idx="129">
                  <c:v>101.75999999</c:v>
                </c:pt>
                <c:pt idx="130">
                  <c:v>102.42999982800001</c:v>
                </c:pt>
                <c:pt idx="131">
                  <c:v>105.32999992400001</c:v>
                </c:pt>
                <c:pt idx="132">
                  <c:v>107.17999982800001</c:v>
                </c:pt>
                <c:pt idx="133">
                  <c:v>108.109999895</c:v>
                </c:pt>
                <c:pt idx="134">
                  <c:v>109.589999914</c:v>
                </c:pt>
                <c:pt idx="135">
                  <c:v>110.75</c:v>
                </c:pt>
                <c:pt idx="136">
                  <c:v>112.80999994299999</c:v>
                </c:pt>
                <c:pt idx="137">
                  <c:v>113.989999771</c:v>
                </c:pt>
                <c:pt idx="138">
                  <c:v>115.15999984699999</c:v>
                </c:pt>
                <c:pt idx="139">
                  <c:v>116.869999886</c:v>
                </c:pt>
                <c:pt idx="140">
                  <c:v>118.50999999</c:v>
                </c:pt>
                <c:pt idx="141">
                  <c:v>119.739999771</c:v>
                </c:pt>
                <c:pt idx="142">
                  <c:v>121.169999838</c:v>
                </c:pt>
                <c:pt idx="143">
                  <c:v>123.039999962</c:v>
                </c:pt>
                <c:pt idx="144">
                  <c:v>124.92999982800001</c:v>
                </c:pt>
                <c:pt idx="145">
                  <c:v>127.489999771</c:v>
                </c:pt>
                <c:pt idx="146">
                  <c:v>128.31999993299999</c:v>
                </c:pt>
                <c:pt idx="147">
                  <c:v>131.14999985700001</c:v>
                </c:pt>
                <c:pt idx="148">
                  <c:v>135.75999999000001</c:v>
                </c:pt>
                <c:pt idx="149">
                  <c:v>139.50999999000001</c:v>
                </c:pt>
                <c:pt idx="150">
                  <c:v>140.82999992399999</c:v>
                </c:pt>
                <c:pt idx="151">
                  <c:v>144.539999962</c:v>
                </c:pt>
                <c:pt idx="152">
                  <c:v>146.36999988599999</c:v>
                </c:pt>
                <c:pt idx="153">
                  <c:v>149.75999999000001</c:v>
                </c:pt>
                <c:pt idx="154">
                  <c:v>151.88999986600001</c:v>
                </c:pt>
                <c:pt idx="155">
                  <c:v>153.31999993299999</c:v>
                </c:pt>
                <c:pt idx="156">
                  <c:v>154.73999977099999</c:v>
                </c:pt>
                <c:pt idx="157">
                  <c:v>155.70999979999999</c:v>
                </c:pt>
                <c:pt idx="158">
                  <c:v>156.339999914</c:v>
                </c:pt>
                <c:pt idx="159">
                  <c:v>157.50999999000001</c:v>
                </c:pt>
                <c:pt idx="160">
                  <c:v>158.98999977099999</c:v>
                </c:pt>
                <c:pt idx="161">
                  <c:v>160.11999988599999</c:v>
                </c:pt>
                <c:pt idx="162">
                  <c:v>161.169999838</c:v>
                </c:pt>
                <c:pt idx="163">
                  <c:v>162.31999993299999</c:v>
                </c:pt>
                <c:pt idx="164">
                  <c:v>163.36999988599999</c:v>
                </c:pt>
                <c:pt idx="165">
                  <c:v>164.669999838</c:v>
                </c:pt>
                <c:pt idx="166">
                  <c:v>165.60999989499999</c:v>
                </c:pt>
                <c:pt idx="167">
                  <c:v>166.54999995200001</c:v>
                </c:pt>
                <c:pt idx="168">
                  <c:v>167.63999986600001</c:v>
                </c:pt>
                <c:pt idx="169">
                  <c:v>168.71999978999989</c:v>
                </c:pt>
                <c:pt idx="170">
                  <c:v>170.589999914</c:v>
                </c:pt>
                <c:pt idx="171">
                  <c:v>172.10999989499999</c:v>
                </c:pt>
                <c:pt idx="172">
                  <c:v>173.289999962</c:v>
                </c:pt>
                <c:pt idx="173">
                  <c:v>174.229999781</c:v>
                </c:pt>
                <c:pt idx="174">
                  <c:v>175.51999998100001</c:v>
                </c:pt>
                <c:pt idx="175">
                  <c:v>177.01999998100001</c:v>
                </c:pt>
                <c:pt idx="176">
                  <c:v>178.55999994300001</c:v>
                </c:pt>
                <c:pt idx="177">
                  <c:v>179.94999980899999</c:v>
                </c:pt>
                <c:pt idx="178">
                  <c:v>180.86999988599999</c:v>
                </c:pt>
                <c:pt idx="179">
                  <c:v>181.779999971</c:v>
                </c:pt>
                <c:pt idx="180">
                  <c:v>182.68999981900001</c:v>
                </c:pt>
                <c:pt idx="181">
                  <c:v>183.5</c:v>
                </c:pt>
                <c:pt idx="182">
                  <c:v>184.23999977099999</c:v>
                </c:pt>
                <c:pt idx="183">
                  <c:v>185.039999962</c:v>
                </c:pt>
                <c:pt idx="184">
                  <c:v>185.81999993299999</c:v>
                </c:pt>
                <c:pt idx="185">
                  <c:v>186.50999999000001</c:v>
                </c:pt>
                <c:pt idx="186">
                  <c:v>187.45999979999999</c:v>
                </c:pt>
                <c:pt idx="187">
                  <c:v>188.35999989499999</c:v>
                </c:pt>
                <c:pt idx="188">
                  <c:v>189.04999995200001</c:v>
                </c:pt>
                <c:pt idx="189">
                  <c:v>189.379999876</c:v>
                </c:pt>
                <c:pt idx="190">
                  <c:v>190.5</c:v>
                </c:pt>
                <c:pt idx="191">
                  <c:v>191.18999981900001</c:v>
                </c:pt>
                <c:pt idx="192">
                  <c:v>191.849999905</c:v>
                </c:pt>
                <c:pt idx="193">
                  <c:v>192.14999985700001</c:v>
                </c:pt>
                <c:pt idx="194">
                  <c:v>192.38999986600001</c:v>
                </c:pt>
                <c:pt idx="195">
                  <c:v>192.76999998100001</c:v>
                </c:pt>
                <c:pt idx="196">
                  <c:v>194.69999980899999</c:v>
                </c:pt>
                <c:pt idx="197">
                  <c:v>195.69999980899999</c:v>
                </c:pt>
                <c:pt idx="198">
                  <c:v>196.419999838</c:v>
                </c:pt>
                <c:pt idx="199">
                  <c:v>197.45999979999999</c:v>
                </c:pt>
                <c:pt idx="200">
                  <c:v>198.21999978999989</c:v>
                </c:pt>
                <c:pt idx="201">
                  <c:v>199.32999992399999</c:v>
                </c:pt>
                <c:pt idx="202">
                  <c:v>200.089999914</c:v>
                </c:pt>
                <c:pt idx="203">
                  <c:v>201.67999982800001</c:v>
                </c:pt>
                <c:pt idx="204">
                  <c:v>203.71999978999989</c:v>
                </c:pt>
                <c:pt idx="205">
                  <c:v>204.919999838</c:v>
                </c:pt>
                <c:pt idx="206">
                  <c:v>205.919999838</c:v>
                </c:pt>
                <c:pt idx="207">
                  <c:v>206.669999838</c:v>
                </c:pt>
                <c:pt idx="208">
                  <c:v>207.65999984699999</c:v>
                </c:pt>
                <c:pt idx="209">
                  <c:v>208.75</c:v>
                </c:pt>
                <c:pt idx="210">
                  <c:v>210.05999994300001</c:v>
                </c:pt>
                <c:pt idx="211">
                  <c:v>210.90999984699999</c:v>
                </c:pt>
                <c:pt idx="212">
                  <c:v>212.039999962</c:v>
                </c:pt>
                <c:pt idx="213">
                  <c:v>213.31999993299999</c:v>
                </c:pt>
                <c:pt idx="214">
                  <c:v>214.95999979999999</c:v>
                </c:pt>
                <c:pt idx="215">
                  <c:v>216.5</c:v>
                </c:pt>
                <c:pt idx="216">
                  <c:v>218.96999979</c:v>
                </c:pt>
                <c:pt idx="217">
                  <c:v>220.229999781</c:v>
                </c:pt>
                <c:pt idx="218">
                  <c:v>222.57999992399999</c:v>
                </c:pt>
                <c:pt idx="219">
                  <c:v>227.779999971</c:v>
                </c:pt>
                <c:pt idx="220">
                  <c:v>232.669999838</c:v>
                </c:pt>
                <c:pt idx="221">
                  <c:v>237.69999980899999</c:v>
                </c:pt>
                <c:pt idx="222">
                  <c:v>241.29999995200001</c:v>
                </c:pt>
                <c:pt idx="223">
                  <c:v>244.89999985700001</c:v>
                </c:pt>
                <c:pt idx="224">
                  <c:v>249.04999995200001</c:v>
                </c:pt>
                <c:pt idx="225">
                  <c:v>253.779999971</c:v>
                </c:pt>
                <c:pt idx="226">
                  <c:v>256.73999977099862</c:v>
                </c:pt>
                <c:pt idx="227">
                  <c:v>257.86999988600002</c:v>
                </c:pt>
                <c:pt idx="228">
                  <c:v>258.85999989499999</c:v>
                </c:pt>
                <c:pt idx="229">
                  <c:v>259.72999978099921</c:v>
                </c:pt>
                <c:pt idx="230">
                  <c:v>260.82999992399999</c:v>
                </c:pt>
                <c:pt idx="231">
                  <c:v>261.85999989499999</c:v>
                </c:pt>
                <c:pt idx="232">
                  <c:v>262.59999990499921</c:v>
                </c:pt>
                <c:pt idx="233">
                  <c:v>263.53999996199661</c:v>
                </c:pt>
                <c:pt idx="234">
                  <c:v>264.53999996199661</c:v>
                </c:pt>
                <c:pt idx="235">
                  <c:v>266.38999986599998</c:v>
                </c:pt>
                <c:pt idx="236">
                  <c:v>268.54999995200001</c:v>
                </c:pt>
                <c:pt idx="237">
                  <c:v>273.29999995199512</c:v>
                </c:pt>
                <c:pt idx="238">
                  <c:v>275.54999995200001</c:v>
                </c:pt>
                <c:pt idx="239">
                  <c:v>276.97999978099921</c:v>
                </c:pt>
                <c:pt idx="240">
                  <c:v>278.10999989499999</c:v>
                </c:pt>
                <c:pt idx="241">
                  <c:v>279.32999992399999</c:v>
                </c:pt>
                <c:pt idx="242">
                  <c:v>280.59999990499921</c:v>
                </c:pt>
                <c:pt idx="243">
                  <c:v>281.93999981899998</c:v>
                </c:pt>
                <c:pt idx="244">
                  <c:v>283.11999988600002</c:v>
                </c:pt>
                <c:pt idx="245">
                  <c:v>284.79999995199512</c:v>
                </c:pt>
                <c:pt idx="246">
                  <c:v>286.18999981899998</c:v>
                </c:pt>
                <c:pt idx="247">
                  <c:v>287.38999986599998</c:v>
                </c:pt>
                <c:pt idx="248">
                  <c:v>288.43999981899998</c:v>
                </c:pt>
                <c:pt idx="249">
                  <c:v>289.36999988600002</c:v>
                </c:pt>
                <c:pt idx="250">
                  <c:v>290.19999980900002</c:v>
                </c:pt>
                <c:pt idx="251">
                  <c:v>291.21999978999997</c:v>
                </c:pt>
                <c:pt idx="252">
                  <c:v>291.97999978099921</c:v>
                </c:pt>
                <c:pt idx="253">
                  <c:v>292.71999978999997</c:v>
                </c:pt>
                <c:pt idx="254">
                  <c:v>293.07999992399999</c:v>
                </c:pt>
                <c:pt idx="255">
                  <c:v>294.42999982799961</c:v>
                </c:pt>
                <c:pt idx="256">
                  <c:v>295.31999993300002</c:v>
                </c:pt>
                <c:pt idx="257">
                  <c:v>296.06999993300002</c:v>
                </c:pt>
                <c:pt idx="258">
                  <c:v>296.46999978999997</c:v>
                </c:pt>
                <c:pt idx="259">
                  <c:v>296.78999996199661</c:v>
                </c:pt>
                <c:pt idx="260">
                  <c:v>297.29999995199512</c:v>
                </c:pt>
                <c:pt idx="261">
                  <c:v>299.48999977099862</c:v>
                </c:pt>
                <c:pt idx="262">
                  <c:v>300.42999982799961</c:v>
                </c:pt>
                <c:pt idx="263">
                  <c:v>301</c:v>
                </c:pt>
                <c:pt idx="264">
                  <c:v>302.00999998999998</c:v>
                </c:pt>
                <c:pt idx="265">
                  <c:v>302.82999992399999</c:v>
                </c:pt>
              </c:numCache>
            </c:numRef>
          </c:xVal>
          <c:yVal>
            <c:numRef>
              <c:f>Sheet1!$N$1:$N$266</c:f>
              <c:numCache>
                <c:formatCode>General</c:formatCode>
                <c:ptCount val="266"/>
                <c:pt idx="1">
                  <c:v>1.36915354108</c:v>
                </c:pt>
                <c:pt idx="2">
                  <c:v>1.79363599182</c:v>
                </c:pt>
                <c:pt idx="3">
                  <c:v>1.66459534884</c:v>
                </c:pt>
                <c:pt idx="4">
                  <c:v>1.3224620355400001</c:v>
                </c:pt>
                <c:pt idx="5">
                  <c:v>0.93510163468399998</c:v>
                </c:pt>
                <c:pt idx="6">
                  <c:v>1.696543618</c:v>
                </c:pt>
                <c:pt idx="7">
                  <c:v>2.3627818574499999</c:v>
                </c:pt>
                <c:pt idx="8">
                  <c:v>2.3357825242699981</c:v>
                </c:pt>
                <c:pt idx="9">
                  <c:v>2.3336987951800001</c:v>
                </c:pt>
                <c:pt idx="10">
                  <c:v>2.2849276218600001</c:v>
                </c:pt>
                <c:pt idx="11">
                  <c:v>2.7512145454499999</c:v>
                </c:pt>
                <c:pt idx="12">
                  <c:v>2.6389849462399999</c:v>
                </c:pt>
                <c:pt idx="13">
                  <c:v>2.4916050955399971</c:v>
                </c:pt>
                <c:pt idx="14">
                  <c:v>2.591254113349998</c:v>
                </c:pt>
                <c:pt idx="15">
                  <c:v>2.7081276595700001</c:v>
                </c:pt>
                <c:pt idx="16">
                  <c:v>3.0623209876500002</c:v>
                </c:pt>
                <c:pt idx="17">
                  <c:v>2.9646307385199999</c:v>
                </c:pt>
                <c:pt idx="18">
                  <c:v>2.79222033898</c:v>
                </c:pt>
                <c:pt idx="19">
                  <c:v>2.7239772296</c:v>
                </c:pt>
                <c:pt idx="20">
                  <c:v>2.7070848329000001</c:v>
                </c:pt>
                <c:pt idx="21">
                  <c:v>2.6578729096999991</c:v>
                </c:pt>
                <c:pt idx="22">
                  <c:v>2.68104651163</c:v>
                </c:pt>
                <c:pt idx="23">
                  <c:v>2.7801690140800002</c:v>
                </c:pt>
                <c:pt idx="24">
                  <c:v>2.7677262357400001</c:v>
                </c:pt>
                <c:pt idx="25">
                  <c:v>2.6672159468399999</c:v>
                </c:pt>
                <c:pt idx="26">
                  <c:v>2.2887342995200002</c:v>
                </c:pt>
                <c:pt idx="27">
                  <c:v>2.2381645569600002</c:v>
                </c:pt>
                <c:pt idx="28">
                  <c:v>2.5097765043</c:v>
                </c:pt>
                <c:pt idx="29">
                  <c:v>2.60945104334</c:v>
                </c:pt>
                <c:pt idx="30">
                  <c:v>2.7244429065700002</c:v>
                </c:pt>
                <c:pt idx="31">
                  <c:v>2.1218259441699998</c:v>
                </c:pt>
                <c:pt idx="32">
                  <c:v>1.65292643052</c:v>
                </c:pt>
                <c:pt idx="33">
                  <c:v>1.1028459214499999</c:v>
                </c:pt>
                <c:pt idx="34">
                  <c:v>1.2510696832599999</c:v>
                </c:pt>
                <c:pt idx="35">
                  <c:v>1.6912560000000001</c:v>
                </c:pt>
                <c:pt idx="36">
                  <c:v>2.2482487725000002</c:v>
                </c:pt>
                <c:pt idx="37">
                  <c:v>2.48532363636</c:v>
                </c:pt>
                <c:pt idx="38">
                  <c:v>2.2734880763100001</c:v>
                </c:pt>
                <c:pt idx="39">
                  <c:v>1.7437118012399999</c:v>
                </c:pt>
                <c:pt idx="40">
                  <c:v>2.1769203539799999</c:v>
                </c:pt>
                <c:pt idx="41">
                  <c:v>2.5256768916199999</c:v>
                </c:pt>
                <c:pt idx="42">
                  <c:v>2.5710903426799998</c:v>
                </c:pt>
                <c:pt idx="43">
                  <c:v>2.52143369176</c:v>
                </c:pt>
                <c:pt idx="44">
                  <c:v>2.6869022556400002</c:v>
                </c:pt>
                <c:pt idx="45">
                  <c:v>2.7333385826800001</c:v>
                </c:pt>
                <c:pt idx="46">
                  <c:v>2.5117676951000001</c:v>
                </c:pt>
                <c:pt idx="47">
                  <c:v>2.6828035398200001</c:v>
                </c:pt>
                <c:pt idx="48">
                  <c:v>2.8909958159000002</c:v>
                </c:pt>
                <c:pt idx="49">
                  <c:v>2.80139055794</c:v>
                </c:pt>
                <c:pt idx="50">
                  <c:v>2.7768244274799998</c:v>
                </c:pt>
                <c:pt idx="51">
                  <c:v>2.6881010830299998</c:v>
                </c:pt>
                <c:pt idx="52">
                  <c:v>2.7042139917700001</c:v>
                </c:pt>
                <c:pt idx="53">
                  <c:v>2.7690301810900002</c:v>
                </c:pt>
                <c:pt idx="54">
                  <c:v>2.7626506985999999</c:v>
                </c:pt>
                <c:pt idx="55">
                  <c:v>2.7598811040300002</c:v>
                </c:pt>
                <c:pt idx="56">
                  <c:v>2.8025138888900001</c:v>
                </c:pt>
                <c:pt idx="57">
                  <c:v>2.8016792079199999</c:v>
                </c:pt>
                <c:pt idx="58">
                  <c:v>2.8267835051499999</c:v>
                </c:pt>
                <c:pt idx="59">
                  <c:v>2.8507500000000001</c:v>
                </c:pt>
                <c:pt idx="60">
                  <c:v>2.6653086771000001</c:v>
                </c:pt>
                <c:pt idx="61">
                  <c:v>2.73257821782</c:v>
                </c:pt>
                <c:pt idx="62">
                  <c:v>2.8207265774399999</c:v>
                </c:pt>
                <c:pt idx="63">
                  <c:v>2.89759064327</c:v>
                </c:pt>
                <c:pt idx="64">
                  <c:v>2.8845333333299998</c:v>
                </c:pt>
                <c:pt idx="65">
                  <c:v>2.9135714285700001</c:v>
                </c:pt>
                <c:pt idx="66">
                  <c:v>2.5500184615400001</c:v>
                </c:pt>
                <c:pt idx="67">
                  <c:v>2.5422840579699999</c:v>
                </c:pt>
                <c:pt idx="68">
                  <c:v>2.4910997679800002</c:v>
                </c:pt>
                <c:pt idx="69">
                  <c:v>2.182944</c:v>
                </c:pt>
                <c:pt idx="70">
                  <c:v>1.72662467192</c:v>
                </c:pt>
                <c:pt idx="71">
                  <c:v>1.5872302405500001</c:v>
                </c:pt>
                <c:pt idx="72">
                  <c:v>1.9192421052599999</c:v>
                </c:pt>
                <c:pt idx="73">
                  <c:v>1.7459042090000001</c:v>
                </c:pt>
                <c:pt idx="74">
                  <c:v>1.8251778563000001</c:v>
                </c:pt>
                <c:pt idx="75">
                  <c:v>2.0819596231499991</c:v>
                </c:pt>
                <c:pt idx="76">
                  <c:v>1.64653754081</c:v>
                </c:pt>
                <c:pt idx="77">
                  <c:v>1.8072577319600001</c:v>
                </c:pt>
                <c:pt idx="78">
                  <c:v>2.0507575360399999</c:v>
                </c:pt>
                <c:pt idx="79">
                  <c:v>2.2112574103</c:v>
                </c:pt>
                <c:pt idx="80">
                  <c:v>2.3754027993799971</c:v>
                </c:pt>
                <c:pt idx="81">
                  <c:v>2.3804990403100001</c:v>
                </c:pt>
                <c:pt idx="82">
                  <c:v>2.3840770465499999</c:v>
                </c:pt>
                <c:pt idx="83">
                  <c:v>2.4005974499099998</c:v>
                </c:pt>
                <c:pt idx="84">
                  <c:v>2.0804869565200002</c:v>
                </c:pt>
                <c:pt idx="85">
                  <c:v>1.94649907579</c:v>
                </c:pt>
                <c:pt idx="86">
                  <c:v>1.9646576019799999</c:v>
                </c:pt>
                <c:pt idx="87">
                  <c:v>2.5061956521700002</c:v>
                </c:pt>
                <c:pt idx="88">
                  <c:v>2.4933726315800002</c:v>
                </c:pt>
                <c:pt idx="89">
                  <c:v>2.4674983050799999</c:v>
                </c:pt>
                <c:pt idx="90">
                  <c:v>2.4439330289200001</c:v>
                </c:pt>
                <c:pt idx="91">
                  <c:v>2.4804607329800001</c:v>
                </c:pt>
                <c:pt idx="92">
                  <c:v>2.8347094188400002</c:v>
                </c:pt>
                <c:pt idx="93">
                  <c:v>2.57621176471</c:v>
                </c:pt>
                <c:pt idx="94">
                  <c:v>1.7963403314899999</c:v>
                </c:pt>
                <c:pt idx="95">
                  <c:v>1.9298137254900001</c:v>
                </c:pt>
                <c:pt idx="96">
                  <c:v>1.9286447761200001</c:v>
                </c:pt>
                <c:pt idx="97">
                  <c:v>1.90462794349</c:v>
                </c:pt>
                <c:pt idx="98">
                  <c:v>1.94948998665</c:v>
                </c:pt>
                <c:pt idx="99">
                  <c:v>1.8937424657499999</c:v>
                </c:pt>
                <c:pt idx="100">
                  <c:v>1.3606242960599999</c:v>
                </c:pt>
                <c:pt idx="101">
                  <c:v>0.87439847231099999</c:v>
                </c:pt>
                <c:pt idx="102">
                  <c:v>1.3130912584100001</c:v>
                </c:pt>
                <c:pt idx="103">
                  <c:v>1.77202478315</c:v>
                </c:pt>
                <c:pt idx="104">
                  <c:v>1.95772384937</c:v>
                </c:pt>
                <c:pt idx="105">
                  <c:v>1.57687179487</c:v>
                </c:pt>
                <c:pt idx="106">
                  <c:v>1.4344436701500001</c:v>
                </c:pt>
                <c:pt idx="107">
                  <c:v>1.6119531250000001</c:v>
                </c:pt>
                <c:pt idx="108">
                  <c:v>1.5915837104099999</c:v>
                </c:pt>
                <c:pt idx="109">
                  <c:v>1.7582189421900001</c:v>
                </c:pt>
                <c:pt idx="110">
                  <c:v>1.7422032622300001</c:v>
                </c:pt>
                <c:pt idx="111">
                  <c:v>1.8428548601900001</c:v>
                </c:pt>
                <c:pt idx="112">
                  <c:v>1.7244414106899999</c:v>
                </c:pt>
                <c:pt idx="113">
                  <c:v>1.62004220399</c:v>
                </c:pt>
                <c:pt idx="114">
                  <c:v>1.2292354049000001</c:v>
                </c:pt>
                <c:pt idx="115">
                  <c:v>1.4099379845</c:v>
                </c:pt>
                <c:pt idx="116">
                  <c:v>1.24724288107</c:v>
                </c:pt>
                <c:pt idx="117">
                  <c:v>1.7476702127699999</c:v>
                </c:pt>
                <c:pt idx="118">
                  <c:v>1.41149538462</c:v>
                </c:pt>
                <c:pt idx="119">
                  <c:v>1.03136214605</c:v>
                </c:pt>
                <c:pt idx="120">
                  <c:v>1.5988979089799999</c:v>
                </c:pt>
                <c:pt idx="121">
                  <c:v>1.58414916585</c:v>
                </c:pt>
                <c:pt idx="122">
                  <c:v>1.39945400593</c:v>
                </c:pt>
                <c:pt idx="123">
                  <c:v>0.967188712522</c:v>
                </c:pt>
                <c:pt idx="124">
                  <c:v>1.03663636364</c:v>
                </c:pt>
                <c:pt idx="125">
                  <c:v>1.2065112685099999</c:v>
                </c:pt>
                <c:pt idx="126">
                  <c:v>1.2083642731999999</c:v>
                </c:pt>
                <c:pt idx="127">
                  <c:v>1.5192996910400001</c:v>
                </c:pt>
                <c:pt idx="128">
                  <c:v>1.81497435897</c:v>
                </c:pt>
                <c:pt idx="129">
                  <c:v>1.7750974359</c:v>
                </c:pt>
                <c:pt idx="130">
                  <c:v>1.1429772329200001</c:v>
                </c:pt>
                <c:pt idx="131">
                  <c:v>1.20809912536</c:v>
                </c:pt>
                <c:pt idx="132">
                  <c:v>0.99839271485500003</c:v>
                </c:pt>
                <c:pt idx="133">
                  <c:v>1.29201444043</c:v>
                </c:pt>
                <c:pt idx="134">
                  <c:v>1.1803950973299999</c:v>
                </c:pt>
                <c:pt idx="135">
                  <c:v>1.2388775894499999</c:v>
                </c:pt>
                <c:pt idx="136">
                  <c:v>0.93974364191299997</c:v>
                </c:pt>
                <c:pt idx="137">
                  <c:v>1.0110609981500001</c:v>
                </c:pt>
                <c:pt idx="138">
                  <c:v>1.1231820728299999</c:v>
                </c:pt>
                <c:pt idx="139">
                  <c:v>0.96187212911200004</c:v>
                </c:pt>
                <c:pt idx="140">
                  <c:v>1.00057956016</c:v>
                </c:pt>
                <c:pt idx="141">
                  <c:v>1.3390867256600001</c:v>
                </c:pt>
                <c:pt idx="142">
                  <c:v>0.91919700374500002</c:v>
                </c:pt>
                <c:pt idx="143">
                  <c:v>0.88104054054100001</c:v>
                </c:pt>
                <c:pt idx="144">
                  <c:v>0.79362597984299998</c:v>
                </c:pt>
                <c:pt idx="145">
                  <c:v>0.62063551401899997</c:v>
                </c:pt>
                <c:pt idx="146">
                  <c:v>1.69663474692</c:v>
                </c:pt>
                <c:pt idx="147">
                  <c:v>0.543461397731</c:v>
                </c:pt>
                <c:pt idx="148">
                  <c:v>0.29170606462999998</c:v>
                </c:pt>
                <c:pt idx="149">
                  <c:v>0.39254470877800002</c:v>
                </c:pt>
                <c:pt idx="150">
                  <c:v>0.86174795417299999</c:v>
                </c:pt>
                <c:pt idx="151">
                  <c:v>0.44064541169900001</c:v>
                </c:pt>
                <c:pt idx="152">
                  <c:v>0.53126728110599997</c:v>
                </c:pt>
                <c:pt idx="153">
                  <c:v>0.36042361533799999</c:v>
                </c:pt>
                <c:pt idx="154">
                  <c:v>0.71644881889800005</c:v>
                </c:pt>
                <c:pt idx="155">
                  <c:v>1.21090799397</c:v>
                </c:pt>
                <c:pt idx="156">
                  <c:v>1.07106556142</c:v>
                </c:pt>
                <c:pt idx="157">
                  <c:v>1.61659428571</c:v>
                </c:pt>
                <c:pt idx="158">
                  <c:v>1.6341641790999999</c:v>
                </c:pt>
                <c:pt idx="159">
                  <c:v>1.50248428835</c:v>
                </c:pt>
                <c:pt idx="160">
                  <c:v>1.1386319595100001</c:v>
                </c:pt>
                <c:pt idx="161">
                  <c:v>1.2521240310099999</c:v>
                </c:pt>
                <c:pt idx="162">
                  <c:v>1.2572518134699999</c:v>
                </c:pt>
                <c:pt idx="163">
                  <c:v>1.3959541109</c:v>
                </c:pt>
                <c:pt idx="164">
                  <c:v>1.43554724818</c:v>
                </c:pt>
                <c:pt idx="165">
                  <c:v>1.4023681591999999</c:v>
                </c:pt>
                <c:pt idx="166">
                  <c:v>1.6160941176500001</c:v>
                </c:pt>
                <c:pt idx="167">
                  <c:v>1.6176662721899999</c:v>
                </c:pt>
                <c:pt idx="168">
                  <c:v>1.4343269809400001</c:v>
                </c:pt>
                <c:pt idx="169">
                  <c:v>1.4236186612599999</c:v>
                </c:pt>
                <c:pt idx="170">
                  <c:v>0.83246023688699999</c:v>
                </c:pt>
                <c:pt idx="171">
                  <c:v>0.86609817671800005</c:v>
                </c:pt>
                <c:pt idx="172">
                  <c:v>1.5185280588800001</c:v>
                </c:pt>
                <c:pt idx="173">
                  <c:v>1.6611097992899999</c:v>
                </c:pt>
                <c:pt idx="174">
                  <c:v>1.1961774058600001</c:v>
                </c:pt>
                <c:pt idx="175">
                  <c:v>0.98477730496500004</c:v>
                </c:pt>
                <c:pt idx="176">
                  <c:v>0.95843767312999995</c:v>
                </c:pt>
                <c:pt idx="177">
                  <c:v>1.1723000773400001</c:v>
                </c:pt>
                <c:pt idx="178">
                  <c:v>1.66493493976</c:v>
                </c:pt>
                <c:pt idx="179">
                  <c:v>1.59981372549</c:v>
                </c:pt>
                <c:pt idx="180">
                  <c:v>1.80528039702</c:v>
                </c:pt>
                <c:pt idx="181">
                  <c:v>2.0683444444400001</c:v>
                </c:pt>
                <c:pt idx="182">
                  <c:v>2.0344396284799999</c:v>
                </c:pt>
                <c:pt idx="183">
                  <c:v>1.93832112676</c:v>
                </c:pt>
                <c:pt idx="184">
                  <c:v>2.014684133919999</c:v>
                </c:pt>
                <c:pt idx="185">
                  <c:v>2.1810469798700001</c:v>
                </c:pt>
                <c:pt idx="186">
                  <c:v>1.87050753187</c:v>
                </c:pt>
                <c:pt idx="187">
                  <c:v>1.7445721331699999</c:v>
                </c:pt>
                <c:pt idx="188">
                  <c:v>1.8621256366700001</c:v>
                </c:pt>
                <c:pt idx="189">
                  <c:v>1.8847933884300001</c:v>
                </c:pt>
                <c:pt idx="190">
                  <c:v>2.0082658092200001</c:v>
                </c:pt>
                <c:pt idx="191">
                  <c:v>2.3231515151500002</c:v>
                </c:pt>
                <c:pt idx="192">
                  <c:v>2.5745898778399998</c:v>
                </c:pt>
                <c:pt idx="193">
                  <c:v>2.3936618357500001</c:v>
                </c:pt>
                <c:pt idx="194">
                  <c:v>2.30762666667</c:v>
                </c:pt>
                <c:pt idx="195">
                  <c:v>2.2980281690100002</c:v>
                </c:pt>
                <c:pt idx="196">
                  <c:v>1.9251010452999999</c:v>
                </c:pt>
                <c:pt idx="197">
                  <c:v>1.93191189427</c:v>
                </c:pt>
                <c:pt idx="198">
                  <c:v>1.70693799682</c:v>
                </c:pt>
                <c:pt idx="199">
                  <c:v>1.7179517313699999</c:v>
                </c:pt>
                <c:pt idx="200">
                  <c:v>1.9904508320700001</c:v>
                </c:pt>
                <c:pt idx="201">
                  <c:v>1.82382625864</c:v>
                </c:pt>
                <c:pt idx="202">
                  <c:v>1.64259459459</c:v>
                </c:pt>
                <c:pt idx="203">
                  <c:v>0.80355911823600001</c:v>
                </c:pt>
                <c:pt idx="204">
                  <c:v>0.797106995885</c:v>
                </c:pt>
                <c:pt idx="205">
                  <c:v>1.4075486806199999</c:v>
                </c:pt>
                <c:pt idx="206">
                  <c:v>1.66282197802</c:v>
                </c:pt>
                <c:pt idx="207">
                  <c:v>1.890798151</c:v>
                </c:pt>
                <c:pt idx="208">
                  <c:v>1.7444013377900001</c:v>
                </c:pt>
                <c:pt idx="209">
                  <c:v>1.4188348348299999</c:v>
                </c:pt>
                <c:pt idx="210">
                  <c:v>1.2591788953</c:v>
                </c:pt>
                <c:pt idx="211">
                  <c:v>1.65807486631</c:v>
                </c:pt>
                <c:pt idx="212">
                  <c:v>1.4309055876700001</c:v>
                </c:pt>
                <c:pt idx="213">
                  <c:v>1.1103016006699999</c:v>
                </c:pt>
                <c:pt idx="214">
                  <c:v>0.93035385612400001</c:v>
                </c:pt>
                <c:pt idx="215">
                  <c:v>0.73537430167600004</c:v>
                </c:pt>
                <c:pt idx="216">
                  <c:v>0.66866133782100001</c:v>
                </c:pt>
                <c:pt idx="217">
                  <c:v>0.79301805675000003</c:v>
                </c:pt>
                <c:pt idx="218">
                  <c:v>0.52849263721600004</c:v>
                </c:pt>
                <c:pt idx="219">
                  <c:v>0.28567974882300001</c:v>
                </c:pt>
                <c:pt idx="220">
                  <c:v>0.345081452826</c:v>
                </c:pt>
                <c:pt idx="221">
                  <c:v>0.288706886045</c:v>
                </c:pt>
                <c:pt idx="222">
                  <c:v>0.44650252525299999</c:v>
                </c:pt>
                <c:pt idx="223">
                  <c:v>0.24983228750700001</c:v>
                </c:pt>
                <c:pt idx="224">
                  <c:v>0.40409843400399997</c:v>
                </c:pt>
                <c:pt idx="225">
                  <c:v>0.34114558058900002</c:v>
                </c:pt>
                <c:pt idx="226">
                  <c:v>0.45213156053199999</c:v>
                </c:pt>
                <c:pt idx="227">
                  <c:v>1.17448983543</c:v>
                </c:pt>
                <c:pt idx="228">
                  <c:v>1.63695964126</c:v>
                </c:pt>
                <c:pt idx="229">
                  <c:v>1.7723487179499999</c:v>
                </c:pt>
                <c:pt idx="230">
                  <c:v>1.68451792829</c:v>
                </c:pt>
                <c:pt idx="231">
                  <c:v>1.4802586206899999</c:v>
                </c:pt>
                <c:pt idx="232">
                  <c:v>2.0997357910900001</c:v>
                </c:pt>
                <c:pt idx="233">
                  <c:v>1.6903356973999999</c:v>
                </c:pt>
                <c:pt idx="234">
                  <c:v>1.5544717608</c:v>
                </c:pt>
                <c:pt idx="235">
                  <c:v>0.83813287904599998</c:v>
                </c:pt>
                <c:pt idx="236">
                  <c:v>0.59837984496100005</c:v>
                </c:pt>
                <c:pt idx="237">
                  <c:v>0.35512908778000002</c:v>
                </c:pt>
                <c:pt idx="238">
                  <c:v>0.65348815606099997</c:v>
                </c:pt>
                <c:pt idx="239">
                  <c:v>1.0723420855200001</c:v>
                </c:pt>
                <c:pt idx="240">
                  <c:v>1.33770327553</c:v>
                </c:pt>
                <c:pt idx="241">
                  <c:v>1.230208</c:v>
                </c:pt>
                <c:pt idx="242">
                  <c:v>1.28674363328</c:v>
                </c:pt>
                <c:pt idx="243">
                  <c:v>1.10995662651</c:v>
                </c:pt>
                <c:pt idx="244">
                  <c:v>1.2031778801799999</c:v>
                </c:pt>
                <c:pt idx="245">
                  <c:v>0.91975726927900003</c:v>
                </c:pt>
                <c:pt idx="246">
                  <c:v>1.14730970724</c:v>
                </c:pt>
                <c:pt idx="247">
                  <c:v>1.1850748421999999</c:v>
                </c:pt>
                <c:pt idx="248">
                  <c:v>1.44256603774</c:v>
                </c:pt>
                <c:pt idx="249">
                  <c:v>1.6536296296299999</c:v>
                </c:pt>
                <c:pt idx="250">
                  <c:v>1.75662702703</c:v>
                </c:pt>
                <c:pt idx="251">
                  <c:v>1.7661356673999999</c:v>
                </c:pt>
                <c:pt idx="252">
                  <c:v>2.1023001485899999</c:v>
                </c:pt>
                <c:pt idx="253">
                  <c:v>1.70045271318</c:v>
                </c:pt>
                <c:pt idx="254">
                  <c:v>1.7019402985100001</c:v>
                </c:pt>
                <c:pt idx="255">
                  <c:v>1.49062211615</c:v>
                </c:pt>
                <c:pt idx="256">
                  <c:v>1.7445663716799999</c:v>
                </c:pt>
                <c:pt idx="257">
                  <c:v>2.22174698795</c:v>
                </c:pt>
                <c:pt idx="258">
                  <c:v>1.6035210356</c:v>
                </c:pt>
                <c:pt idx="259">
                  <c:v>1.5733818181799999</c:v>
                </c:pt>
                <c:pt idx="260">
                  <c:v>1.59960784314</c:v>
                </c:pt>
                <c:pt idx="261">
                  <c:v>1.6861770091599999</c:v>
                </c:pt>
                <c:pt idx="262">
                  <c:v>2.0907938021499999</c:v>
                </c:pt>
                <c:pt idx="263">
                  <c:v>2.2137402061899998</c:v>
                </c:pt>
                <c:pt idx="264">
                  <c:v>1.80508048512</c:v>
                </c:pt>
                <c:pt idx="265">
                  <c:v>1.79984678523</c:v>
                </c:pt>
              </c:numCache>
            </c:numRef>
          </c:yVal>
          <c:smooth val="0"/>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throughput (mbps)</c:v>
                      </c:pt>
                    </c:strCache>
                  </c:strRef>
                </c15:tx>
              </c15:filteredSeriesTitle>
            </c:ext>
            <c:ext xmlns:c16="http://schemas.microsoft.com/office/drawing/2014/chart" uri="{C3380CC4-5D6E-409C-BE32-E72D297353CC}">
              <c16:uniqueId val="{00000000-0B4B-544C-8442-E9C2C21AA11B}"/>
            </c:ext>
          </c:extLst>
        </c:ser>
        <c:dLbls>
          <c:showLegendKey val="0"/>
          <c:showVal val="0"/>
          <c:showCatName val="0"/>
          <c:showSerName val="0"/>
          <c:showPercent val="0"/>
          <c:showBubbleSize val="0"/>
        </c:dLbls>
        <c:axId val="542602304"/>
        <c:axId val="546655512"/>
      </c:scatterChart>
      <c:valAx>
        <c:axId val="542602304"/>
        <c:scaling>
          <c:orientation val="minMax"/>
          <c:max val="300"/>
          <c:min val="0"/>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800" dirty="0">
                    <a:solidFill>
                      <a:schemeClr val="tx1"/>
                    </a:solidFill>
                    <a:latin typeface="微软雅黑" panose="020B0503020204020204" pitchFamily="34" charset="-122"/>
                    <a:ea typeface="微软雅黑" panose="020B0503020204020204" pitchFamily="34" charset="-122"/>
                  </a:rPr>
                  <a:t>时间</a:t>
                </a:r>
                <a:endParaRPr lang="en-US" dirty="0">
                  <a:solidFill>
                    <a:schemeClr val="tx1"/>
                  </a:solidFill>
                  <a:latin typeface="微软雅黑" panose="020B0503020204020204" pitchFamily="34" charset="-122"/>
                  <a:ea typeface="微软雅黑" panose="020B0503020204020204" pitchFamily="34" charset="-122"/>
                </a:endParaRPr>
              </a:p>
            </c:rich>
          </c:tx>
          <c:layout>
            <c:manualLayout>
              <c:xMode val="edge"/>
              <c:yMode val="edge"/>
              <c:x val="0.53671902542395311"/>
              <c:y val="0.8"/>
            </c:manualLayout>
          </c:layout>
          <c:overlay val="0"/>
          <c:spPr>
            <a:noFill/>
            <a:ln>
              <a:noFill/>
            </a:ln>
            <a:effectLst/>
          </c:spPr>
        </c:title>
        <c:numFmt formatCode="General" sourceLinked="0"/>
        <c:majorTickMark val="none"/>
        <c:minorTickMark val="none"/>
        <c:tickLblPos val="nextTo"/>
        <c:spPr>
          <a:noFill/>
          <a:ln w="9525" cap="flat" cmpd="sng" algn="ctr">
            <a:solidFill>
              <a:schemeClr val="tx1"/>
            </a:solidFill>
            <a:round/>
            <a:tailEnd type="triangle" w="sm" len="med"/>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zh-CN"/>
          </a:p>
        </c:txPr>
        <c:crossAx val="546655512"/>
        <c:crosses val="autoZero"/>
        <c:crossBetween val="midCat"/>
      </c:valAx>
      <c:valAx>
        <c:axId val="546655512"/>
        <c:scaling>
          <c:orientation val="minMax"/>
          <c:max val="3.5"/>
          <c:min val="0"/>
        </c:scaling>
        <c:delete val="0"/>
        <c:axPos val="l"/>
        <c:title>
          <c:tx>
            <c:rich>
              <a:bodyPr rot="-5400000" spcFirstLastPara="1" vertOverflow="ellipsis" vert="horz" wrap="square" anchor="ctr" anchorCtr="1"/>
              <a:lstStyle/>
              <a:p>
                <a:pPr>
                  <a:defRPr sz="1800" b="0" i="0" u="none" strike="noStrike" kern="1200" baseline="0">
                    <a:solidFill>
                      <a:srgbClr val="0070C0"/>
                    </a:solidFill>
                    <a:latin typeface="+mn-lt"/>
                    <a:ea typeface="+mn-ea"/>
                    <a:cs typeface="+mn-cs"/>
                  </a:defRPr>
                </a:pPr>
                <a:r>
                  <a:rPr lang="zh-CN" altLang="en-US" sz="1800" b="0" dirty="0">
                    <a:solidFill>
                      <a:schemeClr val="tx1"/>
                    </a:solidFill>
                    <a:latin typeface="微软雅黑" panose="020B0503020204020204" pitchFamily="34" charset="-122"/>
                    <a:ea typeface="微软雅黑" panose="020B0503020204020204" pitchFamily="34" charset="-122"/>
                  </a:rPr>
                  <a:t>带宽</a:t>
                </a:r>
                <a:endParaRPr lang="en-US" sz="1800" b="0" dirty="0">
                  <a:solidFill>
                    <a:schemeClr val="tx1"/>
                  </a:solidFill>
                  <a:latin typeface="微软雅黑" panose="020B0503020204020204" pitchFamily="34" charset="-122"/>
                  <a:ea typeface="微软雅黑" panose="020B0503020204020204" pitchFamily="34" charset="-122"/>
                </a:endParaRPr>
              </a:p>
            </c:rich>
          </c:tx>
          <c:layout>
            <c:manualLayout>
              <c:xMode val="edge"/>
              <c:yMode val="edge"/>
              <c:x val="0.10994713783937041"/>
              <c:y val="0.38559838815119657"/>
            </c:manualLayout>
          </c:layout>
          <c:overlay val="0"/>
          <c:spPr>
            <a:noFill/>
            <a:ln>
              <a:noFill/>
            </a:ln>
            <a:effectLst/>
          </c:spPr>
        </c:title>
        <c:numFmt formatCode="General" sourceLinked="1"/>
        <c:majorTickMark val="out"/>
        <c:minorTickMark val="none"/>
        <c:tickLblPos val="nextTo"/>
        <c:spPr>
          <a:solidFill>
            <a:schemeClr val="bg1"/>
          </a:solidFill>
          <a:ln w="9525" cap="flat" cmpd="sng" algn="ctr">
            <a:solidFill>
              <a:schemeClr val="tx1"/>
            </a:solidFill>
            <a:round/>
            <a:headEnd type="none" w="sm" len="med"/>
            <a:tailEnd type="triangle" w="sm" len="sm"/>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zh-CN"/>
          </a:p>
        </c:txPr>
        <c:crossAx val="542602304"/>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sz="1400"/>
      </a:pPr>
      <a:endParaRPr lang="zh-CN"/>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2" dt="2023-09-19T11:29:12.746" idx="1">
    <p:pos x="6467" y="836"/>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4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4916D56-B34C-48E0-94A5-A318A876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B8C0EEBC-8D23-4B3A-BD5E-A81F9343DB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63785B-EA9D-4ECC-8D78-9CB3DD263E07}" type="datetimeFigureOut">
              <a:rPr lang="zh-CN" altLang="en-US" smtClean="0"/>
              <a:t>2023/10/7</a:t>
            </a:fld>
            <a:endParaRPr lang="zh-CN" altLang="en-US"/>
          </a:p>
        </p:txBody>
      </p:sp>
      <p:sp>
        <p:nvSpPr>
          <p:cNvPr id="4" name="页脚占位符 3">
            <a:extLst>
              <a:ext uri="{FF2B5EF4-FFF2-40B4-BE49-F238E27FC236}">
                <a16:creationId xmlns:a16="http://schemas.microsoft.com/office/drawing/2014/main" id="{86C98705-62AA-417E-A5F2-3387DFCC50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311FB48-8697-4A0F-80B5-D341836804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F758AB-0C22-4EBA-8BD0-2B470D05F7E5}" type="slidenum">
              <a:rPr lang="zh-CN" altLang="en-US" smtClean="0"/>
              <a:t>‹#›</a:t>
            </a:fld>
            <a:endParaRPr lang="zh-CN" altLang="en-US"/>
          </a:p>
        </p:txBody>
      </p:sp>
    </p:spTree>
    <p:extLst>
      <p:ext uri="{BB962C8B-B14F-4D97-AF65-F5344CB8AC3E}">
        <p14:creationId xmlns:p14="http://schemas.microsoft.com/office/powerpoint/2010/main" val="36713834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B08345-5BC1-4279-8A0C-53C64F9A5A91}" type="datetimeFigureOut">
              <a:rPr lang="en-US" smtClean="0"/>
              <a:t>10/7/2023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B845C-6718-4222-B43C-226B0389EACA}" type="slidenum">
              <a:rPr lang="en-US" smtClean="0"/>
              <a:t>‹#›</a:t>
            </a:fld>
            <a:endParaRPr lang="en-US"/>
          </a:p>
        </p:txBody>
      </p:sp>
    </p:spTree>
    <p:extLst>
      <p:ext uri="{BB962C8B-B14F-4D97-AF65-F5344CB8AC3E}">
        <p14:creationId xmlns:p14="http://schemas.microsoft.com/office/powerpoint/2010/main" val="1374225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a:t>
            </a:fld>
            <a:endParaRPr lang="en-US"/>
          </a:p>
        </p:txBody>
      </p:sp>
    </p:spTree>
    <p:extLst>
      <p:ext uri="{BB962C8B-B14F-4D97-AF65-F5344CB8AC3E}">
        <p14:creationId xmlns:p14="http://schemas.microsoft.com/office/powerpoint/2010/main" val="435739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10</a:t>
            </a:fld>
            <a:endParaRPr kumimoji="1" lang="zh-CN" altLang="en-US"/>
          </a:p>
        </p:txBody>
      </p:sp>
    </p:spTree>
    <p:extLst>
      <p:ext uri="{BB962C8B-B14F-4D97-AF65-F5344CB8AC3E}">
        <p14:creationId xmlns:p14="http://schemas.microsoft.com/office/powerpoint/2010/main" val="25081784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6536649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6062360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575387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766696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111365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04390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11</a:t>
            </a:fld>
            <a:endParaRPr kumimoji="1" lang="zh-CN" altLang="en-US"/>
          </a:p>
        </p:txBody>
      </p:sp>
    </p:spTree>
    <p:extLst>
      <p:ext uri="{BB962C8B-B14F-4D97-AF65-F5344CB8AC3E}">
        <p14:creationId xmlns:p14="http://schemas.microsoft.com/office/powerpoint/2010/main" val="3564207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12</a:t>
            </a:fld>
            <a:endParaRPr kumimoji="1" lang="zh-CN" altLang="en-US"/>
          </a:p>
        </p:txBody>
      </p:sp>
    </p:spTree>
    <p:extLst>
      <p:ext uri="{BB962C8B-B14F-4D97-AF65-F5344CB8AC3E}">
        <p14:creationId xmlns:p14="http://schemas.microsoft.com/office/powerpoint/2010/main" val="2562792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13</a:t>
            </a:fld>
            <a:endParaRPr kumimoji="1" lang="zh-CN" altLang="en-US"/>
          </a:p>
        </p:txBody>
      </p:sp>
    </p:spTree>
    <p:extLst>
      <p:ext uri="{BB962C8B-B14F-4D97-AF65-F5344CB8AC3E}">
        <p14:creationId xmlns:p14="http://schemas.microsoft.com/office/powerpoint/2010/main" val="2731894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14</a:t>
            </a:fld>
            <a:endParaRPr kumimoji="1" lang="zh-CN" altLang="en-US"/>
          </a:p>
        </p:txBody>
      </p:sp>
    </p:spTree>
    <p:extLst>
      <p:ext uri="{BB962C8B-B14F-4D97-AF65-F5344CB8AC3E}">
        <p14:creationId xmlns:p14="http://schemas.microsoft.com/office/powerpoint/2010/main" val="4005029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15</a:t>
            </a:fld>
            <a:endParaRPr kumimoji="1" lang="zh-CN" altLang="en-US"/>
          </a:p>
        </p:txBody>
      </p:sp>
    </p:spTree>
    <p:extLst>
      <p:ext uri="{BB962C8B-B14F-4D97-AF65-F5344CB8AC3E}">
        <p14:creationId xmlns:p14="http://schemas.microsoft.com/office/powerpoint/2010/main" val="454084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16</a:t>
            </a:fld>
            <a:endParaRPr kumimoji="1" lang="zh-CN" altLang="en-US"/>
          </a:p>
        </p:txBody>
      </p:sp>
    </p:spTree>
    <p:extLst>
      <p:ext uri="{BB962C8B-B14F-4D97-AF65-F5344CB8AC3E}">
        <p14:creationId xmlns:p14="http://schemas.microsoft.com/office/powerpoint/2010/main" val="1531907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17</a:t>
            </a:fld>
            <a:endParaRPr kumimoji="1" lang="zh-CN" altLang="en-US"/>
          </a:p>
        </p:txBody>
      </p:sp>
    </p:spTree>
    <p:extLst>
      <p:ext uri="{BB962C8B-B14F-4D97-AF65-F5344CB8AC3E}">
        <p14:creationId xmlns:p14="http://schemas.microsoft.com/office/powerpoint/2010/main" val="2807394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18</a:t>
            </a:fld>
            <a:endParaRPr kumimoji="1" lang="zh-CN" altLang="en-US"/>
          </a:p>
        </p:txBody>
      </p:sp>
    </p:spTree>
    <p:extLst>
      <p:ext uri="{BB962C8B-B14F-4D97-AF65-F5344CB8AC3E}">
        <p14:creationId xmlns:p14="http://schemas.microsoft.com/office/powerpoint/2010/main" val="1147315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19</a:t>
            </a:fld>
            <a:endParaRPr kumimoji="1" lang="zh-CN" altLang="en-US"/>
          </a:p>
        </p:txBody>
      </p:sp>
    </p:spTree>
    <p:extLst>
      <p:ext uri="{BB962C8B-B14F-4D97-AF65-F5344CB8AC3E}">
        <p14:creationId xmlns:p14="http://schemas.microsoft.com/office/powerpoint/2010/main" val="2249061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2</a:t>
            </a:fld>
            <a:endParaRPr lang="en-US"/>
          </a:p>
        </p:txBody>
      </p:sp>
    </p:spTree>
    <p:extLst>
      <p:ext uri="{BB962C8B-B14F-4D97-AF65-F5344CB8AC3E}">
        <p14:creationId xmlns:p14="http://schemas.microsoft.com/office/powerpoint/2010/main" val="636247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21</a:t>
            </a:fld>
            <a:endParaRPr kumimoji="1" lang="zh-CN" altLang="en-US"/>
          </a:p>
        </p:txBody>
      </p:sp>
    </p:spTree>
    <p:extLst>
      <p:ext uri="{BB962C8B-B14F-4D97-AF65-F5344CB8AC3E}">
        <p14:creationId xmlns:p14="http://schemas.microsoft.com/office/powerpoint/2010/main" val="3730597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22</a:t>
            </a:fld>
            <a:endParaRPr kumimoji="1" lang="zh-CN" altLang="en-US"/>
          </a:p>
        </p:txBody>
      </p:sp>
    </p:spTree>
    <p:extLst>
      <p:ext uri="{BB962C8B-B14F-4D97-AF65-F5344CB8AC3E}">
        <p14:creationId xmlns:p14="http://schemas.microsoft.com/office/powerpoint/2010/main" val="3365255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23</a:t>
            </a:fld>
            <a:endParaRPr kumimoji="1" lang="zh-CN" altLang="en-US"/>
          </a:p>
        </p:txBody>
      </p:sp>
    </p:spTree>
    <p:extLst>
      <p:ext uri="{BB962C8B-B14F-4D97-AF65-F5344CB8AC3E}">
        <p14:creationId xmlns:p14="http://schemas.microsoft.com/office/powerpoint/2010/main" val="22962501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00036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25</a:t>
            </a:fld>
            <a:endParaRPr kumimoji="1" lang="zh-CN" altLang="en-US"/>
          </a:p>
        </p:txBody>
      </p:sp>
    </p:spTree>
    <p:extLst>
      <p:ext uri="{BB962C8B-B14F-4D97-AF65-F5344CB8AC3E}">
        <p14:creationId xmlns:p14="http://schemas.microsoft.com/office/powerpoint/2010/main" val="2723286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26</a:t>
            </a:fld>
            <a:endParaRPr kumimoji="1" lang="zh-CN" altLang="en-US"/>
          </a:p>
        </p:txBody>
      </p:sp>
    </p:spTree>
    <p:extLst>
      <p:ext uri="{BB962C8B-B14F-4D97-AF65-F5344CB8AC3E}">
        <p14:creationId xmlns:p14="http://schemas.microsoft.com/office/powerpoint/2010/main" val="568551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27</a:t>
            </a:fld>
            <a:endParaRPr kumimoji="1" lang="zh-CN" altLang="en-US"/>
          </a:p>
        </p:txBody>
      </p:sp>
    </p:spTree>
    <p:extLst>
      <p:ext uri="{BB962C8B-B14F-4D97-AF65-F5344CB8AC3E}">
        <p14:creationId xmlns:p14="http://schemas.microsoft.com/office/powerpoint/2010/main" val="3241685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28</a:t>
            </a:fld>
            <a:endParaRPr kumimoji="1" lang="zh-CN" altLang="en-US"/>
          </a:p>
        </p:txBody>
      </p:sp>
    </p:spTree>
    <p:extLst>
      <p:ext uri="{BB962C8B-B14F-4D97-AF65-F5344CB8AC3E}">
        <p14:creationId xmlns:p14="http://schemas.microsoft.com/office/powerpoint/2010/main" val="3125286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29</a:t>
            </a:fld>
            <a:endParaRPr kumimoji="1" lang="zh-CN" altLang="en-US"/>
          </a:p>
        </p:txBody>
      </p:sp>
    </p:spTree>
    <p:extLst>
      <p:ext uri="{BB962C8B-B14F-4D97-AF65-F5344CB8AC3E}">
        <p14:creationId xmlns:p14="http://schemas.microsoft.com/office/powerpoint/2010/main" val="1919113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30</a:t>
            </a:fld>
            <a:endParaRPr kumimoji="1" lang="zh-CN" altLang="en-US"/>
          </a:p>
        </p:txBody>
      </p:sp>
    </p:spTree>
    <p:extLst>
      <p:ext uri="{BB962C8B-B14F-4D97-AF65-F5344CB8AC3E}">
        <p14:creationId xmlns:p14="http://schemas.microsoft.com/office/powerpoint/2010/main" val="1777101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extLst>
      <p:ext uri="{BB962C8B-B14F-4D97-AF65-F5344CB8AC3E}">
        <p14:creationId xmlns:p14="http://schemas.microsoft.com/office/powerpoint/2010/main" val="2829634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31</a:t>
            </a:fld>
            <a:endParaRPr kumimoji="1" lang="zh-CN" altLang="en-US"/>
          </a:p>
        </p:txBody>
      </p:sp>
    </p:spTree>
    <p:extLst>
      <p:ext uri="{BB962C8B-B14F-4D97-AF65-F5344CB8AC3E}">
        <p14:creationId xmlns:p14="http://schemas.microsoft.com/office/powerpoint/2010/main" val="3728453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32</a:t>
            </a:fld>
            <a:endParaRPr kumimoji="1" lang="zh-CN" altLang="en-US"/>
          </a:p>
        </p:txBody>
      </p:sp>
    </p:spTree>
    <p:extLst>
      <p:ext uri="{BB962C8B-B14F-4D97-AF65-F5344CB8AC3E}">
        <p14:creationId xmlns:p14="http://schemas.microsoft.com/office/powerpoint/2010/main" val="4279333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33</a:t>
            </a:fld>
            <a:endParaRPr kumimoji="1" lang="zh-CN" altLang="en-US"/>
          </a:p>
        </p:txBody>
      </p:sp>
    </p:spTree>
    <p:extLst>
      <p:ext uri="{BB962C8B-B14F-4D97-AF65-F5344CB8AC3E}">
        <p14:creationId xmlns:p14="http://schemas.microsoft.com/office/powerpoint/2010/main" val="2920016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t>图，谢</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34</a:t>
            </a:fld>
            <a:endParaRPr kumimoji="1" lang="zh-CN" altLang="en-US"/>
          </a:p>
        </p:txBody>
      </p:sp>
    </p:spTree>
    <p:extLst>
      <p:ext uri="{BB962C8B-B14F-4D97-AF65-F5344CB8AC3E}">
        <p14:creationId xmlns:p14="http://schemas.microsoft.com/office/powerpoint/2010/main" val="21027310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t>文，谢</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35</a:t>
            </a:fld>
            <a:endParaRPr kumimoji="1" lang="zh-CN" altLang="en-US"/>
          </a:p>
        </p:txBody>
      </p:sp>
    </p:spTree>
    <p:extLst>
      <p:ext uri="{BB962C8B-B14F-4D97-AF65-F5344CB8AC3E}">
        <p14:creationId xmlns:p14="http://schemas.microsoft.com/office/powerpoint/2010/main" val="318850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36</a:t>
            </a:fld>
            <a:endParaRPr kumimoji="1" lang="zh-CN" altLang="en-US"/>
          </a:p>
        </p:txBody>
      </p:sp>
    </p:spTree>
    <p:extLst>
      <p:ext uri="{BB962C8B-B14F-4D97-AF65-F5344CB8AC3E}">
        <p14:creationId xmlns:p14="http://schemas.microsoft.com/office/powerpoint/2010/main" val="2196177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37</a:t>
            </a:fld>
            <a:endParaRPr kumimoji="1" lang="zh-CN" altLang="en-US"/>
          </a:p>
        </p:txBody>
      </p:sp>
    </p:spTree>
    <p:extLst>
      <p:ext uri="{BB962C8B-B14F-4D97-AF65-F5344CB8AC3E}">
        <p14:creationId xmlns:p14="http://schemas.microsoft.com/office/powerpoint/2010/main" val="3592248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38</a:t>
            </a:fld>
            <a:endParaRPr kumimoji="1" lang="zh-CN" altLang="en-US"/>
          </a:p>
        </p:txBody>
      </p:sp>
    </p:spTree>
    <p:extLst>
      <p:ext uri="{BB962C8B-B14F-4D97-AF65-F5344CB8AC3E}">
        <p14:creationId xmlns:p14="http://schemas.microsoft.com/office/powerpoint/2010/main" val="1022682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39</a:t>
            </a:fld>
            <a:endParaRPr kumimoji="1" lang="zh-CN" altLang="en-US"/>
          </a:p>
        </p:txBody>
      </p:sp>
    </p:spTree>
    <p:extLst>
      <p:ext uri="{BB962C8B-B14F-4D97-AF65-F5344CB8AC3E}">
        <p14:creationId xmlns:p14="http://schemas.microsoft.com/office/powerpoint/2010/main" val="7498481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40</a:t>
            </a:fld>
            <a:endParaRPr kumimoji="1" lang="zh-CN" altLang="en-US"/>
          </a:p>
        </p:txBody>
      </p:sp>
    </p:spTree>
    <p:extLst>
      <p:ext uri="{BB962C8B-B14F-4D97-AF65-F5344CB8AC3E}">
        <p14:creationId xmlns:p14="http://schemas.microsoft.com/office/powerpoint/2010/main" val="1033813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extLst>
      <p:ext uri="{BB962C8B-B14F-4D97-AF65-F5344CB8AC3E}">
        <p14:creationId xmlns:p14="http://schemas.microsoft.com/office/powerpoint/2010/main" val="28034577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41</a:t>
            </a:fld>
            <a:endParaRPr kumimoji="1" lang="zh-CN" altLang="en-US"/>
          </a:p>
        </p:txBody>
      </p:sp>
    </p:spTree>
    <p:extLst>
      <p:ext uri="{BB962C8B-B14F-4D97-AF65-F5344CB8AC3E}">
        <p14:creationId xmlns:p14="http://schemas.microsoft.com/office/powerpoint/2010/main" val="4120167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42</a:t>
            </a:fld>
            <a:endParaRPr kumimoji="1" lang="zh-CN" altLang="en-US"/>
          </a:p>
        </p:txBody>
      </p:sp>
    </p:spTree>
    <p:extLst>
      <p:ext uri="{BB962C8B-B14F-4D97-AF65-F5344CB8AC3E}">
        <p14:creationId xmlns:p14="http://schemas.microsoft.com/office/powerpoint/2010/main" val="21857509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43</a:t>
            </a:fld>
            <a:endParaRPr kumimoji="1" lang="zh-CN" altLang="en-US"/>
          </a:p>
        </p:txBody>
      </p:sp>
    </p:spTree>
    <p:extLst>
      <p:ext uri="{BB962C8B-B14F-4D97-AF65-F5344CB8AC3E}">
        <p14:creationId xmlns:p14="http://schemas.microsoft.com/office/powerpoint/2010/main" val="25679091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44</a:t>
            </a:fld>
            <a:endParaRPr kumimoji="1" lang="zh-CN" altLang="en-US"/>
          </a:p>
        </p:txBody>
      </p:sp>
    </p:spTree>
    <p:extLst>
      <p:ext uri="{BB962C8B-B14F-4D97-AF65-F5344CB8AC3E}">
        <p14:creationId xmlns:p14="http://schemas.microsoft.com/office/powerpoint/2010/main" val="2620016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45</a:t>
            </a:fld>
            <a:endParaRPr kumimoji="1" lang="zh-CN" altLang="en-US"/>
          </a:p>
        </p:txBody>
      </p:sp>
    </p:spTree>
    <p:extLst>
      <p:ext uri="{BB962C8B-B14F-4D97-AF65-F5344CB8AC3E}">
        <p14:creationId xmlns:p14="http://schemas.microsoft.com/office/powerpoint/2010/main" val="12803304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46</a:t>
            </a:fld>
            <a:endParaRPr kumimoji="1" lang="zh-CN" altLang="en-US"/>
          </a:p>
        </p:txBody>
      </p:sp>
    </p:spTree>
    <p:extLst>
      <p:ext uri="{BB962C8B-B14F-4D97-AF65-F5344CB8AC3E}">
        <p14:creationId xmlns:p14="http://schemas.microsoft.com/office/powerpoint/2010/main" val="30877218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47</a:t>
            </a:fld>
            <a:endParaRPr kumimoji="1" lang="zh-CN" altLang="en-US"/>
          </a:p>
        </p:txBody>
      </p:sp>
    </p:spTree>
    <p:extLst>
      <p:ext uri="{BB962C8B-B14F-4D97-AF65-F5344CB8AC3E}">
        <p14:creationId xmlns:p14="http://schemas.microsoft.com/office/powerpoint/2010/main" val="35216147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48</a:t>
            </a:fld>
            <a:endParaRPr kumimoji="1" lang="zh-CN" altLang="en-US"/>
          </a:p>
        </p:txBody>
      </p:sp>
    </p:spTree>
    <p:extLst>
      <p:ext uri="{BB962C8B-B14F-4D97-AF65-F5344CB8AC3E}">
        <p14:creationId xmlns:p14="http://schemas.microsoft.com/office/powerpoint/2010/main" val="542620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49</a:t>
            </a:fld>
            <a:endParaRPr kumimoji="1" lang="zh-CN" altLang="en-US"/>
          </a:p>
        </p:txBody>
      </p:sp>
    </p:spTree>
    <p:extLst>
      <p:ext uri="{BB962C8B-B14F-4D97-AF65-F5344CB8AC3E}">
        <p14:creationId xmlns:p14="http://schemas.microsoft.com/office/powerpoint/2010/main" val="20694633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50</a:t>
            </a:fld>
            <a:endParaRPr kumimoji="1" lang="zh-CN" altLang="en-US"/>
          </a:p>
        </p:txBody>
      </p:sp>
    </p:spTree>
    <p:extLst>
      <p:ext uri="{BB962C8B-B14F-4D97-AF65-F5344CB8AC3E}">
        <p14:creationId xmlns:p14="http://schemas.microsoft.com/office/powerpoint/2010/main" val="2348582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a:t>
            </a:fld>
            <a:endParaRPr kumimoji="1" lang="zh-CN" altLang="en-US"/>
          </a:p>
        </p:txBody>
      </p:sp>
    </p:spTree>
    <p:extLst>
      <p:ext uri="{BB962C8B-B14F-4D97-AF65-F5344CB8AC3E}">
        <p14:creationId xmlns:p14="http://schemas.microsoft.com/office/powerpoint/2010/main" val="4348768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51</a:t>
            </a:fld>
            <a:endParaRPr kumimoji="1" lang="zh-CN" altLang="en-US"/>
          </a:p>
        </p:txBody>
      </p:sp>
    </p:spTree>
    <p:extLst>
      <p:ext uri="{BB962C8B-B14F-4D97-AF65-F5344CB8AC3E}">
        <p14:creationId xmlns:p14="http://schemas.microsoft.com/office/powerpoint/2010/main" val="5681110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52</a:t>
            </a:fld>
            <a:endParaRPr kumimoji="1" lang="zh-CN" altLang="en-US"/>
          </a:p>
        </p:txBody>
      </p:sp>
    </p:spTree>
    <p:extLst>
      <p:ext uri="{BB962C8B-B14F-4D97-AF65-F5344CB8AC3E}">
        <p14:creationId xmlns:p14="http://schemas.microsoft.com/office/powerpoint/2010/main" val="4574753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53</a:t>
            </a:fld>
            <a:endParaRPr kumimoji="1" lang="zh-CN" altLang="en-US"/>
          </a:p>
        </p:txBody>
      </p:sp>
    </p:spTree>
    <p:extLst>
      <p:ext uri="{BB962C8B-B14F-4D97-AF65-F5344CB8AC3E}">
        <p14:creationId xmlns:p14="http://schemas.microsoft.com/office/powerpoint/2010/main" val="34333992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54</a:t>
            </a:fld>
            <a:endParaRPr kumimoji="1" lang="zh-CN" altLang="en-US"/>
          </a:p>
        </p:txBody>
      </p:sp>
    </p:spTree>
    <p:extLst>
      <p:ext uri="{BB962C8B-B14F-4D97-AF65-F5344CB8AC3E}">
        <p14:creationId xmlns:p14="http://schemas.microsoft.com/office/powerpoint/2010/main" val="42478137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55</a:t>
            </a:fld>
            <a:endParaRPr kumimoji="1" lang="zh-CN" altLang="en-US"/>
          </a:p>
        </p:txBody>
      </p:sp>
    </p:spTree>
    <p:extLst>
      <p:ext uri="{BB962C8B-B14F-4D97-AF65-F5344CB8AC3E}">
        <p14:creationId xmlns:p14="http://schemas.microsoft.com/office/powerpoint/2010/main" val="28294085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56</a:t>
            </a:fld>
            <a:endParaRPr kumimoji="1" lang="zh-CN" altLang="en-US"/>
          </a:p>
        </p:txBody>
      </p:sp>
    </p:spTree>
    <p:extLst>
      <p:ext uri="{BB962C8B-B14F-4D97-AF65-F5344CB8AC3E}">
        <p14:creationId xmlns:p14="http://schemas.microsoft.com/office/powerpoint/2010/main" val="15259184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58</a:t>
            </a:fld>
            <a:endParaRPr lang="en-US"/>
          </a:p>
        </p:txBody>
      </p:sp>
    </p:spTree>
    <p:extLst>
      <p:ext uri="{BB962C8B-B14F-4D97-AF65-F5344CB8AC3E}">
        <p14:creationId xmlns:p14="http://schemas.microsoft.com/office/powerpoint/2010/main" val="35911871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59</a:t>
            </a:fld>
            <a:endParaRPr lang="en-US"/>
          </a:p>
        </p:txBody>
      </p:sp>
    </p:spTree>
    <p:extLst>
      <p:ext uri="{BB962C8B-B14F-4D97-AF65-F5344CB8AC3E}">
        <p14:creationId xmlns:p14="http://schemas.microsoft.com/office/powerpoint/2010/main" val="24763911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60</a:t>
            </a:fld>
            <a:endParaRPr lang="en-US"/>
          </a:p>
        </p:txBody>
      </p:sp>
    </p:spTree>
    <p:extLst>
      <p:ext uri="{BB962C8B-B14F-4D97-AF65-F5344CB8AC3E}">
        <p14:creationId xmlns:p14="http://schemas.microsoft.com/office/powerpoint/2010/main" val="29433496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61</a:t>
            </a:fld>
            <a:endParaRPr lang="en-US"/>
          </a:p>
        </p:txBody>
      </p:sp>
    </p:spTree>
    <p:extLst>
      <p:ext uri="{BB962C8B-B14F-4D97-AF65-F5344CB8AC3E}">
        <p14:creationId xmlns:p14="http://schemas.microsoft.com/office/powerpoint/2010/main" val="4263133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a:t>
            </a:fld>
            <a:endParaRPr kumimoji="1" lang="zh-CN" altLang="en-US"/>
          </a:p>
        </p:txBody>
      </p:sp>
    </p:spTree>
    <p:extLst>
      <p:ext uri="{BB962C8B-B14F-4D97-AF65-F5344CB8AC3E}">
        <p14:creationId xmlns:p14="http://schemas.microsoft.com/office/powerpoint/2010/main" val="8028412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62</a:t>
            </a:fld>
            <a:endParaRPr lang="en-US"/>
          </a:p>
        </p:txBody>
      </p:sp>
    </p:spTree>
    <p:extLst>
      <p:ext uri="{BB962C8B-B14F-4D97-AF65-F5344CB8AC3E}">
        <p14:creationId xmlns:p14="http://schemas.microsoft.com/office/powerpoint/2010/main" val="16204504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65</a:t>
            </a:fld>
            <a:endParaRPr lang="en-US"/>
          </a:p>
        </p:txBody>
      </p:sp>
    </p:spTree>
    <p:extLst>
      <p:ext uri="{BB962C8B-B14F-4D97-AF65-F5344CB8AC3E}">
        <p14:creationId xmlns:p14="http://schemas.microsoft.com/office/powerpoint/2010/main" val="163097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图，内容，谢</a:t>
            </a:r>
          </a:p>
        </p:txBody>
      </p:sp>
      <p:sp>
        <p:nvSpPr>
          <p:cNvPr id="4" name="灯片编号占位符 3"/>
          <p:cNvSpPr>
            <a:spLocks noGrp="1"/>
          </p:cNvSpPr>
          <p:nvPr>
            <p:ph type="sldNum" sz="quarter" idx="5"/>
          </p:nvPr>
        </p:nvSpPr>
        <p:spPr/>
        <p:txBody>
          <a:bodyPr/>
          <a:lstStyle/>
          <a:p>
            <a:fld id="{D3BB845C-6718-4222-B43C-226B0389EACA}" type="slidenum">
              <a:rPr lang="en-US" smtClean="0"/>
              <a:t>66</a:t>
            </a:fld>
            <a:endParaRPr lang="en-US"/>
          </a:p>
        </p:txBody>
      </p:sp>
    </p:spTree>
    <p:extLst>
      <p:ext uri="{BB962C8B-B14F-4D97-AF65-F5344CB8AC3E}">
        <p14:creationId xmlns:p14="http://schemas.microsoft.com/office/powerpoint/2010/main" val="4942741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67</a:t>
            </a:fld>
            <a:endParaRPr lang="en-US"/>
          </a:p>
        </p:txBody>
      </p:sp>
    </p:spTree>
    <p:extLst>
      <p:ext uri="{BB962C8B-B14F-4D97-AF65-F5344CB8AC3E}">
        <p14:creationId xmlns:p14="http://schemas.microsoft.com/office/powerpoint/2010/main" val="3204991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68</a:t>
            </a:fld>
            <a:endParaRPr lang="en-US"/>
          </a:p>
        </p:txBody>
      </p:sp>
    </p:spTree>
    <p:extLst>
      <p:ext uri="{BB962C8B-B14F-4D97-AF65-F5344CB8AC3E}">
        <p14:creationId xmlns:p14="http://schemas.microsoft.com/office/powerpoint/2010/main" val="12064585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69</a:t>
            </a:fld>
            <a:endParaRPr lang="en-US"/>
          </a:p>
        </p:txBody>
      </p:sp>
    </p:spTree>
    <p:extLst>
      <p:ext uri="{BB962C8B-B14F-4D97-AF65-F5344CB8AC3E}">
        <p14:creationId xmlns:p14="http://schemas.microsoft.com/office/powerpoint/2010/main" val="26861359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70</a:t>
            </a:fld>
            <a:endParaRPr lang="en-US"/>
          </a:p>
        </p:txBody>
      </p:sp>
    </p:spTree>
    <p:extLst>
      <p:ext uri="{BB962C8B-B14F-4D97-AF65-F5344CB8AC3E}">
        <p14:creationId xmlns:p14="http://schemas.microsoft.com/office/powerpoint/2010/main" val="9124127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图，谢</a:t>
            </a:r>
          </a:p>
        </p:txBody>
      </p:sp>
      <p:sp>
        <p:nvSpPr>
          <p:cNvPr id="4" name="灯片编号占位符 3"/>
          <p:cNvSpPr>
            <a:spLocks noGrp="1"/>
          </p:cNvSpPr>
          <p:nvPr>
            <p:ph type="sldNum" sz="quarter" idx="5"/>
          </p:nvPr>
        </p:nvSpPr>
        <p:spPr/>
        <p:txBody>
          <a:bodyPr/>
          <a:lstStyle/>
          <a:p>
            <a:fld id="{D3BB845C-6718-4222-B43C-226B0389EACA}" type="slidenum">
              <a:rPr lang="en-US" smtClean="0"/>
              <a:t>71</a:t>
            </a:fld>
            <a:endParaRPr lang="en-US"/>
          </a:p>
        </p:txBody>
      </p:sp>
    </p:spTree>
    <p:extLst>
      <p:ext uri="{BB962C8B-B14F-4D97-AF65-F5344CB8AC3E}">
        <p14:creationId xmlns:p14="http://schemas.microsoft.com/office/powerpoint/2010/main" val="467767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72</a:t>
            </a:fld>
            <a:endParaRPr lang="en-US"/>
          </a:p>
        </p:txBody>
      </p:sp>
    </p:spTree>
    <p:extLst>
      <p:ext uri="{BB962C8B-B14F-4D97-AF65-F5344CB8AC3E}">
        <p14:creationId xmlns:p14="http://schemas.microsoft.com/office/powerpoint/2010/main" val="29661881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75</a:t>
            </a:fld>
            <a:endParaRPr lang="en-US"/>
          </a:p>
        </p:txBody>
      </p:sp>
    </p:spTree>
    <p:extLst>
      <p:ext uri="{BB962C8B-B14F-4D97-AF65-F5344CB8AC3E}">
        <p14:creationId xmlns:p14="http://schemas.microsoft.com/office/powerpoint/2010/main" val="2221064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a:t>
            </a:fld>
            <a:endParaRPr kumimoji="1" lang="zh-CN" altLang="en-US"/>
          </a:p>
        </p:txBody>
      </p:sp>
    </p:spTree>
    <p:extLst>
      <p:ext uri="{BB962C8B-B14F-4D97-AF65-F5344CB8AC3E}">
        <p14:creationId xmlns:p14="http://schemas.microsoft.com/office/powerpoint/2010/main" val="8438469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图，谢</a:t>
            </a:r>
          </a:p>
        </p:txBody>
      </p:sp>
      <p:sp>
        <p:nvSpPr>
          <p:cNvPr id="4" name="灯片编号占位符 3"/>
          <p:cNvSpPr>
            <a:spLocks noGrp="1"/>
          </p:cNvSpPr>
          <p:nvPr>
            <p:ph type="sldNum" sz="quarter" idx="5"/>
          </p:nvPr>
        </p:nvSpPr>
        <p:spPr/>
        <p:txBody>
          <a:bodyPr/>
          <a:lstStyle/>
          <a:p>
            <a:fld id="{D3BB845C-6718-4222-B43C-226B0389EACA}" type="slidenum">
              <a:rPr lang="en-US" smtClean="0"/>
              <a:t>81</a:t>
            </a:fld>
            <a:endParaRPr lang="en-US"/>
          </a:p>
        </p:txBody>
      </p:sp>
    </p:spTree>
    <p:extLst>
      <p:ext uri="{BB962C8B-B14F-4D97-AF65-F5344CB8AC3E}">
        <p14:creationId xmlns:p14="http://schemas.microsoft.com/office/powerpoint/2010/main" val="16500983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83</a:t>
            </a:fld>
            <a:endParaRPr lang="en-US"/>
          </a:p>
        </p:txBody>
      </p:sp>
    </p:spTree>
    <p:extLst>
      <p:ext uri="{BB962C8B-B14F-4D97-AF65-F5344CB8AC3E}">
        <p14:creationId xmlns:p14="http://schemas.microsoft.com/office/powerpoint/2010/main" val="27268256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86</a:t>
            </a:fld>
            <a:endParaRPr lang="en-US"/>
          </a:p>
        </p:txBody>
      </p:sp>
    </p:spTree>
    <p:extLst>
      <p:ext uri="{BB962C8B-B14F-4D97-AF65-F5344CB8AC3E}">
        <p14:creationId xmlns:p14="http://schemas.microsoft.com/office/powerpoint/2010/main" val="24058591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92</a:t>
            </a:fld>
            <a:endParaRPr lang="en-US"/>
          </a:p>
        </p:txBody>
      </p:sp>
    </p:spTree>
    <p:extLst>
      <p:ext uri="{BB962C8B-B14F-4D97-AF65-F5344CB8AC3E}">
        <p14:creationId xmlns:p14="http://schemas.microsoft.com/office/powerpoint/2010/main" val="17436849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27BDDB98-DBA1-4A9B-8E23-1D9508902480}" type="slidenum">
              <a:rPr lang="en-US" altLang="zh-CN">
                <a:latin typeface="Arial" panose="020B0604020202020204" pitchFamily="34" charset="0"/>
                <a:ea typeface="微软雅黑" panose="020B0503020204020204" pitchFamily="34" charset="-122"/>
              </a:rPr>
              <a:pPr eaLnBrk="1" hangingPunct="1"/>
              <a:t>93</a:t>
            </a:fld>
            <a:endParaRPr lang="en-US" altLang="zh-CN" dirty="0">
              <a:latin typeface="Arial" panose="020B0604020202020204" pitchFamily="34" charset="0"/>
              <a:ea typeface="微软雅黑" panose="020B0503020204020204" pitchFamily="34" charset="-122"/>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2751241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B759E0A8-3BB0-4211-AC61-11C97931F8BD}" type="slidenum">
              <a:rPr lang="en-US" altLang="zh-CN">
                <a:latin typeface="Arial" panose="020B0604020202020204" pitchFamily="34" charset="0"/>
                <a:ea typeface="微软雅黑" panose="020B0503020204020204" pitchFamily="34" charset="-122"/>
              </a:rPr>
              <a:pPr eaLnBrk="1" hangingPunct="1"/>
              <a:t>100</a:t>
            </a:fld>
            <a:endParaRPr lang="en-US" altLang="zh-CN" dirty="0">
              <a:latin typeface="Arial" panose="020B0604020202020204" pitchFamily="34" charset="0"/>
              <a:ea typeface="微软雅黑" panose="020B0503020204020204" pitchFamily="34" charset="-122"/>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35583183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B759E0A8-3BB0-4211-AC61-11C97931F8BD}" type="slidenum">
              <a:rPr lang="en-US" altLang="zh-CN">
                <a:latin typeface="Arial" panose="020B0604020202020204" pitchFamily="34" charset="0"/>
                <a:ea typeface="微软雅黑" panose="020B0503020204020204" pitchFamily="34" charset="-122"/>
              </a:rPr>
              <a:pPr eaLnBrk="1" hangingPunct="1"/>
              <a:t>102</a:t>
            </a:fld>
            <a:endParaRPr lang="en-US" altLang="zh-CN" dirty="0">
              <a:latin typeface="Arial" panose="020B0604020202020204" pitchFamily="34" charset="0"/>
              <a:ea typeface="微软雅黑" panose="020B0503020204020204" pitchFamily="34" charset="-122"/>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4922637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107</a:t>
            </a:fld>
            <a:endParaRPr lang="en-US"/>
          </a:p>
        </p:txBody>
      </p:sp>
    </p:spTree>
    <p:extLst>
      <p:ext uri="{BB962C8B-B14F-4D97-AF65-F5344CB8AC3E}">
        <p14:creationId xmlns:p14="http://schemas.microsoft.com/office/powerpoint/2010/main" val="40631534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108</a:t>
            </a:fld>
            <a:endParaRPr lang="en-US"/>
          </a:p>
        </p:txBody>
      </p:sp>
    </p:spTree>
    <p:extLst>
      <p:ext uri="{BB962C8B-B14F-4D97-AF65-F5344CB8AC3E}">
        <p14:creationId xmlns:p14="http://schemas.microsoft.com/office/powerpoint/2010/main" val="9641011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542D697-9AD4-4C24-ACAC-6A0F4A4BCD4E}" type="slidenum">
              <a:rPr lang="en-US" altLang="zh-CN" sz="1300" smtClean="0"/>
              <a:t>110</a:t>
            </a:fld>
            <a:endParaRPr lang="en-US" altLang="zh-CN" sz="1300"/>
          </a:p>
        </p:txBody>
      </p:sp>
      <p:sp>
        <p:nvSpPr>
          <p:cNvPr id="83971" name="Rectangle 2"/>
          <p:cNvSpPr>
            <a:spLocks noGrp="1" noRot="1" noChangeAspect="1" noChangeArrowheads="1" noTextEdit="1"/>
          </p:cNvSpPr>
          <p:nvPr>
            <p:ph type="sldImg"/>
          </p:nvPr>
        </p:nvSpPr>
        <p:spPr>
          <a:xfrm>
            <a:off x="139700" y="768350"/>
            <a:ext cx="6819900" cy="3836988"/>
          </a:xfrm>
        </p:spPr>
      </p:sp>
      <p:sp>
        <p:nvSpPr>
          <p:cNvPr id="839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p>
        </p:txBody>
      </p:sp>
    </p:spTree>
    <p:extLst>
      <p:ext uri="{BB962C8B-B14F-4D97-AF65-F5344CB8AC3E}">
        <p14:creationId xmlns:p14="http://schemas.microsoft.com/office/powerpoint/2010/main" val="3019671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a:t>
            </a:fld>
            <a:endParaRPr kumimoji="1" lang="zh-CN" altLang="en-US"/>
          </a:p>
        </p:txBody>
      </p:sp>
    </p:spTree>
    <p:extLst>
      <p:ext uri="{BB962C8B-B14F-4D97-AF65-F5344CB8AC3E}">
        <p14:creationId xmlns:p14="http://schemas.microsoft.com/office/powerpoint/2010/main" val="5155847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542D697-9AD4-4C24-ACAC-6A0F4A4BCD4E}" type="slidenum">
              <a:rPr lang="en-US" altLang="zh-CN" sz="1300" smtClean="0"/>
              <a:t>111</a:t>
            </a:fld>
            <a:endParaRPr lang="en-US" altLang="zh-CN" sz="1300"/>
          </a:p>
        </p:txBody>
      </p:sp>
      <p:sp>
        <p:nvSpPr>
          <p:cNvPr id="83971" name="Rectangle 2"/>
          <p:cNvSpPr>
            <a:spLocks noGrp="1" noRot="1" noChangeAspect="1" noChangeArrowheads="1" noTextEdit="1"/>
          </p:cNvSpPr>
          <p:nvPr>
            <p:ph type="sldImg"/>
          </p:nvPr>
        </p:nvSpPr>
        <p:spPr>
          <a:xfrm>
            <a:off x="139700" y="768350"/>
            <a:ext cx="6819900" cy="3836988"/>
          </a:xfrm>
        </p:spPr>
      </p:sp>
      <p:sp>
        <p:nvSpPr>
          <p:cNvPr id="839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p>
        </p:txBody>
      </p:sp>
    </p:spTree>
    <p:extLst>
      <p:ext uri="{BB962C8B-B14F-4D97-AF65-F5344CB8AC3E}">
        <p14:creationId xmlns:p14="http://schemas.microsoft.com/office/powerpoint/2010/main" val="33212086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dirty="0"/>
          </a:p>
        </p:txBody>
      </p:sp>
    </p:spTree>
    <p:extLst>
      <p:ext uri="{BB962C8B-B14F-4D97-AF65-F5344CB8AC3E}">
        <p14:creationId xmlns:p14="http://schemas.microsoft.com/office/powerpoint/2010/main" val="7723205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113</a:t>
            </a:fld>
            <a:endParaRPr lang="en-US"/>
          </a:p>
        </p:txBody>
      </p:sp>
    </p:spTree>
    <p:extLst>
      <p:ext uri="{BB962C8B-B14F-4D97-AF65-F5344CB8AC3E}">
        <p14:creationId xmlns:p14="http://schemas.microsoft.com/office/powerpoint/2010/main" val="33576278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676109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dirty="0"/>
          </a:p>
        </p:txBody>
      </p:sp>
    </p:spTree>
    <p:extLst>
      <p:ext uri="{BB962C8B-B14F-4D97-AF65-F5344CB8AC3E}">
        <p14:creationId xmlns:p14="http://schemas.microsoft.com/office/powerpoint/2010/main" val="28854096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动画，图，文 ，谢</a:t>
            </a:r>
          </a:p>
        </p:txBody>
      </p:sp>
      <p:sp>
        <p:nvSpPr>
          <p:cNvPr id="4" name="灯片编号占位符 3"/>
          <p:cNvSpPr>
            <a:spLocks noGrp="1"/>
          </p:cNvSpPr>
          <p:nvPr>
            <p:ph type="sldNum" sz="quarter" idx="5"/>
          </p:nvPr>
        </p:nvSpPr>
        <p:spPr/>
        <p:txBody>
          <a:bodyPr/>
          <a:lstStyle/>
          <a:p>
            <a:fld id="{D3BB845C-6718-4222-B43C-226B0389EACA}" type="slidenum">
              <a:rPr lang="en-US" smtClean="0"/>
              <a:t>118</a:t>
            </a:fld>
            <a:endParaRPr lang="en-US"/>
          </a:p>
        </p:txBody>
      </p:sp>
    </p:spTree>
    <p:extLst>
      <p:ext uri="{BB962C8B-B14F-4D97-AF65-F5344CB8AC3E}">
        <p14:creationId xmlns:p14="http://schemas.microsoft.com/office/powerpoint/2010/main" val="29316845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122</a:t>
            </a:fld>
            <a:endParaRPr lang="en-US"/>
          </a:p>
        </p:txBody>
      </p:sp>
    </p:spTree>
    <p:extLst>
      <p:ext uri="{BB962C8B-B14F-4D97-AF65-F5344CB8AC3E}">
        <p14:creationId xmlns:p14="http://schemas.microsoft.com/office/powerpoint/2010/main" val="36580281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127</a:t>
            </a:fld>
            <a:endParaRPr lang="en-US"/>
          </a:p>
        </p:txBody>
      </p:sp>
    </p:spTree>
    <p:extLst>
      <p:ext uri="{BB962C8B-B14F-4D97-AF65-F5344CB8AC3E}">
        <p14:creationId xmlns:p14="http://schemas.microsoft.com/office/powerpoint/2010/main" val="4244714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130</a:t>
            </a:fld>
            <a:endParaRPr lang="en-US"/>
          </a:p>
        </p:txBody>
      </p:sp>
    </p:spTree>
    <p:extLst>
      <p:ext uri="{BB962C8B-B14F-4D97-AF65-F5344CB8AC3E}">
        <p14:creationId xmlns:p14="http://schemas.microsoft.com/office/powerpoint/2010/main" val="20959903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041921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9</a:t>
            </a:fld>
            <a:endParaRPr kumimoji="1" lang="zh-CN" altLang="en-US"/>
          </a:p>
        </p:txBody>
      </p:sp>
    </p:spTree>
    <p:extLst>
      <p:ext uri="{BB962C8B-B14F-4D97-AF65-F5344CB8AC3E}">
        <p14:creationId xmlns:p14="http://schemas.microsoft.com/office/powerpoint/2010/main" val="351748057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138</a:t>
            </a:fld>
            <a:endParaRPr lang="en-US"/>
          </a:p>
        </p:txBody>
      </p:sp>
    </p:spTree>
    <p:extLst>
      <p:ext uri="{BB962C8B-B14F-4D97-AF65-F5344CB8AC3E}">
        <p14:creationId xmlns:p14="http://schemas.microsoft.com/office/powerpoint/2010/main" val="14272709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436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indent="0" algn="r" eaLnBrk="1" hangingPunct="1"/>
            <a:fld id="{9A0DB2DC-4C9A-4742-B13C-FB6460FD3503}" type="slidenum">
              <a:rPr lang="en-US" altLang="zh-CN" sz="1200" dirty="0">
                <a:latin typeface="Arial" panose="020B0604020202020204" pitchFamily="34" charset="0"/>
                <a:ea typeface="宋体" panose="02010600030101010101" pitchFamily="2" charset="-122"/>
              </a:rPr>
              <a:t>139</a:t>
            </a:fld>
            <a:endParaRPr lang="en-US" altLang="zh-CN" sz="1200" dirty="0">
              <a:latin typeface="Arial" panose="020B0604020202020204" pitchFamily="34" charset="0"/>
              <a:ea typeface="宋体" panose="02010600030101010101" pitchFamily="2" charset="-122"/>
            </a:endParaRPr>
          </a:p>
        </p:txBody>
      </p:sp>
      <p:sp>
        <p:nvSpPr>
          <p:cNvPr id="1594370" name="Rectangle 2"/>
          <p:cNvSpPr>
            <a:spLocks noGrp="1" noRot="1" noChangeAspect="1" noTextEdit="1"/>
          </p:cNvSpPr>
          <p:nvPr>
            <p:ph type="sldImg"/>
          </p:nvPr>
        </p:nvSpPr>
        <p:spPr>
          <a:xfrm>
            <a:off x="482600" y="1279525"/>
            <a:ext cx="6140450" cy="3454400"/>
          </a:xfrm>
        </p:spPr>
      </p:sp>
      <p:sp>
        <p:nvSpPr>
          <p:cNvPr id="1594371"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148</a:t>
            </a:fld>
            <a:endParaRPr lang="en-US"/>
          </a:p>
        </p:txBody>
      </p:sp>
    </p:spTree>
    <p:extLst>
      <p:ext uri="{BB962C8B-B14F-4D97-AF65-F5344CB8AC3E}">
        <p14:creationId xmlns:p14="http://schemas.microsoft.com/office/powerpoint/2010/main" val="17727945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155</a:t>
            </a:fld>
            <a:endParaRPr lang="en-US"/>
          </a:p>
        </p:txBody>
      </p:sp>
    </p:spTree>
    <p:extLst>
      <p:ext uri="{BB962C8B-B14F-4D97-AF65-F5344CB8AC3E}">
        <p14:creationId xmlns:p14="http://schemas.microsoft.com/office/powerpoint/2010/main" val="42920253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rPr>
              <a:pPr/>
              <a:t>167</a:t>
            </a:fld>
            <a:endParaRPr kumimoji="1" lang="zh-CN" altLang="en-US">
              <a:solidFill>
                <a:prstClr val="black"/>
              </a:solidFill>
            </a:endParaRPr>
          </a:p>
        </p:txBody>
      </p:sp>
    </p:spTree>
    <p:extLst>
      <p:ext uri="{BB962C8B-B14F-4D97-AF65-F5344CB8AC3E}">
        <p14:creationId xmlns:p14="http://schemas.microsoft.com/office/powerpoint/2010/main" val="3437507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rPr>
              <a:pPr/>
              <a:t>168</a:t>
            </a:fld>
            <a:endParaRPr kumimoji="1" lang="zh-CN" altLang="en-US">
              <a:solidFill>
                <a:prstClr val="black"/>
              </a:solidFill>
            </a:endParaRPr>
          </a:p>
        </p:txBody>
      </p:sp>
    </p:spTree>
    <p:extLst>
      <p:ext uri="{BB962C8B-B14F-4D97-AF65-F5344CB8AC3E}">
        <p14:creationId xmlns:p14="http://schemas.microsoft.com/office/powerpoint/2010/main" val="126318791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516300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829176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80861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813968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hasCustomPrompt="1"/>
          </p:nvPr>
        </p:nvSpPr>
        <p:spPr>
          <a:xfrm>
            <a:off x="5178285" y="2243897"/>
            <a:ext cx="6340615" cy="2370206"/>
          </a:xfrm>
        </p:spPr>
        <p:txBody>
          <a:bodyPr anchor="b">
            <a:normAutofit/>
          </a:bodyPr>
          <a:lstStyle>
            <a:lvl1pPr algn="l">
              <a:defRPr sz="5400">
                <a:solidFill>
                  <a:schemeClr val="accent2"/>
                </a:solidFill>
              </a:defRPr>
            </a:lvl1pPr>
          </a:lstStyle>
          <a:p>
            <a:r>
              <a:rPr lang="en-US" altLang="zh-CN"/>
              <a:t>Click to add title</a:t>
            </a:r>
            <a:endParaRPr lang="en-US" dirty="0"/>
          </a:p>
        </p:txBody>
      </p:sp>
      <p:sp>
        <p:nvSpPr>
          <p:cNvPr id="3" name="Subtitle 2"/>
          <p:cNvSpPr>
            <a:spLocks noGrp="1"/>
          </p:cNvSpPr>
          <p:nvPr>
            <p:ph type="subTitle" idx="1" hasCustomPrompt="1"/>
          </p:nvPr>
        </p:nvSpPr>
        <p:spPr>
          <a:xfrm>
            <a:off x="5178285" y="4614103"/>
            <a:ext cx="5914513" cy="508703"/>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add subtitle</a:t>
            </a:r>
            <a:endParaRPr lang="en-US" dirty="0"/>
          </a:p>
        </p:txBody>
      </p:sp>
      <p:sp>
        <p:nvSpPr>
          <p:cNvPr id="4" name="Text Placeholder 3"/>
          <p:cNvSpPr>
            <a:spLocks noGrp="1"/>
          </p:cNvSpPr>
          <p:nvPr>
            <p:ph type="body" sz="quarter" idx="13" hasCustomPrompt="1"/>
          </p:nvPr>
        </p:nvSpPr>
        <p:spPr>
          <a:xfrm>
            <a:off x="660400" y="5586374"/>
            <a:ext cx="4517887" cy="274320"/>
          </a:xfrm>
        </p:spPr>
        <p:txBody>
          <a:bodyPr anchor="ctr">
            <a:normAutofit/>
          </a:bodyPr>
          <a:lstStyle>
            <a:lvl1pPr marL="0" indent="0" algn="l">
              <a:lnSpc>
                <a:spcPct val="100000"/>
              </a:lnSpc>
              <a:buNone/>
              <a:defRPr sz="1200">
                <a:solidFill>
                  <a:schemeClr val="tx1"/>
                </a:solidFill>
              </a:defRPr>
            </a:lvl1pPr>
          </a:lstStyle>
          <a:p>
            <a:pPr lvl="0"/>
            <a:r>
              <a:rPr lang="en-US" altLang="zh-CN"/>
              <a:t>Presenter name</a:t>
            </a:r>
            <a:endParaRPr lang="en-US" dirty="0"/>
          </a:p>
        </p:txBody>
      </p:sp>
      <p:sp>
        <p:nvSpPr>
          <p:cNvPr id="6" name="Text Placeholder 4294967294"/>
          <p:cNvSpPr>
            <a:spLocks noGrp="1"/>
          </p:cNvSpPr>
          <p:nvPr>
            <p:ph type="body" sz="quarter" idx="14" hasCustomPrompt="1"/>
          </p:nvPr>
        </p:nvSpPr>
        <p:spPr>
          <a:xfrm>
            <a:off x="660398" y="5859780"/>
            <a:ext cx="4517887" cy="274320"/>
          </a:xfrm>
        </p:spPr>
        <p:txBody>
          <a:bodyPr anchor="ctr">
            <a:normAutofit/>
          </a:bodyPr>
          <a:lstStyle>
            <a:lvl1pPr marL="0" indent="0" algn="l">
              <a:lnSpc>
                <a:spcPct val="100000"/>
              </a:lnSpc>
              <a:buNone/>
              <a:defRPr sz="1200">
                <a:solidFill>
                  <a:schemeClr val="tx1"/>
                </a:solidFill>
              </a:defRPr>
            </a:lvl1pPr>
          </a:lstStyle>
          <a:p>
            <a:pPr lvl="0"/>
            <a:r>
              <a:rPr lang="en-US" altLang="zh-CN"/>
              <a:t>www.islide.cc</a:t>
            </a:r>
            <a:endParaRPr lang="en-US" dirty="0"/>
          </a:p>
        </p:txBody>
      </p:sp>
    </p:spTree>
  </p:cSld>
  <p:clrMapOvr>
    <a:overrideClrMapping bg1="dk1" tx1="lt1" bg2="dk2" tx2="lt2" accent1="accent1" accent2="accent2" accent3="accent3" accent4="accent4" accent5="accent5" accent6="accent6" hlink="hlink" folHlink="folHlink"/>
  </p:clrMapOvr>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marL="228600" indent="-228600">
              <a:buFont typeface="Wingdings" panose="05000000000000000000" pitchFamily="2" charset="2"/>
              <a:buChar char="n"/>
              <a:defRPr sz="2400"/>
            </a:lvl1pPr>
            <a:lvl2pPr marL="540000" indent="-228600">
              <a:buFont typeface="Wingdings" panose="05000000000000000000" pitchFamily="2" charset="2"/>
              <a:buChar char="Ø"/>
              <a:defRPr sz="2000"/>
            </a:lvl2pPr>
            <a:lvl3pPr marL="806400" indent="-228600">
              <a:buFont typeface="Wingdings" panose="05000000000000000000" pitchFamily="2" charset="2"/>
              <a:buChar char="ü"/>
              <a:defRPr sz="1600"/>
            </a:lvl3pPr>
            <a:lvl4pPr marL="1076400" indent="-228600">
              <a:buFont typeface="Wingdings" panose="05000000000000000000" pitchFamily="2" charset="2"/>
              <a:buChar char="l"/>
              <a:defRPr/>
            </a:lvl4pPr>
            <a:lvl5pPr marL="1256400">
              <a:defRPr/>
            </a:lvl5pPr>
          </a:lstStyle>
          <a:p>
            <a:pPr lvl="0"/>
            <a:r>
              <a:rPr lang="zh-CN" altLang="en-US" dirty="0"/>
              <a:t>编辑母版文本样式</a:t>
            </a:r>
          </a:p>
          <a:p>
            <a:pPr lvl="1"/>
            <a:r>
              <a:rPr lang="zh-CN" altLang="en-US" dirty="0"/>
              <a:t>第二级</a:t>
            </a:r>
            <a:r>
              <a:rPr lang="en-US" altLang="zh-CN" dirty="0"/>
              <a:t>	</a:t>
            </a:r>
            <a:endParaRPr lang="zh-CN" altLang="en-US" dirty="0"/>
          </a:p>
          <a:p>
            <a:pPr lvl="2"/>
            <a:r>
              <a:rPr lang="zh-CN" altLang="en-US" dirty="0"/>
              <a:t>第三级</a:t>
            </a:r>
          </a:p>
          <a:p>
            <a:pPr lvl="3"/>
            <a:r>
              <a:rPr lang="zh-CN" altLang="en-US" dirty="0"/>
              <a:t>第四级</a:t>
            </a:r>
          </a:p>
          <a:p>
            <a:pPr lvl="4"/>
            <a:r>
              <a:rPr lang="zh-CN" altLang="en-US" dirty="0"/>
              <a:t>第五级</a:t>
            </a:r>
          </a:p>
        </p:txBody>
      </p:sp>
      <p:sp>
        <p:nvSpPr>
          <p:cNvPr id="2" name="Title 1"/>
          <p:cNvSpPr>
            <a:spLocks noGrp="1"/>
          </p:cNvSpPr>
          <p:nvPr>
            <p:ph type="title" hasCustomPrompt="1"/>
          </p:nvPr>
        </p:nvSpPr>
        <p:spPr/>
        <p:txBody>
          <a:bodyPr>
            <a:normAutofit/>
          </a:bodyPr>
          <a:lstStyle>
            <a:lvl1pPr>
              <a:defRPr sz="3200"/>
            </a:lvl1pPr>
          </a:lstStyle>
          <a:p>
            <a:r>
              <a:rPr lang="en-US" altLang="zh-CN" dirty="0"/>
              <a:t>Click to add title</a:t>
            </a:r>
            <a:endParaRPr lang="en-US" dirty="0"/>
          </a:p>
        </p:txBody>
      </p:sp>
      <p:sp>
        <p:nvSpPr>
          <p:cNvPr id="4" name="Date Placeholder 3"/>
          <p:cNvSpPr>
            <a:spLocks noGrp="1"/>
          </p:cNvSpPr>
          <p:nvPr>
            <p:ph type="dt" sz="half" idx="10"/>
          </p:nvPr>
        </p:nvSpPr>
        <p:spPr/>
        <p:txBody>
          <a:bodyPr/>
          <a:lstStyle/>
          <a:p>
            <a:fld id="{43A25592-9C3F-48AB-9A3F-F2A64B129A6F}" type="datetimeFigureOut">
              <a:rPr lang="en-US" smtClean="0"/>
              <a:t>10/7/2023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B1146-E542-4D4E-B8E9-6919A11DDD48}" type="slidenum">
              <a:rPr lang="en-US" smtClean="0"/>
              <a:t>‹#›</a:t>
            </a:fld>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0400" y="1500187"/>
            <a:ext cx="2836562" cy="915667"/>
          </a:xfrm>
        </p:spPr>
        <p:txBody>
          <a:bodyPr anchor="t">
            <a:normAutofit/>
          </a:bodyPr>
          <a:lstStyle>
            <a:lvl1pPr algn="r">
              <a:defRPr sz="2800"/>
            </a:lvl1pPr>
          </a:lstStyle>
          <a:p>
            <a:r>
              <a:rPr lang="zh-CN" altLang="en-US" dirty="0"/>
              <a:t>目录</a:t>
            </a:r>
            <a:endParaRPr lang="en-US" altLang="zh-CN" dirty="0"/>
          </a:p>
        </p:txBody>
      </p:sp>
      <p:sp>
        <p:nvSpPr>
          <p:cNvPr id="3" name="Content Placeholder 2"/>
          <p:cNvSpPr>
            <a:spLocks noGrp="1"/>
          </p:cNvSpPr>
          <p:nvPr>
            <p:ph sz="quarter" idx="1" hasCustomPrompt="1"/>
          </p:nvPr>
        </p:nvSpPr>
        <p:spPr>
          <a:xfrm>
            <a:off x="3745077" y="1130300"/>
            <a:ext cx="7773821" cy="4633912"/>
          </a:xfrm>
        </p:spPr>
        <p:txBody>
          <a:bodyPr>
            <a:normAutofit/>
          </a:bodyPr>
          <a:lstStyle>
            <a:lvl1pPr marL="342900" indent="-342900">
              <a:lnSpc>
                <a:spcPct val="150000"/>
              </a:lnSpc>
              <a:buFont typeface="+mj-lt"/>
              <a:buAutoNum type="arabicPeriod"/>
              <a:defRPr sz="2600"/>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ltLang="zh-CN" dirty="0"/>
              <a:t>Click to add text</a:t>
            </a:r>
            <a:endParaRPr lang="en-US" dirty="0"/>
          </a:p>
        </p:txBody>
      </p:sp>
      <p:sp>
        <p:nvSpPr>
          <p:cNvPr id="5" name="Date Placeholder 4"/>
          <p:cNvSpPr>
            <a:spLocks noGrp="1"/>
          </p:cNvSpPr>
          <p:nvPr>
            <p:ph type="dt" sz="half" idx="10"/>
          </p:nvPr>
        </p:nvSpPr>
        <p:spPr/>
        <p:txBody>
          <a:bodyPr/>
          <a:lstStyle/>
          <a:p>
            <a:fld id="{43A25592-9C3F-48AB-9A3F-F2A64B129A6F}" type="datetimeFigureOut">
              <a:rPr lang="en-US" smtClean="0"/>
              <a:t>10/7/2023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BB1146-E542-4D4E-B8E9-6919A11DDD48}" type="slidenum">
              <a:rPr lang="en-US" smtClean="0"/>
              <a:t>‹#›</a:t>
            </a:fld>
            <a:endParaRPr lang="en-US"/>
          </a:p>
        </p:txBody>
      </p:sp>
      <p:cxnSp>
        <p:nvCxnSpPr>
          <p:cNvPr id="8" name="Straight Connector 7"/>
          <p:cNvCxnSpPr>
            <a:cxnSpLocks/>
          </p:cNvCxnSpPr>
          <p:nvPr/>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Freeform: Shape 8"/>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hasCustomPrompt="1"/>
          </p:nvPr>
        </p:nvSpPr>
        <p:spPr>
          <a:xfrm>
            <a:off x="6076950" y="2441601"/>
            <a:ext cx="5435600" cy="987399"/>
          </a:xfrm>
        </p:spPr>
        <p:txBody>
          <a:bodyPr anchor="b">
            <a:normAutofit/>
          </a:bodyPr>
          <a:lstStyle>
            <a:lvl1pPr>
              <a:defRPr sz="2400"/>
            </a:lvl1pPr>
          </a:lstStyle>
          <a:p>
            <a:r>
              <a:rPr lang="en-US" altLang="zh-CN"/>
              <a:t>Click to add title</a:t>
            </a:r>
            <a:endParaRPr lang="en-US" dirty="0"/>
          </a:p>
        </p:txBody>
      </p:sp>
      <p:sp>
        <p:nvSpPr>
          <p:cNvPr id="3" name="Text Placeholder 2"/>
          <p:cNvSpPr>
            <a:spLocks noGrp="1"/>
          </p:cNvSpPr>
          <p:nvPr>
            <p:ph type="body" idx="1" hasCustomPrompt="1"/>
          </p:nvPr>
        </p:nvSpPr>
        <p:spPr>
          <a:xfrm>
            <a:off x="6083300" y="3429000"/>
            <a:ext cx="5435600" cy="2705100"/>
          </a:xfrm>
        </p:spPr>
        <p:txBody>
          <a:bodyPr>
            <a:norm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add text</a:t>
            </a:r>
            <a:endParaRPr lang="zh-CN" altLang="en-US"/>
          </a:p>
        </p:txBody>
      </p:sp>
      <p:sp>
        <p:nvSpPr>
          <p:cNvPr id="4" name="Date Placeholder 3"/>
          <p:cNvSpPr>
            <a:spLocks noGrp="1"/>
          </p:cNvSpPr>
          <p:nvPr>
            <p:ph type="dt" sz="half" idx="10"/>
          </p:nvPr>
        </p:nvSpPr>
        <p:spPr/>
        <p:txBody>
          <a:bodyPr/>
          <a:lstStyle/>
          <a:p>
            <a:fld id="{43A25592-9C3F-48AB-9A3F-F2A64B129A6F}" type="datetimeFigureOut">
              <a:rPr lang="en-US" smtClean="0"/>
              <a:t>10/7/2023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B1146-E542-4D4E-B8E9-6919A11DDD48}"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ltLang="zh-CN"/>
              <a:t>Click to add title</a:t>
            </a:r>
            <a:endParaRPr lang="en-US" dirty="0"/>
          </a:p>
        </p:txBody>
      </p:sp>
      <p:sp>
        <p:nvSpPr>
          <p:cNvPr id="3" name="Date Placeholder 2"/>
          <p:cNvSpPr>
            <a:spLocks noGrp="1"/>
          </p:cNvSpPr>
          <p:nvPr>
            <p:ph type="dt" sz="half" idx="10"/>
          </p:nvPr>
        </p:nvSpPr>
        <p:spPr/>
        <p:txBody>
          <a:bodyPr/>
          <a:lstStyle/>
          <a:p>
            <a:fld id="{43A25592-9C3F-48AB-9A3F-F2A64B129A6F}" type="datetimeFigureOut">
              <a:rPr lang="en-US" smtClean="0"/>
              <a:t>10/7/2023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BB1146-E542-4D4E-B8E9-6919A11DDD48}" type="slidenum">
              <a:rPr lang="en-US" smtClean="0"/>
              <a:t>‹#›</a:t>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losing" preserve="1">
  <p:cSld name="Closing">
    <p:bg>
      <p:bgRef idx="1001">
        <a:schemeClr val="bg1"/>
      </p:bgRef>
    </p:bg>
    <p:spTree>
      <p:nvGrpSpPr>
        <p:cNvPr id="1" name=""/>
        <p:cNvGrpSpPr/>
        <p:nvPr/>
      </p:nvGrpSpPr>
      <p:grpSpPr>
        <a:xfrm>
          <a:off x="0" y="0"/>
          <a:ext cx="0" cy="0"/>
          <a:chOff x="0" y="0"/>
          <a:chExt cx="0" cy="0"/>
        </a:xfrm>
      </p:grpSpPr>
      <p:sp>
        <p:nvSpPr>
          <p:cNvPr id="3" name="Rectangle 2"/>
          <p:cNvSpPr/>
          <p:nvPr/>
        </p:nvSpPr>
        <p:spPr>
          <a:xfrm flipH="1">
            <a:off x="0"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hasCustomPrompt="1"/>
          </p:nvPr>
        </p:nvSpPr>
        <p:spPr>
          <a:xfrm>
            <a:off x="866877" y="2134685"/>
            <a:ext cx="6711244" cy="2689548"/>
          </a:xfrm>
        </p:spPr>
        <p:txBody>
          <a:bodyPr anchor="ctr">
            <a:normAutofit/>
          </a:bodyPr>
          <a:lstStyle>
            <a:lvl1pPr>
              <a:defRPr sz="6000">
                <a:solidFill>
                  <a:schemeClr val="accent2"/>
                </a:solidFill>
              </a:defRPr>
            </a:lvl1pPr>
          </a:lstStyle>
          <a:p>
            <a:r>
              <a:rPr lang="en-US" altLang="zh-CN"/>
              <a:t>Click to add title</a:t>
            </a:r>
            <a:endParaRPr lang="en-US" dirty="0"/>
          </a:p>
        </p:txBody>
      </p:sp>
      <p:sp>
        <p:nvSpPr>
          <p:cNvPr id="4" name="Text Placeholder 3"/>
          <p:cNvSpPr>
            <a:spLocks noGrp="1"/>
          </p:cNvSpPr>
          <p:nvPr>
            <p:ph type="body" sz="quarter" idx="13" hasCustomPrompt="1"/>
          </p:nvPr>
        </p:nvSpPr>
        <p:spPr>
          <a:xfrm>
            <a:off x="7001013" y="5570220"/>
            <a:ext cx="4517887" cy="274320"/>
          </a:xfrm>
        </p:spPr>
        <p:txBody>
          <a:bodyPr anchor="ctr">
            <a:normAutofit/>
          </a:bodyPr>
          <a:lstStyle>
            <a:lvl1pPr marL="0" indent="0" algn="r">
              <a:lnSpc>
                <a:spcPct val="100000"/>
              </a:lnSpc>
              <a:spcBef>
                <a:spcPts val="0"/>
              </a:spcBef>
              <a:buNone/>
              <a:defRPr lang="en-US" sz="1200" dirty="0">
                <a:solidFill>
                  <a:schemeClr val="tx1"/>
                </a:solidFill>
              </a:defRPr>
            </a:lvl1pPr>
          </a:lstStyle>
          <a:p>
            <a:pPr lvl="0"/>
            <a:r>
              <a:rPr lang="en-US" altLang="zh-CN"/>
              <a:t>Presenter name</a:t>
            </a:r>
            <a:endParaRPr lang="en-US" dirty="0"/>
          </a:p>
        </p:txBody>
      </p:sp>
      <p:sp>
        <p:nvSpPr>
          <p:cNvPr id="5" name="Text Placeholder 4"/>
          <p:cNvSpPr>
            <a:spLocks noGrp="1"/>
          </p:cNvSpPr>
          <p:nvPr>
            <p:ph type="body" sz="quarter" idx="14" hasCustomPrompt="1"/>
          </p:nvPr>
        </p:nvSpPr>
        <p:spPr>
          <a:xfrm>
            <a:off x="7001013" y="5844540"/>
            <a:ext cx="4517887" cy="274320"/>
          </a:xfrm>
        </p:spPr>
        <p:txBody>
          <a:bodyPr anchor="ctr">
            <a:normAutofit/>
          </a:bodyPr>
          <a:lstStyle>
            <a:lvl1pPr marL="0" indent="0" algn="r">
              <a:lnSpc>
                <a:spcPct val="100000"/>
              </a:lnSpc>
              <a:spcBef>
                <a:spcPts val="0"/>
              </a:spcBef>
              <a:buNone/>
              <a:defRPr lang="en-US" sz="1200" dirty="0">
                <a:solidFill>
                  <a:schemeClr val="tx1"/>
                </a:solidFill>
              </a:defRPr>
            </a:lvl1pPr>
          </a:lstStyle>
          <a:p>
            <a:pPr lvl="0"/>
            <a:r>
              <a:rPr lang="en-US" altLang="zh-CN"/>
              <a:t>www.islide.cc</a:t>
            </a:r>
            <a:endParaRPr lang="en-US" dirty="0"/>
          </a:p>
        </p:txBody>
      </p:sp>
    </p:spTree>
  </p:cSld>
  <p:clrMapOvr>
    <a:overrideClrMapping bg1="dk1" tx1="lt1" bg2="dk2" tx2="lt2" accent1="accent1" accent2="accent2" accent3="accent3" accent4="accent4" accent5="accent5" accent6="accent6" hlink="hlink" folHlink="folHlink"/>
  </p:clrMapOvr>
  <p:hf sldNum="0" hdr="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003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altLang="zh-CN" dirty="0"/>
              <a:t>Click to add title</a:t>
            </a:r>
            <a:endParaRPr lang="en-US" dirty="0"/>
          </a:p>
        </p:txBody>
      </p:sp>
      <p:sp>
        <p:nvSpPr>
          <p:cNvPr id="3" name="Text Placeholder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add text</a:t>
            </a:r>
            <a:endParaRPr lang="en-US" dirty="0"/>
          </a:p>
        </p:txBody>
      </p:sp>
      <p:sp>
        <p:nvSpPr>
          <p:cNvPr id="4" name="Date Placeholder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43A25592-9C3F-48AB-9A3F-F2A64B129A6F}" type="datetimeFigureOut">
              <a:rPr lang="en-US" smtClean="0"/>
              <a:pPr/>
              <a:t>10/7/2023</a:t>
            </a:fld>
            <a:endParaRPr lang="en-US"/>
          </a:p>
        </p:txBody>
      </p:sp>
      <p:sp>
        <p:nvSpPr>
          <p:cNvPr id="5" name="Footer Placeholder 4"/>
          <p:cNvSpPr>
            <a:spLocks noGrp="1"/>
          </p:cNvSpPr>
          <p:nvPr>
            <p:ph type="ftr" sz="quarter" idx="3"/>
          </p:nvPr>
        </p:nvSpPr>
        <p:spPr>
          <a:xfrm>
            <a:off x="660399" y="6409690"/>
            <a:ext cx="3750733"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68168" y="6409690"/>
            <a:ext cx="3750732"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4" r:id="rId5"/>
    <p:sldLayoutId id="2147483657" r:id="rId6"/>
    <p:sldLayoutId id="2147483660" r:id="rId7"/>
  </p:sldLayoutIdLst>
  <p:hf hdr="0" ftr="0" dt="0"/>
  <p:txStyles>
    <p:title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105.xml.rels><?xml version="1.0" encoding="UTF-8" standalone="yes"?>
<Relationships xmlns="http://schemas.openxmlformats.org/package/2006/relationships"><Relationship Id="rId3" Type="http://schemas.openxmlformats.org/officeDocument/2006/relationships/package" Target="../embeddings/Microsoft_Visio_Drawing179.vsd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2.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3.emf"/><Relationship Id="rId4" Type="http://schemas.openxmlformats.org/officeDocument/2006/relationships/package" Target="../embeddings/Microsoft_Visio_Drawing183.vsdx"/></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4.emf"/><Relationship Id="rId4" Type="http://schemas.openxmlformats.org/officeDocument/2006/relationships/package" Target="../embeddings/Microsoft_Visio_Drawing184.vsdx"/></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5.xml"/><Relationship Id="rId1" Type="http://schemas.openxmlformats.org/officeDocument/2006/relationships/tags" Target="../tags/tag12.xml"/><Relationship Id="rId4" Type="http://schemas.openxmlformats.org/officeDocument/2006/relationships/image" Target="../media/image2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6.emf"/><Relationship Id="rId4" Type="http://schemas.openxmlformats.org/officeDocument/2006/relationships/package" Target="../embeddings/Microsoft_Visio_Drawing201.vsdx"/></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7.xml"/><Relationship Id="rId1" Type="http://schemas.openxmlformats.org/officeDocument/2006/relationships/slideLayout" Target="../slideLayouts/slideLayout5.xml"/><Relationship Id="rId5" Type="http://schemas.openxmlformats.org/officeDocument/2006/relationships/image" Target="../media/image34.emf"/><Relationship Id="rId4" Type="http://schemas.openxmlformats.org/officeDocument/2006/relationships/image" Target="../media/image3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90.xml"/><Relationship Id="rId7" Type="http://schemas.openxmlformats.org/officeDocument/2006/relationships/image" Target="../media/image14.wmf"/><Relationship Id="rId2" Type="http://schemas.openxmlformats.org/officeDocument/2006/relationships/slideLayout" Target="../slideLayouts/slideLayout5.xml"/><Relationship Id="rId1" Type="http://schemas.openxmlformats.org/officeDocument/2006/relationships/vmlDrawing" Target="../drawings/vmlDrawing7.vml"/><Relationship Id="rId6" Type="http://schemas.openxmlformats.org/officeDocument/2006/relationships/oleObject" Target="../embeddings/oleObject3.bin"/><Relationship Id="rId5" Type="http://schemas.openxmlformats.org/officeDocument/2006/relationships/image" Target="../media/image37.png"/><Relationship Id="rId4" Type="http://schemas.openxmlformats.org/officeDocument/2006/relationships/image" Target="../media/image36.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oleObject" Target="../embeddings/oleObject4.bin"/><Relationship Id="rId7" Type="http://schemas.openxmlformats.org/officeDocument/2006/relationships/image" Target="../media/image39.png"/><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image" Target="../media/image36.png"/><Relationship Id="rId5" Type="http://schemas.openxmlformats.org/officeDocument/2006/relationships/image" Target="../media/image38.png"/><Relationship Id="rId4" Type="http://schemas.openxmlformats.org/officeDocument/2006/relationships/image" Target="../media/image14.wmf"/></Relationships>
</file>

<file path=ppt/slides/_rels/slide14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oleObject" Target="../embeddings/oleObject5.bin"/><Relationship Id="rId7" Type="http://schemas.openxmlformats.org/officeDocument/2006/relationships/image" Target="../media/image39.png"/><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image" Target="../media/image36.png"/><Relationship Id="rId5" Type="http://schemas.openxmlformats.org/officeDocument/2006/relationships/image" Target="../media/image38.png"/><Relationship Id="rId4" Type="http://schemas.openxmlformats.org/officeDocument/2006/relationships/image" Target="../media/image41.wmf"/></Relationships>
</file>

<file path=ppt/slides/_rels/slide14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oleObject" Target="../embeddings/oleObject6.bin"/><Relationship Id="rId7" Type="http://schemas.openxmlformats.org/officeDocument/2006/relationships/image" Target="../media/image39.png"/><Relationship Id="rId2" Type="http://schemas.openxmlformats.org/officeDocument/2006/relationships/slideLayout" Target="../slideLayouts/slideLayout5.xml"/><Relationship Id="rId1" Type="http://schemas.openxmlformats.org/officeDocument/2006/relationships/vmlDrawing" Target="../drawings/vmlDrawing10.vml"/><Relationship Id="rId6" Type="http://schemas.openxmlformats.org/officeDocument/2006/relationships/image" Target="../media/image36.png"/><Relationship Id="rId5" Type="http://schemas.openxmlformats.org/officeDocument/2006/relationships/image" Target="../media/image38.png"/><Relationship Id="rId4" Type="http://schemas.openxmlformats.org/officeDocument/2006/relationships/image" Target="../media/image14.wmf"/></Relationships>
</file>

<file path=ppt/slides/_rels/slide14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oleObject" Target="../embeddings/oleObject7.bin"/><Relationship Id="rId7" Type="http://schemas.openxmlformats.org/officeDocument/2006/relationships/image" Target="../media/image39.png"/><Relationship Id="rId2" Type="http://schemas.openxmlformats.org/officeDocument/2006/relationships/slideLayout" Target="../slideLayouts/slideLayout5.xml"/><Relationship Id="rId1" Type="http://schemas.openxmlformats.org/officeDocument/2006/relationships/vmlDrawing" Target="../drawings/vmlDrawing11.vml"/><Relationship Id="rId6" Type="http://schemas.openxmlformats.org/officeDocument/2006/relationships/image" Target="../media/image36.png"/><Relationship Id="rId5" Type="http://schemas.openxmlformats.org/officeDocument/2006/relationships/image" Target="../media/image38.png"/><Relationship Id="rId4" Type="http://schemas.openxmlformats.org/officeDocument/2006/relationships/image" Target="../media/image14.wmf"/></Relationships>
</file>

<file path=ppt/slides/_rels/slide14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oleObject" Target="../embeddings/oleObject8.bin"/><Relationship Id="rId7" Type="http://schemas.openxmlformats.org/officeDocument/2006/relationships/image" Target="../media/image39.png"/><Relationship Id="rId2" Type="http://schemas.openxmlformats.org/officeDocument/2006/relationships/slideLayout" Target="../slideLayouts/slideLayout5.xml"/><Relationship Id="rId1" Type="http://schemas.openxmlformats.org/officeDocument/2006/relationships/vmlDrawing" Target="../drawings/vmlDrawing12.vml"/><Relationship Id="rId6" Type="http://schemas.openxmlformats.org/officeDocument/2006/relationships/image" Target="../media/image36.png"/><Relationship Id="rId5" Type="http://schemas.openxmlformats.org/officeDocument/2006/relationships/image" Target="../media/image38.png"/><Relationship Id="rId4" Type="http://schemas.openxmlformats.org/officeDocument/2006/relationships/image" Target="../media/image14.wmf"/></Relationships>
</file>

<file path=ppt/slides/_rels/slide14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oleObject" Target="../embeddings/oleObject9.bin"/><Relationship Id="rId7" Type="http://schemas.openxmlformats.org/officeDocument/2006/relationships/image" Target="../media/image39.png"/><Relationship Id="rId2" Type="http://schemas.openxmlformats.org/officeDocument/2006/relationships/slideLayout" Target="../slideLayouts/slideLayout5.xml"/><Relationship Id="rId1" Type="http://schemas.openxmlformats.org/officeDocument/2006/relationships/vmlDrawing" Target="../drawings/vmlDrawing13.vml"/><Relationship Id="rId6" Type="http://schemas.openxmlformats.org/officeDocument/2006/relationships/image" Target="../media/image36.png"/><Relationship Id="rId5" Type="http://schemas.openxmlformats.org/officeDocument/2006/relationships/image" Target="../media/image38.png"/><Relationship Id="rId4" Type="http://schemas.openxmlformats.org/officeDocument/2006/relationships/image" Target="../media/image14.wmf"/></Relationships>
</file>

<file path=ppt/slides/_rels/slide1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package" Target="../embeddings/Microsoft_Visio_Drawing198.vsdx"/><Relationship Id="rId2" Type="http://schemas.openxmlformats.org/officeDocument/2006/relationships/slideLayout" Target="../slideLayouts/slideLayout5.xml"/><Relationship Id="rId1" Type="http://schemas.openxmlformats.org/officeDocument/2006/relationships/vmlDrawing" Target="../drawings/vmlDrawing14.vml"/><Relationship Id="rId6" Type="http://schemas.openxmlformats.org/officeDocument/2006/relationships/image" Target="../media/image50.emf"/><Relationship Id="rId5" Type="http://schemas.openxmlformats.org/officeDocument/2006/relationships/package" Target="../embeddings/Microsoft_Visio_Drawing199.vsdx"/><Relationship Id="rId4" Type="http://schemas.openxmlformats.org/officeDocument/2006/relationships/image" Target="../media/image49.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package" Target="../embeddings/Microsoft_Visio_Drawing2011.vsdx"/><Relationship Id="rId2" Type="http://schemas.openxmlformats.org/officeDocument/2006/relationships/slideLayout" Target="../slideLayouts/slideLayout5.xml"/><Relationship Id="rId1" Type="http://schemas.openxmlformats.org/officeDocument/2006/relationships/vmlDrawing" Target="../drawings/vmlDrawing15.vml"/><Relationship Id="rId4" Type="http://schemas.openxmlformats.org/officeDocument/2006/relationships/image" Target="../media/image51.em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Layout" Target="../slideLayouts/slideLayout2.xml"/><Relationship Id="rId7" Type="http://schemas.openxmlformats.org/officeDocument/2006/relationships/image" Target="../media/image56.png"/><Relationship Id="rId12" Type="http://schemas.openxmlformats.org/officeDocument/2006/relationships/chart" Target="../charts/chart1.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55.png"/><Relationship Id="rId11" Type="http://schemas.openxmlformats.org/officeDocument/2006/relationships/image" Target="../media/image60.emf"/><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gif"/></Relationships>
</file>

<file path=ppt/slides/_rels/slide16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17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67.emf"/><Relationship Id="rId4" Type="http://schemas.openxmlformats.org/officeDocument/2006/relationships/package" Target="../embeddings/Microsoft_Visio_Drawing222.vsdx"/></Relationships>
</file>

<file path=ppt/slides/_rels/slide175.xml.rels><?xml version="1.0" encoding="UTF-8" standalone="yes"?>
<Relationships xmlns="http://schemas.openxmlformats.org/package/2006/relationships"><Relationship Id="rId3" Type="http://schemas.openxmlformats.org/officeDocument/2006/relationships/package" Target="../embeddings/Microsoft_Visio_Drawing223.vsdx"/><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68.emf"/></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70.wmf"/><Relationship Id="rId4" Type="http://schemas.openxmlformats.org/officeDocument/2006/relationships/image" Target="../media/image69.wmf"/></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70.wmf"/><Relationship Id="rId4" Type="http://schemas.openxmlformats.org/officeDocument/2006/relationships/image" Target="../media/image69.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70.wmf"/><Relationship Id="rId4" Type="http://schemas.openxmlformats.org/officeDocument/2006/relationships/image" Target="../media/image69.wmf"/></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70.wmf"/><Relationship Id="rId4" Type="http://schemas.openxmlformats.org/officeDocument/2006/relationships/image" Target="../media/image69.wmf"/></Relationships>
</file>

<file path=ppt/slides/_rels/slide1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2.xml"/><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icann.or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sv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3.sv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sv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14.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sv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74.xml"/><Relationship Id="rId7" Type="http://schemas.openxmlformats.org/officeDocument/2006/relationships/image" Target="../media/image3.sv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4.wmf"/><Relationship Id="rId4" Type="http://schemas.openxmlformats.org/officeDocument/2006/relationships/oleObject" Target="../embeddings/oleObject2.bin"/></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C29581-8E49-3187-0831-CA722CECBF42}"/>
              </a:ext>
            </a:extLst>
          </p:cNvPr>
          <p:cNvSpPr>
            <a:spLocks noGrp="1"/>
          </p:cNvSpPr>
          <p:nvPr>
            <p:ph type="ctrTitle"/>
          </p:nvPr>
        </p:nvSpPr>
        <p:spPr>
          <a:xfrm>
            <a:off x="5116010" y="2072447"/>
            <a:ext cx="6945815" cy="2370206"/>
          </a:xfrm>
        </p:spPr>
        <p:txBody>
          <a:bodyPr/>
          <a:lstStyle/>
          <a:p>
            <a:r>
              <a:rPr lang="zh-CN" altLang="en-US" dirty="0"/>
              <a:t>计算机网络</a:t>
            </a:r>
            <a:br>
              <a:rPr lang="en-US" altLang="zh-CN" dirty="0"/>
            </a:br>
            <a:r>
              <a:rPr lang="en-US" altLang="zh-CN" dirty="0"/>
              <a:t>          </a:t>
            </a:r>
            <a:r>
              <a:rPr lang="en-US" altLang="zh-CN" sz="4000" dirty="0"/>
              <a:t>--</a:t>
            </a:r>
            <a:r>
              <a:rPr lang="zh-CN" altLang="en-US" sz="4000" dirty="0"/>
              <a:t>第七章  网络应用层</a:t>
            </a:r>
            <a:endParaRPr lang="en-US" dirty="0"/>
          </a:p>
        </p:txBody>
      </p:sp>
    </p:spTree>
    <p:custDataLst>
      <p:tags r:id="rId1"/>
    </p:custDataLst>
    <p:extLst>
      <p:ext uri="{BB962C8B-B14F-4D97-AF65-F5344CB8AC3E}">
        <p14:creationId xmlns:p14="http://schemas.microsoft.com/office/powerpoint/2010/main" val="3234597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sz="3200" dirty="0">
                <a:sym typeface="+mn-ea"/>
              </a:rPr>
              <a:t>应用进程</a:t>
            </a:r>
            <a:r>
              <a:rPr kumimoji="1" lang="zh-CN" altLang="en-US" sz="3200" dirty="0">
                <a:sym typeface="+mn-ea"/>
              </a:rPr>
              <a:t>间的</a:t>
            </a:r>
            <a:r>
              <a:rPr kumimoji="1" lang="zh-CN" sz="3200" dirty="0">
                <a:sym typeface="+mn-ea"/>
              </a:rPr>
              <a:t>通信方式</a:t>
            </a:r>
            <a:r>
              <a:rPr kumimoji="1" lang="zh-CN" altLang="en-US" sz="3200" dirty="0">
                <a:sym typeface="+mn-ea"/>
              </a:rPr>
              <a:t>：</a:t>
            </a:r>
            <a:r>
              <a:rPr kumimoji="1" lang="en-US" altLang="zh-CN" sz="3200" dirty="0">
                <a:sym typeface="+mn-ea"/>
              </a:rPr>
              <a:t> B/S</a:t>
            </a:r>
            <a:r>
              <a:rPr kumimoji="1" lang="zh-CN" altLang="en-US" sz="3200" dirty="0">
                <a:sym typeface="+mn-ea"/>
              </a:rPr>
              <a:t>方式特点</a:t>
            </a:r>
            <a:endParaRPr lang="zh-CN" altLang="en-US" sz="3200" dirty="0"/>
          </a:p>
        </p:txBody>
      </p:sp>
      <p:sp>
        <p:nvSpPr>
          <p:cNvPr id="3" name="内容占位符 2"/>
          <p:cNvSpPr>
            <a:spLocks noGrp="1"/>
          </p:cNvSpPr>
          <p:nvPr>
            <p:ph idx="1"/>
          </p:nvPr>
        </p:nvSpPr>
        <p:spPr>
          <a:xfrm>
            <a:off x="660400" y="1130300"/>
            <a:ext cx="7197052" cy="5003800"/>
          </a:xfrm>
        </p:spPr>
        <p:txBody>
          <a:bodyPr>
            <a:noAutofit/>
          </a:bodyPr>
          <a:lstStyle/>
          <a:p>
            <a:pPr algn="just">
              <a:lnSpc>
                <a:spcPct val="130000"/>
              </a:lnSpc>
            </a:pPr>
            <a:r>
              <a:rPr kumimoji="1" lang="en-US" altLang="zh-CN" dirty="0">
                <a:ea typeface="微软雅黑" panose="020B0503020204020204" pitchFamily="34" charset="-122"/>
                <a:sym typeface="+mn-ea"/>
              </a:rPr>
              <a:t>B</a:t>
            </a:r>
            <a:r>
              <a:rPr kumimoji="1" lang="zh-CN" altLang="en-US" dirty="0">
                <a:ea typeface="微软雅黑" panose="020B0503020204020204" pitchFamily="34" charset="-122"/>
                <a:sym typeface="+mn-ea"/>
              </a:rPr>
              <a:t>/S方式的特点：</a:t>
            </a:r>
            <a:endParaRPr kumimoji="1" lang="zh-CN" altLang="en-US" dirty="0">
              <a:ea typeface="微软雅黑" panose="020B0503020204020204" pitchFamily="34" charset="-122"/>
              <a:cs typeface="微软雅黑" panose="020B0503020204020204" pitchFamily="34" charset="-122"/>
              <a:sym typeface="+mn-ea"/>
            </a:endParaRPr>
          </a:p>
          <a:p>
            <a:pPr lvl="1" algn="just">
              <a:lnSpc>
                <a:spcPct val="130000"/>
              </a:lnSpc>
            </a:pPr>
            <a:r>
              <a:rPr kumimoji="1" lang="en-US" altLang="zh-CN" noProof="0" dirty="0" err="1">
                <a:ln>
                  <a:noFill/>
                </a:ln>
                <a:solidFill>
                  <a:srgbClr val="C00000"/>
                </a:solidFill>
                <a:effectLst/>
                <a:uLnTx/>
                <a:uFillTx/>
                <a:ea typeface="微软雅黑" panose="020B0503020204020204" pitchFamily="34" charset="-122"/>
                <a:sym typeface="+mn-ea"/>
              </a:rPr>
              <a:t>界面统一，使用简单</a:t>
            </a:r>
            <a:r>
              <a:rPr lang="zh-CN" altLang="en-US" dirty="0">
                <a:ea typeface="微软雅黑" panose="020B0503020204020204" pitchFamily="34" charset="-122"/>
                <a:sym typeface="+mn-ea"/>
              </a:rPr>
              <a:t>。客户端只需要安装</a:t>
            </a:r>
            <a:r>
              <a:rPr kumimoji="1" lang="en-US" altLang="zh-CN" noProof="0" dirty="0" err="1">
                <a:ln>
                  <a:noFill/>
                </a:ln>
                <a:solidFill>
                  <a:srgbClr val="C00000"/>
                </a:solidFill>
                <a:effectLst/>
                <a:uLnTx/>
                <a:uFillTx/>
                <a:ea typeface="微软雅黑" panose="020B0503020204020204" pitchFamily="34" charset="-122"/>
                <a:sym typeface="+mn-ea"/>
              </a:rPr>
              <a:t>浏览器</a:t>
            </a:r>
            <a:r>
              <a:rPr lang="zh-CN" altLang="en-US" dirty="0">
                <a:ea typeface="微软雅黑" panose="020B0503020204020204" pitchFamily="34" charset="-122"/>
                <a:sym typeface="+mn-ea"/>
              </a:rPr>
              <a:t>软件</a:t>
            </a:r>
            <a:endParaRPr lang="en-US" altLang="zh-CN" dirty="0">
              <a:ea typeface="微软雅黑" panose="020B0503020204020204" pitchFamily="34" charset="-122"/>
              <a:sym typeface="+mn-ea"/>
            </a:endParaRPr>
          </a:p>
          <a:p>
            <a:pPr lvl="1" algn="just">
              <a:lnSpc>
                <a:spcPct val="130000"/>
              </a:lnSpc>
            </a:pPr>
            <a:r>
              <a:rPr kumimoji="1" lang="en-US" altLang="zh-CN" noProof="0" dirty="0" err="1">
                <a:ln>
                  <a:noFill/>
                </a:ln>
                <a:solidFill>
                  <a:srgbClr val="C00000"/>
                </a:solidFill>
                <a:effectLst/>
                <a:uLnTx/>
                <a:uFillTx/>
                <a:ea typeface="微软雅黑" panose="020B0503020204020204" pitchFamily="34" charset="-122"/>
                <a:sym typeface="+mn-ea"/>
              </a:rPr>
              <a:t>易于维护</a:t>
            </a:r>
            <a:r>
              <a:rPr lang="zh-CN" altLang="en-US" dirty="0">
                <a:ea typeface="微软雅黑" panose="020B0503020204020204" pitchFamily="34" charset="-122"/>
                <a:sym typeface="+mn-ea"/>
              </a:rPr>
              <a:t>。对应用系统升级时，只需更新服务器端的软件，方便了系统维护和升级</a:t>
            </a:r>
          </a:p>
          <a:p>
            <a:pPr lvl="1" algn="just">
              <a:lnSpc>
                <a:spcPct val="130000"/>
              </a:lnSpc>
            </a:pPr>
            <a:r>
              <a:rPr kumimoji="1" lang="en-US" altLang="zh-CN" noProof="0" dirty="0" err="1">
                <a:ln>
                  <a:noFill/>
                </a:ln>
                <a:solidFill>
                  <a:srgbClr val="C00000"/>
                </a:solidFill>
                <a:effectLst/>
                <a:uLnTx/>
                <a:uFillTx/>
                <a:ea typeface="微软雅黑" panose="020B0503020204020204" pitchFamily="34" charset="-122"/>
                <a:sym typeface="+mn-ea"/>
              </a:rPr>
              <a:t>可扩展性好</a:t>
            </a:r>
            <a:r>
              <a:rPr lang="zh-CN" altLang="en-US" dirty="0">
                <a:ea typeface="微软雅黑" panose="020B0503020204020204" pitchFamily="34" charset="-122"/>
                <a:sym typeface="+mn-ea"/>
              </a:rPr>
              <a:t>。采用标准的</a:t>
            </a:r>
            <a:r>
              <a:rPr kumimoji="1" lang="en-US" altLang="zh-CN" noProof="0" dirty="0">
                <a:ln>
                  <a:noFill/>
                </a:ln>
                <a:solidFill>
                  <a:srgbClr val="C00000"/>
                </a:solidFill>
                <a:effectLst/>
                <a:uLnTx/>
                <a:uFillTx/>
                <a:ea typeface="微软雅黑" panose="020B0503020204020204" pitchFamily="34" charset="-122"/>
                <a:sym typeface="+mn-ea"/>
              </a:rPr>
              <a:t>TCP/IP</a:t>
            </a:r>
            <a:r>
              <a:rPr kumimoji="1" lang="zh-CN" altLang="en-US" noProof="0" dirty="0">
                <a:ln>
                  <a:noFill/>
                </a:ln>
                <a:solidFill>
                  <a:srgbClr val="C00000"/>
                </a:solidFill>
                <a:effectLst/>
                <a:uLnTx/>
                <a:uFillTx/>
                <a:ea typeface="微软雅黑" panose="020B0503020204020204" pitchFamily="34" charset="-122"/>
                <a:sym typeface="+mn-ea"/>
              </a:rPr>
              <a:t>和</a:t>
            </a:r>
            <a:r>
              <a:rPr kumimoji="1" lang="en-US" altLang="zh-CN" noProof="0" dirty="0" err="1">
                <a:ln>
                  <a:noFill/>
                </a:ln>
                <a:solidFill>
                  <a:srgbClr val="C00000"/>
                </a:solidFill>
                <a:effectLst/>
                <a:uLnTx/>
                <a:uFillTx/>
                <a:ea typeface="微软雅黑" panose="020B0503020204020204" pitchFamily="34" charset="-122"/>
                <a:sym typeface="+mn-ea"/>
              </a:rPr>
              <a:t>HTTP协议</a:t>
            </a:r>
            <a:r>
              <a:rPr lang="zh-CN" altLang="en-US" dirty="0">
                <a:ea typeface="微软雅黑" panose="020B0503020204020204" pitchFamily="34" charset="-122"/>
                <a:sym typeface="+mn-ea"/>
              </a:rPr>
              <a:t>，具有良好的扩展性</a:t>
            </a:r>
            <a:endParaRPr lang="zh-CN" altLang="en-US" b="1" dirty="0">
              <a:solidFill>
                <a:srgbClr val="0070C0"/>
              </a:solidFill>
              <a:ea typeface="微软雅黑" panose="020B0503020204020204" pitchFamily="34" charset="-122"/>
              <a:cs typeface="Times New Roman" panose="02020603050405020304" charset="0"/>
              <a:sym typeface="+mn-ea"/>
            </a:endParaRPr>
          </a:p>
          <a:p>
            <a:pPr lvl="1" algn="just">
              <a:lnSpc>
                <a:spcPct val="130000"/>
              </a:lnSpc>
            </a:pPr>
            <a:r>
              <a:rPr kumimoji="1" lang="en-US" altLang="zh-CN" noProof="0" dirty="0">
                <a:ln>
                  <a:noFill/>
                </a:ln>
                <a:solidFill>
                  <a:srgbClr val="C00000"/>
                </a:solidFill>
                <a:effectLst/>
                <a:uLnTx/>
                <a:uFillTx/>
                <a:ea typeface="微软雅黑" panose="020B0503020204020204" pitchFamily="34" charset="-122"/>
                <a:sym typeface="+mn-ea"/>
              </a:rPr>
              <a:t>信息共享度高</a:t>
            </a:r>
            <a:r>
              <a:rPr lang="zh-CN" altLang="en-US" dirty="0">
                <a:ea typeface="微软雅黑" panose="020B0503020204020204" pitchFamily="34" charset="-122"/>
                <a:sym typeface="+mn-ea"/>
              </a:rPr>
              <a:t>。HTML是数据格式的一个</a:t>
            </a:r>
            <a:r>
              <a:rPr kumimoji="1" lang="en-US" altLang="zh-CN" noProof="0" dirty="0">
                <a:ln>
                  <a:noFill/>
                </a:ln>
                <a:solidFill>
                  <a:srgbClr val="C00000"/>
                </a:solidFill>
                <a:effectLst/>
                <a:uLnTx/>
                <a:uFillTx/>
                <a:ea typeface="微软雅黑" panose="020B0503020204020204" pitchFamily="34" charset="-122"/>
                <a:sym typeface="+mn-ea"/>
              </a:rPr>
              <a:t>开放标准</a:t>
            </a:r>
            <a:r>
              <a:rPr lang="zh-CN" altLang="en-US" dirty="0">
                <a:ea typeface="微软雅黑" panose="020B0503020204020204" pitchFamily="34" charset="-122"/>
                <a:sym typeface="+mn-ea"/>
              </a:rPr>
              <a:t>，目前大多数软件</a:t>
            </a:r>
            <a:r>
              <a:rPr kumimoji="1" lang="en-US" altLang="zh-CN" noProof="0" dirty="0">
                <a:ln>
                  <a:noFill/>
                </a:ln>
                <a:solidFill>
                  <a:srgbClr val="C00000"/>
                </a:solidFill>
                <a:effectLst/>
                <a:uLnTx/>
                <a:uFillTx/>
                <a:ea typeface="微软雅黑" panose="020B0503020204020204" pitchFamily="34" charset="-122"/>
                <a:sym typeface="+mn-ea"/>
              </a:rPr>
              <a:t>均支持</a:t>
            </a:r>
            <a:r>
              <a:rPr lang="zh-CN" altLang="en-US" dirty="0">
                <a:ea typeface="微软雅黑" panose="020B0503020204020204" pitchFamily="34" charset="-122"/>
                <a:sym typeface="+mn-ea"/>
              </a:rPr>
              <a:t>HTML</a:t>
            </a:r>
          </a:p>
          <a:p>
            <a:pPr lvl="1" algn="just">
              <a:lnSpc>
                <a:spcPct val="130000"/>
              </a:lnSpc>
            </a:pPr>
            <a:r>
              <a:rPr lang="zh-CN" altLang="en-US" dirty="0">
                <a:ea typeface="微软雅黑" panose="020B0503020204020204" pitchFamily="34" charset="-122"/>
              </a:rPr>
              <a:t>需要注意的是，在一种浏览器</a:t>
            </a:r>
            <a:r>
              <a:rPr lang="zh-CN" altLang="en-US" dirty="0">
                <a:ea typeface="微软雅黑" panose="020B0503020204020204" pitchFamily="34" charset="-122"/>
                <a:sym typeface="+mn-ea"/>
              </a:rPr>
              <a:t>环境下</a:t>
            </a:r>
            <a:r>
              <a:rPr lang="zh-CN" altLang="en-US" dirty="0">
                <a:ea typeface="微软雅黑" panose="020B0503020204020204" pitchFamily="34" charset="-122"/>
              </a:rPr>
              <a:t>开发的界面在另一种浏览器环境下可能有不完全适配的情况，这时需要安装对应的浏览器</a:t>
            </a:r>
          </a:p>
        </p:txBody>
      </p:sp>
      <p:grpSp>
        <p:nvGrpSpPr>
          <p:cNvPr id="4" name="组合 3">
            <a:extLst>
              <a:ext uri="{FF2B5EF4-FFF2-40B4-BE49-F238E27FC236}">
                <a16:creationId xmlns:a16="http://schemas.microsoft.com/office/drawing/2014/main" id="{3A5B826A-2086-40CC-AA65-03895A432D6B}"/>
              </a:ext>
            </a:extLst>
          </p:cNvPr>
          <p:cNvGrpSpPr/>
          <p:nvPr/>
        </p:nvGrpSpPr>
        <p:grpSpPr>
          <a:xfrm>
            <a:off x="7800110" y="2359943"/>
            <a:ext cx="4075710" cy="2544513"/>
            <a:chOff x="1118920" y="1954873"/>
            <a:chExt cx="9033528" cy="4376549"/>
          </a:xfrm>
        </p:grpSpPr>
        <p:grpSp>
          <p:nvGrpSpPr>
            <p:cNvPr id="5" name="组合 4">
              <a:extLst>
                <a:ext uri="{FF2B5EF4-FFF2-40B4-BE49-F238E27FC236}">
                  <a16:creationId xmlns:a16="http://schemas.microsoft.com/office/drawing/2014/main" id="{5D94F1C1-B0BD-4498-AF0E-F70F76AFD561}"/>
                </a:ext>
              </a:extLst>
            </p:cNvPr>
            <p:cNvGrpSpPr/>
            <p:nvPr/>
          </p:nvGrpSpPr>
          <p:grpSpPr>
            <a:xfrm>
              <a:off x="1440900" y="1954873"/>
              <a:ext cx="8711548" cy="3133319"/>
              <a:chOff x="1510348" y="1709737"/>
              <a:chExt cx="8711548" cy="3133319"/>
            </a:xfrm>
          </p:grpSpPr>
          <p:sp>
            <p:nvSpPr>
              <p:cNvPr id="11" name="矩形 151555">
                <a:extLst>
                  <a:ext uri="{FF2B5EF4-FFF2-40B4-BE49-F238E27FC236}">
                    <a16:creationId xmlns:a16="http://schemas.microsoft.com/office/drawing/2014/main" id="{49085B30-6E95-4898-BB55-9A5A464EA233}"/>
                  </a:ext>
                </a:extLst>
              </p:cNvPr>
              <p:cNvSpPr>
                <a:spLocks noChangeArrowheads="1"/>
              </p:cNvSpPr>
              <p:nvPr/>
            </p:nvSpPr>
            <p:spPr bwMode="auto">
              <a:xfrm>
                <a:off x="4440873" y="2135187"/>
                <a:ext cx="2898775" cy="2693988"/>
              </a:xfrm>
              <a:prstGeom prst="rect">
                <a:avLst/>
              </a:prstGeom>
              <a:solidFill>
                <a:srgbClr val="FFFFCC"/>
              </a:solidFill>
              <a:ln w="28575">
                <a:solidFill>
                  <a:srgbClr val="333399"/>
                </a:solidFill>
                <a:miter lim="800000"/>
              </a:ln>
              <a:effectLst>
                <a:outerShdw dist="35921" dir="2700000" algn="ctr" rotWithShape="0">
                  <a:schemeClr val="bg2"/>
                </a:outerShdw>
              </a:effec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12" name="文本框 151556">
                <a:extLst>
                  <a:ext uri="{FF2B5EF4-FFF2-40B4-BE49-F238E27FC236}">
                    <a16:creationId xmlns:a16="http://schemas.microsoft.com/office/drawing/2014/main" id="{5FBBBD1C-25EC-4CBA-8316-0E36327289E2}"/>
                  </a:ext>
                </a:extLst>
              </p:cNvPr>
              <p:cNvSpPr txBox="1">
                <a:spLocks noChangeArrowheads="1"/>
              </p:cNvSpPr>
              <p:nvPr/>
            </p:nvSpPr>
            <p:spPr bwMode="auto">
              <a:xfrm>
                <a:off x="4966766" y="3987800"/>
                <a:ext cx="2172094" cy="44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数据链路层</a:t>
                </a:r>
              </a:p>
            </p:txBody>
          </p:sp>
          <p:sp>
            <p:nvSpPr>
              <p:cNvPr id="13" name="直接连接符 151557">
                <a:extLst>
                  <a:ext uri="{FF2B5EF4-FFF2-40B4-BE49-F238E27FC236}">
                    <a16:creationId xmlns:a16="http://schemas.microsoft.com/office/drawing/2014/main" id="{CD1F8FDC-5143-4C84-994C-E17522A955F3}"/>
                  </a:ext>
                </a:extLst>
              </p:cNvPr>
              <p:cNvSpPr>
                <a:spLocks noChangeShapeType="1"/>
              </p:cNvSpPr>
              <p:nvPr/>
            </p:nvSpPr>
            <p:spPr bwMode="auto">
              <a:xfrm>
                <a:off x="4440873" y="4421187"/>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14" name="直接连接符 151558">
                <a:extLst>
                  <a:ext uri="{FF2B5EF4-FFF2-40B4-BE49-F238E27FC236}">
                    <a16:creationId xmlns:a16="http://schemas.microsoft.com/office/drawing/2014/main" id="{9968BED0-33BE-4409-A696-D4EE2A7EF418}"/>
                  </a:ext>
                </a:extLst>
              </p:cNvPr>
              <p:cNvSpPr>
                <a:spLocks noChangeShapeType="1"/>
              </p:cNvSpPr>
              <p:nvPr/>
            </p:nvSpPr>
            <p:spPr bwMode="auto">
              <a:xfrm>
                <a:off x="4440873" y="4011612"/>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15" name="直接连接符 151559">
                <a:extLst>
                  <a:ext uri="{FF2B5EF4-FFF2-40B4-BE49-F238E27FC236}">
                    <a16:creationId xmlns:a16="http://schemas.microsoft.com/office/drawing/2014/main" id="{CFD2A553-8C81-455F-BCF5-8B9B151290A9}"/>
                  </a:ext>
                </a:extLst>
              </p:cNvPr>
              <p:cNvSpPr>
                <a:spLocks noChangeShapeType="1"/>
              </p:cNvSpPr>
              <p:nvPr/>
            </p:nvSpPr>
            <p:spPr bwMode="auto">
              <a:xfrm>
                <a:off x="4440873" y="3603625"/>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16" name="直接连接符 151560">
                <a:extLst>
                  <a:ext uri="{FF2B5EF4-FFF2-40B4-BE49-F238E27FC236}">
                    <a16:creationId xmlns:a16="http://schemas.microsoft.com/office/drawing/2014/main" id="{7CACB1A2-74BD-49BF-8CAC-CD15083E71D8}"/>
                  </a:ext>
                </a:extLst>
              </p:cNvPr>
              <p:cNvSpPr>
                <a:spLocks noChangeShapeType="1"/>
              </p:cNvSpPr>
              <p:nvPr/>
            </p:nvSpPr>
            <p:spPr bwMode="auto">
              <a:xfrm>
                <a:off x="4440873" y="3195637"/>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17" name="文本框 151561">
                <a:extLst>
                  <a:ext uri="{FF2B5EF4-FFF2-40B4-BE49-F238E27FC236}">
                    <a16:creationId xmlns:a16="http://schemas.microsoft.com/office/drawing/2014/main" id="{2D08531A-8C0B-4627-8AE8-10E714ADE5E8}"/>
                  </a:ext>
                </a:extLst>
              </p:cNvPr>
              <p:cNvSpPr txBox="1">
                <a:spLocks noChangeArrowheads="1"/>
              </p:cNvSpPr>
              <p:nvPr/>
            </p:nvSpPr>
            <p:spPr bwMode="auto">
              <a:xfrm>
                <a:off x="5241352" y="4386647"/>
                <a:ext cx="1585131" cy="44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物理层</a:t>
                </a:r>
              </a:p>
            </p:txBody>
          </p:sp>
          <p:sp>
            <p:nvSpPr>
              <p:cNvPr id="18" name="文本框 151562">
                <a:extLst>
                  <a:ext uri="{FF2B5EF4-FFF2-40B4-BE49-F238E27FC236}">
                    <a16:creationId xmlns:a16="http://schemas.microsoft.com/office/drawing/2014/main" id="{60289496-C8BC-4C82-950C-C3A022DD2D9C}"/>
                  </a:ext>
                </a:extLst>
              </p:cNvPr>
              <p:cNvSpPr txBox="1">
                <a:spLocks noChangeArrowheads="1"/>
              </p:cNvSpPr>
              <p:nvPr/>
            </p:nvSpPr>
            <p:spPr bwMode="auto">
              <a:xfrm>
                <a:off x="5128160" y="3184524"/>
                <a:ext cx="1489491" cy="44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传输层</a:t>
                </a:r>
              </a:p>
            </p:txBody>
          </p:sp>
          <p:sp>
            <p:nvSpPr>
              <p:cNvPr id="19" name="文本框 151563">
                <a:extLst>
                  <a:ext uri="{FF2B5EF4-FFF2-40B4-BE49-F238E27FC236}">
                    <a16:creationId xmlns:a16="http://schemas.microsoft.com/office/drawing/2014/main" id="{22B12863-5D44-4C9E-BC68-A430F20D91B5}"/>
                  </a:ext>
                </a:extLst>
              </p:cNvPr>
              <p:cNvSpPr txBox="1">
                <a:spLocks noChangeArrowheads="1"/>
              </p:cNvSpPr>
              <p:nvPr/>
            </p:nvSpPr>
            <p:spPr bwMode="auto">
              <a:xfrm>
                <a:off x="5153863" y="3606653"/>
                <a:ext cx="1426435" cy="44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网络层</a:t>
                </a:r>
              </a:p>
            </p:txBody>
          </p:sp>
          <p:sp>
            <p:nvSpPr>
              <p:cNvPr id="20" name="文本框 151564">
                <a:extLst>
                  <a:ext uri="{FF2B5EF4-FFF2-40B4-BE49-F238E27FC236}">
                    <a16:creationId xmlns:a16="http://schemas.microsoft.com/office/drawing/2014/main" id="{102109F9-B6CB-4387-AD38-6C6513D0C66C}"/>
                  </a:ext>
                </a:extLst>
              </p:cNvPr>
              <p:cNvSpPr txBox="1">
                <a:spLocks noChangeArrowheads="1"/>
              </p:cNvSpPr>
              <p:nvPr/>
            </p:nvSpPr>
            <p:spPr bwMode="auto">
              <a:xfrm>
                <a:off x="5181825" y="2083953"/>
                <a:ext cx="1704183" cy="44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应用层</a:t>
                </a:r>
              </a:p>
            </p:txBody>
          </p:sp>
          <p:sp>
            <p:nvSpPr>
              <p:cNvPr id="21" name="文本框 151565">
                <a:extLst>
                  <a:ext uri="{FF2B5EF4-FFF2-40B4-BE49-F238E27FC236}">
                    <a16:creationId xmlns:a16="http://schemas.microsoft.com/office/drawing/2014/main" id="{0E0D53BE-7E25-4CC4-B00B-00AA51AA4D28}"/>
                  </a:ext>
                </a:extLst>
              </p:cNvPr>
              <p:cNvSpPr txBox="1">
                <a:spLocks noChangeArrowheads="1"/>
              </p:cNvSpPr>
              <p:nvPr/>
            </p:nvSpPr>
            <p:spPr bwMode="auto">
              <a:xfrm>
                <a:off x="5290186" y="1709737"/>
                <a:ext cx="7809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计算机 </a:t>
                </a:r>
                <a:r>
                  <a:rPr lang="en-US" altLang="zh-CN" sz="1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22" name="直接连接符 151566">
                <a:extLst>
                  <a:ext uri="{FF2B5EF4-FFF2-40B4-BE49-F238E27FC236}">
                    <a16:creationId xmlns:a16="http://schemas.microsoft.com/office/drawing/2014/main" id="{41EEFB89-9D6E-4FCB-B516-13C70EBC7AA7}"/>
                  </a:ext>
                </a:extLst>
              </p:cNvPr>
              <p:cNvSpPr>
                <a:spLocks noChangeShapeType="1"/>
              </p:cNvSpPr>
              <p:nvPr/>
            </p:nvSpPr>
            <p:spPr bwMode="auto">
              <a:xfrm>
                <a:off x="5823585" y="2986521"/>
                <a:ext cx="0" cy="196418"/>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23" name="椭圆 151567">
                <a:extLst>
                  <a:ext uri="{FF2B5EF4-FFF2-40B4-BE49-F238E27FC236}">
                    <a16:creationId xmlns:a16="http://schemas.microsoft.com/office/drawing/2014/main" id="{36154109-9983-4C7C-8921-AB6134F8B3EC}"/>
                  </a:ext>
                </a:extLst>
              </p:cNvPr>
              <p:cNvSpPr>
                <a:spLocks noChangeArrowheads="1"/>
              </p:cNvSpPr>
              <p:nvPr/>
            </p:nvSpPr>
            <p:spPr bwMode="auto">
              <a:xfrm>
                <a:off x="5173503" y="2508567"/>
                <a:ext cx="1444149" cy="548164"/>
              </a:xfrm>
              <a:prstGeom prst="ellipse">
                <a:avLst/>
              </a:prstGeom>
              <a:solidFill>
                <a:schemeClr val="hlink"/>
              </a:solidFill>
              <a:ln w="19050">
                <a:solidFill>
                  <a:schemeClr val="tx1"/>
                </a:solidFill>
                <a:round/>
              </a:ln>
              <a:effectLst>
                <a:outerShdw dist="35921" dir="2700000" algn="ctr" rotWithShape="0">
                  <a:schemeClr val="bg2"/>
                </a:outerShdw>
              </a:effectLst>
            </p:spPr>
            <p:txBody>
              <a:bodyPr wrap="none" anchor="ctr"/>
              <a:lstStyle/>
              <a:p>
                <a:pPr algn="ctr">
                  <a:lnSpc>
                    <a:spcPct val="90000"/>
                  </a:lnSpc>
                </a:pPr>
                <a:r>
                  <a:rPr lang="en-US" altLang="zh-CN" sz="1200" dirty="0">
                    <a:solidFill>
                      <a:srgbClr val="FFFF66"/>
                    </a:solidFill>
                    <a:latin typeface="微软雅黑" panose="020B0503020204020204" pitchFamily="34" charset="-122"/>
                    <a:ea typeface="微软雅黑" panose="020B0503020204020204" pitchFamily="34" charset="-122"/>
                    <a:cs typeface="微软雅黑" panose="020B0503020204020204" pitchFamily="34" charset="-122"/>
                  </a:rPr>
                  <a:t>WEB</a:t>
                </a:r>
                <a:r>
                  <a:rPr lang="zh-CN" altLang="en-US" sz="1200" dirty="0">
                    <a:solidFill>
                      <a:srgbClr val="FFFF66"/>
                    </a:solidFill>
                    <a:latin typeface="微软雅黑" panose="020B0503020204020204" pitchFamily="34" charset="-122"/>
                    <a:ea typeface="微软雅黑" panose="020B0503020204020204" pitchFamily="34" charset="-122"/>
                    <a:cs typeface="微软雅黑" panose="020B0503020204020204" pitchFamily="34" charset="-122"/>
                  </a:rPr>
                  <a:t>服务器</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矩形 151570">
                <a:extLst>
                  <a:ext uri="{FF2B5EF4-FFF2-40B4-BE49-F238E27FC236}">
                    <a16:creationId xmlns:a16="http://schemas.microsoft.com/office/drawing/2014/main" id="{438C1110-EAD3-4F5A-AF0F-13B76875956F}"/>
                  </a:ext>
                </a:extLst>
              </p:cNvPr>
              <p:cNvSpPr>
                <a:spLocks noChangeArrowheads="1"/>
              </p:cNvSpPr>
              <p:nvPr/>
            </p:nvSpPr>
            <p:spPr bwMode="auto">
              <a:xfrm>
                <a:off x="1510348" y="2135187"/>
                <a:ext cx="2438400" cy="2693988"/>
              </a:xfrm>
              <a:prstGeom prst="rect">
                <a:avLst/>
              </a:prstGeom>
              <a:solidFill>
                <a:srgbClr val="FFFFCC"/>
              </a:solidFill>
              <a:ln w="28575">
                <a:solidFill>
                  <a:srgbClr val="333399"/>
                </a:solidFill>
                <a:miter lim="800000"/>
              </a:ln>
              <a:effectLst>
                <a:outerShdw dist="35921" dir="2700000" algn="ctr" rotWithShape="0">
                  <a:schemeClr val="bg2"/>
                </a:outerShdw>
              </a:effec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5" name="文本框 151571">
                <a:extLst>
                  <a:ext uri="{FF2B5EF4-FFF2-40B4-BE49-F238E27FC236}">
                    <a16:creationId xmlns:a16="http://schemas.microsoft.com/office/drawing/2014/main" id="{944466BB-ACC8-4A9E-89CE-AC1C181941CB}"/>
                  </a:ext>
                </a:extLst>
              </p:cNvPr>
              <p:cNvSpPr txBox="1">
                <a:spLocks noChangeArrowheads="1"/>
              </p:cNvSpPr>
              <p:nvPr/>
            </p:nvSpPr>
            <p:spPr bwMode="auto">
              <a:xfrm>
                <a:off x="1664988" y="4008024"/>
                <a:ext cx="2071221" cy="44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数据链路层</a:t>
                </a:r>
              </a:p>
            </p:txBody>
          </p:sp>
          <p:sp>
            <p:nvSpPr>
              <p:cNvPr id="26" name="直接连接符 151572">
                <a:extLst>
                  <a:ext uri="{FF2B5EF4-FFF2-40B4-BE49-F238E27FC236}">
                    <a16:creationId xmlns:a16="http://schemas.microsoft.com/office/drawing/2014/main" id="{7A2D2828-4276-46C5-8762-5CB8163CE4FE}"/>
                  </a:ext>
                </a:extLst>
              </p:cNvPr>
              <p:cNvSpPr>
                <a:spLocks noChangeShapeType="1"/>
              </p:cNvSpPr>
              <p:nvPr/>
            </p:nvSpPr>
            <p:spPr bwMode="auto">
              <a:xfrm>
                <a:off x="1510348" y="4421185"/>
                <a:ext cx="2457789" cy="524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27" name="直接连接符 151573">
                <a:extLst>
                  <a:ext uri="{FF2B5EF4-FFF2-40B4-BE49-F238E27FC236}">
                    <a16:creationId xmlns:a16="http://schemas.microsoft.com/office/drawing/2014/main" id="{9990D571-F74F-4289-916F-EB7995E05697}"/>
                  </a:ext>
                </a:extLst>
              </p:cNvPr>
              <p:cNvSpPr>
                <a:spLocks noChangeShapeType="1"/>
              </p:cNvSpPr>
              <p:nvPr/>
            </p:nvSpPr>
            <p:spPr bwMode="auto">
              <a:xfrm>
                <a:off x="1510348" y="4000499"/>
                <a:ext cx="2457792" cy="1107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28" name="直接连接符 151574">
                <a:extLst>
                  <a:ext uri="{FF2B5EF4-FFF2-40B4-BE49-F238E27FC236}">
                    <a16:creationId xmlns:a16="http://schemas.microsoft.com/office/drawing/2014/main" id="{3314B97E-2BB6-45B7-87BE-8B2E618C26C7}"/>
                  </a:ext>
                </a:extLst>
              </p:cNvPr>
              <p:cNvSpPr>
                <a:spLocks noChangeShapeType="1"/>
              </p:cNvSpPr>
              <p:nvPr/>
            </p:nvSpPr>
            <p:spPr bwMode="auto">
              <a:xfrm flipV="1">
                <a:off x="1510348" y="3592509"/>
                <a:ext cx="2438392" cy="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29" name="直接连接符 151575">
                <a:extLst>
                  <a:ext uri="{FF2B5EF4-FFF2-40B4-BE49-F238E27FC236}">
                    <a16:creationId xmlns:a16="http://schemas.microsoft.com/office/drawing/2014/main" id="{93497FBF-63D8-4383-B236-A4EDC6411922}"/>
                  </a:ext>
                </a:extLst>
              </p:cNvPr>
              <p:cNvSpPr>
                <a:spLocks noChangeShapeType="1"/>
              </p:cNvSpPr>
              <p:nvPr/>
            </p:nvSpPr>
            <p:spPr bwMode="auto">
              <a:xfrm flipV="1">
                <a:off x="1510348" y="3217240"/>
                <a:ext cx="2438392" cy="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30" name="文本框 151576">
                <a:extLst>
                  <a:ext uri="{FF2B5EF4-FFF2-40B4-BE49-F238E27FC236}">
                    <a16:creationId xmlns:a16="http://schemas.microsoft.com/office/drawing/2014/main" id="{D140AEC1-53CE-470C-941B-1888585A9488}"/>
                  </a:ext>
                </a:extLst>
              </p:cNvPr>
              <p:cNvSpPr txBox="1">
                <a:spLocks noChangeArrowheads="1"/>
              </p:cNvSpPr>
              <p:nvPr/>
            </p:nvSpPr>
            <p:spPr bwMode="auto">
              <a:xfrm>
                <a:off x="2011786" y="4386647"/>
                <a:ext cx="1482806" cy="44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物理层</a:t>
                </a:r>
              </a:p>
            </p:txBody>
          </p:sp>
          <p:sp>
            <p:nvSpPr>
              <p:cNvPr id="31" name="文本框 151577">
                <a:extLst>
                  <a:ext uri="{FF2B5EF4-FFF2-40B4-BE49-F238E27FC236}">
                    <a16:creationId xmlns:a16="http://schemas.microsoft.com/office/drawing/2014/main" id="{2CBB01F9-F3B2-4B19-B017-B724854A66A8}"/>
                  </a:ext>
                </a:extLst>
              </p:cNvPr>
              <p:cNvSpPr txBox="1">
                <a:spLocks noChangeArrowheads="1"/>
              </p:cNvSpPr>
              <p:nvPr/>
            </p:nvSpPr>
            <p:spPr bwMode="auto">
              <a:xfrm>
                <a:off x="1997038" y="3209793"/>
                <a:ext cx="1432370" cy="44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传输层</a:t>
                </a:r>
              </a:p>
            </p:txBody>
          </p:sp>
          <p:sp>
            <p:nvSpPr>
              <p:cNvPr id="32" name="文本框 151578">
                <a:extLst>
                  <a:ext uri="{FF2B5EF4-FFF2-40B4-BE49-F238E27FC236}">
                    <a16:creationId xmlns:a16="http://schemas.microsoft.com/office/drawing/2014/main" id="{A7134BF3-EACE-4686-8597-5C72541C8797}"/>
                  </a:ext>
                </a:extLst>
              </p:cNvPr>
              <p:cNvSpPr txBox="1">
                <a:spLocks noChangeArrowheads="1"/>
              </p:cNvSpPr>
              <p:nvPr/>
            </p:nvSpPr>
            <p:spPr bwMode="auto">
              <a:xfrm>
                <a:off x="2000359" y="3592509"/>
                <a:ext cx="1432372" cy="44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网络层</a:t>
                </a:r>
              </a:p>
            </p:txBody>
          </p:sp>
          <p:sp>
            <p:nvSpPr>
              <p:cNvPr id="33" name="直接连接符 151579">
                <a:extLst>
                  <a:ext uri="{FF2B5EF4-FFF2-40B4-BE49-F238E27FC236}">
                    <a16:creationId xmlns:a16="http://schemas.microsoft.com/office/drawing/2014/main" id="{8D5DE719-64D4-490D-84EA-85D6B4B20492}"/>
                  </a:ext>
                </a:extLst>
              </p:cNvPr>
              <p:cNvSpPr>
                <a:spLocks noChangeShapeType="1"/>
              </p:cNvSpPr>
              <p:nvPr/>
            </p:nvSpPr>
            <p:spPr bwMode="auto">
              <a:xfrm>
                <a:off x="2632235" y="2997200"/>
                <a:ext cx="0" cy="196851"/>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34" name="椭圆 151580">
                <a:extLst>
                  <a:ext uri="{FF2B5EF4-FFF2-40B4-BE49-F238E27FC236}">
                    <a16:creationId xmlns:a16="http://schemas.microsoft.com/office/drawing/2014/main" id="{BC33789A-C62B-415C-8BC4-721FBFDE5B20}"/>
                  </a:ext>
                </a:extLst>
              </p:cNvPr>
              <p:cNvSpPr>
                <a:spLocks noChangeArrowheads="1"/>
              </p:cNvSpPr>
              <p:nvPr/>
            </p:nvSpPr>
            <p:spPr bwMode="auto">
              <a:xfrm>
                <a:off x="2112011" y="2535237"/>
                <a:ext cx="1089603" cy="488950"/>
              </a:xfrm>
              <a:prstGeom prst="ellipse">
                <a:avLst/>
              </a:prstGeom>
              <a:solidFill>
                <a:srgbClr val="00FF99"/>
              </a:solidFill>
              <a:ln w="19050">
                <a:solidFill>
                  <a:schemeClr val="tx1"/>
                </a:solidFill>
                <a:round/>
              </a:ln>
              <a:effectLst>
                <a:outerShdw dist="35921" dir="2700000" algn="ctr" rotWithShape="0">
                  <a:schemeClr val="bg2"/>
                </a:outerShdw>
              </a:effectLst>
            </p:spPr>
            <p:txBody>
              <a:bodyPr wrap="none" anchor="ctr"/>
              <a:lstStyle/>
              <a:p>
                <a:pPr algn="ctr"/>
                <a:r>
                  <a:rPr lang="zh-CN" altLang="en-US"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浏览器</a:t>
                </a:r>
                <a:endParaRPr lang="en-US" altLang="zh-CN"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文本框 151581">
                <a:extLst>
                  <a:ext uri="{FF2B5EF4-FFF2-40B4-BE49-F238E27FC236}">
                    <a16:creationId xmlns:a16="http://schemas.microsoft.com/office/drawing/2014/main" id="{FEA2DFD2-2C71-4CA8-B28C-98805E0D884C}"/>
                  </a:ext>
                </a:extLst>
              </p:cNvPr>
              <p:cNvSpPr txBox="1">
                <a:spLocks noChangeArrowheads="1"/>
              </p:cNvSpPr>
              <p:nvPr/>
            </p:nvSpPr>
            <p:spPr bwMode="auto">
              <a:xfrm>
                <a:off x="1926054" y="2109786"/>
                <a:ext cx="1642070" cy="44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应用层</a:t>
                </a:r>
              </a:p>
            </p:txBody>
          </p:sp>
          <p:sp>
            <p:nvSpPr>
              <p:cNvPr id="36" name="文本框 151582">
                <a:extLst>
                  <a:ext uri="{FF2B5EF4-FFF2-40B4-BE49-F238E27FC236}">
                    <a16:creationId xmlns:a16="http://schemas.microsoft.com/office/drawing/2014/main" id="{8F09B779-0B01-4383-8008-C30B60828EAD}"/>
                  </a:ext>
                </a:extLst>
              </p:cNvPr>
              <p:cNvSpPr txBox="1">
                <a:spLocks noChangeArrowheads="1"/>
              </p:cNvSpPr>
              <p:nvPr/>
            </p:nvSpPr>
            <p:spPr bwMode="auto">
              <a:xfrm>
                <a:off x="2112011" y="1709737"/>
                <a:ext cx="7809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计算机 </a:t>
                </a:r>
                <a:r>
                  <a:rPr lang="en-US" altLang="zh-CN"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37" name="矩形 151583">
                <a:extLst>
                  <a:ext uri="{FF2B5EF4-FFF2-40B4-BE49-F238E27FC236}">
                    <a16:creationId xmlns:a16="http://schemas.microsoft.com/office/drawing/2014/main" id="{E2CA6B66-F1E0-446E-9E5C-C5BD313B6511}"/>
                  </a:ext>
                </a:extLst>
              </p:cNvPr>
              <p:cNvSpPr>
                <a:spLocks noChangeArrowheads="1"/>
              </p:cNvSpPr>
              <p:nvPr/>
            </p:nvSpPr>
            <p:spPr bwMode="auto">
              <a:xfrm>
                <a:off x="7758748" y="2135187"/>
                <a:ext cx="2438400" cy="2693988"/>
              </a:xfrm>
              <a:prstGeom prst="rect">
                <a:avLst/>
              </a:prstGeom>
              <a:solidFill>
                <a:srgbClr val="FFFFCC"/>
              </a:solidFill>
              <a:ln w="28575">
                <a:solidFill>
                  <a:srgbClr val="333399"/>
                </a:solidFill>
                <a:miter lim="800000"/>
              </a:ln>
              <a:effectLst>
                <a:outerShdw dist="35921" dir="2700000" algn="ctr" rotWithShape="0">
                  <a:schemeClr val="bg2"/>
                </a:outerShdw>
              </a:effec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38" name="文本框 151584">
                <a:extLst>
                  <a:ext uri="{FF2B5EF4-FFF2-40B4-BE49-F238E27FC236}">
                    <a16:creationId xmlns:a16="http://schemas.microsoft.com/office/drawing/2014/main" id="{CDF878B9-150A-4E85-B8D5-5D43D042B414}"/>
                  </a:ext>
                </a:extLst>
              </p:cNvPr>
              <p:cNvSpPr txBox="1">
                <a:spLocks noChangeArrowheads="1"/>
              </p:cNvSpPr>
              <p:nvPr/>
            </p:nvSpPr>
            <p:spPr bwMode="auto">
              <a:xfrm>
                <a:off x="8052582" y="4013945"/>
                <a:ext cx="2169314" cy="44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数据链路层</a:t>
                </a:r>
              </a:p>
            </p:txBody>
          </p:sp>
          <p:sp>
            <p:nvSpPr>
              <p:cNvPr id="39" name="直接连接符 151585">
                <a:extLst>
                  <a:ext uri="{FF2B5EF4-FFF2-40B4-BE49-F238E27FC236}">
                    <a16:creationId xmlns:a16="http://schemas.microsoft.com/office/drawing/2014/main" id="{D64BC023-B6B0-405C-9415-4129EA408B93}"/>
                  </a:ext>
                </a:extLst>
              </p:cNvPr>
              <p:cNvSpPr>
                <a:spLocks noChangeShapeType="1"/>
              </p:cNvSpPr>
              <p:nvPr/>
            </p:nvSpPr>
            <p:spPr bwMode="auto">
              <a:xfrm>
                <a:off x="7758747" y="4419562"/>
                <a:ext cx="2438401" cy="1771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40" name="直接连接符 151586">
                <a:extLst>
                  <a:ext uri="{FF2B5EF4-FFF2-40B4-BE49-F238E27FC236}">
                    <a16:creationId xmlns:a16="http://schemas.microsoft.com/office/drawing/2014/main" id="{AF714411-6D24-44EB-ABCC-8A584161373D}"/>
                  </a:ext>
                </a:extLst>
              </p:cNvPr>
              <p:cNvSpPr>
                <a:spLocks noChangeShapeType="1"/>
              </p:cNvSpPr>
              <p:nvPr/>
            </p:nvSpPr>
            <p:spPr bwMode="auto">
              <a:xfrm>
                <a:off x="7734001" y="4011576"/>
                <a:ext cx="246314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41" name="直接连接符 151587">
                <a:extLst>
                  <a:ext uri="{FF2B5EF4-FFF2-40B4-BE49-F238E27FC236}">
                    <a16:creationId xmlns:a16="http://schemas.microsoft.com/office/drawing/2014/main" id="{DFC96C1C-3D8E-48A3-B303-31FDAFC92616}"/>
                  </a:ext>
                </a:extLst>
              </p:cNvPr>
              <p:cNvSpPr>
                <a:spLocks noChangeShapeType="1"/>
              </p:cNvSpPr>
              <p:nvPr/>
            </p:nvSpPr>
            <p:spPr bwMode="auto">
              <a:xfrm flipV="1">
                <a:off x="7758747" y="3602037"/>
                <a:ext cx="2438401" cy="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42" name="直接连接符 151588">
                <a:extLst>
                  <a:ext uri="{FF2B5EF4-FFF2-40B4-BE49-F238E27FC236}">
                    <a16:creationId xmlns:a16="http://schemas.microsoft.com/office/drawing/2014/main" id="{4DE33BF6-A891-4770-A5ED-F73B5B4D6A83}"/>
                  </a:ext>
                </a:extLst>
              </p:cNvPr>
              <p:cNvSpPr>
                <a:spLocks noChangeShapeType="1"/>
              </p:cNvSpPr>
              <p:nvPr/>
            </p:nvSpPr>
            <p:spPr bwMode="auto">
              <a:xfrm flipV="1">
                <a:off x="7758747" y="3194048"/>
                <a:ext cx="2438401" cy="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43" name="文本框 151589">
                <a:extLst>
                  <a:ext uri="{FF2B5EF4-FFF2-40B4-BE49-F238E27FC236}">
                    <a16:creationId xmlns:a16="http://schemas.microsoft.com/office/drawing/2014/main" id="{1F3347B4-BBFE-42D8-AD2E-5B14CBDFB9F1}"/>
                  </a:ext>
                </a:extLst>
              </p:cNvPr>
              <p:cNvSpPr txBox="1">
                <a:spLocks noChangeArrowheads="1"/>
              </p:cNvSpPr>
              <p:nvPr/>
            </p:nvSpPr>
            <p:spPr bwMode="auto">
              <a:xfrm>
                <a:off x="8301578" y="4393542"/>
                <a:ext cx="1421009" cy="44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物理层</a:t>
                </a:r>
              </a:p>
            </p:txBody>
          </p:sp>
          <p:sp>
            <p:nvSpPr>
              <p:cNvPr id="44" name="文本框 151590">
                <a:extLst>
                  <a:ext uri="{FF2B5EF4-FFF2-40B4-BE49-F238E27FC236}">
                    <a16:creationId xmlns:a16="http://schemas.microsoft.com/office/drawing/2014/main" id="{7E50B385-05D5-436E-997C-366705903BD3}"/>
                  </a:ext>
                </a:extLst>
              </p:cNvPr>
              <p:cNvSpPr txBox="1">
                <a:spLocks noChangeArrowheads="1"/>
              </p:cNvSpPr>
              <p:nvPr/>
            </p:nvSpPr>
            <p:spPr bwMode="auto">
              <a:xfrm>
                <a:off x="8259470" y="3193714"/>
                <a:ext cx="1541292" cy="44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传输层</a:t>
                </a:r>
              </a:p>
            </p:txBody>
          </p:sp>
          <p:sp>
            <p:nvSpPr>
              <p:cNvPr id="45" name="文本框 151591">
                <a:extLst>
                  <a:ext uri="{FF2B5EF4-FFF2-40B4-BE49-F238E27FC236}">
                    <a16:creationId xmlns:a16="http://schemas.microsoft.com/office/drawing/2014/main" id="{86E7BC33-EA7B-413C-89A0-F37682709D1C}"/>
                  </a:ext>
                </a:extLst>
              </p:cNvPr>
              <p:cNvSpPr txBox="1">
                <a:spLocks noChangeArrowheads="1"/>
              </p:cNvSpPr>
              <p:nvPr/>
            </p:nvSpPr>
            <p:spPr bwMode="auto">
              <a:xfrm>
                <a:off x="8278703" y="3589767"/>
                <a:ext cx="1421009" cy="44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网络层</a:t>
                </a:r>
              </a:p>
            </p:txBody>
          </p:sp>
          <p:sp>
            <p:nvSpPr>
              <p:cNvPr id="46" name="文本框 151594">
                <a:extLst>
                  <a:ext uri="{FF2B5EF4-FFF2-40B4-BE49-F238E27FC236}">
                    <a16:creationId xmlns:a16="http://schemas.microsoft.com/office/drawing/2014/main" id="{AE82C346-2B13-4683-83CD-29C75472C4A9}"/>
                  </a:ext>
                </a:extLst>
              </p:cNvPr>
              <p:cNvSpPr txBox="1">
                <a:spLocks noChangeArrowheads="1"/>
              </p:cNvSpPr>
              <p:nvPr/>
            </p:nvSpPr>
            <p:spPr bwMode="auto">
              <a:xfrm>
                <a:off x="8304676" y="2105025"/>
                <a:ext cx="1571741" cy="44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应用层</a:t>
                </a:r>
              </a:p>
            </p:txBody>
          </p:sp>
          <p:sp>
            <p:nvSpPr>
              <p:cNvPr id="47" name="文本框 151595">
                <a:extLst>
                  <a:ext uri="{FF2B5EF4-FFF2-40B4-BE49-F238E27FC236}">
                    <a16:creationId xmlns:a16="http://schemas.microsoft.com/office/drawing/2014/main" id="{27729766-DCF3-48C2-9BCA-98F9515745DB}"/>
                  </a:ext>
                </a:extLst>
              </p:cNvPr>
              <p:cNvSpPr txBox="1">
                <a:spLocks noChangeArrowheads="1"/>
              </p:cNvSpPr>
              <p:nvPr/>
            </p:nvSpPr>
            <p:spPr bwMode="auto">
              <a:xfrm>
                <a:off x="8531861" y="1709737"/>
                <a:ext cx="7809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计算机 </a:t>
                </a:r>
                <a:r>
                  <a:rPr lang="en-US" altLang="zh-CN" sz="1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48" name="直接连接符 151599">
                <a:extLst>
                  <a:ext uri="{FF2B5EF4-FFF2-40B4-BE49-F238E27FC236}">
                    <a16:creationId xmlns:a16="http://schemas.microsoft.com/office/drawing/2014/main" id="{B75C0B9A-7C7D-4BF9-97E0-72F3A6643226}"/>
                  </a:ext>
                </a:extLst>
              </p:cNvPr>
              <p:cNvSpPr>
                <a:spLocks noChangeShapeType="1"/>
              </p:cNvSpPr>
              <p:nvPr/>
            </p:nvSpPr>
            <p:spPr bwMode="auto">
              <a:xfrm flipV="1">
                <a:off x="6618922" y="2738477"/>
                <a:ext cx="1453355" cy="9485"/>
              </a:xfrm>
              <a:prstGeom prst="line">
                <a:avLst/>
              </a:prstGeom>
              <a:noFill/>
              <a:ln w="38100">
                <a:solidFill>
                  <a:srgbClr val="333399"/>
                </a:solidFill>
                <a:prstDash val="sysDot"/>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sz="1200"/>
              </a:p>
            </p:txBody>
          </p:sp>
          <p:sp>
            <p:nvSpPr>
              <p:cNvPr id="49" name="直接连接符 151600">
                <a:extLst>
                  <a:ext uri="{FF2B5EF4-FFF2-40B4-BE49-F238E27FC236}">
                    <a16:creationId xmlns:a16="http://schemas.microsoft.com/office/drawing/2014/main" id="{5C940D11-5E96-45D3-8863-430475BFFBB7}"/>
                  </a:ext>
                </a:extLst>
              </p:cNvPr>
              <p:cNvSpPr>
                <a:spLocks noChangeShapeType="1"/>
              </p:cNvSpPr>
              <p:nvPr/>
            </p:nvSpPr>
            <p:spPr bwMode="auto">
              <a:xfrm>
                <a:off x="3201613" y="2738477"/>
                <a:ext cx="1971891" cy="13519"/>
              </a:xfrm>
              <a:prstGeom prst="line">
                <a:avLst/>
              </a:prstGeom>
              <a:noFill/>
              <a:ln w="38100">
                <a:solidFill>
                  <a:srgbClr val="333399"/>
                </a:solidFill>
                <a:prstDash val="sysDot"/>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sz="1200"/>
              </a:p>
            </p:txBody>
          </p:sp>
          <p:sp>
            <p:nvSpPr>
              <p:cNvPr id="50" name="椭圆 151601">
                <a:extLst>
                  <a:ext uri="{FF2B5EF4-FFF2-40B4-BE49-F238E27FC236}">
                    <a16:creationId xmlns:a16="http://schemas.microsoft.com/office/drawing/2014/main" id="{DBC1F47B-45F4-41E2-BAD0-6CEDCF1083EA}"/>
                  </a:ext>
                </a:extLst>
              </p:cNvPr>
              <p:cNvSpPr>
                <a:spLocks noChangeArrowheads="1"/>
              </p:cNvSpPr>
              <p:nvPr/>
            </p:nvSpPr>
            <p:spPr bwMode="auto">
              <a:xfrm>
                <a:off x="8072280" y="2530040"/>
                <a:ext cx="1953418" cy="456479"/>
              </a:xfrm>
              <a:prstGeom prst="ellipse">
                <a:avLst/>
              </a:prstGeom>
              <a:solidFill>
                <a:schemeClr val="hlink"/>
              </a:solidFill>
              <a:ln w="19050">
                <a:solidFill>
                  <a:schemeClr val="tx1"/>
                </a:solidFill>
                <a:round/>
              </a:ln>
              <a:effectLst>
                <a:outerShdw dist="35921" dir="2700000" algn="ctr" rotWithShape="0">
                  <a:schemeClr val="bg2"/>
                </a:outerShdw>
              </a:effectLst>
            </p:spPr>
            <p:txBody>
              <a:bodyPr wrap="none" anchor="ctr"/>
              <a:lstStyle/>
              <a:p>
                <a:pPr algn="ctr">
                  <a:lnSpc>
                    <a:spcPct val="90000"/>
                  </a:lnSpc>
                </a:pPr>
                <a:r>
                  <a:rPr lang="zh-CN" altLang="en-US" sz="1200" dirty="0">
                    <a:solidFill>
                      <a:srgbClr val="FFFF66"/>
                    </a:solidFill>
                    <a:latin typeface="微软雅黑" panose="020B0503020204020204" pitchFamily="34" charset="-122"/>
                    <a:ea typeface="微软雅黑" panose="020B0503020204020204" pitchFamily="34" charset="-122"/>
                  </a:rPr>
                  <a:t>数据库服务器</a:t>
                </a:r>
              </a:p>
            </p:txBody>
          </p:sp>
          <p:sp>
            <p:nvSpPr>
              <p:cNvPr id="51" name="直接连接符 151604">
                <a:extLst>
                  <a:ext uri="{FF2B5EF4-FFF2-40B4-BE49-F238E27FC236}">
                    <a16:creationId xmlns:a16="http://schemas.microsoft.com/office/drawing/2014/main" id="{DF91ADB2-9A81-4591-B378-21EE7A1B5080}"/>
                  </a:ext>
                </a:extLst>
              </p:cNvPr>
              <p:cNvSpPr>
                <a:spLocks noChangeShapeType="1"/>
              </p:cNvSpPr>
              <p:nvPr/>
            </p:nvSpPr>
            <p:spPr bwMode="auto">
              <a:xfrm flipH="1">
                <a:off x="9064251" y="2986519"/>
                <a:ext cx="0" cy="198439"/>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200"/>
              </a:p>
            </p:txBody>
          </p:sp>
        </p:grpSp>
        <p:sp>
          <p:nvSpPr>
            <p:cNvPr id="6" name="直接连接符 146434">
              <a:extLst>
                <a:ext uri="{FF2B5EF4-FFF2-40B4-BE49-F238E27FC236}">
                  <a16:creationId xmlns:a16="http://schemas.microsoft.com/office/drawing/2014/main" id="{E8DF7CED-DF48-442B-A6B5-9126D0CDA87A}"/>
                </a:ext>
              </a:extLst>
            </p:cNvPr>
            <p:cNvSpPr>
              <a:spLocks noChangeShapeType="1"/>
            </p:cNvSpPr>
            <p:nvPr/>
          </p:nvSpPr>
          <p:spPr bwMode="auto">
            <a:xfrm>
              <a:off x="2720656" y="5070413"/>
              <a:ext cx="15527" cy="648943"/>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a:lstStyle/>
            <a:p>
              <a:endParaRPr lang="zh-CN" altLang="en-US" sz="1200" dirty="0"/>
            </a:p>
          </p:txBody>
        </p:sp>
        <p:sp>
          <p:nvSpPr>
            <p:cNvPr id="7" name="直接连接符 146434">
              <a:extLst>
                <a:ext uri="{FF2B5EF4-FFF2-40B4-BE49-F238E27FC236}">
                  <a16:creationId xmlns:a16="http://schemas.microsoft.com/office/drawing/2014/main" id="{80C994EB-068B-407C-81E9-446B1A5E2164}"/>
                </a:ext>
              </a:extLst>
            </p:cNvPr>
            <p:cNvSpPr>
              <a:spLocks noChangeShapeType="1"/>
            </p:cNvSpPr>
            <p:nvPr/>
          </p:nvSpPr>
          <p:spPr bwMode="auto">
            <a:xfrm>
              <a:off x="5603903" y="5042739"/>
              <a:ext cx="15528" cy="648943"/>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a:lstStyle/>
            <a:p>
              <a:endParaRPr lang="zh-CN" altLang="en-US" sz="1200" dirty="0"/>
            </a:p>
          </p:txBody>
        </p:sp>
        <p:sp>
          <p:nvSpPr>
            <p:cNvPr id="8" name="直接连接符 146434">
              <a:extLst>
                <a:ext uri="{FF2B5EF4-FFF2-40B4-BE49-F238E27FC236}">
                  <a16:creationId xmlns:a16="http://schemas.microsoft.com/office/drawing/2014/main" id="{D04F6B4B-B0EF-4452-9487-62764451CB99}"/>
                </a:ext>
              </a:extLst>
            </p:cNvPr>
            <p:cNvSpPr>
              <a:spLocks noChangeShapeType="1"/>
            </p:cNvSpPr>
            <p:nvPr/>
          </p:nvSpPr>
          <p:spPr bwMode="auto">
            <a:xfrm flipH="1">
              <a:off x="8891266" y="5067039"/>
              <a:ext cx="4137" cy="663394"/>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a:lstStyle/>
            <a:p>
              <a:endParaRPr lang="zh-CN" altLang="en-US" sz="1200" dirty="0"/>
            </a:p>
          </p:txBody>
        </p:sp>
        <p:sp>
          <p:nvSpPr>
            <p:cNvPr id="9" name="云形 8">
              <a:extLst>
                <a:ext uri="{FF2B5EF4-FFF2-40B4-BE49-F238E27FC236}">
                  <a16:creationId xmlns:a16="http://schemas.microsoft.com/office/drawing/2014/main" id="{07EBC708-16F0-4FE7-B48C-661A5FC51891}"/>
                </a:ext>
              </a:extLst>
            </p:cNvPr>
            <p:cNvSpPr/>
            <p:nvPr/>
          </p:nvSpPr>
          <p:spPr>
            <a:xfrm>
              <a:off x="1118920" y="5539568"/>
              <a:ext cx="9008780" cy="791854"/>
            </a:xfrm>
            <a:prstGeom prst="cloud">
              <a:avLst/>
            </a:prstGeom>
            <a:solidFill>
              <a:schemeClr val="bg1">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200" dirty="0">
                <a:solidFill>
                  <a:srgbClr val="666666"/>
                </a:solidFill>
                <a:latin typeface="微软雅黑" panose="020B0503020204020204" pitchFamily="34" charset="-122"/>
                <a:ea typeface="微软雅黑" panose="020B0503020204020204" pitchFamily="34" charset="-122"/>
              </a:endParaRPr>
            </a:p>
          </p:txBody>
        </p:sp>
        <p:sp>
          <p:nvSpPr>
            <p:cNvPr id="10" name="文本框 146488">
              <a:extLst>
                <a:ext uri="{FF2B5EF4-FFF2-40B4-BE49-F238E27FC236}">
                  <a16:creationId xmlns:a16="http://schemas.microsoft.com/office/drawing/2014/main" id="{7C74C6A4-63E6-4B78-B883-D168EA80350F}"/>
                </a:ext>
              </a:extLst>
            </p:cNvPr>
            <p:cNvSpPr txBox="1">
              <a:spLocks noChangeArrowheads="1"/>
            </p:cNvSpPr>
            <p:nvPr/>
          </p:nvSpPr>
          <p:spPr bwMode="auto">
            <a:xfrm>
              <a:off x="4673838" y="5704774"/>
              <a:ext cx="17457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200" dirty="0">
                  <a:solidFill>
                    <a:srgbClr val="333399"/>
                  </a:solidFill>
                  <a:latin typeface="微软雅黑" panose="020B0503020204020204" pitchFamily="34" charset="-122"/>
                  <a:ea typeface="微软雅黑" panose="020B0503020204020204" pitchFamily="34" charset="-122"/>
                </a:rPr>
                <a:t>IP </a:t>
              </a:r>
              <a:r>
                <a:rPr lang="zh-CN" altLang="en-US" sz="1200" dirty="0">
                  <a:solidFill>
                    <a:srgbClr val="333399"/>
                  </a:solidFill>
                  <a:latin typeface="微软雅黑" panose="020B0503020204020204" pitchFamily="34" charset="-122"/>
                  <a:ea typeface="微软雅黑" panose="020B0503020204020204" pitchFamily="34" charset="-122"/>
                </a:rPr>
                <a:t>网络</a:t>
              </a:r>
            </a:p>
          </p:txBody>
        </p:sp>
      </p:grpSp>
    </p:spTree>
    <p:extLst>
      <p:ext uri="{BB962C8B-B14F-4D97-AF65-F5344CB8AC3E}">
        <p14:creationId xmlns:p14="http://schemas.microsoft.com/office/powerpoint/2010/main" val="16861558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660400" y="128587"/>
            <a:ext cx="10858500" cy="900112"/>
          </a:xfrm>
        </p:spPr>
        <p:txBody>
          <a:bodyPr>
            <a:normAutofit/>
          </a:bodyPr>
          <a:lstStyle/>
          <a:p>
            <a:r>
              <a:rPr lang="en-US" altLang="zh-CN" dirty="0"/>
              <a:t>TFTP </a:t>
            </a:r>
            <a:r>
              <a:rPr lang="zh-CN" altLang="en-US" dirty="0"/>
              <a:t>：简单文件传输协议</a:t>
            </a:r>
            <a:endParaRPr lang="en-US" altLang="zh-CN" dirty="0"/>
          </a:p>
        </p:txBody>
      </p:sp>
      <p:sp>
        <p:nvSpPr>
          <p:cNvPr id="28677" name="Rectangle 3"/>
          <p:cNvSpPr>
            <a:spLocks noGrp="1" noChangeArrowheads="1"/>
          </p:cNvSpPr>
          <p:nvPr>
            <p:ph idx="1"/>
          </p:nvPr>
        </p:nvSpPr>
        <p:spPr>
          <a:xfrm>
            <a:off x="660400" y="1130300"/>
            <a:ext cx="10858500" cy="5003800"/>
          </a:xfrm>
        </p:spPr>
        <p:txBody>
          <a:bodyPr>
            <a:noAutofit/>
          </a:bodyPr>
          <a:lstStyle/>
          <a:p>
            <a:pPr marL="244800" lvl="1" indent="-244800">
              <a:buFont typeface="Wingdings" panose="05000000000000000000" pitchFamily="2" charset="2"/>
              <a:buChar char="n"/>
            </a:pPr>
            <a:r>
              <a:rPr lang="en-US" altLang="zh-CN" sz="2400" dirty="0"/>
              <a:t>TFTP(Trivial File Transfer Protocol) </a:t>
            </a:r>
            <a:r>
              <a:rPr lang="zh-CN" altLang="en-US" sz="2400" dirty="0"/>
              <a:t>是一个很小且易于实现的文件传输协议</a:t>
            </a:r>
          </a:p>
          <a:p>
            <a:pPr marL="244800" lvl="1" indent="-244800">
              <a:buFont typeface="Wingdings" panose="05000000000000000000" pitchFamily="2" charset="2"/>
              <a:buChar char="n"/>
            </a:pPr>
            <a:r>
              <a:rPr lang="zh-CN" altLang="en-US" sz="2400" dirty="0"/>
              <a:t>使用</a:t>
            </a:r>
            <a:r>
              <a:rPr lang="en-US" altLang="zh-CN" sz="2400" dirty="0"/>
              <a:t>C/S</a:t>
            </a:r>
            <a:r>
              <a:rPr lang="zh-CN" altLang="en-US" sz="2400" dirty="0"/>
              <a:t>方式和</a:t>
            </a:r>
            <a:r>
              <a:rPr lang="en-US" altLang="zh-CN" sz="2400" dirty="0"/>
              <a:t>UDP</a:t>
            </a:r>
            <a:r>
              <a:rPr lang="zh-CN" altLang="en-US" sz="2400" dirty="0"/>
              <a:t>协议实现。因此 </a:t>
            </a:r>
            <a:r>
              <a:rPr lang="en-US" altLang="zh-CN" sz="2400" dirty="0"/>
              <a:t>TFTP </a:t>
            </a:r>
            <a:r>
              <a:rPr lang="zh-CN" altLang="en-US" sz="2400" dirty="0"/>
              <a:t>需要有自己的差错改正措施。</a:t>
            </a:r>
          </a:p>
          <a:p>
            <a:pPr marL="244800" lvl="1" indent="-244800">
              <a:buFont typeface="Wingdings" panose="05000000000000000000" pitchFamily="2" charset="2"/>
              <a:buChar char="n"/>
            </a:pPr>
            <a:r>
              <a:rPr lang="zh-CN" altLang="en-US" sz="2400" dirty="0"/>
              <a:t>只支持文件传输而不支持交互</a:t>
            </a:r>
          </a:p>
          <a:p>
            <a:pPr marL="244800" lvl="1" indent="-244800">
              <a:buFont typeface="Wingdings" panose="05000000000000000000" pitchFamily="2" charset="2"/>
              <a:buChar char="n"/>
            </a:pPr>
            <a:r>
              <a:rPr lang="zh-CN" altLang="en-US" sz="2400" dirty="0"/>
              <a:t>没有庞大的命令集，没有列目录的功能，也不能对用户进行身份鉴别 </a:t>
            </a:r>
            <a:endParaRPr lang="en-US" altLang="zh-CN" sz="2400" dirty="0"/>
          </a:p>
          <a:p>
            <a:pPr marL="244800" lvl="1" indent="-244800">
              <a:buFont typeface="Wingdings" panose="05000000000000000000" pitchFamily="2" charset="2"/>
              <a:buChar char="n"/>
            </a:pPr>
            <a:r>
              <a:rPr lang="zh-CN" altLang="en-US" sz="2400" dirty="0"/>
              <a:t>支持</a:t>
            </a:r>
            <a:r>
              <a:rPr lang="en-US" altLang="zh-CN" sz="2400" dirty="0"/>
              <a:t>ASCII </a:t>
            </a:r>
            <a:r>
              <a:rPr lang="zh-CN" altLang="en-US" sz="2400" dirty="0"/>
              <a:t>码或二进制传送</a:t>
            </a:r>
          </a:p>
          <a:p>
            <a:pPr marL="244800" lvl="1" indent="-244800">
              <a:buFont typeface="Wingdings" panose="05000000000000000000" pitchFamily="2" charset="2"/>
              <a:buChar char="n"/>
            </a:pPr>
            <a:r>
              <a:rPr lang="zh-CN" altLang="en-US" sz="2400" dirty="0"/>
              <a:t>支持对文件进行读或写</a:t>
            </a:r>
          </a:p>
          <a:p>
            <a:pPr marL="244800" lvl="1" indent="-244800">
              <a:buFont typeface="Wingdings" panose="05000000000000000000" pitchFamily="2" charset="2"/>
              <a:buChar char="n"/>
            </a:pPr>
            <a:r>
              <a:rPr lang="zh-CN" altLang="en-US" sz="2400" dirty="0"/>
              <a:t>使用很简单的首部</a:t>
            </a:r>
          </a:p>
        </p:txBody>
      </p:sp>
    </p:spTree>
    <p:extLst>
      <p:ext uri="{BB962C8B-B14F-4D97-AF65-F5344CB8AC3E}">
        <p14:creationId xmlns:p14="http://schemas.microsoft.com/office/powerpoint/2010/main" val="32223585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t>TFTP</a:t>
            </a:r>
            <a:r>
              <a:rPr lang="zh-CN" altLang="en-US" sz="3200" dirty="0"/>
              <a:t>工作过程</a:t>
            </a:r>
          </a:p>
        </p:txBody>
      </p:sp>
      <p:sp>
        <p:nvSpPr>
          <p:cNvPr id="3" name="内容占位符 2"/>
          <p:cNvSpPr>
            <a:spLocks noGrp="1"/>
          </p:cNvSpPr>
          <p:nvPr>
            <p:ph idx="1"/>
          </p:nvPr>
        </p:nvSpPr>
        <p:spPr/>
        <p:txBody>
          <a:bodyPr>
            <a:normAutofit/>
          </a:bodyPr>
          <a:lstStyle/>
          <a:p>
            <a:pPr marL="230400" lvl="1" indent="-230400" algn="just">
              <a:lnSpc>
                <a:spcPct val="160000"/>
              </a:lnSpc>
              <a:buFont typeface="Wingdings" panose="05000000000000000000" pitchFamily="2" charset="2"/>
              <a:buChar char="n"/>
            </a:pPr>
            <a:r>
              <a:rPr lang="en-US" altLang="zh-CN" sz="2400" dirty="0"/>
              <a:t>TFTP</a:t>
            </a:r>
            <a:r>
              <a:rPr lang="zh-CN" altLang="en-US" sz="2400" dirty="0"/>
              <a:t>的工作过程类似</a:t>
            </a:r>
            <a:r>
              <a:rPr lang="zh-CN" altLang="en-US" sz="2400" dirty="0">
                <a:solidFill>
                  <a:srgbClr val="FF0000"/>
                </a:solidFill>
              </a:rPr>
              <a:t>停止</a:t>
            </a:r>
            <a:r>
              <a:rPr lang="en-US" altLang="zh-CN" sz="2400" dirty="0">
                <a:solidFill>
                  <a:srgbClr val="FF0000"/>
                </a:solidFill>
              </a:rPr>
              <a:t>-</a:t>
            </a:r>
            <a:r>
              <a:rPr lang="zh-CN" altLang="en-US" sz="2400" dirty="0">
                <a:solidFill>
                  <a:srgbClr val="FF0000"/>
                </a:solidFill>
              </a:rPr>
              <a:t>等待协议</a:t>
            </a:r>
            <a:r>
              <a:rPr lang="zh-CN" altLang="en-US" sz="2400" dirty="0"/>
              <a:t>。每发送完一个文件块后就等待对方的确认，确认时应指明所确认的块编号。</a:t>
            </a:r>
          </a:p>
          <a:p>
            <a:pPr marL="230400" lvl="1" indent="-230400" algn="just">
              <a:lnSpc>
                <a:spcPct val="160000"/>
              </a:lnSpc>
              <a:buFont typeface="Wingdings" panose="05000000000000000000" pitchFamily="2" charset="2"/>
              <a:buChar char="n"/>
            </a:pPr>
            <a:r>
              <a:rPr lang="zh-CN" altLang="en-US" sz="2400" dirty="0"/>
              <a:t>发完数据后在规定时间内收不到确认就要重发该数据</a:t>
            </a:r>
            <a:r>
              <a:rPr lang="en-US" altLang="zh-CN" sz="2400" dirty="0"/>
              <a:t>PDU</a:t>
            </a:r>
            <a:r>
              <a:rPr lang="zh-CN" altLang="en-US" sz="2400" dirty="0"/>
              <a:t>。</a:t>
            </a:r>
          </a:p>
          <a:p>
            <a:pPr marL="230400" lvl="1" indent="-230400" algn="just">
              <a:lnSpc>
                <a:spcPct val="160000"/>
              </a:lnSpc>
              <a:buFont typeface="Wingdings" panose="05000000000000000000" pitchFamily="2" charset="2"/>
              <a:buChar char="n"/>
            </a:pPr>
            <a:r>
              <a:rPr lang="zh-CN" altLang="en-US" sz="2400" dirty="0"/>
              <a:t>发送确认</a:t>
            </a:r>
            <a:r>
              <a:rPr lang="en-US" altLang="zh-CN" sz="2400" dirty="0"/>
              <a:t>PDU</a:t>
            </a:r>
            <a:r>
              <a:rPr lang="zh-CN" altLang="en-US" sz="2400" dirty="0"/>
              <a:t>的一方若在规定时间内收不到下一个文件块，也要重发</a:t>
            </a:r>
            <a:r>
              <a:rPr lang="zh-CN" altLang="en-US" sz="2400" dirty="0">
                <a:solidFill>
                  <a:srgbClr val="FF0000"/>
                </a:solidFill>
              </a:rPr>
              <a:t>确认</a:t>
            </a:r>
            <a:r>
              <a:rPr lang="en-US" altLang="zh-CN" sz="2400" dirty="0">
                <a:solidFill>
                  <a:srgbClr val="FF0000"/>
                </a:solidFill>
              </a:rPr>
              <a:t>PDU</a:t>
            </a:r>
            <a:r>
              <a:rPr lang="zh-CN" altLang="en-US" sz="2400" dirty="0"/>
              <a:t>。这样就能保证文件的传输不会因某一个数据</a:t>
            </a:r>
            <a:r>
              <a:rPr lang="en-US" altLang="zh-CN" sz="2400" dirty="0"/>
              <a:t>PDU</a:t>
            </a:r>
            <a:r>
              <a:rPr lang="zh-CN" altLang="en-US" sz="2400" dirty="0"/>
              <a:t>的丢失而失败。</a:t>
            </a:r>
            <a:endParaRPr lang="en-US" altLang="zh-CN" sz="2400" dirty="0"/>
          </a:p>
        </p:txBody>
      </p:sp>
    </p:spTree>
    <p:extLst>
      <p:ext uri="{BB962C8B-B14F-4D97-AF65-F5344CB8AC3E}">
        <p14:creationId xmlns:p14="http://schemas.microsoft.com/office/powerpoint/2010/main" val="21010220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normAutofit/>
          </a:bodyPr>
          <a:lstStyle/>
          <a:p>
            <a:pPr eaLnBrk="1" hangingPunct="1"/>
            <a:r>
              <a:rPr lang="en-US" altLang="zh-CN" sz="3200" dirty="0">
                <a:latin typeface="微软雅黑" panose="020B0503020204020204" pitchFamily="34" charset="-122"/>
                <a:ea typeface="微软雅黑" panose="020B0503020204020204" pitchFamily="34" charset="-122"/>
              </a:rPr>
              <a:t>TFTP </a:t>
            </a:r>
            <a:r>
              <a:rPr lang="zh-CN" altLang="en-US" sz="3200" dirty="0">
                <a:latin typeface="微软雅黑" panose="020B0503020204020204" pitchFamily="34" charset="-122"/>
                <a:ea typeface="微软雅黑" panose="020B0503020204020204" pitchFamily="34" charset="-122"/>
              </a:rPr>
              <a:t>的数据传输过程</a:t>
            </a:r>
            <a:endParaRPr lang="en-US" altLang="zh-CN" sz="3200" dirty="0">
              <a:latin typeface="微软雅黑" panose="020B0503020204020204" pitchFamily="34" charset="-122"/>
              <a:ea typeface="微软雅黑" panose="020B0503020204020204" pitchFamily="34" charset="-122"/>
            </a:endParaRPr>
          </a:p>
        </p:txBody>
      </p:sp>
      <p:sp>
        <p:nvSpPr>
          <p:cNvPr id="2" name="内容占位符 1">
            <a:extLst>
              <a:ext uri="{FF2B5EF4-FFF2-40B4-BE49-F238E27FC236}">
                <a16:creationId xmlns:a16="http://schemas.microsoft.com/office/drawing/2014/main" id="{A8505CA4-F2AF-4CB5-92EA-4A7B3C83B0B3}"/>
              </a:ext>
            </a:extLst>
          </p:cNvPr>
          <p:cNvSpPr>
            <a:spLocks noGrp="1"/>
          </p:cNvSpPr>
          <p:nvPr>
            <p:ph idx="1"/>
          </p:nvPr>
        </p:nvSpPr>
        <p:spPr/>
        <p:txBody>
          <a:bodyPr/>
          <a:lstStyle/>
          <a:p>
            <a:r>
              <a:rPr lang="zh-CN" altLang="en-US" dirty="0"/>
              <a:t>开始工作时，</a:t>
            </a:r>
            <a:r>
              <a:rPr lang="en-US" altLang="zh-CN" dirty="0"/>
              <a:t>TFTP</a:t>
            </a:r>
            <a:r>
              <a:rPr lang="zh-CN" altLang="en-US" dirty="0"/>
              <a:t>客户进程发送一个读请求</a:t>
            </a:r>
            <a:r>
              <a:rPr lang="en-US" altLang="zh-CN" dirty="0"/>
              <a:t>PDU</a:t>
            </a:r>
            <a:r>
              <a:rPr lang="zh-CN" altLang="en-US" dirty="0"/>
              <a:t>或写请求</a:t>
            </a:r>
            <a:r>
              <a:rPr lang="en-US" altLang="zh-CN" dirty="0"/>
              <a:t>PDU</a:t>
            </a:r>
            <a:r>
              <a:rPr lang="zh-CN" altLang="en-US" dirty="0"/>
              <a:t>给</a:t>
            </a:r>
            <a:r>
              <a:rPr lang="en-US" altLang="zh-CN" dirty="0"/>
              <a:t>TFTP</a:t>
            </a:r>
            <a:r>
              <a:rPr lang="zh-CN" altLang="en-US" dirty="0"/>
              <a:t>服务器进程，其</a:t>
            </a:r>
            <a:r>
              <a:rPr lang="en-US" altLang="zh-CN" dirty="0">
                <a:solidFill>
                  <a:srgbClr val="FF0000"/>
                </a:solidFill>
              </a:rPr>
              <a:t>UDP</a:t>
            </a:r>
            <a:r>
              <a:rPr lang="zh-CN" altLang="en-US" dirty="0">
                <a:solidFill>
                  <a:srgbClr val="FF0000"/>
                </a:solidFill>
              </a:rPr>
              <a:t>端口号为</a:t>
            </a:r>
            <a:r>
              <a:rPr lang="en-US" altLang="zh-CN" dirty="0">
                <a:solidFill>
                  <a:srgbClr val="FF0000"/>
                </a:solidFill>
              </a:rPr>
              <a:t>69</a:t>
            </a:r>
          </a:p>
          <a:p>
            <a:r>
              <a:rPr lang="en-US" altLang="zh-CN" dirty="0"/>
              <a:t>TFTP</a:t>
            </a:r>
            <a:r>
              <a:rPr lang="zh-CN" altLang="en-US" dirty="0"/>
              <a:t>服务器进程要选择一个新的端口和</a:t>
            </a:r>
            <a:r>
              <a:rPr lang="en-US" altLang="zh-CN" dirty="0"/>
              <a:t>TFTP</a:t>
            </a:r>
            <a:r>
              <a:rPr lang="zh-CN" altLang="en-US" dirty="0"/>
              <a:t>客户进程进行通信</a:t>
            </a:r>
          </a:p>
          <a:p>
            <a:r>
              <a:rPr lang="zh-CN" altLang="en-US" dirty="0"/>
              <a:t>数据 </a:t>
            </a:r>
            <a:r>
              <a:rPr lang="en-US" altLang="zh-CN" dirty="0"/>
              <a:t>PDU </a:t>
            </a:r>
            <a:r>
              <a:rPr lang="zh-CN" altLang="en-US" dirty="0"/>
              <a:t>也称为文件块 </a:t>
            </a:r>
            <a:r>
              <a:rPr lang="en-US" altLang="zh-CN" dirty="0"/>
              <a:t>(block)</a:t>
            </a:r>
            <a:r>
              <a:rPr lang="zh-CN" altLang="en-US" dirty="0"/>
              <a:t>，每个块按序从</a:t>
            </a:r>
            <a:r>
              <a:rPr lang="en-US" altLang="zh-CN" dirty="0"/>
              <a:t>1</a:t>
            </a:r>
            <a:r>
              <a:rPr lang="zh-CN" altLang="en-US" dirty="0"/>
              <a:t>开始编号</a:t>
            </a:r>
          </a:p>
          <a:p>
            <a:r>
              <a:rPr lang="zh-CN" altLang="en-US" dirty="0"/>
              <a:t>每次传送的数据</a:t>
            </a:r>
            <a:r>
              <a:rPr lang="en-US" altLang="zh-CN" dirty="0"/>
              <a:t>PDU</a:t>
            </a:r>
            <a:r>
              <a:rPr lang="zh-CN" altLang="en-US" dirty="0"/>
              <a:t>中有</a:t>
            </a:r>
            <a:r>
              <a:rPr lang="en-US" altLang="zh-CN" dirty="0"/>
              <a:t>512</a:t>
            </a:r>
            <a:r>
              <a:rPr lang="zh-CN" altLang="en-US" dirty="0"/>
              <a:t>字节的数据，但最后一次可不足</a:t>
            </a:r>
            <a:r>
              <a:rPr lang="en-US" altLang="zh-CN" dirty="0"/>
              <a:t>512</a:t>
            </a:r>
            <a:r>
              <a:rPr lang="zh-CN" altLang="en-US" dirty="0"/>
              <a:t>字节</a:t>
            </a:r>
          </a:p>
          <a:p>
            <a:r>
              <a:rPr lang="zh-CN" altLang="en-US" dirty="0"/>
              <a:t>若文件长度恰好为</a:t>
            </a:r>
            <a:r>
              <a:rPr lang="en-US" altLang="zh-CN" dirty="0"/>
              <a:t>512</a:t>
            </a:r>
            <a:r>
              <a:rPr lang="zh-CN" altLang="en-US" dirty="0"/>
              <a:t>字节的整数倍，则在文件传输完毕后，还必须在最后发送一个只含首部而无数据的数据 </a:t>
            </a:r>
            <a:r>
              <a:rPr lang="en-US" altLang="zh-CN" dirty="0"/>
              <a:t>PDU</a:t>
            </a:r>
          </a:p>
          <a:p>
            <a:r>
              <a:rPr lang="zh-CN" altLang="en-US" dirty="0"/>
              <a:t>若文件长度不是</a:t>
            </a:r>
            <a:r>
              <a:rPr lang="en-US" altLang="zh-CN" dirty="0"/>
              <a:t>512</a:t>
            </a:r>
            <a:r>
              <a:rPr lang="zh-CN" altLang="en-US" dirty="0"/>
              <a:t>字节的整数倍，则最后传送数据</a:t>
            </a:r>
            <a:r>
              <a:rPr lang="en-US" altLang="zh-CN" dirty="0"/>
              <a:t>PDU</a:t>
            </a:r>
            <a:r>
              <a:rPr lang="zh-CN" altLang="en-US" dirty="0"/>
              <a:t>的数据字段一定不满</a:t>
            </a:r>
            <a:r>
              <a:rPr lang="en-US" altLang="zh-CN" dirty="0"/>
              <a:t>512</a:t>
            </a:r>
            <a:r>
              <a:rPr lang="zh-CN" altLang="en-US" dirty="0"/>
              <a:t>字节，这正好可作为文件结束的标志</a:t>
            </a:r>
          </a:p>
          <a:p>
            <a:endParaRPr lang="zh-CN" altLang="en-US" dirty="0"/>
          </a:p>
        </p:txBody>
      </p:sp>
    </p:spTree>
    <p:extLst>
      <p:ext uri="{BB962C8B-B14F-4D97-AF65-F5344CB8AC3E}">
        <p14:creationId xmlns:p14="http://schemas.microsoft.com/office/powerpoint/2010/main" val="32683603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A3C22D3-5A3C-4140-BC66-676BF9436601}"/>
              </a:ext>
            </a:extLst>
          </p:cNvPr>
          <p:cNvSpPr>
            <a:spLocks noGrp="1"/>
          </p:cNvSpPr>
          <p:nvPr>
            <p:ph idx="1"/>
          </p:nvPr>
        </p:nvSpPr>
        <p:spPr/>
        <p:txBody>
          <a:bodyPr/>
          <a:lstStyle/>
          <a:p>
            <a:r>
              <a:rPr lang="zh-CN" altLang="en-US" dirty="0"/>
              <a:t>每次传送的数据 </a:t>
            </a:r>
            <a:r>
              <a:rPr lang="en-US" altLang="zh-CN" dirty="0"/>
              <a:t>PDU </a:t>
            </a:r>
            <a:r>
              <a:rPr lang="zh-CN" altLang="en-US" dirty="0"/>
              <a:t>中有 </a:t>
            </a:r>
            <a:r>
              <a:rPr lang="en-US" altLang="zh-CN" dirty="0"/>
              <a:t>512 </a:t>
            </a:r>
            <a:r>
              <a:rPr lang="zh-CN" altLang="en-US" dirty="0"/>
              <a:t>字节的数据，但最后一次可不足 </a:t>
            </a:r>
            <a:r>
              <a:rPr lang="en-US" altLang="zh-CN" dirty="0"/>
              <a:t>512 </a:t>
            </a:r>
            <a:r>
              <a:rPr lang="zh-CN" altLang="en-US" dirty="0"/>
              <a:t>字节。</a:t>
            </a:r>
          </a:p>
          <a:p>
            <a:r>
              <a:rPr lang="zh-CN" altLang="en-US" dirty="0"/>
              <a:t>数据 </a:t>
            </a:r>
            <a:r>
              <a:rPr lang="en-US" altLang="zh-CN" dirty="0"/>
              <a:t>PDU </a:t>
            </a:r>
            <a:r>
              <a:rPr lang="zh-CN" altLang="en-US" dirty="0"/>
              <a:t>也称为</a:t>
            </a:r>
            <a:r>
              <a:rPr lang="zh-CN" altLang="en-US" dirty="0">
                <a:solidFill>
                  <a:srgbClr val="FF0000"/>
                </a:solidFill>
              </a:rPr>
              <a:t>文件块 </a:t>
            </a:r>
            <a:r>
              <a:rPr lang="en-US" altLang="zh-CN" dirty="0">
                <a:solidFill>
                  <a:srgbClr val="FF0000"/>
                </a:solidFill>
              </a:rPr>
              <a:t>(block)</a:t>
            </a:r>
            <a:r>
              <a:rPr lang="zh-CN" altLang="en-US" dirty="0"/>
              <a:t>，每个块按序编号，从 </a:t>
            </a:r>
            <a:r>
              <a:rPr lang="en-US" altLang="zh-CN" dirty="0"/>
              <a:t>1 </a:t>
            </a:r>
            <a:r>
              <a:rPr lang="zh-CN" altLang="en-US" dirty="0"/>
              <a:t>开始。</a:t>
            </a:r>
          </a:p>
          <a:p>
            <a:r>
              <a:rPr lang="zh-CN" altLang="en-US" dirty="0"/>
              <a:t>支持 </a:t>
            </a:r>
            <a:r>
              <a:rPr lang="en-US" altLang="zh-CN" dirty="0"/>
              <a:t>ASCII </a:t>
            </a:r>
            <a:r>
              <a:rPr lang="zh-CN" altLang="en-US" dirty="0"/>
              <a:t>码或二进制传送。</a:t>
            </a:r>
          </a:p>
          <a:p>
            <a:r>
              <a:rPr lang="zh-CN" altLang="en-US" dirty="0"/>
              <a:t>可对文件进行读或写。</a:t>
            </a:r>
          </a:p>
          <a:p>
            <a:r>
              <a:rPr lang="zh-CN" altLang="en-US" dirty="0"/>
              <a:t>使用很简单的首部。 </a:t>
            </a:r>
          </a:p>
        </p:txBody>
      </p:sp>
      <p:sp>
        <p:nvSpPr>
          <p:cNvPr id="2" name="标题 1">
            <a:extLst>
              <a:ext uri="{FF2B5EF4-FFF2-40B4-BE49-F238E27FC236}">
                <a16:creationId xmlns:a16="http://schemas.microsoft.com/office/drawing/2014/main" id="{0459872C-AC68-4C97-8B06-E1C116D31B28}"/>
              </a:ext>
            </a:extLst>
          </p:cNvPr>
          <p:cNvSpPr>
            <a:spLocks noGrp="1"/>
          </p:cNvSpPr>
          <p:nvPr>
            <p:ph type="title"/>
          </p:nvPr>
        </p:nvSpPr>
        <p:spPr/>
        <p:txBody>
          <a:bodyPr>
            <a:normAutofit/>
          </a:bodyPr>
          <a:lstStyle/>
          <a:p>
            <a:r>
              <a:rPr lang="en-US" altLang="zh-CN" sz="3200" dirty="0">
                <a:latin typeface="微软雅黑" panose="020B0503020204020204" pitchFamily="34" charset="-122"/>
                <a:ea typeface="微软雅黑" panose="020B0503020204020204" pitchFamily="34" charset="-122"/>
              </a:rPr>
              <a:t>TFTP </a:t>
            </a:r>
            <a:r>
              <a:rPr lang="zh-CN" altLang="en-US" sz="3200" dirty="0">
                <a:latin typeface="微软雅黑" panose="020B0503020204020204" pitchFamily="34" charset="-122"/>
                <a:ea typeface="微软雅黑" panose="020B0503020204020204" pitchFamily="34" charset="-122"/>
              </a:rPr>
              <a:t>的主要特点</a:t>
            </a:r>
            <a:endParaRPr lang="zh-CN" altLang="en-US" dirty="0"/>
          </a:p>
        </p:txBody>
      </p:sp>
    </p:spTree>
    <p:extLst>
      <p:ext uri="{BB962C8B-B14F-4D97-AF65-F5344CB8AC3E}">
        <p14:creationId xmlns:p14="http://schemas.microsoft.com/office/powerpoint/2010/main" val="24009695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24AA1-09D7-EC3A-301E-028F418A25B3}"/>
              </a:ext>
            </a:extLst>
          </p:cNvPr>
          <p:cNvSpPr>
            <a:spLocks noGrp="1"/>
          </p:cNvSpPr>
          <p:nvPr>
            <p:ph type="title"/>
          </p:nvPr>
        </p:nvSpPr>
        <p:spPr/>
        <p:txBody>
          <a:bodyPr>
            <a:normAutofit/>
          </a:bodyPr>
          <a:lstStyle/>
          <a:p>
            <a:r>
              <a:rPr lang="zh-CN" altLang="en-US" sz="3200" dirty="0"/>
              <a:t>概要</a:t>
            </a:r>
            <a:endParaRPr lang="en-US" sz="3200" dirty="0"/>
          </a:p>
        </p:txBody>
      </p:sp>
      <p:sp>
        <p:nvSpPr>
          <p:cNvPr id="5" name="Text Placeholder 4">
            <a:extLst>
              <a:ext uri="{FF2B5EF4-FFF2-40B4-BE49-F238E27FC236}">
                <a16:creationId xmlns:a16="http://schemas.microsoft.com/office/drawing/2014/main" id="{94C7ACB6-4040-4F8E-DAE4-CD916FCA3B1A}"/>
              </a:ext>
            </a:extLst>
          </p:cNvPr>
          <p:cNvSpPr>
            <a:spLocks noGrp="1"/>
          </p:cNvSpPr>
          <p:nvPr>
            <p:ph sz="quarter" idx="1"/>
          </p:nvPr>
        </p:nvSpPr>
        <p:spPr>
          <a:xfrm>
            <a:off x="3745077" y="1130300"/>
            <a:ext cx="7773821" cy="4999038"/>
          </a:xfrm>
        </p:spPr>
        <p:txBody>
          <a:bodyPr>
            <a:noAutofit/>
          </a:bodyPr>
          <a:lstStyle/>
          <a:p>
            <a:pPr marL="0" indent="0">
              <a:spcBef>
                <a:spcPts val="600"/>
              </a:spcBef>
              <a:buNone/>
            </a:pPr>
            <a:r>
              <a:rPr kumimoji="1" lang="en-US" altLang="zh-CN" sz="2400" dirty="0">
                <a:latin typeface="Microsoft YaHei" panose="020B0503020204020204" pitchFamily="34" charset="-122"/>
                <a:ea typeface="Microsoft YaHei" panose="020B0503020204020204" pitchFamily="34" charset="-122"/>
              </a:rPr>
              <a:t>1 </a:t>
            </a:r>
            <a:r>
              <a:rPr kumimoji="1" lang="zh-CN" altLang="zh-CN" sz="2400" dirty="0">
                <a:latin typeface="Microsoft YaHei" panose="020B0503020204020204" pitchFamily="34" charset="-122"/>
                <a:ea typeface="Microsoft YaHei" panose="020B0503020204020204" pitchFamily="34" charset="-122"/>
              </a:rPr>
              <a:t>应用层概述</a:t>
            </a:r>
            <a:endParaRPr kumimoji="1" lang="en-US" altLang="zh-CN" sz="2400" dirty="0">
              <a:latin typeface="Microsoft YaHei" panose="020B0503020204020204" pitchFamily="34" charset="-122"/>
              <a:ea typeface="Microsoft YaHei" panose="020B0503020204020204" pitchFamily="34" charset="-122"/>
            </a:endParaRPr>
          </a:p>
          <a:p>
            <a:pPr marL="0" indent="0">
              <a:spcBef>
                <a:spcPts val="0"/>
              </a:spcBef>
              <a:buNone/>
            </a:pPr>
            <a:r>
              <a:rPr lang="en-US" altLang="zh-CN" sz="2400" dirty="0"/>
              <a:t>2 DNS</a:t>
            </a:r>
            <a:r>
              <a:rPr lang="zh-CN" altLang="en-US" sz="2400" dirty="0"/>
              <a:t>域名系统</a:t>
            </a:r>
            <a:endParaRPr lang="en-US" altLang="zh-CN" sz="2400" dirty="0"/>
          </a:p>
          <a:p>
            <a:pPr marL="0" indent="0">
              <a:spcBef>
                <a:spcPts val="0"/>
              </a:spcBef>
              <a:buNone/>
            </a:pPr>
            <a:r>
              <a:rPr lang="en-US" altLang="zh-CN" sz="2400" dirty="0"/>
              <a:t>3 </a:t>
            </a:r>
            <a:r>
              <a:rPr lang="zh-CN" altLang="zh-CN" sz="2400" dirty="0"/>
              <a:t>电子邮件</a:t>
            </a:r>
            <a:r>
              <a:rPr lang="zh-CN" altLang="en-US" sz="2400" dirty="0"/>
              <a:t>服务</a:t>
            </a:r>
            <a:r>
              <a:rPr lang="en-US" altLang="zh-CN" sz="2400" dirty="0"/>
              <a:t>SMTP</a:t>
            </a:r>
          </a:p>
          <a:p>
            <a:pPr marL="0" indent="0">
              <a:spcBef>
                <a:spcPts val="0"/>
              </a:spcBef>
              <a:buNone/>
            </a:pPr>
            <a:r>
              <a:rPr lang="en-US" altLang="zh-CN" sz="2400" dirty="0"/>
              <a:t>4 FTP</a:t>
            </a:r>
            <a:r>
              <a:rPr lang="zh-CN" altLang="en-US" sz="2400" dirty="0"/>
              <a:t>文件传输</a:t>
            </a:r>
            <a:endParaRPr lang="en-US" altLang="zh-CN" sz="2400" dirty="0"/>
          </a:p>
          <a:p>
            <a:pPr marL="0" indent="0">
              <a:spcBef>
                <a:spcPts val="0"/>
              </a:spcBef>
              <a:buNone/>
            </a:pPr>
            <a:r>
              <a:rPr lang="en-US" altLang="zh-CN" sz="2400" b="1" dirty="0">
                <a:solidFill>
                  <a:srgbClr val="FF0000"/>
                </a:solidFill>
              </a:rPr>
              <a:t>5 Web </a:t>
            </a:r>
            <a:r>
              <a:rPr lang="zh-CN" altLang="en-US" sz="2400" b="1" dirty="0">
                <a:solidFill>
                  <a:srgbClr val="FF0000"/>
                </a:solidFill>
              </a:rPr>
              <a:t>服务</a:t>
            </a:r>
            <a:endParaRPr lang="en-US" altLang="zh-CN" sz="2400" b="1" dirty="0">
              <a:solidFill>
                <a:srgbClr val="FF0000"/>
              </a:solidFill>
            </a:endParaRPr>
          </a:p>
          <a:p>
            <a:pPr marL="0" indent="0">
              <a:spcBef>
                <a:spcPts val="0"/>
              </a:spcBef>
              <a:buNone/>
            </a:pPr>
            <a:r>
              <a:rPr lang="en-US" altLang="zh-CN" sz="2400" dirty="0"/>
              <a:t>6 </a:t>
            </a:r>
            <a:r>
              <a:rPr lang="zh-CN" altLang="en-US" sz="2400" dirty="0"/>
              <a:t>网络流</a:t>
            </a:r>
            <a:r>
              <a:rPr lang="zh-CN" altLang="zh-CN" sz="2400" dirty="0"/>
              <a:t>媒体应用</a:t>
            </a:r>
            <a:endParaRPr lang="en-US" altLang="zh-CN" sz="2400" dirty="0"/>
          </a:p>
          <a:p>
            <a:pPr marL="0" indent="0">
              <a:spcBef>
                <a:spcPts val="0"/>
              </a:spcBef>
              <a:buNone/>
            </a:pPr>
            <a:r>
              <a:rPr lang="en-US" altLang="zh-CN" sz="2400" dirty="0"/>
              <a:t>7 CDN</a:t>
            </a:r>
            <a:r>
              <a:rPr lang="zh-CN" altLang="zh-CN" sz="2400" dirty="0"/>
              <a:t>内容分发网络</a:t>
            </a:r>
            <a:r>
              <a:rPr lang="zh-CN" altLang="en-US" sz="2400" dirty="0"/>
              <a:t>及 </a:t>
            </a:r>
            <a:r>
              <a:rPr lang="en-US" altLang="zh-CN" sz="2400" dirty="0"/>
              <a:t>P2P </a:t>
            </a:r>
            <a:r>
              <a:rPr lang="zh-CN" altLang="zh-CN" sz="2400" dirty="0"/>
              <a:t>应用</a:t>
            </a:r>
            <a:endParaRPr lang="en-US" altLang="zh-CN" sz="2400" dirty="0"/>
          </a:p>
          <a:p>
            <a:pPr marL="0" indent="0">
              <a:spcBef>
                <a:spcPts val="0"/>
              </a:spcBef>
              <a:buNone/>
            </a:pPr>
            <a:r>
              <a:rPr lang="en-US" altLang="zh-CN" sz="2400" dirty="0"/>
              <a:t>8 </a:t>
            </a:r>
            <a:r>
              <a:rPr lang="zh-CN" altLang="en-US" sz="2400" dirty="0"/>
              <a:t>总结</a:t>
            </a:r>
            <a:endParaRPr lang="en-US" altLang="zh-CN" sz="2400" dirty="0"/>
          </a:p>
        </p:txBody>
      </p:sp>
    </p:spTree>
    <p:custDataLst>
      <p:tags r:id="rId1"/>
    </p:custDataLst>
    <p:extLst>
      <p:ext uri="{BB962C8B-B14F-4D97-AF65-F5344CB8AC3E}">
        <p14:creationId xmlns:p14="http://schemas.microsoft.com/office/powerpoint/2010/main" val="41821163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A9BD8122-9853-4078-9871-AA054048D9EB}"/>
              </a:ext>
            </a:extLst>
          </p:cNvPr>
          <p:cNvSpPr>
            <a:spLocks noGrp="1"/>
          </p:cNvSpPr>
          <p:nvPr>
            <p:ph idx="1"/>
          </p:nvPr>
        </p:nvSpPr>
        <p:spPr/>
        <p:txBody>
          <a:bodyPr/>
          <a:lstStyle/>
          <a:p>
            <a:r>
              <a:rPr lang="en-US" altLang="zh-CN" dirty="0"/>
              <a:t>Web</a:t>
            </a:r>
            <a:r>
              <a:rPr lang="zh-CN" altLang="en-US" dirty="0"/>
              <a:t>应用结构包括三个部分：</a:t>
            </a:r>
          </a:p>
          <a:p>
            <a:pPr lvl="1"/>
            <a:r>
              <a:rPr lang="en-US" altLang="zh-CN" dirty="0"/>
              <a:t>Web</a:t>
            </a:r>
            <a:r>
              <a:rPr lang="zh-CN" altLang="en-US" dirty="0"/>
              <a:t>服务器：所有的资源存储在</a:t>
            </a:r>
            <a:r>
              <a:rPr lang="en-US" altLang="zh-CN" dirty="0"/>
              <a:t>Web</a:t>
            </a:r>
            <a:r>
              <a:rPr lang="zh-CN" altLang="en-US" dirty="0"/>
              <a:t>服务器上；</a:t>
            </a:r>
          </a:p>
          <a:p>
            <a:pPr lvl="1"/>
            <a:r>
              <a:rPr lang="zh-CN" altLang="en-US" dirty="0"/>
              <a:t>浏览器：运行在客户机上，是用户请求页面，对页面内容进行解释，并以恰当格式显示；</a:t>
            </a:r>
          </a:p>
          <a:p>
            <a:pPr lvl="1"/>
            <a:r>
              <a:rPr lang="zh-CN" altLang="en-US" dirty="0"/>
              <a:t>超文本传输协议</a:t>
            </a:r>
            <a:r>
              <a:rPr lang="en-US" altLang="zh-CN" dirty="0"/>
              <a:t>HTTP</a:t>
            </a:r>
            <a:r>
              <a:rPr lang="zh-CN" altLang="en-US" dirty="0"/>
              <a:t>：客户浏览网页资源通过超文本传输协议实现。</a:t>
            </a:r>
          </a:p>
          <a:p>
            <a:endParaRPr lang="zh-CN" altLang="en-US" dirty="0"/>
          </a:p>
        </p:txBody>
      </p:sp>
      <p:graphicFrame>
        <p:nvGraphicFramePr>
          <p:cNvPr id="3" name="对象 2">
            <a:extLst>
              <a:ext uri="{FF2B5EF4-FFF2-40B4-BE49-F238E27FC236}">
                <a16:creationId xmlns:a16="http://schemas.microsoft.com/office/drawing/2014/main" id="{DC1649F1-12B6-4284-89FD-AB2ACC2AA358}"/>
              </a:ext>
            </a:extLst>
          </p:cNvPr>
          <p:cNvGraphicFramePr>
            <a:graphicFrameLocks noChangeAspect="1"/>
          </p:cNvGraphicFramePr>
          <p:nvPr>
            <p:extLst>
              <p:ext uri="{D42A27DB-BD31-4B8C-83A1-F6EECF244321}">
                <p14:modId xmlns:p14="http://schemas.microsoft.com/office/powerpoint/2010/main" val="4036988804"/>
              </p:ext>
            </p:extLst>
          </p:nvPr>
        </p:nvGraphicFramePr>
        <p:xfrm>
          <a:off x="1535201" y="3067059"/>
          <a:ext cx="9444872" cy="2847953"/>
        </p:xfrm>
        <a:graphic>
          <a:graphicData uri="http://schemas.openxmlformats.org/presentationml/2006/ole">
            <mc:AlternateContent xmlns:mc="http://schemas.openxmlformats.org/markup-compatibility/2006">
              <mc:Choice xmlns:v="urn:schemas-microsoft-com:vml" Requires="v">
                <p:oleObj spid="_x0000_s50394" r:id="rId3" imgW="5933945" imgH="1690688" progId="Visio.Drawing.15">
                  <p:embed/>
                </p:oleObj>
              </mc:Choice>
              <mc:Fallback>
                <p:oleObj r:id="rId3" imgW="5933945" imgH="169068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t="-600" b="15111"/>
                      <a:stretch>
                        <a:fillRect/>
                      </a:stretch>
                    </p:blipFill>
                    <p:spPr bwMode="auto">
                      <a:xfrm>
                        <a:off x="1535201" y="3067059"/>
                        <a:ext cx="9444872" cy="2847953"/>
                      </a:xfrm>
                      <a:prstGeom prst="rect">
                        <a:avLst/>
                      </a:prstGeom>
                      <a:noFill/>
                    </p:spPr>
                  </p:pic>
                </p:oleObj>
              </mc:Fallback>
            </mc:AlternateContent>
          </a:graphicData>
        </a:graphic>
      </p:graphicFrame>
      <p:sp>
        <p:nvSpPr>
          <p:cNvPr id="6" name="标题 5">
            <a:extLst>
              <a:ext uri="{FF2B5EF4-FFF2-40B4-BE49-F238E27FC236}">
                <a16:creationId xmlns:a16="http://schemas.microsoft.com/office/drawing/2014/main" id="{302434E5-AB20-471C-8C13-EDE513CB7702}"/>
              </a:ext>
            </a:extLst>
          </p:cNvPr>
          <p:cNvSpPr>
            <a:spLocks noGrp="1"/>
          </p:cNvSpPr>
          <p:nvPr>
            <p:ph type="title"/>
          </p:nvPr>
        </p:nvSpPr>
        <p:spPr/>
        <p:txBody>
          <a:bodyPr>
            <a:normAutofit/>
          </a:bodyPr>
          <a:lstStyle/>
          <a:p>
            <a:r>
              <a:rPr lang="en-US" altLang="zh-CN" sz="3200" dirty="0">
                <a:latin typeface="微软雅黑" panose="020B0503020204020204" pitchFamily="34" charset="-122"/>
                <a:ea typeface="微软雅黑" panose="020B0503020204020204" pitchFamily="34" charset="-122"/>
              </a:rPr>
              <a:t>Web</a:t>
            </a:r>
            <a:r>
              <a:rPr lang="zh-CN" altLang="en-US" sz="3200" dirty="0">
                <a:latin typeface="微软雅黑" panose="020B0503020204020204" pitchFamily="34" charset="-122"/>
                <a:ea typeface="微软雅黑" panose="020B0503020204020204" pitchFamily="34" charset="-122"/>
              </a:rPr>
              <a:t>应用结构</a:t>
            </a:r>
            <a:endParaRPr lang="zh-CN" altLang="en-US" dirty="0"/>
          </a:p>
        </p:txBody>
      </p:sp>
    </p:spTree>
    <p:extLst>
      <p:ext uri="{BB962C8B-B14F-4D97-AF65-F5344CB8AC3E}">
        <p14:creationId xmlns:p14="http://schemas.microsoft.com/office/powerpoint/2010/main" val="18219464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ABD2280-F66F-4872-B91E-800A112D895A}"/>
              </a:ext>
            </a:extLst>
          </p:cNvPr>
          <p:cNvSpPr>
            <a:spLocks noGrp="1"/>
          </p:cNvSpPr>
          <p:nvPr>
            <p:ph idx="1"/>
          </p:nvPr>
        </p:nvSpPr>
        <p:spPr/>
        <p:txBody>
          <a:bodyPr/>
          <a:lstStyle/>
          <a:p>
            <a:pPr marL="457200" indent="-457200">
              <a:buFont typeface="+mj-lt"/>
              <a:buAutoNum type="arabicPeriod"/>
            </a:pPr>
            <a:r>
              <a:rPr lang="zh-CN" altLang="en-US" dirty="0"/>
              <a:t>客户机向</a:t>
            </a:r>
            <a:r>
              <a:rPr lang="en-US" altLang="zh-CN" dirty="0"/>
              <a:t>Web</a:t>
            </a:r>
            <a:r>
              <a:rPr lang="zh-CN" altLang="en-US" dirty="0"/>
              <a:t>服务器发起</a:t>
            </a:r>
            <a:r>
              <a:rPr lang="en-US" altLang="zh-CN" dirty="0"/>
              <a:t>TCP</a:t>
            </a:r>
            <a:r>
              <a:rPr lang="zh-CN" altLang="en-US" dirty="0"/>
              <a:t>连接；</a:t>
            </a:r>
          </a:p>
          <a:p>
            <a:pPr marL="457200" indent="-457200">
              <a:buFont typeface="+mj-lt"/>
              <a:buAutoNum type="arabicPeriod"/>
            </a:pPr>
            <a:r>
              <a:rPr lang="zh-CN" altLang="en-US" dirty="0"/>
              <a:t>客户机上的浏览器程序根据要访问页面的网址，发出</a:t>
            </a:r>
            <a:r>
              <a:rPr lang="en-US" altLang="zh-CN" dirty="0"/>
              <a:t>HTTP</a:t>
            </a:r>
            <a:r>
              <a:rPr lang="zh-CN" altLang="en-US" dirty="0"/>
              <a:t>请求报文；</a:t>
            </a:r>
          </a:p>
          <a:p>
            <a:pPr marL="457200" indent="-457200">
              <a:buFont typeface="+mj-lt"/>
              <a:buAutoNum type="arabicPeriod"/>
            </a:pPr>
            <a:r>
              <a:rPr lang="en-US" altLang="zh-CN" dirty="0"/>
              <a:t>HTTP</a:t>
            </a:r>
            <a:r>
              <a:rPr lang="zh-CN" altLang="en-US" dirty="0"/>
              <a:t>报文中包含统一资源定位器（</a:t>
            </a:r>
            <a:r>
              <a:rPr lang="en-US" altLang="zh-CN" dirty="0"/>
              <a:t>Uniform Resource Locator</a:t>
            </a:r>
            <a:r>
              <a:rPr lang="zh-CN" altLang="en-US" dirty="0"/>
              <a:t>，</a:t>
            </a:r>
            <a:r>
              <a:rPr lang="en-US" altLang="zh-CN" dirty="0"/>
              <a:t>URL</a:t>
            </a:r>
            <a:r>
              <a:rPr lang="zh-CN" altLang="en-US" dirty="0"/>
              <a:t>），即通常所说的网址。互联网上的所有资源都有一个唯一的</a:t>
            </a:r>
            <a:r>
              <a:rPr lang="en-US" altLang="zh-CN" dirty="0"/>
              <a:t>URL</a:t>
            </a:r>
            <a:r>
              <a:rPr lang="zh-CN" altLang="en-US" dirty="0"/>
              <a:t>。</a:t>
            </a:r>
            <a:r>
              <a:rPr lang="zh-CN" altLang="en-US" dirty="0">
                <a:solidFill>
                  <a:srgbClr val="FF0000"/>
                </a:solidFill>
              </a:rPr>
              <a:t>网页超链接</a:t>
            </a:r>
            <a:r>
              <a:rPr lang="zh-CN" altLang="en-US" dirty="0"/>
              <a:t>中包含</a:t>
            </a:r>
            <a:r>
              <a:rPr lang="en-US" altLang="zh-CN" dirty="0"/>
              <a:t>URL</a:t>
            </a:r>
            <a:r>
              <a:rPr lang="zh-CN" altLang="en-US" dirty="0"/>
              <a:t>的信息，当点击网页上的一个超链接时，</a:t>
            </a:r>
            <a:r>
              <a:rPr lang="en-US" altLang="zh-CN" dirty="0"/>
              <a:t>HTTP</a:t>
            </a:r>
            <a:r>
              <a:rPr lang="zh-CN" altLang="en-US" dirty="0"/>
              <a:t>的请求报文会把</a:t>
            </a:r>
            <a:r>
              <a:rPr lang="en-US" altLang="zh-CN" dirty="0"/>
              <a:t>URL</a:t>
            </a:r>
            <a:r>
              <a:rPr lang="zh-CN" altLang="en-US" dirty="0"/>
              <a:t>携带在报文当中，发送给服务器。</a:t>
            </a:r>
          </a:p>
          <a:p>
            <a:pPr marL="457200" indent="-457200">
              <a:buFont typeface="+mj-lt"/>
              <a:buAutoNum type="arabicPeriod"/>
            </a:pPr>
            <a:r>
              <a:rPr lang="zh-CN" altLang="en-US" dirty="0"/>
              <a:t>服务器根据收到</a:t>
            </a:r>
            <a:r>
              <a:rPr lang="en-US" altLang="zh-CN" dirty="0"/>
              <a:t>URL</a:t>
            </a:r>
            <a:r>
              <a:rPr lang="zh-CN" altLang="en-US" dirty="0"/>
              <a:t>找到相应的网页资源，网页资源使用</a:t>
            </a:r>
            <a:r>
              <a:rPr lang="en-US" altLang="zh-CN" dirty="0"/>
              <a:t>HTML</a:t>
            </a:r>
            <a:r>
              <a:rPr lang="zh-CN" altLang="en-US" dirty="0"/>
              <a:t>语言编写，网页资源作为</a:t>
            </a:r>
            <a:r>
              <a:rPr lang="en-US" altLang="zh-CN" dirty="0"/>
              <a:t>HTTP</a:t>
            </a:r>
            <a:r>
              <a:rPr lang="zh-CN" altLang="en-US" dirty="0"/>
              <a:t>报文的响应信息返回给浏览器；</a:t>
            </a:r>
          </a:p>
          <a:p>
            <a:pPr marL="457200" indent="-457200">
              <a:buFont typeface="+mj-lt"/>
              <a:buAutoNum type="arabicPeriod"/>
            </a:pPr>
            <a:r>
              <a:rPr lang="zh-CN" altLang="en-US" dirty="0"/>
              <a:t>浏览器收到</a:t>
            </a:r>
            <a:r>
              <a:rPr lang="en-US" altLang="zh-CN" dirty="0"/>
              <a:t>HTML</a:t>
            </a:r>
            <a:r>
              <a:rPr lang="zh-CN" altLang="en-US" dirty="0"/>
              <a:t>语言的网页资源后，进行解释，以一定的格式显示在浏览器当中，呈现给客户。</a:t>
            </a:r>
          </a:p>
        </p:txBody>
      </p:sp>
      <p:sp>
        <p:nvSpPr>
          <p:cNvPr id="2" name="标题 1">
            <a:extLst>
              <a:ext uri="{FF2B5EF4-FFF2-40B4-BE49-F238E27FC236}">
                <a16:creationId xmlns:a16="http://schemas.microsoft.com/office/drawing/2014/main" id="{A160774B-4347-4F44-A240-6BB6E3DABB68}"/>
              </a:ext>
            </a:extLst>
          </p:cNvPr>
          <p:cNvSpPr>
            <a:spLocks noGrp="1"/>
          </p:cNvSpPr>
          <p:nvPr>
            <p:ph type="title"/>
          </p:nvPr>
        </p:nvSpPr>
        <p:spPr/>
        <p:txBody>
          <a:bodyPr>
            <a:normAutofit/>
          </a:bodyPr>
          <a:lstStyle/>
          <a:p>
            <a:r>
              <a:rPr lang="zh-CN" altLang="en-US" sz="3200" dirty="0">
                <a:latin typeface="微软雅黑" panose="020B0503020204020204" pitchFamily="34" charset="-122"/>
                <a:ea typeface="微软雅黑" panose="020B0503020204020204" pitchFamily="34" charset="-122"/>
              </a:rPr>
              <a:t>客户浏览网页的基本过程</a:t>
            </a:r>
            <a:endParaRPr lang="zh-CN" altLang="en-US" dirty="0"/>
          </a:p>
        </p:txBody>
      </p:sp>
    </p:spTree>
    <p:extLst>
      <p:ext uri="{BB962C8B-B14F-4D97-AF65-F5344CB8AC3E}">
        <p14:creationId xmlns:p14="http://schemas.microsoft.com/office/powerpoint/2010/main" val="9275337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F54FB3D-8AD7-4003-BF33-D8DCF91F5784}"/>
              </a:ext>
            </a:extLst>
          </p:cNvPr>
          <p:cNvSpPr>
            <a:spLocks noGrp="1"/>
          </p:cNvSpPr>
          <p:nvPr>
            <p:ph idx="1"/>
          </p:nvPr>
        </p:nvSpPr>
        <p:spPr/>
        <p:txBody>
          <a:bodyPr>
            <a:normAutofit fontScale="92500"/>
          </a:bodyPr>
          <a:lstStyle/>
          <a:p>
            <a:r>
              <a:rPr lang="en-US" altLang="zh-CN" sz="2400" dirty="0">
                <a:latin typeface="+mn-ea"/>
              </a:rPr>
              <a:t>URL</a:t>
            </a:r>
            <a:r>
              <a:rPr lang="zh-CN" altLang="en-US" sz="2400" dirty="0">
                <a:latin typeface="+mn-ea"/>
              </a:rPr>
              <a:t>由两大部分组成，以“</a:t>
            </a:r>
            <a:r>
              <a:rPr lang="en-US" altLang="zh-CN" sz="2400" dirty="0">
                <a:latin typeface="+mn-ea"/>
              </a:rPr>
              <a:t>//</a:t>
            </a:r>
            <a:r>
              <a:rPr lang="zh-CN" altLang="en-US" sz="2400" dirty="0">
                <a:latin typeface="+mn-ea"/>
              </a:rPr>
              <a:t>”冒号隔开，且对字符大、小写没有要求。一般形式：</a:t>
            </a:r>
          </a:p>
          <a:p>
            <a:endParaRPr lang="en-US" altLang="zh-CN" dirty="0"/>
          </a:p>
          <a:p>
            <a:endParaRPr lang="en-US" altLang="zh-CN" dirty="0"/>
          </a:p>
          <a:p>
            <a:endParaRPr lang="en-US" altLang="zh-CN" dirty="0"/>
          </a:p>
          <a:p>
            <a:endParaRPr lang="en-US" altLang="zh-CN" dirty="0"/>
          </a:p>
          <a:p>
            <a:endParaRPr lang="en-US" altLang="zh-CN" dirty="0"/>
          </a:p>
          <a:p>
            <a:pPr>
              <a:lnSpc>
                <a:spcPct val="100000"/>
              </a:lnSpc>
            </a:pPr>
            <a:endParaRPr lang="en-US" altLang="zh-CN" sz="2400" dirty="0">
              <a:latin typeface="+mn-ea"/>
            </a:endParaRPr>
          </a:p>
          <a:p>
            <a:r>
              <a:rPr lang="zh-CN" altLang="en-US" sz="2400" dirty="0">
                <a:latin typeface="+mn-ea"/>
              </a:rPr>
              <a:t>现在有些浏览器为了方便用户，在输入 </a:t>
            </a:r>
            <a:r>
              <a:rPr lang="en-US" altLang="zh-CN" sz="2400" dirty="0">
                <a:latin typeface="+mn-ea"/>
              </a:rPr>
              <a:t>URL </a:t>
            </a:r>
            <a:r>
              <a:rPr lang="zh-CN" altLang="en-US" sz="2400" dirty="0">
                <a:latin typeface="+mn-ea"/>
              </a:rPr>
              <a:t>时，可以把最前面的“</a:t>
            </a:r>
            <a:r>
              <a:rPr lang="en-US" altLang="zh-CN" sz="2400" dirty="0">
                <a:latin typeface="+mn-ea"/>
              </a:rPr>
              <a:t>http://”</a:t>
            </a:r>
            <a:r>
              <a:rPr lang="zh-CN" altLang="en-US" sz="2400" dirty="0">
                <a:latin typeface="+mn-ea"/>
              </a:rPr>
              <a:t>甚至把主机名最前面的“</a:t>
            </a:r>
            <a:r>
              <a:rPr lang="en-US" altLang="zh-CN" sz="2400" dirty="0">
                <a:latin typeface="+mn-ea"/>
              </a:rPr>
              <a:t>www”</a:t>
            </a:r>
            <a:r>
              <a:rPr lang="zh-CN" altLang="en-US" sz="2400" dirty="0">
                <a:latin typeface="+mn-ea"/>
              </a:rPr>
              <a:t>省略，然后浏览器替用户把省略的字符添上。如：用户只要键入 </a:t>
            </a:r>
            <a:r>
              <a:rPr lang="en-US" altLang="zh-CN" sz="2400" dirty="0">
                <a:latin typeface="+mn-ea"/>
              </a:rPr>
              <a:t>XXXX.com</a:t>
            </a:r>
            <a:r>
              <a:rPr lang="zh-CN" altLang="en-US" sz="2400" dirty="0">
                <a:latin typeface="+mn-ea"/>
              </a:rPr>
              <a:t>，浏览器就自动把未键入的字符补齐，变成</a:t>
            </a:r>
            <a:r>
              <a:rPr lang="en-US" altLang="zh-CN" sz="2400" dirty="0">
                <a:latin typeface="+mn-ea"/>
              </a:rPr>
              <a:t>http://www.XXXX.com</a:t>
            </a:r>
            <a:r>
              <a:rPr lang="zh-CN" altLang="en-US" sz="2400" dirty="0">
                <a:latin typeface="+mn-ea"/>
              </a:rPr>
              <a:t>。</a:t>
            </a:r>
          </a:p>
        </p:txBody>
      </p:sp>
      <p:grpSp>
        <p:nvGrpSpPr>
          <p:cNvPr id="4" name="组合 3">
            <a:extLst>
              <a:ext uri="{FF2B5EF4-FFF2-40B4-BE49-F238E27FC236}">
                <a16:creationId xmlns:a16="http://schemas.microsoft.com/office/drawing/2014/main" id="{4F31A58B-A735-438E-A938-719F0A902EE5}"/>
              </a:ext>
            </a:extLst>
          </p:cNvPr>
          <p:cNvGrpSpPr/>
          <p:nvPr/>
        </p:nvGrpSpPr>
        <p:grpSpPr>
          <a:xfrm>
            <a:off x="1764145" y="1879600"/>
            <a:ext cx="9010073" cy="2698894"/>
            <a:chOff x="1848706" y="2032597"/>
            <a:chExt cx="8948058" cy="2887642"/>
          </a:xfrm>
        </p:grpSpPr>
        <p:sp>
          <p:nvSpPr>
            <p:cNvPr id="8" name="Text Box 25"/>
            <p:cNvSpPr txBox="1">
              <a:spLocks noChangeArrowheads="1"/>
            </p:cNvSpPr>
            <p:nvPr/>
          </p:nvSpPr>
          <p:spPr bwMode="auto">
            <a:xfrm>
              <a:off x="2696692" y="2032597"/>
              <a:ext cx="5363912" cy="493952"/>
            </a:xfrm>
            <a:prstGeom prst="rect">
              <a:avLst/>
            </a:prstGeom>
            <a:no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2400" b="1" dirty="0">
                  <a:solidFill>
                    <a:srgbClr val="FF0000"/>
                  </a:solidFill>
                  <a:latin typeface="微软雅黑" pitchFamily="34" charset="-122"/>
                  <a:ea typeface="微软雅黑" pitchFamily="34" charset="-122"/>
                </a:rPr>
                <a:t>&lt;</a:t>
              </a:r>
              <a:r>
                <a:rPr lang="zh-CN" altLang="en-US" sz="2400" b="1" dirty="0">
                  <a:solidFill>
                    <a:srgbClr val="FF0000"/>
                  </a:solidFill>
                  <a:latin typeface="微软雅黑" pitchFamily="34" charset="-122"/>
                  <a:ea typeface="微软雅黑" pitchFamily="34" charset="-122"/>
                </a:rPr>
                <a:t>协议</a:t>
              </a:r>
              <a:r>
                <a:rPr lang="en-US" altLang="zh-CN" sz="2400" b="1" dirty="0">
                  <a:solidFill>
                    <a:srgbClr val="FF0000"/>
                  </a:solidFill>
                  <a:latin typeface="微软雅黑" pitchFamily="34" charset="-122"/>
                  <a:ea typeface="微软雅黑" pitchFamily="34" charset="-122"/>
                </a:rPr>
                <a:t>&gt;: // &lt;</a:t>
              </a:r>
              <a:r>
                <a:rPr lang="zh-CN" altLang="en-US" sz="2400" b="1" dirty="0">
                  <a:solidFill>
                    <a:srgbClr val="FF0000"/>
                  </a:solidFill>
                  <a:latin typeface="微软雅黑" pitchFamily="34" charset="-122"/>
                  <a:ea typeface="微软雅黑" pitchFamily="34" charset="-122"/>
                </a:rPr>
                <a:t>主机</a:t>
              </a:r>
              <a:r>
                <a:rPr lang="en-US" altLang="zh-CN" sz="2400" b="1" dirty="0">
                  <a:solidFill>
                    <a:srgbClr val="FF0000"/>
                  </a:solidFill>
                  <a:latin typeface="微软雅黑" pitchFamily="34" charset="-122"/>
                  <a:ea typeface="微软雅黑" pitchFamily="34" charset="-122"/>
                </a:rPr>
                <a:t>&gt;:&lt;</a:t>
              </a:r>
              <a:r>
                <a:rPr lang="zh-CN" altLang="en-US" sz="2400" b="1" dirty="0">
                  <a:solidFill>
                    <a:srgbClr val="FF0000"/>
                  </a:solidFill>
                  <a:latin typeface="微软雅黑" pitchFamily="34" charset="-122"/>
                  <a:ea typeface="微软雅黑" pitchFamily="34" charset="-122"/>
                </a:rPr>
                <a:t>端口</a:t>
              </a:r>
              <a:r>
                <a:rPr lang="en-US" altLang="zh-CN" sz="2400" b="1" dirty="0">
                  <a:solidFill>
                    <a:srgbClr val="FF0000"/>
                  </a:solidFill>
                  <a:latin typeface="微软雅黑" pitchFamily="34" charset="-122"/>
                  <a:ea typeface="微软雅黑" pitchFamily="34" charset="-122"/>
                </a:rPr>
                <a:t>&gt;/&lt;</a:t>
              </a:r>
              <a:r>
                <a:rPr lang="zh-CN" altLang="en-US" sz="2400" b="1" dirty="0">
                  <a:solidFill>
                    <a:srgbClr val="FF0000"/>
                  </a:solidFill>
                  <a:latin typeface="微软雅黑" pitchFamily="34" charset="-122"/>
                  <a:ea typeface="微软雅黑" pitchFamily="34" charset="-122"/>
                </a:rPr>
                <a:t>路径</a:t>
              </a:r>
              <a:r>
                <a:rPr lang="en-US" altLang="zh-CN" sz="2400" b="1" dirty="0">
                  <a:solidFill>
                    <a:srgbClr val="FF0000"/>
                  </a:solidFill>
                  <a:latin typeface="微软雅黑" pitchFamily="34" charset="-122"/>
                  <a:ea typeface="微软雅黑" pitchFamily="34" charset="-122"/>
                </a:rPr>
                <a:t>&gt; </a:t>
              </a:r>
            </a:p>
          </p:txBody>
        </p:sp>
        <p:sp>
          <p:nvSpPr>
            <p:cNvPr id="16" name="Line 26">
              <a:extLst>
                <a:ext uri="{FF2B5EF4-FFF2-40B4-BE49-F238E27FC236}">
                  <a16:creationId xmlns:a16="http://schemas.microsoft.com/office/drawing/2014/main" id="{74742981-EF9C-4252-B540-B796BEB6B74A}"/>
                </a:ext>
              </a:extLst>
            </p:cNvPr>
            <p:cNvSpPr>
              <a:spLocks noChangeShapeType="1"/>
            </p:cNvSpPr>
            <p:nvPr/>
          </p:nvSpPr>
          <p:spPr bwMode="auto">
            <a:xfrm>
              <a:off x="2944273" y="2599544"/>
              <a:ext cx="873246" cy="8097"/>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微软雅黑" pitchFamily="34" charset="-122"/>
                <a:ea typeface="微软雅黑" pitchFamily="34" charset="-122"/>
              </a:endParaRPr>
            </a:p>
          </p:txBody>
        </p:sp>
        <p:sp>
          <p:nvSpPr>
            <p:cNvPr id="18" name="Line 26">
              <a:extLst>
                <a:ext uri="{FF2B5EF4-FFF2-40B4-BE49-F238E27FC236}">
                  <a16:creationId xmlns:a16="http://schemas.microsoft.com/office/drawing/2014/main" id="{81DBBBF3-3DB2-46C3-9979-81F8F802B026}"/>
                </a:ext>
              </a:extLst>
            </p:cNvPr>
            <p:cNvSpPr>
              <a:spLocks noChangeShapeType="1"/>
            </p:cNvSpPr>
            <p:nvPr/>
          </p:nvSpPr>
          <p:spPr bwMode="auto">
            <a:xfrm>
              <a:off x="4589581" y="2598539"/>
              <a:ext cx="776603" cy="0"/>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微软雅黑" pitchFamily="34" charset="-122"/>
                <a:ea typeface="微软雅黑" pitchFamily="34" charset="-122"/>
              </a:endParaRPr>
            </a:p>
          </p:txBody>
        </p:sp>
        <p:grpSp>
          <p:nvGrpSpPr>
            <p:cNvPr id="20" name="Group 31">
              <a:extLst>
                <a:ext uri="{FF2B5EF4-FFF2-40B4-BE49-F238E27FC236}">
                  <a16:creationId xmlns:a16="http://schemas.microsoft.com/office/drawing/2014/main" id="{D23501ED-B019-42FF-9017-DFE242DA5DB9}"/>
                </a:ext>
              </a:extLst>
            </p:cNvPr>
            <p:cNvGrpSpPr>
              <a:grpSpLocks/>
            </p:cNvGrpSpPr>
            <p:nvPr/>
          </p:nvGrpSpPr>
          <p:grpSpPr bwMode="auto">
            <a:xfrm>
              <a:off x="1848706" y="2614239"/>
              <a:ext cx="6034878" cy="2306000"/>
              <a:chOff x="91" y="1901"/>
              <a:chExt cx="4235" cy="1398"/>
            </a:xfrm>
          </p:grpSpPr>
          <p:sp>
            <p:nvSpPr>
              <p:cNvPr id="22" name="Freeform 27">
                <a:extLst>
                  <a:ext uri="{FF2B5EF4-FFF2-40B4-BE49-F238E27FC236}">
                    <a16:creationId xmlns:a16="http://schemas.microsoft.com/office/drawing/2014/main" id="{1802FE3E-8BE3-4DF4-B848-5FC4A03BC7CD}"/>
                  </a:ext>
                </a:extLst>
              </p:cNvPr>
              <p:cNvSpPr>
                <a:spLocks/>
              </p:cNvSpPr>
              <p:nvPr/>
            </p:nvSpPr>
            <p:spPr bwMode="auto">
              <a:xfrm>
                <a:off x="1728" y="1901"/>
                <a:ext cx="385" cy="1303"/>
              </a:xfrm>
              <a:custGeom>
                <a:avLst/>
                <a:gdLst>
                  <a:gd name="T0" fmla="*/ 0 w 771"/>
                  <a:gd name="T1" fmla="*/ 0 h 726"/>
                  <a:gd name="T2" fmla="*/ 0 w 771"/>
                  <a:gd name="T3" fmla="*/ 726 h 726"/>
                  <a:gd name="T4" fmla="*/ 12 w 771"/>
                  <a:gd name="T5" fmla="*/ 726 h 726"/>
                  <a:gd name="T6" fmla="*/ 0 60000 65536"/>
                  <a:gd name="T7" fmla="*/ 0 60000 65536"/>
                  <a:gd name="T8" fmla="*/ 0 60000 65536"/>
                </a:gdLst>
                <a:ahLst/>
                <a:cxnLst>
                  <a:cxn ang="T6">
                    <a:pos x="T0" y="T1"/>
                  </a:cxn>
                  <a:cxn ang="T7">
                    <a:pos x="T2" y="T3"/>
                  </a:cxn>
                  <a:cxn ang="T8">
                    <a:pos x="T4" y="T5"/>
                  </a:cxn>
                </a:cxnLst>
                <a:rect l="0" t="0" r="r" b="b"/>
                <a:pathLst>
                  <a:path w="771" h="726">
                    <a:moveTo>
                      <a:pt x="0" y="0"/>
                    </a:moveTo>
                    <a:lnTo>
                      <a:pt x="0" y="726"/>
                    </a:lnTo>
                    <a:lnTo>
                      <a:pt x="771" y="726"/>
                    </a:lnTo>
                  </a:path>
                </a:pathLst>
              </a:custGeom>
              <a:noFill/>
              <a:ln w="38100" cmpd="sng">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微软雅黑" pitchFamily="34" charset="-122"/>
                  <a:ea typeface="微软雅黑" pitchFamily="34" charset="-122"/>
                </a:endParaRPr>
              </a:p>
            </p:txBody>
          </p:sp>
          <p:sp>
            <p:nvSpPr>
              <p:cNvPr id="23" name="Text Box 29">
                <a:extLst>
                  <a:ext uri="{FF2B5EF4-FFF2-40B4-BE49-F238E27FC236}">
                    <a16:creationId xmlns:a16="http://schemas.microsoft.com/office/drawing/2014/main" id="{609E8201-E334-4A63-BC04-C8AF1A4BE2C1}"/>
                  </a:ext>
                </a:extLst>
              </p:cNvPr>
              <p:cNvSpPr txBox="1">
                <a:spLocks noChangeArrowheads="1"/>
              </p:cNvSpPr>
              <p:nvPr/>
            </p:nvSpPr>
            <p:spPr bwMode="auto">
              <a:xfrm>
                <a:off x="2113" y="3075"/>
                <a:ext cx="2213"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dirty="0">
                    <a:solidFill>
                      <a:srgbClr val="000099"/>
                    </a:solidFill>
                    <a:latin typeface="+mn-ea"/>
                    <a:ea typeface="+mn-ea"/>
                  </a:rPr>
                  <a:t>“：”和“</a:t>
                </a:r>
                <a:r>
                  <a:rPr lang="en-US" altLang="zh-CN" sz="1800" dirty="0">
                    <a:solidFill>
                      <a:srgbClr val="000099"/>
                    </a:solidFill>
                    <a:latin typeface="+mn-ea"/>
                    <a:ea typeface="+mn-ea"/>
                  </a:rPr>
                  <a:t>//</a:t>
                </a:r>
                <a:r>
                  <a:rPr lang="zh-CN" altLang="en-US" sz="1800" dirty="0">
                    <a:solidFill>
                      <a:srgbClr val="000099"/>
                    </a:solidFill>
                    <a:latin typeface="+mn-ea"/>
                    <a:ea typeface="+mn-ea"/>
                  </a:rPr>
                  <a:t>”是规定的格式</a:t>
                </a:r>
              </a:p>
            </p:txBody>
          </p:sp>
          <p:sp>
            <p:nvSpPr>
              <p:cNvPr id="43" name="Text Box 29">
                <a:extLst>
                  <a:ext uri="{FF2B5EF4-FFF2-40B4-BE49-F238E27FC236}">
                    <a16:creationId xmlns:a16="http://schemas.microsoft.com/office/drawing/2014/main" id="{1DD53A74-7E9C-4AA3-BD29-4F583484FE2D}"/>
                  </a:ext>
                </a:extLst>
              </p:cNvPr>
              <p:cNvSpPr txBox="1">
                <a:spLocks noChangeArrowheads="1"/>
              </p:cNvSpPr>
              <p:nvPr/>
            </p:nvSpPr>
            <p:spPr bwMode="auto">
              <a:xfrm>
                <a:off x="91" y="2586"/>
                <a:ext cx="7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dirty="0">
                    <a:solidFill>
                      <a:srgbClr val="000099"/>
                    </a:solidFill>
                    <a:latin typeface="+mn-ea"/>
                    <a:ea typeface="+mn-ea"/>
                  </a:rPr>
                  <a:t>协议类型</a:t>
                </a:r>
              </a:p>
            </p:txBody>
          </p:sp>
        </p:grpSp>
        <p:grpSp>
          <p:nvGrpSpPr>
            <p:cNvPr id="24" name="Group 31">
              <a:extLst>
                <a:ext uri="{FF2B5EF4-FFF2-40B4-BE49-F238E27FC236}">
                  <a16:creationId xmlns:a16="http://schemas.microsoft.com/office/drawing/2014/main" id="{24B575B3-965D-4378-9DD4-E267C1714B32}"/>
                </a:ext>
              </a:extLst>
            </p:cNvPr>
            <p:cNvGrpSpPr>
              <a:grpSpLocks/>
            </p:cNvGrpSpPr>
            <p:nvPr/>
          </p:nvGrpSpPr>
          <p:grpSpPr bwMode="auto">
            <a:xfrm>
              <a:off x="4964266" y="2599545"/>
              <a:ext cx="3297451" cy="1768517"/>
              <a:chOff x="2271" y="2594"/>
              <a:chExt cx="2314" cy="479"/>
            </a:xfrm>
          </p:grpSpPr>
          <p:sp>
            <p:nvSpPr>
              <p:cNvPr id="26" name="Freeform 27">
                <a:extLst>
                  <a:ext uri="{FF2B5EF4-FFF2-40B4-BE49-F238E27FC236}">
                    <a16:creationId xmlns:a16="http://schemas.microsoft.com/office/drawing/2014/main" id="{AE25034D-B36E-45A2-AEED-B867885569B1}"/>
                  </a:ext>
                </a:extLst>
              </p:cNvPr>
              <p:cNvSpPr>
                <a:spLocks/>
              </p:cNvSpPr>
              <p:nvPr/>
            </p:nvSpPr>
            <p:spPr bwMode="auto">
              <a:xfrm>
                <a:off x="2271" y="2594"/>
                <a:ext cx="360" cy="389"/>
              </a:xfrm>
              <a:custGeom>
                <a:avLst/>
                <a:gdLst>
                  <a:gd name="T0" fmla="*/ 0 w 771"/>
                  <a:gd name="T1" fmla="*/ 0 h 726"/>
                  <a:gd name="T2" fmla="*/ 0 w 771"/>
                  <a:gd name="T3" fmla="*/ 726 h 726"/>
                  <a:gd name="T4" fmla="*/ 12 w 771"/>
                  <a:gd name="T5" fmla="*/ 726 h 726"/>
                  <a:gd name="T6" fmla="*/ 0 60000 65536"/>
                  <a:gd name="T7" fmla="*/ 0 60000 65536"/>
                  <a:gd name="T8" fmla="*/ 0 60000 65536"/>
                </a:gdLst>
                <a:ahLst/>
                <a:cxnLst>
                  <a:cxn ang="T6">
                    <a:pos x="T0" y="T1"/>
                  </a:cxn>
                  <a:cxn ang="T7">
                    <a:pos x="T2" y="T3"/>
                  </a:cxn>
                  <a:cxn ang="T8">
                    <a:pos x="T4" y="T5"/>
                  </a:cxn>
                </a:cxnLst>
                <a:rect l="0" t="0" r="r" b="b"/>
                <a:pathLst>
                  <a:path w="771" h="726">
                    <a:moveTo>
                      <a:pt x="0" y="0"/>
                    </a:moveTo>
                    <a:lnTo>
                      <a:pt x="0" y="726"/>
                    </a:lnTo>
                    <a:lnTo>
                      <a:pt x="771" y="726"/>
                    </a:lnTo>
                  </a:path>
                </a:pathLst>
              </a:custGeom>
              <a:noFill/>
              <a:ln w="38100" cmpd="sng">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微软雅黑" pitchFamily="34" charset="-122"/>
                  <a:ea typeface="微软雅黑" pitchFamily="34" charset="-122"/>
                </a:endParaRPr>
              </a:p>
            </p:txBody>
          </p:sp>
          <p:sp>
            <p:nvSpPr>
              <p:cNvPr id="27" name="Text Box 29">
                <a:extLst>
                  <a:ext uri="{FF2B5EF4-FFF2-40B4-BE49-F238E27FC236}">
                    <a16:creationId xmlns:a16="http://schemas.microsoft.com/office/drawing/2014/main" id="{760A59DC-AFEF-4839-A005-52C7A3D89159}"/>
                  </a:ext>
                </a:extLst>
              </p:cNvPr>
              <p:cNvSpPr txBox="1">
                <a:spLocks noChangeArrowheads="1"/>
              </p:cNvSpPr>
              <p:nvPr/>
            </p:nvSpPr>
            <p:spPr bwMode="auto">
              <a:xfrm>
                <a:off x="2637" y="2863"/>
                <a:ext cx="194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nSpc>
                    <a:spcPts val="2800"/>
                  </a:lnSpc>
                </a:pPr>
                <a:r>
                  <a:rPr lang="zh-CN" altLang="en-US" sz="1800" dirty="0">
                    <a:solidFill>
                      <a:srgbClr val="000099"/>
                    </a:solidFill>
                    <a:latin typeface="+mn-ea"/>
                    <a:ea typeface="+mn-ea"/>
                  </a:rPr>
                  <a:t>存放资源的主机名，在互联网中通常用域名表达</a:t>
                </a:r>
              </a:p>
            </p:txBody>
          </p:sp>
        </p:grpSp>
        <p:grpSp>
          <p:nvGrpSpPr>
            <p:cNvPr id="28" name="Group 31">
              <a:extLst>
                <a:ext uri="{FF2B5EF4-FFF2-40B4-BE49-F238E27FC236}">
                  <a16:creationId xmlns:a16="http://schemas.microsoft.com/office/drawing/2014/main" id="{FD39D690-15CC-41E2-B8F9-E2553E428665}"/>
                </a:ext>
              </a:extLst>
            </p:cNvPr>
            <p:cNvGrpSpPr>
              <a:grpSpLocks/>
            </p:cNvGrpSpPr>
            <p:nvPr/>
          </p:nvGrpSpPr>
          <p:grpSpPr bwMode="auto">
            <a:xfrm>
              <a:off x="5704291" y="2607640"/>
              <a:ext cx="5092473" cy="1334543"/>
              <a:chOff x="1467" y="2568"/>
              <a:chExt cx="3276" cy="630"/>
            </a:xfrm>
          </p:grpSpPr>
          <p:sp>
            <p:nvSpPr>
              <p:cNvPr id="29" name="Line 26">
                <a:extLst>
                  <a:ext uri="{FF2B5EF4-FFF2-40B4-BE49-F238E27FC236}">
                    <a16:creationId xmlns:a16="http://schemas.microsoft.com/office/drawing/2014/main" id="{6F958085-6474-4D3A-8051-63DCC3F8C271}"/>
                  </a:ext>
                </a:extLst>
              </p:cNvPr>
              <p:cNvSpPr>
                <a:spLocks noChangeShapeType="1"/>
              </p:cNvSpPr>
              <p:nvPr/>
            </p:nvSpPr>
            <p:spPr bwMode="auto">
              <a:xfrm>
                <a:off x="1467" y="2568"/>
                <a:ext cx="1596" cy="0"/>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微软雅黑" pitchFamily="34" charset="-122"/>
                  <a:ea typeface="微软雅黑" pitchFamily="34" charset="-122"/>
                </a:endParaRPr>
              </a:p>
            </p:txBody>
          </p:sp>
          <p:sp>
            <p:nvSpPr>
              <p:cNvPr id="30" name="Freeform 27">
                <a:extLst>
                  <a:ext uri="{FF2B5EF4-FFF2-40B4-BE49-F238E27FC236}">
                    <a16:creationId xmlns:a16="http://schemas.microsoft.com/office/drawing/2014/main" id="{6BD0420E-9AA0-438F-8844-DDA28F02C656}"/>
                  </a:ext>
                </a:extLst>
              </p:cNvPr>
              <p:cNvSpPr>
                <a:spLocks/>
              </p:cNvSpPr>
              <p:nvPr/>
            </p:nvSpPr>
            <p:spPr bwMode="auto">
              <a:xfrm>
                <a:off x="1875" y="2577"/>
                <a:ext cx="251" cy="312"/>
              </a:xfrm>
              <a:custGeom>
                <a:avLst/>
                <a:gdLst>
                  <a:gd name="T0" fmla="*/ 0 w 771"/>
                  <a:gd name="T1" fmla="*/ 0 h 726"/>
                  <a:gd name="T2" fmla="*/ 0 w 771"/>
                  <a:gd name="T3" fmla="*/ 726 h 726"/>
                  <a:gd name="T4" fmla="*/ 12 w 771"/>
                  <a:gd name="T5" fmla="*/ 726 h 726"/>
                  <a:gd name="T6" fmla="*/ 0 60000 65536"/>
                  <a:gd name="T7" fmla="*/ 0 60000 65536"/>
                  <a:gd name="T8" fmla="*/ 0 60000 65536"/>
                </a:gdLst>
                <a:ahLst/>
                <a:cxnLst>
                  <a:cxn ang="T6">
                    <a:pos x="T0" y="T1"/>
                  </a:cxn>
                  <a:cxn ang="T7">
                    <a:pos x="T2" y="T3"/>
                  </a:cxn>
                  <a:cxn ang="T8">
                    <a:pos x="T4" y="T5"/>
                  </a:cxn>
                </a:cxnLst>
                <a:rect l="0" t="0" r="r" b="b"/>
                <a:pathLst>
                  <a:path w="771" h="726">
                    <a:moveTo>
                      <a:pt x="0" y="0"/>
                    </a:moveTo>
                    <a:lnTo>
                      <a:pt x="0" y="726"/>
                    </a:lnTo>
                    <a:lnTo>
                      <a:pt x="771" y="726"/>
                    </a:lnTo>
                  </a:path>
                </a:pathLst>
              </a:custGeom>
              <a:noFill/>
              <a:ln w="38100" cmpd="sng">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微软雅黑" pitchFamily="34" charset="-122"/>
                  <a:ea typeface="微软雅黑" pitchFamily="34" charset="-122"/>
                </a:endParaRPr>
              </a:p>
            </p:txBody>
          </p:sp>
          <p:sp>
            <p:nvSpPr>
              <p:cNvPr id="31" name="Text Box 29">
                <a:extLst>
                  <a:ext uri="{FF2B5EF4-FFF2-40B4-BE49-F238E27FC236}">
                    <a16:creationId xmlns:a16="http://schemas.microsoft.com/office/drawing/2014/main" id="{05951C34-6217-4671-840B-D7B242E3A250}"/>
                  </a:ext>
                </a:extLst>
              </p:cNvPr>
              <p:cNvSpPr txBox="1">
                <a:spLocks noChangeArrowheads="1"/>
              </p:cNvSpPr>
              <p:nvPr/>
            </p:nvSpPr>
            <p:spPr bwMode="auto">
              <a:xfrm>
                <a:off x="2117" y="2662"/>
                <a:ext cx="2626" cy="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nSpc>
                    <a:spcPts val="2800"/>
                  </a:lnSpc>
                </a:pPr>
                <a:r>
                  <a:rPr lang="zh-CN" altLang="en-US" sz="1800" dirty="0">
                    <a:solidFill>
                      <a:srgbClr val="000099"/>
                    </a:solidFill>
                    <a:latin typeface="+mn-ea"/>
                    <a:ea typeface="+mn-ea"/>
                  </a:rPr>
                  <a:t>协议端口号和资源存放路径。如确定主机后就能找到资源，这部分可以省略</a:t>
                </a:r>
              </a:p>
            </p:txBody>
          </p:sp>
        </p:grpSp>
        <p:sp>
          <p:nvSpPr>
            <p:cNvPr id="38" name="Line 26">
              <a:extLst>
                <a:ext uri="{FF2B5EF4-FFF2-40B4-BE49-F238E27FC236}">
                  <a16:creationId xmlns:a16="http://schemas.microsoft.com/office/drawing/2014/main" id="{AF145145-7E93-4AA8-92D1-4F9CCCEDA7B8}"/>
                </a:ext>
              </a:extLst>
            </p:cNvPr>
            <p:cNvSpPr>
              <a:spLocks noChangeShapeType="1"/>
            </p:cNvSpPr>
            <p:nvPr/>
          </p:nvSpPr>
          <p:spPr bwMode="auto">
            <a:xfrm>
              <a:off x="3888761" y="2598539"/>
              <a:ext cx="513144" cy="0"/>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微软雅黑" pitchFamily="34" charset="-122"/>
                <a:ea typeface="微软雅黑" pitchFamily="34" charset="-122"/>
              </a:endParaRPr>
            </a:p>
          </p:txBody>
        </p:sp>
        <p:sp>
          <p:nvSpPr>
            <p:cNvPr id="40" name="Line 26">
              <a:extLst>
                <a:ext uri="{FF2B5EF4-FFF2-40B4-BE49-F238E27FC236}">
                  <a16:creationId xmlns:a16="http://schemas.microsoft.com/office/drawing/2014/main" id="{735F9F5B-3AC8-4556-86C2-9A75B3E7FE33}"/>
                </a:ext>
              </a:extLst>
            </p:cNvPr>
            <p:cNvSpPr>
              <a:spLocks noChangeShapeType="1"/>
            </p:cNvSpPr>
            <p:nvPr/>
          </p:nvSpPr>
          <p:spPr bwMode="auto">
            <a:xfrm flipH="1">
              <a:off x="3443899" y="2627576"/>
              <a:ext cx="2" cy="1460462"/>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微软雅黑" pitchFamily="34" charset="-122"/>
                <a:ea typeface="微软雅黑" pitchFamily="34" charset="-122"/>
              </a:endParaRPr>
            </a:p>
          </p:txBody>
        </p:sp>
        <p:sp>
          <p:nvSpPr>
            <p:cNvPr id="41" name="Line 26">
              <a:extLst>
                <a:ext uri="{FF2B5EF4-FFF2-40B4-BE49-F238E27FC236}">
                  <a16:creationId xmlns:a16="http://schemas.microsoft.com/office/drawing/2014/main" id="{CE7496D8-C984-4A94-B207-99165D345906}"/>
                </a:ext>
              </a:extLst>
            </p:cNvPr>
            <p:cNvSpPr>
              <a:spLocks noChangeShapeType="1"/>
            </p:cNvSpPr>
            <p:nvPr/>
          </p:nvSpPr>
          <p:spPr bwMode="auto">
            <a:xfrm>
              <a:off x="2882629" y="4088037"/>
              <a:ext cx="548625" cy="8098"/>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微软雅黑" pitchFamily="34" charset="-122"/>
                <a:ea typeface="微软雅黑" pitchFamily="34" charset="-122"/>
              </a:endParaRPr>
            </a:p>
          </p:txBody>
        </p:sp>
      </p:grpSp>
      <p:sp>
        <p:nvSpPr>
          <p:cNvPr id="2" name="标题 1">
            <a:extLst>
              <a:ext uri="{FF2B5EF4-FFF2-40B4-BE49-F238E27FC236}">
                <a16:creationId xmlns:a16="http://schemas.microsoft.com/office/drawing/2014/main" id="{67E16127-2A77-4C16-BADD-ECEA5A7B7896}"/>
              </a:ext>
            </a:extLst>
          </p:cNvPr>
          <p:cNvSpPr>
            <a:spLocks noGrp="1"/>
          </p:cNvSpPr>
          <p:nvPr>
            <p:ph type="title"/>
          </p:nvPr>
        </p:nvSpPr>
        <p:spPr/>
        <p:txBody>
          <a:bodyPr>
            <a:normAutofit/>
          </a:bodyPr>
          <a:lstStyle/>
          <a:p>
            <a:r>
              <a:rPr lang="en-US" altLang="zh-CN" dirty="0"/>
              <a:t>URL</a:t>
            </a:r>
            <a:r>
              <a:rPr lang="zh-CN" altLang="en-US" dirty="0"/>
              <a:t>的格式</a:t>
            </a:r>
          </a:p>
        </p:txBody>
      </p:sp>
    </p:spTree>
    <p:extLst>
      <p:ext uri="{BB962C8B-B14F-4D97-AF65-F5344CB8AC3E}">
        <p14:creationId xmlns:p14="http://schemas.microsoft.com/office/powerpoint/2010/main" val="10859905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6635372-850E-4512-A131-79D2F951CFB5}"/>
              </a:ext>
            </a:extLst>
          </p:cNvPr>
          <p:cNvSpPr>
            <a:spLocks noGrp="1"/>
          </p:cNvSpPr>
          <p:nvPr>
            <p:ph type="title"/>
          </p:nvPr>
        </p:nvSpPr>
        <p:spPr/>
        <p:txBody>
          <a:bodyPr>
            <a:normAutofit/>
          </a:bodyPr>
          <a:lstStyle/>
          <a:p>
            <a:r>
              <a:rPr lang="zh-CN" altLang="en-US" sz="2800" dirty="0">
                <a:solidFill>
                  <a:schemeClr val="tx1"/>
                </a:solidFill>
                <a:latin typeface="微软雅黑" pitchFamily="34" charset="-122"/>
                <a:ea typeface="微软雅黑" pitchFamily="34" charset="-122"/>
              </a:rPr>
              <a:t>统一资源定位符 </a:t>
            </a:r>
            <a:r>
              <a:rPr lang="en-US" altLang="zh-CN" sz="2800" dirty="0">
                <a:solidFill>
                  <a:schemeClr val="tx1"/>
                </a:solidFill>
                <a:latin typeface="微软雅黑" pitchFamily="34" charset="-122"/>
                <a:ea typeface="微软雅黑" pitchFamily="34" charset="-122"/>
              </a:rPr>
              <a:t>URL </a:t>
            </a:r>
            <a:r>
              <a:rPr lang="zh-CN" altLang="en-US" sz="2800" dirty="0">
                <a:solidFill>
                  <a:schemeClr val="tx1"/>
                </a:solidFill>
                <a:latin typeface="微软雅黑" pitchFamily="34" charset="-122"/>
                <a:ea typeface="微软雅黑" pitchFamily="34" charset="-122"/>
              </a:rPr>
              <a:t>的一般形式</a:t>
            </a:r>
            <a:r>
              <a:rPr lang="en-US" altLang="zh-CN" sz="2800" dirty="0">
                <a:solidFill>
                  <a:schemeClr val="tx1"/>
                </a:solidFill>
                <a:latin typeface="微软雅黑" pitchFamily="34" charset="-122"/>
                <a:ea typeface="微软雅黑" pitchFamily="34" charset="-122"/>
              </a:rPr>
              <a:t>—</a:t>
            </a:r>
            <a:r>
              <a:rPr lang="zh-CN" altLang="en-US" sz="2800" dirty="0">
                <a:solidFill>
                  <a:schemeClr val="tx1"/>
                </a:solidFill>
                <a:latin typeface="微软雅黑" pitchFamily="34" charset="-122"/>
                <a:ea typeface="微软雅黑" pitchFamily="34" charset="-122"/>
              </a:rPr>
              <a:t>举例</a:t>
            </a:r>
            <a:endParaRPr lang="zh-CN" altLang="en-US" dirty="0"/>
          </a:p>
        </p:txBody>
      </p:sp>
      <p:sp>
        <p:nvSpPr>
          <p:cNvPr id="34819" name="Rectangle 3"/>
          <p:cNvSpPr>
            <a:spLocks noGrp="1" noChangeArrowheads="1"/>
          </p:cNvSpPr>
          <p:nvPr>
            <p:ph idx="4294967295"/>
          </p:nvPr>
        </p:nvSpPr>
        <p:spPr>
          <a:xfrm>
            <a:off x="1314450" y="1319213"/>
            <a:ext cx="10877550" cy="677862"/>
          </a:xfrm>
        </p:spPr>
        <p:txBody>
          <a:bodyPr>
            <a:normAutofit/>
          </a:bodyPr>
          <a:lstStyle/>
          <a:p>
            <a:pPr marL="457200" lvl="1" indent="0">
              <a:buNone/>
            </a:pPr>
            <a:r>
              <a:rPr lang="zh-CN" altLang="en-US" sz="2400" dirty="0">
                <a:cs typeface="微软雅黑" panose="020B0503020204020204" pitchFamily="34" charset="-122"/>
              </a:rPr>
              <a:t>例如：</a:t>
            </a:r>
            <a:r>
              <a:rPr lang="en-US" sz="2400" dirty="0">
                <a:cs typeface="微软雅黑" panose="020B0503020204020204" pitchFamily="34" charset="-122"/>
              </a:rPr>
              <a:t> </a:t>
            </a:r>
            <a:r>
              <a:rPr lang="en-US" sz="2400" u="sng" dirty="0">
                <a:solidFill>
                  <a:srgbClr val="0000FF"/>
                </a:solidFill>
                <a:cs typeface="微软雅黑" panose="020B0503020204020204" pitchFamily="34" charset="-122"/>
              </a:rPr>
              <a:t>http://www.</a:t>
            </a:r>
            <a:r>
              <a:rPr lang="en-US" altLang="zh-CN" sz="2400" u="sng" dirty="0">
                <a:solidFill>
                  <a:srgbClr val="0000FF"/>
                </a:solidFill>
                <a:cs typeface="微软雅黑" panose="020B0503020204020204" pitchFamily="34" charset="-122"/>
              </a:rPr>
              <a:t>XXXXX</a:t>
            </a:r>
            <a:r>
              <a:rPr lang="en-US" sz="2400" u="sng" dirty="0">
                <a:solidFill>
                  <a:srgbClr val="0000FF"/>
                </a:solidFill>
                <a:cs typeface="微软雅黑" panose="020B0503020204020204" pitchFamily="34" charset="-122"/>
              </a:rPr>
              <a:t>.com:</a:t>
            </a:r>
            <a:r>
              <a:rPr lang="en-US" altLang="zh-CN" sz="2400" u="sng" dirty="0">
                <a:solidFill>
                  <a:srgbClr val="0000FF"/>
                </a:solidFill>
                <a:cs typeface="微软雅黑" panose="020B0503020204020204" pitchFamily="34" charset="-122"/>
              </a:rPr>
              <a:t>8000</a:t>
            </a:r>
            <a:r>
              <a:rPr lang="en-US" sz="2400" u="sng" dirty="0">
                <a:solidFill>
                  <a:srgbClr val="0000FF"/>
                </a:solidFill>
                <a:cs typeface="微软雅黑" panose="020B0503020204020204" pitchFamily="34" charset="-122"/>
              </a:rPr>
              <a:t>/comics.php</a:t>
            </a:r>
          </a:p>
          <a:p>
            <a:endParaRPr lang="en-US" sz="2000" dirty="0">
              <a:cs typeface="微软雅黑" panose="020B0503020204020204" pitchFamily="34" charset="-122"/>
            </a:endParaRPr>
          </a:p>
        </p:txBody>
      </p:sp>
      <p:sp>
        <p:nvSpPr>
          <p:cNvPr id="15" name="Right Brace 14"/>
          <p:cNvSpPr/>
          <p:nvPr/>
        </p:nvSpPr>
        <p:spPr bwMode="auto">
          <a:xfrm rot="16200000" flipH="1">
            <a:off x="2829659" y="1807817"/>
            <a:ext cx="228978" cy="643740"/>
          </a:xfrm>
          <a:prstGeom prst="righ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16" name="Right Brace 15"/>
          <p:cNvSpPr/>
          <p:nvPr/>
        </p:nvSpPr>
        <p:spPr bwMode="auto">
          <a:xfrm rot="16200000" flipH="1">
            <a:off x="4875389" y="772350"/>
            <a:ext cx="224497" cy="2710577"/>
          </a:xfrm>
          <a:prstGeom prst="righ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17" name="Right Brace 16"/>
          <p:cNvSpPr/>
          <p:nvPr/>
        </p:nvSpPr>
        <p:spPr bwMode="auto">
          <a:xfrm rot="16200000" flipH="1">
            <a:off x="7810716" y="1385061"/>
            <a:ext cx="224687" cy="1485155"/>
          </a:xfrm>
          <a:prstGeom prst="righ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18" name="TextBox 17"/>
          <p:cNvSpPr txBox="1"/>
          <p:nvPr/>
        </p:nvSpPr>
        <p:spPr>
          <a:xfrm>
            <a:off x="2401234" y="2361051"/>
            <a:ext cx="1292151" cy="398780"/>
          </a:xfrm>
          <a:prstGeom prst="rect">
            <a:avLst/>
          </a:prstGeom>
          <a:noFill/>
        </p:spPr>
        <p:txBody>
          <a:bodyPr wrap="squar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协议类型</a:t>
            </a:r>
          </a:p>
        </p:txBody>
      </p:sp>
      <p:sp>
        <p:nvSpPr>
          <p:cNvPr id="19" name="TextBox 18"/>
          <p:cNvSpPr txBox="1"/>
          <p:nvPr/>
        </p:nvSpPr>
        <p:spPr>
          <a:xfrm>
            <a:off x="6996735" y="2350044"/>
            <a:ext cx="2252345" cy="398780"/>
          </a:xfrm>
          <a:prstGeom prst="rect">
            <a:avLst/>
          </a:prstGeom>
          <a:noFill/>
        </p:spPr>
        <p:txBody>
          <a:bodyPr wrap="square" rtlCol="0">
            <a:spAutoFit/>
          </a:bodyPr>
          <a:lstStyle/>
          <a:p>
            <a:pPr algn="ctr"/>
            <a:r>
              <a:rPr lang="zh-CN" altLang="en-US" sz="2000" dirty="0">
                <a:solidFill>
                  <a:srgbClr val="C00000"/>
                </a:solidFill>
                <a:latin typeface="微软雅黑" panose="020B0503020204020204" pitchFamily="34" charset="-122"/>
                <a:ea typeface="微软雅黑" panose="020B0503020204020204" pitchFamily="34" charset="-122"/>
              </a:rPr>
              <a:t>路径和文件名</a:t>
            </a:r>
          </a:p>
        </p:txBody>
      </p:sp>
      <p:sp>
        <p:nvSpPr>
          <p:cNvPr id="20" name="TextBox 19"/>
          <p:cNvSpPr txBox="1"/>
          <p:nvPr/>
        </p:nvSpPr>
        <p:spPr>
          <a:xfrm>
            <a:off x="3780621" y="2361147"/>
            <a:ext cx="2409825" cy="398780"/>
          </a:xfrm>
          <a:prstGeom prst="rect">
            <a:avLst/>
          </a:prstGeom>
          <a:noFill/>
        </p:spPr>
        <p:txBody>
          <a:bodyPr wrap="square" rtlCol="0">
            <a:spAutoFit/>
          </a:bodyPr>
          <a:lstStyle/>
          <a:p>
            <a:pPr algn="ctr"/>
            <a:r>
              <a:rPr lang="zh-CN" altLang="en-US" sz="2000" dirty="0">
                <a:solidFill>
                  <a:srgbClr val="C00000"/>
                </a:solidFill>
                <a:latin typeface="微软雅黑" panose="020B0503020204020204" pitchFamily="34" charset="-122"/>
                <a:ea typeface="微软雅黑" panose="020B0503020204020204" pitchFamily="34" charset="-122"/>
              </a:rPr>
              <a:t>主机名即服务器</a:t>
            </a:r>
          </a:p>
        </p:txBody>
      </p:sp>
      <p:sp>
        <p:nvSpPr>
          <p:cNvPr id="6" name="Right Brace 14"/>
          <p:cNvSpPr/>
          <p:nvPr/>
        </p:nvSpPr>
        <p:spPr bwMode="auto">
          <a:xfrm rot="16200000" flipH="1">
            <a:off x="6647215" y="1796311"/>
            <a:ext cx="228978" cy="643740"/>
          </a:xfrm>
          <a:prstGeom prst="righ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7" name="TextBox 17"/>
          <p:cNvSpPr txBox="1"/>
          <p:nvPr/>
        </p:nvSpPr>
        <p:spPr>
          <a:xfrm>
            <a:off x="6207945" y="2342732"/>
            <a:ext cx="1292151" cy="398780"/>
          </a:xfrm>
          <a:prstGeom prst="rect">
            <a:avLst/>
          </a:prstGeom>
          <a:noFill/>
        </p:spPr>
        <p:txBody>
          <a:bodyPr wrap="square" rtlCol="0">
            <a:spAutoFit/>
          </a:bodyPr>
          <a:lstStyle/>
          <a:p>
            <a:pPr algn="ctr"/>
            <a:r>
              <a:rPr lang="zh-CN" altLang="en-US" sz="2000" dirty="0">
                <a:solidFill>
                  <a:srgbClr val="C00000"/>
                </a:solidFill>
                <a:latin typeface="微软雅黑" panose="020B0503020204020204" pitchFamily="34" charset="-122"/>
                <a:ea typeface="微软雅黑" panose="020B0503020204020204" pitchFamily="34" charset="-122"/>
              </a:rPr>
              <a:t>端口</a:t>
            </a:r>
          </a:p>
        </p:txBody>
      </p:sp>
      <p:graphicFrame>
        <p:nvGraphicFramePr>
          <p:cNvPr id="2" name="表格 1"/>
          <p:cNvGraphicFramePr/>
          <p:nvPr>
            <p:custDataLst>
              <p:tags r:id="rId1"/>
            </p:custDataLst>
            <p:extLst>
              <p:ext uri="{D42A27DB-BD31-4B8C-83A1-F6EECF244321}">
                <p14:modId xmlns:p14="http://schemas.microsoft.com/office/powerpoint/2010/main" val="2598609876"/>
              </p:ext>
            </p:extLst>
          </p:nvPr>
        </p:nvGraphicFramePr>
        <p:xfrm>
          <a:off x="1831806" y="2808187"/>
          <a:ext cx="8954135" cy="3169920"/>
        </p:xfrm>
        <a:graphic>
          <a:graphicData uri="http://schemas.openxmlformats.org/drawingml/2006/table">
            <a:tbl>
              <a:tblPr firstRow="1" bandRow="1">
                <a:tableStyleId>{5C22544A-7EE6-4342-B048-85BDC9FD1C3A}</a:tableStyleId>
              </a:tblPr>
              <a:tblGrid>
                <a:gridCol w="1511935">
                  <a:extLst>
                    <a:ext uri="{9D8B030D-6E8A-4147-A177-3AD203B41FA5}">
                      <a16:colId xmlns:a16="http://schemas.microsoft.com/office/drawing/2014/main" val="20000"/>
                    </a:ext>
                  </a:extLst>
                </a:gridCol>
                <a:gridCol w="2113915">
                  <a:extLst>
                    <a:ext uri="{9D8B030D-6E8A-4147-A177-3AD203B41FA5}">
                      <a16:colId xmlns:a16="http://schemas.microsoft.com/office/drawing/2014/main" val="20001"/>
                    </a:ext>
                  </a:extLst>
                </a:gridCol>
                <a:gridCol w="5328285">
                  <a:extLst>
                    <a:ext uri="{9D8B030D-6E8A-4147-A177-3AD203B41FA5}">
                      <a16:colId xmlns:a16="http://schemas.microsoft.com/office/drawing/2014/main" val="20002"/>
                    </a:ext>
                  </a:extLst>
                </a:gridCol>
              </a:tblGrid>
              <a:tr h="375285">
                <a:tc>
                  <a:txBody>
                    <a:bodyPr/>
                    <a:lstStyle/>
                    <a:p>
                      <a:pPr>
                        <a:buNone/>
                      </a:pPr>
                      <a:r>
                        <a:rPr lang="zh-CN" altLang="en-US" sz="2000" b="0">
                          <a:latin typeface="微软雅黑" panose="020B0503020204020204" pitchFamily="34" charset="-122"/>
                          <a:ea typeface="微软雅黑" panose="020B0503020204020204" pitchFamily="34" charset="-122"/>
                        </a:rPr>
                        <a:t>名字</a:t>
                      </a:r>
                    </a:p>
                  </a:txBody>
                  <a:tcPr/>
                </a:tc>
                <a:tc>
                  <a:txBody>
                    <a:bodyPr/>
                    <a:lstStyle/>
                    <a:p>
                      <a:pPr>
                        <a:buNone/>
                      </a:pPr>
                      <a:r>
                        <a:rPr lang="zh-CN" altLang="en-US" sz="2000" b="0">
                          <a:latin typeface="微软雅黑" panose="020B0503020204020204" pitchFamily="34" charset="-122"/>
                          <a:ea typeface="微软雅黑" panose="020B0503020204020204" pitchFamily="34" charset="-122"/>
                        </a:rPr>
                        <a:t>用途</a:t>
                      </a:r>
                    </a:p>
                  </a:txBody>
                  <a:tcPr/>
                </a:tc>
                <a:tc>
                  <a:txBody>
                    <a:bodyPr/>
                    <a:lstStyle/>
                    <a:p>
                      <a:pPr>
                        <a:buNone/>
                      </a:pPr>
                      <a:r>
                        <a:rPr lang="zh-CN" altLang="en-US" sz="2000" b="0">
                          <a:latin typeface="微软雅黑" panose="020B0503020204020204" pitchFamily="34" charset="-122"/>
                          <a:ea typeface="微软雅黑" panose="020B0503020204020204" pitchFamily="34" charset="-122"/>
                        </a:rPr>
                        <a:t>实例</a:t>
                      </a:r>
                    </a:p>
                  </a:txBody>
                  <a:tcPr/>
                </a:tc>
                <a:extLst>
                  <a:ext uri="{0D108BD9-81ED-4DB2-BD59-A6C34878D82A}">
                    <a16:rowId xmlns:a16="http://schemas.microsoft.com/office/drawing/2014/main" val="10000"/>
                  </a:ext>
                </a:extLst>
              </a:tr>
              <a:tr h="375285">
                <a:tc>
                  <a:txBody>
                    <a:bodyPr/>
                    <a:lstStyle/>
                    <a:p>
                      <a:pPr>
                        <a:buNone/>
                      </a:pPr>
                      <a:r>
                        <a:rPr lang="en-US" altLang="zh-CN" sz="2000" b="0">
                          <a:solidFill>
                            <a:srgbClr val="C00000"/>
                          </a:solidFill>
                          <a:latin typeface="微软雅黑" panose="020B0503020204020204" pitchFamily="34" charset="-122"/>
                          <a:ea typeface="微软雅黑" panose="020B0503020204020204" pitchFamily="34" charset="-122"/>
                        </a:rPr>
                        <a:t>http</a:t>
                      </a:r>
                    </a:p>
                  </a:txBody>
                  <a:tcPr/>
                </a:tc>
                <a:tc>
                  <a:txBody>
                    <a:bodyPr/>
                    <a:lstStyle/>
                    <a:p>
                      <a:pPr>
                        <a:buNone/>
                      </a:pPr>
                      <a:r>
                        <a:rPr lang="zh-CN" altLang="en-US" sz="2000" b="0" dirty="0">
                          <a:solidFill>
                            <a:srgbClr val="C00000"/>
                          </a:solidFill>
                          <a:latin typeface="微软雅黑" panose="020B0503020204020204" pitchFamily="34" charset="-122"/>
                          <a:ea typeface="微软雅黑" panose="020B0503020204020204" pitchFamily="34" charset="-122"/>
                        </a:rPr>
                        <a:t>超文本</a:t>
                      </a:r>
                      <a:r>
                        <a:rPr lang="en-US" altLang="zh-CN" sz="2000" b="0" dirty="0">
                          <a:solidFill>
                            <a:srgbClr val="C00000"/>
                          </a:solidFill>
                          <a:latin typeface="微软雅黑" panose="020B0503020204020204" pitchFamily="34" charset="-122"/>
                          <a:ea typeface="微软雅黑" panose="020B0503020204020204" pitchFamily="34" charset="-122"/>
                        </a:rPr>
                        <a:t>HTML</a:t>
                      </a:r>
                    </a:p>
                  </a:txBody>
                  <a:tcPr/>
                </a:tc>
                <a:tc>
                  <a:txBody>
                    <a:bodyPr/>
                    <a:lstStyle/>
                    <a:p>
                      <a:pPr>
                        <a:buNone/>
                      </a:pPr>
                      <a:r>
                        <a:rPr lang="en-US" altLang="zh-CN" sz="2000" b="0" dirty="0">
                          <a:solidFill>
                            <a:srgbClr val="C00000"/>
                          </a:solidFill>
                          <a:latin typeface="微软雅黑" panose="020B0503020204020204" pitchFamily="34" charset="-122"/>
                          <a:ea typeface="微软雅黑" panose="020B0503020204020204" pitchFamily="34" charset="-122"/>
                        </a:rPr>
                        <a:t>http://www.XXXX.edu.cn/xxgk/xxjj.htm</a:t>
                      </a:r>
                    </a:p>
                  </a:txBody>
                  <a:tcPr/>
                </a:tc>
                <a:extLst>
                  <a:ext uri="{0D108BD9-81ED-4DB2-BD59-A6C34878D82A}">
                    <a16:rowId xmlns:a16="http://schemas.microsoft.com/office/drawing/2014/main" val="10001"/>
                  </a:ext>
                </a:extLst>
              </a:tr>
              <a:tr h="375285">
                <a:tc>
                  <a:txBody>
                    <a:bodyPr/>
                    <a:lstStyle/>
                    <a:p>
                      <a:pPr>
                        <a:buNone/>
                      </a:pPr>
                      <a:r>
                        <a:rPr lang="en-US" altLang="zh-CN" sz="2000" b="0">
                          <a:solidFill>
                            <a:srgbClr val="C00000"/>
                          </a:solidFill>
                          <a:latin typeface="微软雅黑" panose="020B0503020204020204" pitchFamily="34" charset="-122"/>
                          <a:ea typeface="微软雅黑" panose="020B0503020204020204" pitchFamily="34" charset="-122"/>
                        </a:rPr>
                        <a:t>https</a:t>
                      </a:r>
                    </a:p>
                  </a:txBody>
                  <a:tcPr/>
                </a:tc>
                <a:tc>
                  <a:txBody>
                    <a:bodyPr/>
                    <a:lstStyle/>
                    <a:p>
                      <a:pPr>
                        <a:buNone/>
                      </a:pPr>
                      <a:r>
                        <a:rPr lang="zh-CN" altLang="en-US" sz="2000" b="0">
                          <a:solidFill>
                            <a:srgbClr val="C00000"/>
                          </a:solidFill>
                          <a:latin typeface="微软雅黑" panose="020B0503020204020204" pitchFamily="34" charset="-122"/>
                          <a:ea typeface="微软雅黑" panose="020B0503020204020204" pitchFamily="34" charset="-122"/>
                        </a:rPr>
                        <a:t>安全超文本</a:t>
                      </a:r>
                    </a:p>
                  </a:txBody>
                  <a:tcPr/>
                </a:tc>
                <a:tc>
                  <a:txBody>
                    <a:bodyPr/>
                    <a:lstStyle/>
                    <a:p>
                      <a:pPr>
                        <a:buNone/>
                      </a:pPr>
                      <a:r>
                        <a:rPr lang="zh-CN" altLang="en-US" sz="2000" b="0" dirty="0">
                          <a:solidFill>
                            <a:srgbClr val="C00000"/>
                          </a:solidFill>
                          <a:latin typeface="微软雅黑" panose="020B0503020204020204" pitchFamily="34" charset="-122"/>
                          <a:ea typeface="微软雅黑" panose="020B0503020204020204" pitchFamily="34" charset="-122"/>
                        </a:rPr>
                        <a:t>https://www.</a:t>
                      </a:r>
                      <a:r>
                        <a:rPr lang="en-US" altLang="zh-CN" sz="2000" b="0" dirty="0">
                          <a:solidFill>
                            <a:srgbClr val="C00000"/>
                          </a:solidFill>
                          <a:latin typeface="微软雅黑" panose="020B0503020204020204" pitchFamily="34" charset="-122"/>
                          <a:ea typeface="微软雅黑" panose="020B0503020204020204" pitchFamily="34" charset="-122"/>
                        </a:rPr>
                        <a:t>XXXX</a:t>
                      </a:r>
                      <a:r>
                        <a:rPr lang="zh-CN" altLang="en-US" sz="2000" b="0" dirty="0">
                          <a:solidFill>
                            <a:srgbClr val="C00000"/>
                          </a:solidFill>
                          <a:latin typeface="微软雅黑" panose="020B0503020204020204" pitchFamily="34" charset="-122"/>
                          <a:ea typeface="微软雅黑" panose="020B0503020204020204" pitchFamily="34" charset="-122"/>
                        </a:rPr>
                        <a:t>.com/</a:t>
                      </a:r>
                    </a:p>
                  </a:txBody>
                  <a:tcPr/>
                </a:tc>
                <a:extLst>
                  <a:ext uri="{0D108BD9-81ED-4DB2-BD59-A6C34878D82A}">
                    <a16:rowId xmlns:a16="http://schemas.microsoft.com/office/drawing/2014/main" val="10002"/>
                  </a:ext>
                </a:extLst>
              </a:tr>
              <a:tr h="375285">
                <a:tc>
                  <a:txBody>
                    <a:bodyPr/>
                    <a:lstStyle/>
                    <a:p>
                      <a:pPr>
                        <a:buNone/>
                      </a:pPr>
                      <a:r>
                        <a:rPr lang="en-US" altLang="zh-CN" sz="2000" b="0">
                          <a:latin typeface="微软雅黑" panose="020B0503020204020204" pitchFamily="34" charset="-122"/>
                          <a:ea typeface="微软雅黑" panose="020B0503020204020204" pitchFamily="34" charset="-122"/>
                        </a:rPr>
                        <a:t>ftp</a:t>
                      </a:r>
                    </a:p>
                  </a:txBody>
                  <a:tcPr/>
                </a:tc>
                <a:tc>
                  <a:txBody>
                    <a:bodyPr/>
                    <a:lstStyle/>
                    <a:p>
                      <a:pPr>
                        <a:buNone/>
                      </a:pPr>
                      <a:r>
                        <a:rPr lang="en-US" altLang="zh-CN" sz="2000" b="0">
                          <a:latin typeface="微软雅黑" panose="020B0503020204020204" pitchFamily="34" charset="-122"/>
                          <a:ea typeface="微软雅黑" panose="020B0503020204020204" pitchFamily="34" charset="-122"/>
                        </a:rPr>
                        <a:t>FTP</a:t>
                      </a:r>
                    </a:p>
                  </a:txBody>
                  <a:tcPr/>
                </a:tc>
                <a:tc>
                  <a:txBody>
                    <a:bodyPr/>
                    <a:lstStyle/>
                    <a:p>
                      <a:pPr>
                        <a:buNone/>
                      </a:pPr>
                      <a:r>
                        <a:rPr lang="en-US" altLang="zh-CN" sz="2000" b="0" dirty="0">
                          <a:latin typeface="微软雅黑" panose="020B0503020204020204" pitchFamily="34" charset="-122"/>
                          <a:ea typeface="微软雅黑" panose="020B0503020204020204" pitchFamily="34" charset="-122"/>
                        </a:rPr>
                        <a:t>ftp://ftp.XXXX.edu.cn</a:t>
                      </a:r>
                    </a:p>
                  </a:txBody>
                  <a:tcPr/>
                </a:tc>
                <a:extLst>
                  <a:ext uri="{0D108BD9-81ED-4DB2-BD59-A6C34878D82A}">
                    <a16:rowId xmlns:a16="http://schemas.microsoft.com/office/drawing/2014/main" val="10003"/>
                  </a:ext>
                </a:extLst>
              </a:tr>
              <a:tr h="375285">
                <a:tc>
                  <a:txBody>
                    <a:bodyPr/>
                    <a:lstStyle/>
                    <a:p>
                      <a:pPr>
                        <a:buNone/>
                      </a:pPr>
                      <a:r>
                        <a:rPr lang="en-US" altLang="zh-CN" sz="2000" b="0">
                          <a:latin typeface="微软雅黑" panose="020B0503020204020204" pitchFamily="34" charset="-122"/>
                          <a:ea typeface="微软雅黑" panose="020B0503020204020204" pitchFamily="34" charset="-122"/>
                        </a:rPr>
                        <a:t>file</a:t>
                      </a:r>
                    </a:p>
                  </a:txBody>
                  <a:tcPr/>
                </a:tc>
                <a:tc>
                  <a:txBody>
                    <a:bodyPr/>
                    <a:lstStyle/>
                    <a:p>
                      <a:pPr>
                        <a:buNone/>
                      </a:pPr>
                      <a:r>
                        <a:rPr lang="zh-CN" altLang="en-US" sz="2000" b="0">
                          <a:latin typeface="微软雅黑" panose="020B0503020204020204" pitchFamily="34" charset="-122"/>
                          <a:ea typeface="微软雅黑" panose="020B0503020204020204" pitchFamily="34" charset="-122"/>
                        </a:rPr>
                        <a:t>本地文件</a:t>
                      </a:r>
                    </a:p>
                  </a:txBody>
                  <a:tcPr/>
                </a:tc>
                <a:tc>
                  <a:txBody>
                    <a:bodyPr/>
                    <a:lstStyle/>
                    <a:p>
                      <a:pPr>
                        <a:buNone/>
                      </a:pPr>
                      <a:r>
                        <a:rPr lang="en-US" altLang="zh-CN" sz="2000" b="0" dirty="0">
                          <a:latin typeface="微软雅黑" panose="020B0503020204020204" pitchFamily="34" charset="-122"/>
                          <a:ea typeface="微软雅黑" panose="020B0503020204020204" pitchFamily="34" charset="-122"/>
                        </a:rPr>
                        <a:t>file:///usr/XXXX/prog.c</a:t>
                      </a:r>
                    </a:p>
                  </a:txBody>
                  <a:tcPr/>
                </a:tc>
                <a:extLst>
                  <a:ext uri="{0D108BD9-81ED-4DB2-BD59-A6C34878D82A}">
                    <a16:rowId xmlns:a16="http://schemas.microsoft.com/office/drawing/2014/main" val="10004"/>
                  </a:ext>
                </a:extLst>
              </a:tr>
              <a:tr h="375285">
                <a:tc>
                  <a:txBody>
                    <a:bodyPr/>
                    <a:lstStyle/>
                    <a:p>
                      <a:pPr>
                        <a:buNone/>
                      </a:pPr>
                      <a:r>
                        <a:rPr lang="en-US" altLang="zh-CN" sz="2000" b="0">
                          <a:latin typeface="微软雅黑" panose="020B0503020204020204" pitchFamily="34" charset="-122"/>
                          <a:ea typeface="微软雅黑" panose="020B0503020204020204" pitchFamily="34" charset="-122"/>
                        </a:rPr>
                        <a:t>mailto</a:t>
                      </a:r>
                    </a:p>
                  </a:txBody>
                  <a:tcPr/>
                </a:tc>
                <a:tc>
                  <a:txBody>
                    <a:bodyPr/>
                    <a:lstStyle/>
                    <a:p>
                      <a:pPr>
                        <a:buNone/>
                      </a:pPr>
                      <a:r>
                        <a:rPr lang="zh-CN" altLang="en-US" sz="2000" b="0">
                          <a:latin typeface="微软雅黑" panose="020B0503020204020204" pitchFamily="34" charset="-122"/>
                          <a:ea typeface="微软雅黑" panose="020B0503020204020204" pitchFamily="34" charset="-122"/>
                        </a:rPr>
                        <a:t>发送邮件</a:t>
                      </a:r>
                    </a:p>
                  </a:txBody>
                  <a:tcPr/>
                </a:tc>
                <a:tc>
                  <a:txBody>
                    <a:bodyPr/>
                    <a:lstStyle/>
                    <a:p>
                      <a:pPr>
                        <a:buNone/>
                      </a:pPr>
                      <a:r>
                        <a:rPr lang="en-US" altLang="zh-CN" sz="2000" b="0" dirty="0">
                          <a:latin typeface="微软雅黑" panose="020B0503020204020204" pitchFamily="34" charset="-122"/>
                          <a:ea typeface="微软雅黑" panose="020B0503020204020204" pitchFamily="34" charset="-122"/>
                        </a:rPr>
                        <a:t>mailto:xautmail@XXXX.edu.cn</a:t>
                      </a:r>
                    </a:p>
                  </a:txBody>
                  <a:tcPr/>
                </a:tc>
                <a:extLst>
                  <a:ext uri="{0D108BD9-81ED-4DB2-BD59-A6C34878D82A}">
                    <a16:rowId xmlns:a16="http://schemas.microsoft.com/office/drawing/2014/main" val="10005"/>
                  </a:ext>
                </a:extLst>
              </a:tr>
              <a:tr h="375285">
                <a:tc>
                  <a:txBody>
                    <a:bodyPr/>
                    <a:lstStyle/>
                    <a:p>
                      <a:pPr>
                        <a:buNone/>
                      </a:pPr>
                      <a:r>
                        <a:rPr lang="en-US" altLang="zh-CN" sz="2000" b="0">
                          <a:latin typeface="微软雅黑" panose="020B0503020204020204" pitchFamily="34" charset="-122"/>
                          <a:ea typeface="微软雅黑" panose="020B0503020204020204" pitchFamily="34" charset="-122"/>
                        </a:rPr>
                        <a:t>rtsp</a:t>
                      </a:r>
                    </a:p>
                  </a:txBody>
                  <a:tcPr/>
                </a:tc>
                <a:tc>
                  <a:txBody>
                    <a:bodyPr/>
                    <a:lstStyle/>
                    <a:p>
                      <a:pPr>
                        <a:buNone/>
                      </a:pPr>
                      <a:r>
                        <a:rPr lang="zh-CN" altLang="en-US" sz="2000" b="0">
                          <a:latin typeface="微软雅黑" panose="020B0503020204020204" pitchFamily="34" charset="-122"/>
                          <a:ea typeface="微软雅黑" panose="020B0503020204020204" pitchFamily="34" charset="-122"/>
                        </a:rPr>
                        <a:t>流媒体</a:t>
                      </a:r>
                    </a:p>
                  </a:txBody>
                  <a:tcPr/>
                </a:tc>
                <a:tc>
                  <a:txBody>
                    <a:bodyPr/>
                    <a:lstStyle/>
                    <a:p>
                      <a:pPr>
                        <a:buNone/>
                      </a:pPr>
                      <a:r>
                        <a:rPr lang="en-US" altLang="zh-CN" sz="2000" b="0" dirty="0">
                          <a:latin typeface="微软雅黑" panose="020B0503020204020204" pitchFamily="34" charset="-122"/>
                          <a:ea typeface="微软雅黑" panose="020B0503020204020204" pitchFamily="34" charset="-122"/>
                        </a:rPr>
                        <a:t>rtsp://XXXXX.com/montypython.mpg</a:t>
                      </a:r>
                    </a:p>
                  </a:txBody>
                  <a:tcPr/>
                </a:tc>
                <a:extLst>
                  <a:ext uri="{0D108BD9-81ED-4DB2-BD59-A6C34878D82A}">
                    <a16:rowId xmlns:a16="http://schemas.microsoft.com/office/drawing/2014/main" val="10006"/>
                  </a:ext>
                </a:extLst>
              </a:tr>
              <a:tr h="396240">
                <a:tc>
                  <a:txBody>
                    <a:bodyPr/>
                    <a:lstStyle/>
                    <a:p>
                      <a:pPr>
                        <a:buNone/>
                      </a:pPr>
                      <a:r>
                        <a:rPr lang="en-US" altLang="zh-CN" sz="2000" b="0">
                          <a:latin typeface="微软雅黑" panose="020B0503020204020204" pitchFamily="34" charset="-122"/>
                          <a:ea typeface="微软雅黑" panose="020B0503020204020204" pitchFamily="34" charset="-122"/>
                        </a:rPr>
                        <a:t>sip</a:t>
                      </a:r>
                    </a:p>
                  </a:txBody>
                  <a:tcPr/>
                </a:tc>
                <a:tc>
                  <a:txBody>
                    <a:bodyPr/>
                    <a:lstStyle/>
                    <a:p>
                      <a:pPr>
                        <a:buNone/>
                      </a:pPr>
                      <a:r>
                        <a:rPr lang="zh-CN" altLang="en-US" sz="2000" b="0">
                          <a:latin typeface="微软雅黑" panose="020B0503020204020204" pitchFamily="34" charset="-122"/>
                          <a:ea typeface="微软雅黑" panose="020B0503020204020204" pitchFamily="34" charset="-122"/>
                        </a:rPr>
                        <a:t>多媒体呼叫</a:t>
                      </a:r>
                    </a:p>
                  </a:txBody>
                  <a:tcPr/>
                </a:tc>
                <a:tc>
                  <a:txBody>
                    <a:bodyPr/>
                    <a:lstStyle/>
                    <a:p>
                      <a:pPr>
                        <a:buNone/>
                      </a:pPr>
                      <a:r>
                        <a:rPr lang="en-US" altLang="zh-CN" sz="2000" b="0" dirty="0" err="1">
                          <a:latin typeface="微软雅黑" panose="020B0503020204020204" pitchFamily="34" charset="-122"/>
                          <a:ea typeface="微软雅黑" panose="020B0503020204020204" pitchFamily="34" charset="-122"/>
                        </a:rPr>
                        <a:t>sip:eve@advesary.com</a:t>
                      </a:r>
                      <a:endParaRPr lang="en-US" altLang="zh-CN" sz="20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1758586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893E060-7197-48E8-AD19-077E5985C685}"/>
              </a:ext>
            </a:extLst>
          </p:cNvPr>
          <p:cNvSpPr>
            <a:spLocks noGrp="1"/>
          </p:cNvSpPr>
          <p:nvPr>
            <p:ph idx="1"/>
          </p:nvPr>
        </p:nvSpPr>
        <p:spPr/>
        <p:txBody>
          <a:bodyPr/>
          <a:lstStyle/>
          <a:p>
            <a:pPr eaLnBrk="0" hangingPunct="0">
              <a:lnSpc>
                <a:spcPct val="150000"/>
              </a:lnSpc>
            </a:pPr>
            <a:r>
              <a:rPr lang="zh-CN" altLang="en-US" sz="2400" dirty="0">
                <a:latin typeface="+mn-ea"/>
              </a:rPr>
              <a:t>浏览页面的两种方法：</a:t>
            </a:r>
            <a:endParaRPr lang="en-US" altLang="zh-CN" sz="2400" dirty="0">
              <a:latin typeface="+mn-ea"/>
            </a:endParaRPr>
          </a:p>
          <a:p>
            <a:pPr lvl="1" eaLnBrk="0" hangingPunct="0">
              <a:lnSpc>
                <a:spcPct val="150000"/>
              </a:lnSpc>
            </a:pPr>
            <a:r>
              <a:rPr lang="zh-CN" altLang="en-US" dirty="0">
                <a:latin typeface="+mn-ea"/>
              </a:rPr>
              <a:t>在浏览器的地址窗口中键入所要找的页面的 </a:t>
            </a:r>
            <a:r>
              <a:rPr lang="en-US" altLang="zh-CN" dirty="0">
                <a:latin typeface="+mn-ea"/>
              </a:rPr>
              <a:t>URL</a:t>
            </a:r>
            <a:r>
              <a:rPr lang="zh-CN" altLang="en-US" dirty="0">
                <a:latin typeface="+mn-ea"/>
              </a:rPr>
              <a:t>。</a:t>
            </a:r>
          </a:p>
          <a:p>
            <a:pPr lvl="1" eaLnBrk="0" hangingPunct="0">
              <a:lnSpc>
                <a:spcPct val="150000"/>
              </a:lnSpc>
            </a:pPr>
            <a:r>
              <a:rPr lang="zh-CN" altLang="en-US" dirty="0">
                <a:latin typeface="+mn-ea"/>
              </a:rPr>
              <a:t>在某一个页面中用鼠标点击一个可选部分，这时浏览器会自动在互联网上找到所要链接的页面。</a:t>
            </a:r>
          </a:p>
        </p:txBody>
      </p:sp>
      <p:sp>
        <p:nvSpPr>
          <p:cNvPr id="2" name="标题 1">
            <a:extLst>
              <a:ext uri="{FF2B5EF4-FFF2-40B4-BE49-F238E27FC236}">
                <a16:creationId xmlns:a16="http://schemas.microsoft.com/office/drawing/2014/main" id="{705D2094-4AA6-477D-A9DE-CE538F5E310C}"/>
              </a:ext>
            </a:extLst>
          </p:cNvPr>
          <p:cNvSpPr>
            <a:spLocks noGrp="1"/>
          </p:cNvSpPr>
          <p:nvPr>
            <p:ph type="title"/>
          </p:nvPr>
        </p:nvSpPr>
        <p:spPr/>
        <p:txBody>
          <a:bodyPr>
            <a:normAutofit/>
          </a:bodyPr>
          <a:lstStyle/>
          <a:p>
            <a:r>
              <a:rPr lang="zh-CN" altLang="en-US" sz="3200" dirty="0"/>
              <a:t>用户浏览页面的两种方法</a:t>
            </a:r>
            <a:endParaRPr lang="zh-CN" altLang="en-US" dirty="0"/>
          </a:p>
        </p:txBody>
      </p:sp>
    </p:spTree>
    <p:extLst>
      <p:ext uri="{BB962C8B-B14F-4D97-AF65-F5344CB8AC3E}">
        <p14:creationId xmlns:p14="http://schemas.microsoft.com/office/powerpoint/2010/main" val="4156434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sz="3200" dirty="0">
                <a:sym typeface="+mn-ea"/>
              </a:rPr>
              <a:t>应用进程</a:t>
            </a:r>
            <a:r>
              <a:rPr kumimoji="1" lang="zh-CN" altLang="en-US" sz="3200" dirty="0">
                <a:sym typeface="+mn-ea"/>
              </a:rPr>
              <a:t>间的</a:t>
            </a:r>
            <a:r>
              <a:rPr kumimoji="1" lang="zh-CN" sz="3200" dirty="0">
                <a:sym typeface="+mn-ea"/>
              </a:rPr>
              <a:t>通信方式</a:t>
            </a:r>
            <a:r>
              <a:rPr kumimoji="1" lang="zh-CN" altLang="en-US" sz="3200" dirty="0">
                <a:sym typeface="+mn-ea"/>
              </a:rPr>
              <a:t>：</a:t>
            </a:r>
            <a:r>
              <a:rPr kumimoji="1" lang="en-US" altLang="zh-CN" sz="3200" dirty="0">
                <a:sym typeface="+mn-ea"/>
              </a:rPr>
              <a:t>P2P</a:t>
            </a:r>
            <a:r>
              <a:rPr kumimoji="1" lang="zh-CN" altLang="en-US" sz="3200" dirty="0">
                <a:sym typeface="+mn-ea"/>
              </a:rPr>
              <a:t>方式</a:t>
            </a:r>
            <a:endParaRPr lang="zh-CN" altLang="en-US" sz="3200" dirty="0"/>
          </a:p>
        </p:txBody>
      </p:sp>
      <p:sp>
        <p:nvSpPr>
          <p:cNvPr id="6" name="Rectangle 2">
            <a:extLst>
              <a:ext uri="{FF2B5EF4-FFF2-40B4-BE49-F238E27FC236}">
                <a16:creationId xmlns:a16="http://schemas.microsoft.com/office/drawing/2014/main" id="{3E001676-6015-4B54-BE9B-60B5895EE3E2}"/>
              </a:ext>
            </a:extLst>
          </p:cNvPr>
          <p:cNvSpPr>
            <a:spLocks noChangeArrowheads="1"/>
          </p:cNvSpPr>
          <p:nvPr/>
        </p:nvSpPr>
        <p:spPr bwMode="auto">
          <a:xfrm>
            <a:off x="4190036" y="20024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a:extLst>
              <a:ext uri="{FF2B5EF4-FFF2-40B4-BE49-F238E27FC236}">
                <a16:creationId xmlns:a16="http://schemas.microsoft.com/office/drawing/2014/main" id="{0E598E00-894C-43FD-A195-E30F0E807EC3}"/>
              </a:ext>
            </a:extLst>
          </p:cNvPr>
          <p:cNvSpPr>
            <a:spLocks noChangeArrowheads="1"/>
          </p:cNvSpPr>
          <p:nvPr/>
        </p:nvSpPr>
        <p:spPr bwMode="auto">
          <a:xfrm>
            <a:off x="4294208" y="18635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矩形 9">
            <a:extLst>
              <a:ext uri="{FF2B5EF4-FFF2-40B4-BE49-F238E27FC236}">
                <a16:creationId xmlns:a16="http://schemas.microsoft.com/office/drawing/2014/main" id="{85E1192E-8D0E-4622-A193-FB6E72813AD2}"/>
              </a:ext>
            </a:extLst>
          </p:cNvPr>
          <p:cNvSpPr/>
          <p:nvPr/>
        </p:nvSpPr>
        <p:spPr>
          <a:xfrm>
            <a:off x="4815712" y="2036651"/>
            <a:ext cx="6933235" cy="2796407"/>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2400" kern="100" dirty="0">
                <a:ea typeface="微软雅黑" panose="020B0503020204020204" pitchFamily="34" charset="-122"/>
                <a:cs typeface="Times New Roman" panose="02020603050405020304" pitchFamily="18" charset="0"/>
              </a:rPr>
              <a:t>P2P</a:t>
            </a:r>
            <a:r>
              <a:rPr lang="zh-CN" altLang="en-US" sz="2400" kern="100" dirty="0">
                <a:ea typeface="微软雅黑" panose="020B0503020204020204" pitchFamily="34" charset="-122"/>
                <a:cs typeface="Times New Roman" panose="02020603050405020304" pitchFamily="18" charset="0"/>
              </a:rPr>
              <a:t>是</a:t>
            </a:r>
            <a:r>
              <a:rPr kumimoji="1" lang="en-US" altLang="zh-CN" sz="2400" dirty="0">
                <a:ea typeface="微软雅黑" panose="020B0503020204020204" pitchFamily="34" charset="-122"/>
                <a:sym typeface="+mn-ea"/>
              </a:rPr>
              <a:t>Peer to </a:t>
            </a:r>
            <a:r>
              <a:rPr kumimoji="1" lang="en-US" altLang="zh-CN" sz="2400" dirty="0" err="1">
                <a:ea typeface="微软雅黑" panose="020B0503020204020204" pitchFamily="34" charset="-122"/>
                <a:sym typeface="+mn-ea"/>
              </a:rPr>
              <a:t>Peer</a:t>
            </a:r>
            <a:r>
              <a:rPr kumimoji="1" lang="en-US" altLang="zh-CN" sz="2400" dirty="0" err="1">
                <a:solidFill>
                  <a:srgbClr val="C00000"/>
                </a:solidFill>
                <a:ea typeface="微软雅黑" panose="020B0503020204020204" pitchFamily="34" charset="-122"/>
                <a:sym typeface="+mn-ea"/>
              </a:rPr>
              <a:t>对等方式</a:t>
            </a:r>
            <a:r>
              <a:rPr kumimoji="1" lang="zh-CN" altLang="en-US" sz="2400" dirty="0">
                <a:solidFill>
                  <a:srgbClr val="C00000"/>
                </a:solidFill>
                <a:ea typeface="微软雅黑" panose="020B0503020204020204" pitchFamily="34" charset="-122"/>
                <a:sym typeface="+mn-ea"/>
              </a:rPr>
              <a:t>，</a:t>
            </a:r>
            <a:r>
              <a:rPr lang="zh-CN" altLang="zh-CN" sz="2400" kern="100" dirty="0">
                <a:ea typeface="微软雅黑" panose="020B0503020204020204" pitchFamily="34" charset="-122"/>
                <a:cs typeface="Times New Roman" panose="02020603050405020304" pitchFamily="18" charset="0"/>
              </a:rPr>
              <a:t>属于分布式模型。</a:t>
            </a:r>
            <a:endParaRPr lang="zh-CN" altLang="en-US" sz="2400" dirty="0">
              <a:ea typeface="微软雅黑" panose="020B0503020204020204" pitchFamily="34" charset="-122"/>
            </a:endParaRPr>
          </a:p>
          <a:p>
            <a:pPr marL="285750" indent="-285750">
              <a:lnSpc>
                <a:spcPct val="150000"/>
              </a:lnSpc>
              <a:buFont typeface="Wingdings" panose="05000000000000000000" pitchFamily="2" charset="2"/>
              <a:buChar char="Ø"/>
            </a:pPr>
            <a:r>
              <a:rPr lang="zh-CN" altLang="zh-CN" sz="2400" kern="100" dirty="0">
                <a:ea typeface="微软雅黑" panose="020B0503020204020204" pitchFamily="34" charset="-122"/>
                <a:cs typeface="Times New Roman" panose="02020603050405020304" pitchFamily="18" charset="0"/>
              </a:rPr>
              <a:t>每个主机既可以提供服务，也可以请求服务</a:t>
            </a:r>
            <a:r>
              <a:rPr lang="zh-CN" altLang="en-US" sz="2400" kern="100" dirty="0">
                <a:ea typeface="微软雅黑" panose="020B0503020204020204" pitchFamily="34" charset="-122"/>
                <a:cs typeface="Times New Roman" panose="02020603050405020304" pitchFamily="18" charset="0"/>
              </a:rPr>
              <a:t>。</a:t>
            </a:r>
            <a:endParaRPr lang="en-US" altLang="zh-CN" sz="2400" kern="100" dirty="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sz="2400" kern="100" dirty="0">
                <a:ea typeface="微软雅黑" panose="020B0503020204020204" pitchFamily="34" charset="-122"/>
                <a:cs typeface="Times New Roman" panose="02020603050405020304" pitchFamily="18" charset="0"/>
              </a:rPr>
              <a:t>任意端系统</a:t>
            </a:r>
            <a:r>
              <a:rPr lang="en-US" altLang="zh-CN" sz="2400" kern="100" dirty="0">
                <a:ea typeface="微软雅黑" panose="020B0503020204020204" pitchFamily="34" charset="-122"/>
              </a:rPr>
              <a:t>/</a:t>
            </a:r>
            <a:r>
              <a:rPr lang="zh-CN" altLang="zh-CN" sz="2400" kern="100" dirty="0">
                <a:ea typeface="微软雅黑" panose="020B0503020204020204" pitchFamily="34" charset="-122"/>
                <a:cs typeface="Times New Roman" panose="02020603050405020304" pitchFamily="18" charset="0"/>
              </a:rPr>
              <a:t>结点之间可以直接通信</a:t>
            </a:r>
            <a:r>
              <a:rPr lang="zh-CN" altLang="en-US" sz="2400" kern="100" dirty="0">
                <a:ea typeface="微软雅黑" panose="020B0503020204020204" pitchFamily="34" charset="-122"/>
                <a:cs typeface="Times New Roman" panose="02020603050405020304" pitchFamily="18" charset="0"/>
              </a:rPr>
              <a:t>。</a:t>
            </a:r>
            <a:endParaRPr lang="en-US" altLang="zh-CN" sz="2400" kern="100" dirty="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sz="2400" kern="100" dirty="0">
                <a:ea typeface="微软雅黑" panose="020B0503020204020204" pitchFamily="34" charset="-122"/>
                <a:cs typeface="Times New Roman" panose="02020603050405020304" pitchFamily="18" charset="0"/>
              </a:rPr>
              <a:t>结点间歇性接入网络</a:t>
            </a:r>
            <a:r>
              <a:rPr lang="zh-CN" altLang="en-US" sz="2400" kern="100" dirty="0">
                <a:ea typeface="微软雅黑" panose="020B0503020204020204" pitchFamily="34" charset="-122"/>
                <a:cs typeface="Times New Roman" panose="02020603050405020304" pitchFamily="18" charset="0"/>
              </a:rPr>
              <a:t>，不能保证结点永远在线。</a:t>
            </a:r>
            <a:endParaRPr lang="en-US" altLang="zh-CN" sz="2400" kern="100" dirty="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2400" kern="100" dirty="0">
                <a:ea typeface="微软雅黑" panose="020B0503020204020204" pitchFamily="34" charset="-122"/>
                <a:cs typeface="Times New Roman" panose="02020603050405020304" pitchFamily="18" charset="0"/>
              </a:rPr>
              <a:t>结点的 </a:t>
            </a:r>
            <a:r>
              <a:rPr lang="en-US" altLang="zh-CN" sz="2400" kern="100" dirty="0">
                <a:ea typeface="微软雅黑" panose="020B0503020204020204" pitchFamily="34" charset="-122"/>
                <a:cs typeface="Times New Roman" panose="02020603050405020304" pitchFamily="18" charset="0"/>
              </a:rPr>
              <a:t>IP </a:t>
            </a:r>
            <a:r>
              <a:rPr lang="zh-CN" altLang="en-US" sz="2400" kern="100" dirty="0">
                <a:ea typeface="微软雅黑" panose="020B0503020204020204" pitchFamily="34" charset="-122"/>
                <a:cs typeface="Times New Roman" panose="02020603050405020304" pitchFamily="18" charset="0"/>
              </a:rPr>
              <a:t>地址可能会发生变化。</a:t>
            </a:r>
            <a:endParaRPr lang="en-US" altLang="zh-CN" sz="2400" kern="100" dirty="0">
              <a:ea typeface="微软雅黑" panose="020B0503020204020204" pitchFamily="34" charset="-122"/>
              <a:cs typeface="Times New Roman" panose="02020603050405020304" pitchFamily="18" charset="0"/>
            </a:endParaRPr>
          </a:p>
        </p:txBody>
      </p:sp>
      <p:sp>
        <p:nvSpPr>
          <p:cNvPr id="11" name="矩形 10">
            <a:extLst>
              <a:ext uri="{FF2B5EF4-FFF2-40B4-BE49-F238E27FC236}">
                <a16:creationId xmlns:a16="http://schemas.microsoft.com/office/drawing/2014/main" id="{D3F97211-D8DF-42F6-BC51-6589C2602B06}"/>
              </a:ext>
            </a:extLst>
          </p:cNvPr>
          <p:cNvSpPr/>
          <p:nvPr/>
        </p:nvSpPr>
        <p:spPr>
          <a:xfrm>
            <a:off x="1989750" y="5188501"/>
            <a:ext cx="1237839" cy="400110"/>
          </a:xfrm>
          <a:prstGeom prst="rect">
            <a:avLst/>
          </a:prstGeom>
        </p:spPr>
        <p:txBody>
          <a:bodyPr wrap="none">
            <a:spAutoFit/>
          </a:bodyPr>
          <a:lstStyle/>
          <a:p>
            <a:r>
              <a:rPr lang="en-US" altLang="zh-CN" sz="2000" kern="100" dirty="0">
                <a:latin typeface="+mn-ea"/>
              </a:rPr>
              <a:t>P2P </a:t>
            </a:r>
            <a:r>
              <a:rPr lang="zh-CN" altLang="zh-CN" sz="2000" b="1" kern="100" dirty="0">
                <a:latin typeface="+mn-ea"/>
                <a:cs typeface="Times New Roman" panose="02020603050405020304" pitchFamily="18" charset="0"/>
              </a:rPr>
              <a:t>模型</a:t>
            </a:r>
            <a:endParaRPr lang="zh-CN" altLang="en-US" sz="2000" dirty="0">
              <a:latin typeface="+mn-ea"/>
            </a:endParaRPr>
          </a:p>
        </p:txBody>
      </p:sp>
      <p:grpSp>
        <p:nvGrpSpPr>
          <p:cNvPr id="4" name="组合 3">
            <a:extLst>
              <a:ext uri="{FF2B5EF4-FFF2-40B4-BE49-F238E27FC236}">
                <a16:creationId xmlns:a16="http://schemas.microsoft.com/office/drawing/2014/main" id="{3C2BF287-9A48-42FB-A67F-AAA2A3ABED41}"/>
              </a:ext>
            </a:extLst>
          </p:cNvPr>
          <p:cNvGrpSpPr/>
          <p:nvPr/>
        </p:nvGrpSpPr>
        <p:grpSpPr>
          <a:xfrm>
            <a:off x="1053141" y="2002420"/>
            <a:ext cx="2969720" cy="2569966"/>
            <a:chOff x="723843" y="1932324"/>
            <a:chExt cx="2969720" cy="2569966"/>
          </a:xfrm>
        </p:grpSpPr>
        <p:pic>
          <p:nvPicPr>
            <p:cNvPr id="12" name="图形 11">
              <a:extLst>
                <a:ext uri="{FF2B5EF4-FFF2-40B4-BE49-F238E27FC236}">
                  <a16:creationId xmlns:a16="http://schemas.microsoft.com/office/drawing/2014/main" id="{B28BEA6E-4EC7-4C15-AC9B-58D9AD92FA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3269" y="1932324"/>
              <a:ext cx="459969" cy="348262"/>
            </a:xfrm>
            <a:prstGeom prst="rect">
              <a:avLst/>
            </a:prstGeom>
          </p:spPr>
        </p:pic>
        <p:pic>
          <p:nvPicPr>
            <p:cNvPr id="13" name="图形 12">
              <a:extLst>
                <a:ext uri="{FF2B5EF4-FFF2-40B4-BE49-F238E27FC236}">
                  <a16:creationId xmlns:a16="http://schemas.microsoft.com/office/drawing/2014/main" id="{CEAD434A-A3C8-4ADC-8E5A-2AE4559429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3843" y="2889798"/>
              <a:ext cx="459969" cy="348262"/>
            </a:xfrm>
            <a:prstGeom prst="rect">
              <a:avLst/>
            </a:prstGeom>
          </p:spPr>
        </p:pic>
        <p:pic>
          <p:nvPicPr>
            <p:cNvPr id="14" name="图形 13">
              <a:extLst>
                <a:ext uri="{FF2B5EF4-FFF2-40B4-BE49-F238E27FC236}">
                  <a16:creationId xmlns:a16="http://schemas.microsoft.com/office/drawing/2014/main" id="{C88E6A7A-06DA-4667-954F-7CA394C94E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6380" y="4154028"/>
              <a:ext cx="459969" cy="348262"/>
            </a:xfrm>
            <a:prstGeom prst="rect">
              <a:avLst/>
            </a:prstGeom>
          </p:spPr>
        </p:pic>
        <p:pic>
          <p:nvPicPr>
            <p:cNvPr id="15" name="图形 14">
              <a:extLst>
                <a:ext uri="{FF2B5EF4-FFF2-40B4-BE49-F238E27FC236}">
                  <a16:creationId xmlns:a16="http://schemas.microsoft.com/office/drawing/2014/main" id="{74FE11D2-18EB-437B-A534-91AB6C09D2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2601" y="4110682"/>
              <a:ext cx="459969" cy="348262"/>
            </a:xfrm>
            <a:prstGeom prst="rect">
              <a:avLst/>
            </a:prstGeom>
          </p:spPr>
        </p:pic>
        <p:pic>
          <p:nvPicPr>
            <p:cNvPr id="16" name="图形 15">
              <a:extLst>
                <a:ext uri="{FF2B5EF4-FFF2-40B4-BE49-F238E27FC236}">
                  <a16:creationId xmlns:a16="http://schemas.microsoft.com/office/drawing/2014/main" id="{C698059C-FD7C-4940-B6DB-DCA734C884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3594" y="2889798"/>
              <a:ext cx="459969" cy="348262"/>
            </a:xfrm>
            <a:prstGeom prst="rect">
              <a:avLst/>
            </a:prstGeom>
          </p:spPr>
        </p:pic>
        <p:sp>
          <p:nvSpPr>
            <p:cNvPr id="3" name="箭头: 上下 2">
              <a:extLst>
                <a:ext uri="{FF2B5EF4-FFF2-40B4-BE49-F238E27FC236}">
                  <a16:creationId xmlns:a16="http://schemas.microsoft.com/office/drawing/2014/main" id="{8657E020-CE3D-46D6-85AD-E10E0BA78BEF}"/>
                </a:ext>
              </a:extLst>
            </p:cNvPr>
            <p:cNvSpPr/>
            <p:nvPr/>
          </p:nvSpPr>
          <p:spPr>
            <a:xfrm rot="3082757">
              <a:off x="1518618" y="2069772"/>
              <a:ext cx="175491" cy="1020181"/>
            </a:xfrm>
            <a:prstGeom prst="upDownArrow">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上下 16">
              <a:extLst>
                <a:ext uri="{FF2B5EF4-FFF2-40B4-BE49-F238E27FC236}">
                  <a16:creationId xmlns:a16="http://schemas.microsoft.com/office/drawing/2014/main" id="{2E408093-E084-47E2-8058-C60B69F136ED}"/>
                </a:ext>
              </a:extLst>
            </p:cNvPr>
            <p:cNvSpPr/>
            <p:nvPr/>
          </p:nvSpPr>
          <p:spPr>
            <a:xfrm rot="1213684">
              <a:off x="1852489" y="2318196"/>
              <a:ext cx="176717" cy="1806896"/>
            </a:xfrm>
            <a:prstGeom prst="upDownArrow">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上下 17">
              <a:extLst>
                <a:ext uri="{FF2B5EF4-FFF2-40B4-BE49-F238E27FC236}">
                  <a16:creationId xmlns:a16="http://schemas.microsoft.com/office/drawing/2014/main" id="{48AA536A-AD7C-423E-BB04-A6E38338F0D9}"/>
                </a:ext>
              </a:extLst>
            </p:cNvPr>
            <p:cNvSpPr/>
            <p:nvPr/>
          </p:nvSpPr>
          <p:spPr>
            <a:xfrm rot="7952449">
              <a:off x="2843162" y="2047177"/>
              <a:ext cx="175491" cy="1020181"/>
            </a:xfrm>
            <a:prstGeom prst="upDownArrow">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上下 18">
              <a:extLst>
                <a:ext uri="{FF2B5EF4-FFF2-40B4-BE49-F238E27FC236}">
                  <a16:creationId xmlns:a16="http://schemas.microsoft.com/office/drawing/2014/main" id="{142B6D09-D49B-47E3-A55F-492108413E83}"/>
                </a:ext>
              </a:extLst>
            </p:cNvPr>
            <p:cNvSpPr/>
            <p:nvPr/>
          </p:nvSpPr>
          <p:spPr>
            <a:xfrm rot="20482851">
              <a:off x="2619025" y="2298014"/>
              <a:ext cx="176717" cy="1806896"/>
            </a:xfrm>
            <a:prstGeom prst="upDownArrow">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上下 19">
              <a:extLst>
                <a:ext uri="{FF2B5EF4-FFF2-40B4-BE49-F238E27FC236}">
                  <a16:creationId xmlns:a16="http://schemas.microsoft.com/office/drawing/2014/main" id="{108E3414-A48B-4F96-8B2C-36B58C1F59F2}"/>
                </a:ext>
              </a:extLst>
            </p:cNvPr>
            <p:cNvSpPr/>
            <p:nvPr/>
          </p:nvSpPr>
          <p:spPr>
            <a:xfrm rot="18100457">
              <a:off x="1990800" y="2710070"/>
              <a:ext cx="176717" cy="1806896"/>
            </a:xfrm>
            <a:prstGeom prst="upDownArrow">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上下 20">
              <a:extLst>
                <a:ext uri="{FF2B5EF4-FFF2-40B4-BE49-F238E27FC236}">
                  <a16:creationId xmlns:a16="http://schemas.microsoft.com/office/drawing/2014/main" id="{DDFACAA2-5E6B-4AF9-9AA2-599B5F3DA86F}"/>
                </a:ext>
              </a:extLst>
            </p:cNvPr>
            <p:cNvSpPr/>
            <p:nvPr/>
          </p:nvSpPr>
          <p:spPr>
            <a:xfrm rot="3399434">
              <a:off x="2431900" y="2833540"/>
              <a:ext cx="178443" cy="1604312"/>
            </a:xfrm>
            <a:prstGeom prst="upDownArrow">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上下 21">
              <a:extLst>
                <a:ext uri="{FF2B5EF4-FFF2-40B4-BE49-F238E27FC236}">
                  <a16:creationId xmlns:a16="http://schemas.microsoft.com/office/drawing/2014/main" id="{5EEEF53D-2959-4C88-A85D-78FF527D29CE}"/>
                </a:ext>
              </a:extLst>
            </p:cNvPr>
            <p:cNvSpPr/>
            <p:nvPr/>
          </p:nvSpPr>
          <p:spPr>
            <a:xfrm rot="8903704">
              <a:off x="1151047" y="3208389"/>
              <a:ext cx="175491" cy="1020181"/>
            </a:xfrm>
            <a:prstGeom prst="upDownArrow">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上下 22">
              <a:extLst>
                <a:ext uri="{FF2B5EF4-FFF2-40B4-BE49-F238E27FC236}">
                  <a16:creationId xmlns:a16="http://schemas.microsoft.com/office/drawing/2014/main" id="{D2759B96-6F3E-44A1-B875-46D6B958F95F}"/>
                </a:ext>
              </a:extLst>
            </p:cNvPr>
            <p:cNvSpPr/>
            <p:nvPr/>
          </p:nvSpPr>
          <p:spPr>
            <a:xfrm rot="12342543">
              <a:off x="3212023" y="3244739"/>
              <a:ext cx="149817" cy="885058"/>
            </a:xfrm>
            <a:prstGeom prst="upDownArrow">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上下 23">
              <a:extLst>
                <a:ext uri="{FF2B5EF4-FFF2-40B4-BE49-F238E27FC236}">
                  <a16:creationId xmlns:a16="http://schemas.microsoft.com/office/drawing/2014/main" id="{EB96870D-569C-4B43-BC7C-E5E45F127FB2}"/>
                </a:ext>
              </a:extLst>
            </p:cNvPr>
            <p:cNvSpPr/>
            <p:nvPr/>
          </p:nvSpPr>
          <p:spPr>
            <a:xfrm rot="16200000">
              <a:off x="2230954" y="3871675"/>
              <a:ext cx="149817" cy="885058"/>
            </a:xfrm>
            <a:prstGeom prst="upDownArrow">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上下 24">
              <a:extLst>
                <a:ext uri="{FF2B5EF4-FFF2-40B4-BE49-F238E27FC236}">
                  <a16:creationId xmlns:a16="http://schemas.microsoft.com/office/drawing/2014/main" id="{DE7A9B13-8C2B-47AF-8FB1-EB9205D68FAB}"/>
                </a:ext>
              </a:extLst>
            </p:cNvPr>
            <p:cNvSpPr/>
            <p:nvPr/>
          </p:nvSpPr>
          <p:spPr>
            <a:xfrm rot="5400000">
              <a:off x="2165414" y="2093221"/>
              <a:ext cx="176717" cy="1806896"/>
            </a:xfrm>
            <a:prstGeom prst="upDownArrow">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121532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a:bodyPr>
          <a:lstStyle/>
          <a:p>
            <a:r>
              <a:rPr lang="en-US" altLang="zh-CN" sz="3200" dirty="0">
                <a:cs typeface="微软雅黑" panose="020B0503020204020204" pitchFamily="34" charset="-122"/>
              </a:rPr>
              <a:t>Web</a:t>
            </a:r>
            <a:r>
              <a:rPr lang="zh-CN" altLang="en-US" sz="3200" dirty="0">
                <a:cs typeface="微软雅黑" panose="020B0503020204020204" pitchFamily="34" charset="-122"/>
              </a:rPr>
              <a:t>浏览器的软件架构</a:t>
            </a:r>
            <a:endParaRPr lang="en-US" altLang="zh-CN" sz="3200" dirty="0">
              <a:cs typeface="微软雅黑" panose="020B0503020204020204" pitchFamily="34" charset="-122"/>
            </a:endParaRPr>
          </a:p>
        </p:txBody>
      </p:sp>
      <p:sp>
        <p:nvSpPr>
          <p:cNvPr id="2" name="内容占位符 1">
            <a:extLst>
              <a:ext uri="{FF2B5EF4-FFF2-40B4-BE49-F238E27FC236}">
                <a16:creationId xmlns:a16="http://schemas.microsoft.com/office/drawing/2014/main" id="{A97EEBAB-1548-4358-841A-105B7B49B901}"/>
              </a:ext>
            </a:extLst>
          </p:cNvPr>
          <p:cNvSpPr>
            <a:spLocks noGrp="1"/>
          </p:cNvSpPr>
          <p:nvPr>
            <p:ph idx="1"/>
          </p:nvPr>
        </p:nvSpPr>
        <p:spPr>
          <a:xfrm>
            <a:off x="5302576" y="1130300"/>
            <a:ext cx="6216323" cy="5003800"/>
          </a:xfrm>
        </p:spPr>
        <p:txBody>
          <a:bodyPr>
            <a:normAutofit fontScale="92500" lnSpcReduction="20000"/>
          </a:bodyPr>
          <a:lstStyle/>
          <a:p>
            <a:r>
              <a:rPr lang="zh-CN" altLang="en-US" dirty="0"/>
              <a:t>用户界面：包括地址栏、前进</a:t>
            </a:r>
            <a:r>
              <a:rPr lang="en-US" altLang="zh-CN" dirty="0"/>
              <a:t>/</a:t>
            </a:r>
            <a:r>
              <a:rPr lang="zh-CN" altLang="en-US" dirty="0"/>
              <a:t>后退按钮、书签菜单等。</a:t>
            </a:r>
          </a:p>
          <a:p>
            <a:r>
              <a:rPr lang="zh-CN" altLang="en-US" dirty="0"/>
              <a:t>浏览器引擎：加载</a:t>
            </a:r>
            <a:r>
              <a:rPr lang="en-US" altLang="zh-CN" dirty="0"/>
              <a:t>URL</a:t>
            </a:r>
            <a:r>
              <a:rPr lang="zh-CN" altLang="en-US" dirty="0"/>
              <a:t>资源和一些其它高级操作方法。</a:t>
            </a:r>
          </a:p>
          <a:p>
            <a:r>
              <a:rPr lang="zh-CN" altLang="en-US" dirty="0"/>
              <a:t>渲染引擎：对网页语法解析并渲染显示到用户界面上。</a:t>
            </a:r>
          </a:p>
          <a:p>
            <a:r>
              <a:rPr lang="zh-CN" altLang="en-US" dirty="0"/>
              <a:t>网络：用于网络调用，例如</a:t>
            </a:r>
            <a:r>
              <a:rPr lang="en-US" altLang="zh-CN" dirty="0"/>
              <a:t>HTTP</a:t>
            </a:r>
            <a:r>
              <a:rPr lang="zh-CN" altLang="en-US" dirty="0"/>
              <a:t>请求。</a:t>
            </a:r>
          </a:p>
          <a:p>
            <a:r>
              <a:rPr lang="en-US" altLang="zh-CN" dirty="0" err="1"/>
              <a:t>Javascript</a:t>
            </a:r>
            <a:r>
              <a:rPr lang="zh-CN" altLang="en-US" dirty="0"/>
              <a:t>解析器：用于解析和执行</a:t>
            </a:r>
            <a:r>
              <a:rPr lang="en-US" altLang="zh-CN" dirty="0"/>
              <a:t>JavaScript</a:t>
            </a:r>
            <a:r>
              <a:rPr lang="zh-CN" altLang="en-US" dirty="0"/>
              <a:t>代码。</a:t>
            </a:r>
          </a:p>
          <a:p>
            <a:r>
              <a:rPr lang="zh-CN" altLang="en-US" dirty="0"/>
              <a:t>用户界面后端：绘制基本的窗口小部件</a:t>
            </a:r>
          </a:p>
          <a:p>
            <a:r>
              <a:rPr lang="zh-CN" altLang="en-US" dirty="0"/>
              <a:t>数据存储：浏览器在硬盘上保存各种数据，如</a:t>
            </a:r>
            <a:r>
              <a:rPr lang="en-US" altLang="zh-CN" dirty="0"/>
              <a:t>Cookie</a:t>
            </a:r>
            <a:r>
              <a:rPr lang="zh-CN" altLang="en-US" dirty="0"/>
              <a:t>。</a:t>
            </a:r>
          </a:p>
        </p:txBody>
      </p:sp>
      <p:graphicFrame>
        <p:nvGraphicFramePr>
          <p:cNvPr id="4" name="对象 3">
            <a:extLst>
              <a:ext uri="{FF2B5EF4-FFF2-40B4-BE49-F238E27FC236}">
                <a16:creationId xmlns:a16="http://schemas.microsoft.com/office/drawing/2014/main" id="{F93E50BC-9D75-4197-9572-B5C50CA31A9B}"/>
              </a:ext>
            </a:extLst>
          </p:cNvPr>
          <p:cNvGraphicFramePr>
            <a:graphicFrameLocks noChangeAspect="1"/>
          </p:cNvGraphicFramePr>
          <p:nvPr>
            <p:extLst>
              <p:ext uri="{D42A27DB-BD31-4B8C-83A1-F6EECF244321}">
                <p14:modId xmlns:p14="http://schemas.microsoft.com/office/powerpoint/2010/main" val="4192173906"/>
              </p:ext>
            </p:extLst>
          </p:nvPr>
        </p:nvGraphicFramePr>
        <p:xfrm>
          <a:off x="609896" y="1918355"/>
          <a:ext cx="4294616" cy="3631498"/>
        </p:xfrm>
        <a:graphic>
          <a:graphicData uri="http://schemas.openxmlformats.org/presentationml/2006/ole">
            <mc:AlternateContent xmlns:mc="http://schemas.openxmlformats.org/markup-compatibility/2006">
              <mc:Choice xmlns:v="urn:schemas-microsoft-com:vml" Requires="v">
                <p:oleObj spid="_x0000_s51418" r:id="rId4" imgW="3123970" imgH="2162107" progId="Visio.Drawing.15">
                  <p:embed/>
                </p:oleObj>
              </mc:Choice>
              <mc:Fallback>
                <p:oleObj r:id="rId4" imgW="3123970" imgH="2162107"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896" y="1918355"/>
                        <a:ext cx="4294616" cy="3631498"/>
                      </a:xfrm>
                      <a:prstGeom prst="rect">
                        <a:avLst/>
                      </a:prstGeom>
                      <a:noFill/>
                    </p:spPr>
                  </p:pic>
                </p:oleObj>
              </mc:Fallback>
            </mc:AlternateContent>
          </a:graphicData>
        </a:graphic>
      </p:graphicFrame>
      <p:sp>
        <p:nvSpPr>
          <p:cNvPr id="5" name="矩形 4">
            <a:extLst>
              <a:ext uri="{FF2B5EF4-FFF2-40B4-BE49-F238E27FC236}">
                <a16:creationId xmlns:a16="http://schemas.microsoft.com/office/drawing/2014/main" id="{0B3F53E5-1757-4D39-A566-99F53809C071}"/>
              </a:ext>
            </a:extLst>
          </p:cNvPr>
          <p:cNvSpPr/>
          <p:nvPr/>
        </p:nvSpPr>
        <p:spPr>
          <a:xfrm>
            <a:off x="1300964" y="5700682"/>
            <a:ext cx="2151551" cy="338554"/>
          </a:xfrm>
          <a:prstGeom prst="rect">
            <a:avLst/>
          </a:prstGeom>
        </p:spPr>
        <p:txBody>
          <a:bodyPr wrap="none">
            <a:spAutoFit/>
          </a:bodyPr>
          <a:lstStyle/>
          <a:p>
            <a:r>
              <a:rPr lang="en-US" altLang="zh-CN" sz="1600" kern="100" dirty="0">
                <a:latin typeface="黑体" panose="02010609060101010101" pitchFamily="49" charset="-122"/>
                <a:cs typeface="Times New Roman" panose="02020603050405020304" pitchFamily="18" charset="0"/>
              </a:rPr>
              <a:t>Web</a:t>
            </a:r>
            <a:r>
              <a:rPr lang="zh-CN" altLang="zh-CN" sz="1600" kern="100" dirty="0">
                <a:ea typeface="黑体" panose="02010609060101010101" pitchFamily="49" charset="-122"/>
                <a:cs typeface="Times New Roman" panose="02020603050405020304" pitchFamily="18" charset="0"/>
              </a:rPr>
              <a:t>浏览器的软件架构</a:t>
            </a:r>
            <a:endParaRPr lang="zh-CN" altLang="en-US" sz="1600" dirty="0"/>
          </a:p>
        </p:txBody>
      </p:sp>
    </p:spTree>
    <p:extLst>
      <p:ext uri="{BB962C8B-B14F-4D97-AF65-F5344CB8AC3E}">
        <p14:creationId xmlns:p14="http://schemas.microsoft.com/office/powerpoint/2010/main" val="532900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a:bodyPr>
          <a:lstStyle/>
          <a:p>
            <a:r>
              <a:rPr lang="en-US" altLang="zh-CN" sz="3200" dirty="0">
                <a:cs typeface="微软雅黑" panose="020B0503020204020204" pitchFamily="34" charset="-122"/>
              </a:rPr>
              <a:t>WEB</a:t>
            </a:r>
            <a:r>
              <a:rPr lang="zh-CN" altLang="en-US" sz="3200" dirty="0">
                <a:cs typeface="微软雅黑" panose="020B0503020204020204" pitchFamily="34" charset="-122"/>
              </a:rPr>
              <a:t>网站的软件架构</a:t>
            </a:r>
            <a:endParaRPr lang="en-US" altLang="zh-CN" sz="3200" dirty="0">
              <a:cs typeface="微软雅黑" panose="020B0503020204020204" pitchFamily="34" charset="-122"/>
            </a:endParaRPr>
          </a:p>
        </p:txBody>
      </p:sp>
      <p:sp>
        <p:nvSpPr>
          <p:cNvPr id="4" name="内容占位符 3">
            <a:extLst>
              <a:ext uri="{FF2B5EF4-FFF2-40B4-BE49-F238E27FC236}">
                <a16:creationId xmlns:a16="http://schemas.microsoft.com/office/drawing/2014/main" id="{614B63D1-6E10-4CB4-8AF6-4F0EAE32FB47}"/>
              </a:ext>
            </a:extLst>
          </p:cNvPr>
          <p:cNvSpPr>
            <a:spLocks noGrp="1"/>
          </p:cNvSpPr>
          <p:nvPr>
            <p:ph idx="1"/>
          </p:nvPr>
        </p:nvSpPr>
        <p:spPr>
          <a:xfrm>
            <a:off x="5901178" y="1130300"/>
            <a:ext cx="5617721" cy="5003800"/>
          </a:xfrm>
        </p:spPr>
        <p:txBody>
          <a:bodyPr>
            <a:normAutofit/>
          </a:bodyPr>
          <a:lstStyle/>
          <a:p>
            <a:r>
              <a:rPr lang="zh-CN" altLang="en-US" dirty="0"/>
              <a:t>通过 </a:t>
            </a:r>
            <a:r>
              <a:rPr lang="en-US" altLang="zh-CN" dirty="0"/>
              <a:t>HTTP </a:t>
            </a:r>
            <a:r>
              <a:rPr lang="zh-CN" altLang="en-US" dirty="0"/>
              <a:t>传输协议携带 </a:t>
            </a:r>
            <a:r>
              <a:rPr lang="en-US" altLang="zh-CN" dirty="0"/>
              <a:t>HTML </a:t>
            </a:r>
            <a:r>
              <a:rPr lang="zh-CN" altLang="en-US" dirty="0"/>
              <a:t>超文本，将要显示的内容和显示格式推送给浏览器</a:t>
            </a:r>
          </a:p>
          <a:p>
            <a:r>
              <a:rPr lang="en-US" altLang="zh-CN" dirty="0"/>
              <a:t>CGI </a:t>
            </a:r>
            <a:r>
              <a:rPr lang="zh-CN" altLang="en-US" dirty="0"/>
              <a:t>是 </a:t>
            </a:r>
            <a:r>
              <a:rPr lang="en-US" altLang="zh-CN" dirty="0"/>
              <a:t>HTML </a:t>
            </a:r>
            <a:r>
              <a:rPr lang="zh-CN" altLang="en-US" dirty="0"/>
              <a:t>网页与各种数据库系统之间的桥梁，也是动态网页的有效支持机制。</a:t>
            </a:r>
            <a:r>
              <a:rPr lang="en-US" altLang="zh-CN" dirty="0"/>
              <a:t>CGI </a:t>
            </a:r>
            <a:r>
              <a:rPr lang="zh-CN" altLang="en-US" dirty="0"/>
              <a:t>程序的主要功能有：</a:t>
            </a:r>
          </a:p>
          <a:p>
            <a:pPr lvl="1"/>
            <a:r>
              <a:rPr lang="zh-CN" altLang="en-US" dirty="0"/>
              <a:t>从 </a:t>
            </a:r>
            <a:r>
              <a:rPr lang="en-US" altLang="zh-CN" dirty="0"/>
              <a:t>Web </a:t>
            </a:r>
            <a:r>
              <a:rPr lang="zh-CN" altLang="en-US" dirty="0"/>
              <a:t>服务器得到用户的访问请求；</a:t>
            </a:r>
          </a:p>
          <a:p>
            <a:pPr lvl="1"/>
            <a:r>
              <a:rPr lang="zh-CN" altLang="en-US" dirty="0"/>
              <a:t>根据用户的请求对数据库进行访问；</a:t>
            </a:r>
          </a:p>
          <a:p>
            <a:pPr lvl="1"/>
            <a:r>
              <a:rPr lang="zh-CN" altLang="en-US" dirty="0"/>
              <a:t>将结果数据封装在一个 </a:t>
            </a:r>
            <a:r>
              <a:rPr lang="en-US" altLang="zh-CN" dirty="0"/>
              <a:t>HTML </a:t>
            </a:r>
            <a:r>
              <a:rPr lang="zh-CN" altLang="en-US" dirty="0"/>
              <a:t>文档中并通过标准输出返回给 </a:t>
            </a:r>
            <a:r>
              <a:rPr lang="en-US" altLang="zh-CN" dirty="0"/>
              <a:t>Web </a:t>
            </a:r>
            <a:r>
              <a:rPr lang="zh-CN" altLang="en-US" dirty="0"/>
              <a:t>服务器</a:t>
            </a:r>
          </a:p>
          <a:p>
            <a:pPr lvl="1"/>
            <a:r>
              <a:rPr lang="zh-CN" altLang="en-US" dirty="0"/>
              <a:t>再由 </a:t>
            </a:r>
            <a:r>
              <a:rPr lang="en-US" altLang="zh-CN" dirty="0"/>
              <a:t>Web </a:t>
            </a:r>
            <a:r>
              <a:rPr lang="zh-CN" altLang="en-US" dirty="0"/>
              <a:t>服务器将结果返回用户浏览器。</a:t>
            </a:r>
          </a:p>
        </p:txBody>
      </p:sp>
      <p:graphicFrame>
        <p:nvGraphicFramePr>
          <p:cNvPr id="7" name="对象 6">
            <a:extLst>
              <a:ext uri="{FF2B5EF4-FFF2-40B4-BE49-F238E27FC236}">
                <a16:creationId xmlns:a16="http://schemas.microsoft.com/office/drawing/2014/main" id="{1C207FB0-6389-44A7-B3EF-E0A5D8759D6E}"/>
              </a:ext>
            </a:extLst>
          </p:cNvPr>
          <p:cNvGraphicFramePr>
            <a:graphicFrameLocks noChangeAspect="1"/>
          </p:cNvGraphicFramePr>
          <p:nvPr>
            <p:extLst>
              <p:ext uri="{D42A27DB-BD31-4B8C-83A1-F6EECF244321}">
                <p14:modId xmlns:p14="http://schemas.microsoft.com/office/powerpoint/2010/main" val="2898792338"/>
              </p:ext>
            </p:extLst>
          </p:nvPr>
        </p:nvGraphicFramePr>
        <p:xfrm>
          <a:off x="287517" y="2040903"/>
          <a:ext cx="5473305" cy="3000329"/>
        </p:xfrm>
        <a:graphic>
          <a:graphicData uri="http://schemas.openxmlformats.org/presentationml/2006/ole">
            <mc:AlternateContent xmlns:mc="http://schemas.openxmlformats.org/markup-compatibility/2006">
              <mc:Choice xmlns:v="urn:schemas-microsoft-com:vml" Requires="v">
                <p:oleObj spid="_x0000_s52439" r:id="rId4" imgW="5546752" imgH="2584315" progId="Visio.Drawing.15">
                  <p:embed/>
                </p:oleObj>
              </mc:Choice>
              <mc:Fallback>
                <p:oleObj r:id="rId4" imgW="5546752" imgH="258431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517" y="2040903"/>
                        <a:ext cx="5473305" cy="3000329"/>
                      </a:xfrm>
                      <a:prstGeom prst="rect">
                        <a:avLst/>
                      </a:prstGeom>
                      <a:noFill/>
                    </p:spPr>
                  </p:pic>
                </p:oleObj>
              </mc:Fallback>
            </mc:AlternateContent>
          </a:graphicData>
        </a:graphic>
      </p:graphicFrame>
      <p:sp>
        <p:nvSpPr>
          <p:cNvPr id="9" name="矩形 8">
            <a:extLst>
              <a:ext uri="{FF2B5EF4-FFF2-40B4-BE49-F238E27FC236}">
                <a16:creationId xmlns:a16="http://schemas.microsoft.com/office/drawing/2014/main" id="{9AAE85BB-5F8F-4040-882F-4BE711D1D0A1}"/>
              </a:ext>
            </a:extLst>
          </p:cNvPr>
          <p:cNvSpPr/>
          <p:nvPr/>
        </p:nvSpPr>
        <p:spPr>
          <a:xfrm>
            <a:off x="2503849" y="5072027"/>
            <a:ext cx="1847429" cy="369332"/>
          </a:xfrm>
          <a:prstGeom prst="rect">
            <a:avLst/>
          </a:prstGeom>
        </p:spPr>
        <p:txBody>
          <a:bodyPr wrap="none">
            <a:spAutoFit/>
          </a:bodyPr>
          <a:lstStyle/>
          <a:p>
            <a:r>
              <a:rPr lang="en-US" altLang="zh-CN" kern="100" dirty="0">
                <a:latin typeface="+mn-ea"/>
                <a:cs typeface="Times New Roman" panose="02020603050405020304" pitchFamily="18" charset="0"/>
              </a:rPr>
              <a:t>Web</a:t>
            </a:r>
            <a:r>
              <a:rPr lang="zh-CN" altLang="zh-CN" kern="100" dirty="0">
                <a:latin typeface="+mn-ea"/>
                <a:cs typeface="Times New Roman" panose="02020603050405020304" pitchFamily="18" charset="0"/>
              </a:rPr>
              <a:t>服务器结构</a:t>
            </a:r>
            <a:endParaRPr lang="zh-CN" altLang="en-US" dirty="0">
              <a:latin typeface="+mn-ea"/>
            </a:endParaRPr>
          </a:p>
        </p:txBody>
      </p:sp>
    </p:spTree>
    <p:extLst>
      <p:ext uri="{BB962C8B-B14F-4D97-AF65-F5344CB8AC3E}">
        <p14:creationId xmlns:p14="http://schemas.microsoft.com/office/powerpoint/2010/main" val="27660661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66750" y="1135929"/>
            <a:ext cx="10858500" cy="5003800"/>
          </a:xfrm>
        </p:spPr>
        <p:txBody>
          <a:bodyPr>
            <a:noAutofit/>
          </a:bodyPr>
          <a:lstStyle/>
          <a:p>
            <a:pPr marL="228600" lvl="1" eaLnBrk="0" hangingPunct="0">
              <a:lnSpc>
                <a:spcPts val="4400"/>
              </a:lnSpc>
              <a:spcBef>
                <a:spcPts val="1000"/>
              </a:spcBef>
              <a:buFont typeface="Wingdings" panose="05000000000000000000" pitchFamily="2" charset="2"/>
              <a:buChar char="n"/>
            </a:pPr>
            <a:r>
              <a:rPr lang="en-US" altLang="zh-CN" sz="2400" dirty="0"/>
              <a:t>Web </a:t>
            </a:r>
            <a:r>
              <a:rPr lang="zh-CN" altLang="en-US" sz="2400" dirty="0"/>
              <a:t>网页上的对象分为以下三类：</a:t>
            </a:r>
            <a:endParaRPr lang="en-US" altLang="zh-CN" sz="2400" dirty="0"/>
          </a:p>
          <a:p>
            <a:pPr lvl="1"/>
            <a:r>
              <a:rPr lang="zh-CN" altLang="en-US" dirty="0"/>
              <a:t>静态对象与静态网页</a:t>
            </a:r>
          </a:p>
          <a:p>
            <a:pPr lvl="1"/>
            <a:endParaRPr lang="en-US" altLang="zh-CN" dirty="0"/>
          </a:p>
          <a:p>
            <a:pPr lvl="1"/>
            <a:endParaRPr lang="en-US" altLang="zh-CN" dirty="0"/>
          </a:p>
          <a:p>
            <a:pPr lvl="1"/>
            <a:endParaRPr lang="en-US" altLang="zh-CN" dirty="0"/>
          </a:p>
          <a:p>
            <a:pPr lvl="1"/>
            <a:r>
              <a:rPr lang="zh-CN" altLang="en-US" dirty="0"/>
              <a:t>动态对象与动态网页</a:t>
            </a:r>
          </a:p>
          <a:p>
            <a:pPr lvl="2"/>
            <a:r>
              <a:rPr lang="zh-CN" altLang="en-US" dirty="0"/>
              <a:t>交互信息</a:t>
            </a:r>
            <a:endParaRPr lang="en-US" altLang="zh-CN" dirty="0"/>
          </a:p>
          <a:p>
            <a:pPr lvl="2"/>
            <a:r>
              <a:rPr lang="zh-CN" altLang="en-US" dirty="0"/>
              <a:t>比如，用户注册信息、登录信息等</a:t>
            </a:r>
            <a:endParaRPr lang="en-US" altLang="zh-CN" dirty="0"/>
          </a:p>
          <a:p>
            <a:pPr lvl="2"/>
            <a:r>
              <a:rPr lang="zh-CN" altLang="en-US" dirty="0"/>
              <a:t>实现语言：</a:t>
            </a:r>
            <a:r>
              <a:rPr lang="en-US" altLang="zh-CN" dirty="0"/>
              <a:t>PHP/JSP</a:t>
            </a:r>
            <a:r>
              <a:rPr lang="zh-CN" altLang="en-US" dirty="0"/>
              <a:t>等语言</a:t>
            </a:r>
            <a:r>
              <a:rPr lang="en-US" altLang="zh-CN" dirty="0"/>
              <a:t>+MySQL</a:t>
            </a:r>
            <a:r>
              <a:rPr lang="zh-CN" altLang="en-US" dirty="0"/>
              <a:t>等数据库</a:t>
            </a:r>
          </a:p>
          <a:p>
            <a:pPr lvl="1"/>
            <a:r>
              <a:rPr lang="zh-CN" altLang="en-US" dirty="0"/>
              <a:t>链接</a:t>
            </a:r>
          </a:p>
          <a:p>
            <a:pPr lvl="2"/>
            <a:r>
              <a:rPr lang="zh-CN" altLang="en-US" dirty="0"/>
              <a:t>超链接（</a:t>
            </a:r>
            <a:r>
              <a:rPr lang="en-US" altLang="zh-CN" dirty="0"/>
              <a:t>HyperLinks</a:t>
            </a:r>
            <a:r>
              <a:rPr lang="zh-CN" altLang="en-US" dirty="0"/>
              <a:t>）</a:t>
            </a:r>
          </a:p>
        </p:txBody>
      </p:sp>
      <p:sp>
        <p:nvSpPr>
          <p:cNvPr id="2" name="Title 1"/>
          <p:cNvSpPr>
            <a:spLocks noGrp="1"/>
          </p:cNvSpPr>
          <p:nvPr>
            <p:ph type="title"/>
          </p:nvPr>
        </p:nvSpPr>
        <p:spPr>
          <a:xfrm>
            <a:off x="660400" y="128587"/>
            <a:ext cx="10858500" cy="900112"/>
          </a:xfrm>
        </p:spPr>
        <p:txBody>
          <a:bodyPr>
            <a:normAutofit/>
          </a:bodyPr>
          <a:lstStyle/>
          <a:p>
            <a:r>
              <a:rPr lang="en-US" altLang="zh-CN" dirty="0"/>
              <a:t>Web</a:t>
            </a:r>
            <a:r>
              <a:rPr lang="zh-CN" altLang="en-US" dirty="0"/>
              <a:t>网页上的对象分类</a:t>
            </a:r>
            <a:endParaRPr lang="en-US" dirty="0"/>
          </a:p>
        </p:txBody>
      </p:sp>
      <p:sp>
        <p:nvSpPr>
          <p:cNvPr id="6" name="文本框 5">
            <a:extLst>
              <a:ext uri="{FF2B5EF4-FFF2-40B4-BE49-F238E27FC236}">
                <a16:creationId xmlns:a16="http://schemas.microsoft.com/office/drawing/2014/main" id="{3FD92692-4F8D-49B2-8889-295D5B0255CA}"/>
              </a:ext>
            </a:extLst>
          </p:cNvPr>
          <p:cNvSpPr txBox="1"/>
          <p:nvPr/>
        </p:nvSpPr>
        <p:spPr>
          <a:xfrm>
            <a:off x="397164" y="2256366"/>
            <a:ext cx="11637818" cy="1077218"/>
          </a:xfrm>
          <a:prstGeom prst="rect">
            <a:avLst/>
          </a:prstGeom>
          <a:noFill/>
        </p:spPr>
        <p:txBody>
          <a:bodyPr wrap="square" numCol="2">
            <a:spAutoFit/>
          </a:bodyPr>
          <a:lstStyle/>
          <a:p>
            <a:pPr marL="1200150" lvl="2" indent="-285750">
              <a:buFont typeface="Wingdings" panose="05000000000000000000" pitchFamily="2" charset="2"/>
              <a:buChar char="ü"/>
            </a:pPr>
            <a:r>
              <a:rPr lang="zh-CN" altLang="en-US" sz="1600" dirty="0"/>
              <a:t>确定的文本、媒体信息</a:t>
            </a:r>
            <a:endParaRPr lang="en-US" altLang="zh-CN" sz="1600" dirty="0"/>
          </a:p>
          <a:p>
            <a:pPr marL="1200150" lvl="2" indent="-285750">
              <a:buFont typeface="Wingdings" panose="05000000000000000000" pitchFamily="2" charset="2"/>
              <a:buChar char="ü"/>
            </a:pPr>
            <a:r>
              <a:rPr lang="en-US" altLang="zh-CN" sz="1600" dirty="0"/>
              <a:t> </a:t>
            </a:r>
            <a:r>
              <a:rPr lang="zh-CN" altLang="en-US" sz="1600" dirty="0"/>
              <a:t>如文本，表格，图片，图像和视频等多媒体类型的信息</a:t>
            </a:r>
            <a:endParaRPr lang="en-US" altLang="zh-CN" sz="1600" dirty="0"/>
          </a:p>
          <a:p>
            <a:pPr marL="1200150" lvl="2" indent="-285750">
              <a:buFont typeface="Wingdings" panose="05000000000000000000" pitchFamily="2" charset="2"/>
              <a:buChar char="ü"/>
            </a:pPr>
            <a:r>
              <a:rPr lang="en-US" altLang="zh-CN" sz="1600" dirty="0"/>
              <a:t> </a:t>
            </a:r>
            <a:r>
              <a:rPr lang="zh-CN" altLang="en-US" sz="1600" dirty="0"/>
              <a:t>实现语言：标记语言，如：</a:t>
            </a:r>
            <a:r>
              <a:rPr lang="en-US" altLang="zh-CN" sz="1600" dirty="0"/>
              <a:t>HTML</a:t>
            </a:r>
            <a:r>
              <a:rPr lang="zh-CN" altLang="en-US" sz="1600" dirty="0"/>
              <a:t>，</a:t>
            </a:r>
            <a:r>
              <a:rPr lang="en-US" altLang="zh-CN" sz="1600" dirty="0"/>
              <a:t>XML</a:t>
            </a:r>
            <a:r>
              <a:rPr lang="zh-CN" altLang="en-US" sz="1600" dirty="0"/>
              <a:t>，</a:t>
            </a:r>
            <a:r>
              <a:rPr lang="en-US" altLang="zh-CN" sz="1600" dirty="0"/>
              <a:t>PHP</a:t>
            </a:r>
            <a:r>
              <a:rPr lang="zh-CN" altLang="en-US" sz="1600" dirty="0"/>
              <a:t>等</a:t>
            </a:r>
          </a:p>
          <a:p>
            <a:pPr marL="1200150" lvl="2" indent="-285750">
              <a:buFont typeface="Wingdings" panose="05000000000000000000" pitchFamily="2" charset="2"/>
              <a:buChar char="ü"/>
            </a:pPr>
            <a:r>
              <a:rPr lang="zh-CN" altLang="en-US" sz="1600" dirty="0"/>
              <a:t>表达展现信息</a:t>
            </a:r>
            <a:endParaRPr lang="en-US" altLang="zh-CN" sz="1600" dirty="0"/>
          </a:p>
          <a:p>
            <a:pPr marL="1200150" lvl="2" indent="-285750">
              <a:buFont typeface="Wingdings" panose="05000000000000000000" pitchFamily="2" charset="2"/>
              <a:buChar char="ü"/>
            </a:pPr>
            <a:r>
              <a:rPr lang="zh-CN" altLang="en-US" sz="1600" dirty="0"/>
              <a:t>字体、颜色和布局等风格类型的信息</a:t>
            </a:r>
            <a:endParaRPr lang="en-US" altLang="zh-CN" sz="1600" dirty="0"/>
          </a:p>
          <a:p>
            <a:pPr marL="1200150" lvl="2" indent="-285750">
              <a:buFont typeface="Wingdings" panose="05000000000000000000" pitchFamily="2" charset="2"/>
              <a:buChar char="ü"/>
            </a:pPr>
            <a:r>
              <a:rPr lang="zh-CN" altLang="en-US" sz="1600" dirty="0"/>
              <a:t>实现语言：</a:t>
            </a:r>
            <a:r>
              <a:rPr lang="zh-CN" altLang="en-US" sz="1600" dirty="0">
                <a:sym typeface="+mn-ea"/>
              </a:rPr>
              <a:t>层叠样式表</a:t>
            </a:r>
            <a:r>
              <a:rPr lang="en-US" altLang="zh-CN" sz="1600" dirty="0">
                <a:sym typeface="+mn-ea"/>
              </a:rPr>
              <a:t>CSS</a:t>
            </a:r>
            <a:endParaRPr lang="zh-CN" altLang="en-US" sz="1600" dirty="0"/>
          </a:p>
        </p:txBody>
      </p:sp>
    </p:spTree>
    <p:extLst>
      <p:ext uri="{BB962C8B-B14F-4D97-AF65-F5344CB8AC3E}">
        <p14:creationId xmlns:p14="http://schemas.microsoft.com/office/powerpoint/2010/main" val="18865490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7F02474-C014-477A-9877-D71FF2F082BF}"/>
              </a:ext>
            </a:extLst>
          </p:cNvPr>
          <p:cNvSpPr>
            <a:spLocks noGrp="1"/>
          </p:cNvSpPr>
          <p:nvPr>
            <p:ph idx="1"/>
          </p:nvPr>
        </p:nvSpPr>
        <p:spPr>
          <a:xfrm>
            <a:off x="660400" y="1130300"/>
            <a:ext cx="10858500" cy="5003800"/>
          </a:xfrm>
        </p:spPr>
        <p:txBody>
          <a:bodyPr>
            <a:normAutofit fontScale="92500"/>
          </a:bodyPr>
          <a:lstStyle/>
          <a:p>
            <a:pPr algn="just"/>
            <a:r>
              <a:rPr lang="zh-CN" altLang="en-US" dirty="0"/>
              <a:t>超文本标记语言</a:t>
            </a:r>
            <a:r>
              <a:rPr lang="en-US" altLang="zh-CN" dirty="0"/>
              <a:t>HTML</a:t>
            </a:r>
            <a:r>
              <a:rPr lang="zh-CN" altLang="en-US" dirty="0"/>
              <a:t>中的</a:t>
            </a:r>
            <a:r>
              <a:rPr lang="en-US" altLang="zh-CN" dirty="0"/>
              <a:t>Markup</a:t>
            </a:r>
            <a:r>
              <a:rPr lang="zh-CN" altLang="en-US" dirty="0"/>
              <a:t>的意思就是“设置标记”。</a:t>
            </a:r>
            <a:r>
              <a:rPr lang="en-US" altLang="zh-CN" dirty="0"/>
              <a:t>HTML</a:t>
            </a:r>
            <a:r>
              <a:rPr lang="zh-CN" altLang="en-US" dirty="0"/>
              <a:t>定义了许多用于排版的命令（即标签）。</a:t>
            </a:r>
          </a:p>
          <a:p>
            <a:pPr algn="just"/>
            <a:r>
              <a:rPr lang="en-US" altLang="zh-CN" dirty="0"/>
              <a:t>HTML</a:t>
            </a:r>
            <a:r>
              <a:rPr lang="zh-CN" altLang="en-US" dirty="0"/>
              <a:t>把各种标签嵌入到万维网的页面中，就构成了所谓的</a:t>
            </a:r>
            <a:r>
              <a:rPr lang="en-US" altLang="zh-CN" dirty="0"/>
              <a:t>HTML</a:t>
            </a:r>
            <a:r>
              <a:rPr lang="zh-CN" altLang="en-US" dirty="0"/>
              <a:t>文档。</a:t>
            </a:r>
            <a:r>
              <a:rPr lang="en-US" altLang="zh-CN" dirty="0"/>
              <a:t>HTML</a:t>
            </a:r>
            <a:r>
              <a:rPr lang="zh-CN" altLang="en-US" dirty="0"/>
              <a:t>文档是一种可以用任何文本编辑器创建的</a:t>
            </a:r>
            <a:r>
              <a:rPr lang="en-US" altLang="zh-CN" dirty="0"/>
              <a:t>ASCII</a:t>
            </a:r>
            <a:r>
              <a:rPr lang="zh-CN" altLang="en-US" dirty="0"/>
              <a:t>码文件。</a:t>
            </a:r>
          </a:p>
          <a:p>
            <a:pPr algn="just"/>
            <a:r>
              <a:rPr lang="zh-CN" altLang="en-US" dirty="0"/>
              <a:t>仅当</a:t>
            </a:r>
            <a:r>
              <a:rPr lang="en-US" altLang="zh-CN" dirty="0"/>
              <a:t>HTML</a:t>
            </a:r>
            <a:r>
              <a:rPr lang="zh-CN" altLang="en-US" dirty="0"/>
              <a:t>文档是以</a:t>
            </a:r>
            <a:r>
              <a:rPr lang="en-US" altLang="zh-CN" dirty="0"/>
              <a:t>.html</a:t>
            </a:r>
            <a:r>
              <a:rPr lang="zh-CN" altLang="en-US" dirty="0"/>
              <a:t>或</a:t>
            </a:r>
            <a:r>
              <a:rPr lang="en-US" altLang="zh-CN" dirty="0"/>
              <a:t>.htm</a:t>
            </a:r>
            <a:r>
              <a:rPr lang="zh-CN" altLang="en-US" dirty="0"/>
              <a:t>为后缀时，浏览器才对此文档的各种标签进行解释。</a:t>
            </a:r>
          </a:p>
          <a:p>
            <a:pPr algn="just"/>
            <a:r>
              <a:rPr lang="zh-CN" altLang="en-US" dirty="0"/>
              <a:t>当浏览器从服务器读取</a:t>
            </a:r>
            <a:r>
              <a:rPr lang="en-US" altLang="zh-CN" dirty="0"/>
              <a:t>HTML</a:t>
            </a:r>
            <a:r>
              <a:rPr lang="zh-CN" altLang="en-US" dirty="0"/>
              <a:t>文档后，就按照</a:t>
            </a:r>
            <a:r>
              <a:rPr lang="en-US" altLang="zh-CN" dirty="0"/>
              <a:t>HTML</a:t>
            </a:r>
            <a:r>
              <a:rPr lang="zh-CN" altLang="en-US" dirty="0"/>
              <a:t>文档中的各种标签，根据浏览器所使用的显示器的尺寸和分辨率大小，重新进行排版并恢复出所读取的页面。</a:t>
            </a:r>
          </a:p>
          <a:p>
            <a:pPr algn="just"/>
            <a:r>
              <a:rPr lang="en-US" altLang="zh-CN" dirty="0"/>
              <a:t>HTML</a:t>
            </a:r>
            <a:r>
              <a:rPr lang="zh-CN" altLang="en-US" dirty="0"/>
              <a:t>规定了两种不同的链接设置方法。</a:t>
            </a:r>
          </a:p>
          <a:p>
            <a:pPr lvl="1" algn="just"/>
            <a:r>
              <a:rPr lang="zh-CN" altLang="en-US" dirty="0"/>
              <a:t>远程链接：超链的终点是其他网点上的页面。</a:t>
            </a:r>
          </a:p>
          <a:p>
            <a:pPr lvl="1" algn="just"/>
            <a:r>
              <a:rPr lang="zh-CN" altLang="en-US" dirty="0"/>
              <a:t>本地链接：超链指向本计算机中的某个文件。 </a:t>
            </a:r>
          </a:p>
          <a:p>
            <a:endParaRPr lang="zh-CN" altLang="en-US" dirty="0"/>
          </a:p>
        </p:txBody>
      </p:sp>
      <p:sp>
        <p:nvSpPr>
          <p:cNvPr id="6" name="Rectangle 2"/>
          <p:cNvSpPr>
            <a:spLocks noGrp="1" noChangeArrowheads="1"/>
          </p:cNvSpPr>
          <p:nvPr>
            <p:ph type="title"/>
          </p:nvPr>
        </p:nvSpPr>
        <p:spPr>
          <a:xfrm>
            <a:off x="660400" y="128587"/>
            <a:ext cx="10858500" cy="900112"/>
          </a:xfrm>
        </p:spPr>
        <p:txBody>
          <a:bodyPr>
            <a:noAutofit/>
          </a:bodyPr>
          <a:lstStyle/>
          <a:p>
            <a:r>
              <a:rPr lang="zh-CN" altLang="en-US" dirty="0"/>
              <a:t>超文本标记语言 </a:t>
            </a:r>
            <a:r>
              <a:rPr lang="en-US" altLang="zh-CN" dirty="0"/>
              <a:t>HTML</a:t>
            </a:r>
          </a:p>
        </p:txBody>
      </p:sp>
    </p:spTree>
    <p:extLst>
      <p:ext uri="{BB962C8B-B14F-4D97-AF65-F5344CB8AC3E}">
        <p14:creationId xmlns:p14="http://schemas.microsoft.com/office/powerpoint/2010/main" val="25025551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normAutofit/>
          </a:bodyPr>
          <a:lstStyle/>
          <a:p>
            <a:r>
              <a:rPr lang="en-US" altLang="zh-CN" sz="3200" dirty="0"/>
              <a:t>HTML </a:t>
            </a:r>
            <a:r>
              <a:rPr lang="zh-CN" altLang="en-US" sz="3200" dirty="0"/>
              <a:t>和 </a:t>
            </a:r>
            <a:r>
              <a:rPr lang="en-US" altLang="zh-CN" sz="3200" dirty="0"/>
              <a:t>XML </a:t>
            </a:r>
            <a:r>
              <a:rPr lang="zh-CN" altLang="en-US" sz="3200" dirty="0"/>
              <a:t>对比</a:t>
            </a:r>
            <a:endParaRPr lang="en-US" sz="3200" dirty="0"/>
          </a:p>
        </p:txBody>
      </p:sp>
      <p:graphicFrame>
        <p:nvGraphicFramePr>
          <p:cNvPr id="4" name="表格 3"/>
          <p:cNvGraphicFramePr/>
          <p:nvPr>
            <p:custDataLst>
              <p:tags r:id="rId1"/>
            </p:custDataLst>
          </p:nvPr>
        </p:nvGraphicFramePr>
        <p:xfrm>
          <a:off x="743527" y="1141285"/>
          <a:ext cx="10407920" cy="2834640"/>
        </p:xfrm>
        <a:graphic>
          <a:graphicData uri="http://schemas.openxmlformats.org/drawingml/2006/table">
            <a:tbl>
              <a:tblPr firstRow="1" bandRow="1">
                <a:tableStyleId>{5C22544A-7EE6-4342-B048-85BDC9FD1C3A}</a:tableStyleId>
              </a:tblPr>
              <a:tblGrid>
                <a:gridCol w="2196072">
                  <a:extLst>
                    <a:ext uri="{9D8B030D-6E8A-4147-A177-3AD203B41FA5}">
                      <a16:colId xmlns:a16="http://schemas.microsoft.com/office/drawing/2014/main" val="20000"/>
                    </a:ext>
                  </a:extLst>
                </a:gridCol>
                <a:gridCol w="3383788">
                  <a:extLst>
                    <a:ext uri="{9D8B030D-6E8A-4147-A177-3AD203B41FA5}">
                      <a16:colId xmlns:a16="http://schemas.microsoft.com/office/drawing/2014/main" val="20001"/>
                    </a:ext>
                  </a:extLst>
                </a:gridCol>
                <a:gridCol w="4828060">
                  <a:extLst>
                    <a:ext uri="{9D8B030D-6E8A-4147-A177-3AD203B41FA5}">
                      <a16:colId xmlns:a16="http://schemas.microsoft.com/office/drawing/2014/main" val="20002"/>
                    </a:ext>
                  </a:extLst>
                </a:gridCol>
              </a:tblGrid>
              <a:tr h="323945">
                <a:tc>
                  <a:txBody>
                    <a:bodyPr/>
                    <a:lstStyle/>
                    <a:p>
                      <a:pPr>
                        <a:buNone/>
                      </a:pPr>
                      <a:r>
                        <a:rPr lang="zh-CN" altLang="en-US" sz="1800" b="0">
                          <a:latin typeface="微软雅黑" panose="020B0503020204020204" pitchFamily="34" charset="-122"/>
                          <a:ea typeface="微软雅黑" panose="020B0503020204020204" pitchFamily="34" charset="-122"/>
                        </a:rPr>
                        <a:t>比较内容</a:t>
                      </a:r>
                    </a:p>
                  </a:txBody>
                  <a:tcPr/>
                </a:tc>
                <a:tc>
                  <a:txBody>
                    <a:bodyPr/>
                    <a:lstStyle/>
                    <a:p>
                      <a:pPr>
                        <a:buNone/>
                      </a:pPr>
                      <a:r>
                        <a:rPr lang="en-US" altLang="zh-CN" sz="1800" b="0" dirty="0">
                          <a:latin typeface="微软雅黑" panose="020B0503020204020204" pitchFamily="34" charset="-122"/>
                          <a:ea typeface="微软雅黑" panose="020B0503020204020204" pitchFamily="34" charset="-122"/>
                        </a:rPr>
                        <a:t>HTML</a:t>
                      </a:r>
                    </a:p>
                  </a:txBody>
                  <a:tcPr/>
                </a:tc>
                <a:tc>
                  <a:txBody>
                    <a:bodyPr/>
                    <a:lstStyle/>
                    <a:p>
                      <a:pPr>
                        <a:buNone/>
                      </a:pPr>
                      <a:r>
                        <a:rPr lang="en-US" altLang="zh-CN" sz="1800" b="0">
                          <a:latin typeface="微软雅黑" panose="020B0503020204020204" pitchFamily="34" charset="-122"/>
                          <a:ea typeface="微软雅黑" panose="020B0503020204020204" pitchFamily="34" charset="-122"/>
                        </a:rPr>
                        <a:t>XML</a:t>
                      </a:r>
                    </a:p>
                  </a:txBody>
                  <a:tcPr/>
                </a:tc>
                <a:extLst>
                  <a:ext uri="{0D108BD9-81ED-4DB2-BD59-A6C34878D82A}">
                    <a16:rowId xmlns:a16="http://schemas.microsoft.com/office/drawing/2014/main" val="10000"/>
                  </a:ext>
                </a:extLst>
              </a:tr>
              <a:tr h="566904">
                <a:tc>
                  <a:txBody>
                    <a:bodyPr/>
                    <a:lstStyle/>
                    <a:p>
                      <a:pPr>
                        <a:buNone/>
                      </a:pPr>
                      <a:r>
                        <a:rPr lang="zh-CN" altLang="en-US" sz="1800" b="0" dirty="0">
                          <a:latin typeface="微软雅黑" panose="020B0503020204020204" pitchFamily="34" charset="-122"/>
                          <a:ea typeface="微软雅黑" panose="020B0503020204020204" pitchFamily="34" charset="-122"/>
                        </a:rPr>
                        <a:t>扩展性</a:t>
                      </a:r>
                    </a:p>
                  </a:txBody>
                  <a:tcPr/>
                </a:tc>
                <a:tc>
                  <a:txBody>
                    <a:bodyPr/>
                    <a:lstStyle/>
                    <a:p>
                      <a:pPr>
                        <a:buNone/>
                      </a:pPr>
                      <a:r>
                        <a:rPr lang="zh-CN" altLang="en-US" sz="1800" b="0" dirty="0">
                          <a:latin typeface="微软雅黑" panose="020B0503020204020204" pitchFamily="34" charset="-122"/>
                          <a:ea typeface="微软雅黑" panose="020B0503020204020204" pitchFamily="34" charset="-122"/>
                        </a:rPr>
                        <a:t>不具有可扩展性，标记固定</a:t>
                      </a:r>
                    </a:p>
                  </a:txBody>
                  <a:tcPr/>
                </a:tc>
                <a:tc>
                  <a:txBody>
                    <a:bodyPr/>
                    <a:lstStyle/>
                    <a:p>
                      <a:pPr>
                        <a:buNone/>
                      </a:pPr>
                      <a:r>
                        <a:rPr lang="zh-CN" altLang="en-US" sz="1800" b="0" dirty="0">
                          <a:latin typeface="微软雅黑" panose="020B0503020204020204" pitchFamily="34" charset="-122"/>
                          <a:ea typeface="微软雅黑" panose="020B0503020204020204" pitchFamily="34" charset="-122"/>
                        </a:rPr>
                        <a:t>元标记语言，可定义新的标记语言，标记可由用户定义</a:t>
                      </a:r>
                    </a:p>
                  </a:txBody>
                  <a:tcPr/>
                </a:tc>
                <a:extLst>
                  <a:ext uri="{0D108BD9-81ED-4DB2-BD59-A6C34878D82A}">
                    <a16:rowId xmlns:a16="http://schemas.microsoft.com/office/drawing/2014/main" val="10001"/>
                  </a:ext>
                </a:extLst>
              </a:tr>
              <a:tr h="323945">
                <a:tc>
                  <a:txBody>
                    <a:bodyPr/>
                    <a:lstStyle/>
                    <a:p>
                      <a:pPr>
                        <a:buNone/>
                      </a:pPr>
                      <a:r>
                        <a:rPr lang="zh-CN" altLang="en-US" sz="1800" b="0">
                          <a:latin typeface="微软雅黑" panose="020B0503020204020204" pitchFamily="34" charset="-122"/>
                          <a:ea typeface="微软雅黑" panose="020B0503020204020204" pitchFamily="34" charset="-122"/>
                        </a:rPr>
                        <a:t>侧重点</a:t>
                      </a:r>
                    </a:p>
                  </a:txBody>
                  <a:tcPr/>
                </a:tc>
                <a:tc>
                  <a:txBody>
                    <a:bodyPr/>
                    <a:lstStyle/>
                    <a:p>
                      <a:pPr>
                        <a:buNone/>
                      </a:pPr>
                      <a:r>
                        <a:rPr lang="zh-CN" altLang="en-US" sz="1800" b="0">
                          <a:latin typeface="微软雅黑" panose="020B0503020204020204" pitchFamily="34" charset="-122"/>
                          <a:ea typeface="微软雅黑" panose="020B0503020204020204" pitchFamily="34" charset="-122"/>
                        </a:rPr>
                        <a:t>侧重信息的表现形式</a:t>
                      </a:r>
                    </a:p>
                  </a:txBody>
                  <a:tcPr/>
                </a:tc>
                <a:tc>
                  <a:txBody>
                    <a:bodyPr/>
                    <a:lstStyle/>
                    <a:p>
                      <a:pPr>
                        <a:buNone/>
                      </a:pPr>
                      <a:r>
                        <a:rPr lang="zh-CN" altLang="en-US" sz="1800" b="0">
                          <a:latin typeface="微软雅黑" panose="020B0503020204020204" pitchFamily="34" charset="-122"/>
                          <a:ea typeface="微软雅黑" panose="020B0503020204020204" pitchFamily="34" charset="-122"/>
                        </a:rPr>
                        <a:t>侧重结构化的信息描述</a:t>
                      </a:r>
                    </a:p>
                  </a:txBody>
                  <a:tcPr/>
                </a:tc>
                <a:extLst>
                  <a:ext uri="{0D108BD9-81ED-4DB2-BD59-A6C34878D82A}">
                    <a16:rowId xmlns:a16="http://schemas.microsoft.com/office/drawing/2014/main" val="10002"/>
                  </a:ext>
                </a:extLst>
              </a:tr>
              <a:tr h="323945">
                <a:tc>
                  <a:txBody>
                    <a:bodyPr/>
                    <a:lstStyle/>
                    <a:p>
                      <a:pPr>
                        <a:buNone/>
                      </a:pPr>
                      <a:r>
                        <a:rPr lang="zh-CN" altLang="en-US" sz="1800" b="0">
                          <a:latin typeface="微软雅黑" panose="020B0503020204020204" pitchFamily="34" charset="-122"/>
                          <a:ea typeface="微软雅黑" panose="020B0503020204020204" pitchFamily="34" charset="-122"/>
                        </a:rPr>
                        <a:t>语法</a:t>
                      </a:r>
                    </a:p>
                  </a:txBody>
                  <a:tcPr/>
                </a:tc>
                <a:tc>
                  <a:txBody>
                    <a:bodyPr/>
                    <a:lstStyle/>
                    <a:p>
                      <a:pPr>
                        <a:buNone/>
                      </a:pPr>
                      <a:r>
                        <a:rPr lang="zh-CN" altLang="en-US" sz="1800" b="0">
                          <a:latin typeface="微软雅黑" panose="020B0503020204020204" pitchFamily="34" charset="-122"/>
                          <a:ea typeface="微软雅黑" panose="020B0503020204020204" pitchFamily="34" charset="-122"/>
                        </a:rPr>
                        <a:t>不严格（嵌套、配对）</a:t>
                      </a:r>
                    </a:p>
                  </a:txBody>
                  <a:tcPr/>
                </a:tc>
                <a:tc>
                  <a:txBody>
                    <a:bodyPr/>
                    <a:lstStyle/>
                    <a:p>
                      <a:pPr>
                        <a:buNone/>
                      </a:pPr>
                      <a:r>
                        <a:rPr lang="zh-CN" altLang="en-US" sz="1800" b="0">
                          <a:latin typeface="微软雅黑" panose="020B0503020204020204" pitchFamily="34" charset="-122"/>
                          <a:ea typeface="微软雅黑" panose="020B0503020204020204" pitchFamily="34" charset="-122"/>
                        </a:rPr>
                        <a:t>严格要求嵌套、配对严格按照</a:t>
                      </a:r>
                      <a:r>
                        <a:rPr lang="en-US" altLang="zh-CN" sz="1800" b="0">
                          <a:latin typeface="微软雅黑" panose="020B0503020204020204" pitchFamily="34" charset="-122"/>
                          <a:ea typeface="微软雅黑" panose="020B0503020204020204" pitchFamily="34" charset="-122"/>
                        </a:rPr>
                        <a:t>DTD</a:t>
                      </a:r>
                      <a:r>
                        <a:rPr lang="zh-CN" altLang="en-US" sz="1800" b="0">
                          <a:latin typeface="微软雅黑" panose="020B0503020204020204" pitchFamily="34" charset="-122"/>
                          <a:ea typeface="微软雅黑" panose="020B0503020204020204" pitchFamily="34" charset="-122"/>
                        </a:rPr>
                        <a:t>的要求</a:t>
                      </a:r>
                    </a:p>
                  </a:txBody>
                  <a:tcPr/>
                </a:tc>
                <a:extLst>
                  <a:ext uri="{0D108BD9-81ED-4DB2-BD59-A6C34878D82A}">
                    <a16:rowId xmlns:a16="http://schemas.microsoft.com/office/drawing/2014/main" val="10003"/>
                  </a:ext>
                </a:extLst>
              </a:tr>
              <a:tr h="323945">
                <a:tc>
                  <a:txBody>
                    <a:bodyPr/>
                    <a:lstStyle/>
                    <a:p>
                      <a:pPr>
                        <a:buNone/>
                      </a:pPr>
                      <a:r>
                        <a:rPr lang="zh-CN" altLang="en-US" sz="1800" b="0">
                          <a:latin typeface="微软雅黑" panose="020B0503020204020204" pitchFamily="34" charset="-122"/>
                          <a:ea typeface="微软雅黑" panose="020B0503020204020204" pitchFamily="34" charset="-122"/>
                        </a:rPr>
                        <a:t>可读性和可维护性</a:t>
                      </a:r>
                    </a:p>
                  </a:txBody>
                  <a:tcPr/>
                </a:tc>
                <a:tc>
                  <a:txBody>
                    <a:bodyPr/>
                    <a:lstStyle/>
                    <a:p>
                      <a:pPr>
                        <a:buNone/>
                      </a:pPr>
                      <a:r>
                        <a:rPr lang="zh-CN" altLang="en-US" sz="1800" b="0">
                          <a:latin typeface="微软雅黑" panose="020B0503020204020204" pitchFamily="34" charset="-122"/>
                          <a:ea typeface="微软雅黑" panose="020B0503020204020204" pitchFamily="34" charset="-122"/>
                        </a:rPr>
                        <a:t>难于阅读，难于维护</a:t>
                      </a:r>
                    </a:p>
                  </a:txBody>
                  <a:tcPr/>
                </a:tc>
                <a:tc>
                  <a:txBody>
                    <a:bodyPr/>
                    <a:lstStyle/>
                    <a:p>
                      <a:pPr>
                        <a:buNone/>
                      </a:pPr>
                      <a:r>
                        <a:rPr lang="zh-CN" altLang="en-US" sz="1800" b="0">
                          <a:latin typeface="微软雅黑" panose="020B0503020204020204" pitchFamily="34" charset="-122"/>
                          <a:ea typeface="微软雅黑" panose="020B0503020204020204" pitchFamily="34" charset="-122"/>
                        </a:rPr>
                        <a:t>结构清晰，便于阅读和维护</a:t>
                      </a:r>
                    </a:p>
                  </a:txBody>
                  <a:tcPr/>
                </a:tc>
                <a:extLst>
                  <a:ext uri="{0D108BD9-81ED-4DB2-BD59-A6C34878D82A}">
                    <a16:rowId xmlns:a16="http://schemas.microsoft.com/office/drawing/2014/main" val="10004"/>
                  </a:ext>
                </a:extLst>
              </a:tr>
              <a:tr h="323945">
                <a:tc>
                  <a:txBody>
                    <a:bodyPr/>
                    <a:lstStyle/>
                    <a:p>
                      <a:pPr>
                        <a:buNone/>
                      </a:pPr>
                      <a:r>
                        <a:rPr lang="zh-CN" altLang="en-US" sz="1800" b="0">
                          <a:latin typeface="微软雅黑" panose="020B0503020204020204" pitchFamily="34" charset="-122"/>
                          <a:ea typeface="微软雅黑" panose="020B0503020204020204" pitchFamily="34" charset="-122"/>
                        </a:rPr>
                        <a:t>数据本身与显示</a:t>
                      </a:r>
                    </a:p>
                  </a:txBody>
                  <a:tcPr/>
                </a:tc>
                <a:tc>
                  <a:txBody>
                    <a:bodyPr/>
                    <a:lstStyle/>
                    <a:p>
                      <a:pPr>
                        <a:buNone/>
                      </a:pPr>
                      <a:r>
                        <a:rPr lang="zh-CN" altLang="en-US" sz="1800" b="0" dirty="0">
                          <a:latin typeface="微软雅黑" panose="020B0503020204020204" pitchFamily="34" charset="-122"/>
                          <a:ea typeface="微软雅黑" panose="020B0503020204020204" pitchFamily="34" charset="-122"/>
                        </a:rPr>
                        <a:t>数据与显示通常合在一起</a:t>
                      </a:r>
                    </a:p>
                  </a:txBody>
                  <a:tcPr/>
                </a:tc>
                <a:tc>
                  <a:txBody>
                    <a:bodyPr/>
                    <a:lstStyle/>
                    <a:p>
                      <a:pPr>
                        <a:buNone/>
                      </a:pPr>
                      <a:r>
                        <a:rPr lang="zh-CN" altLang="en-US" sz="1800" b="0">
                          <a:latin typeface="微软雅黑" panose="020B0503020204020204" pitchFamily="34" charset="-122"/>
                          <a:ea typeface="微软雅黑" panose="020B0503020204020204" pitchFamily="34" charset="-122"/>
                        </a:rPr>
                        <a:t>数据与显示分离</a:t>
                      </a:r>
                    </a:p>
                  </a:txBody>
                  <a:tcPr/>
                </a:tc>
                <a:extLst>
                  <a:ext uri="{0D108BD9-81ED-4DB2-BD59-A6C34878D82A}">
                    <a16:rowId xmlns:a16="http://schemas.microsoft.com/office/drawing/2014/main" val="10005"/>
                  </a:ext>
                </a:extLst>
              </a:tr>
              <a:tr h="323945">
                <a:tc>
                  <a:txBody>
                    <a:bodyPr/>
                    <a:lstStyle/>
                    <a:p>
                      <a:pPr>
                        <a:buNone/>
                      </a:pPr>
                      <a:r>
                        <a:rPr lang="zh-CN" altLang="en-US" sz="1800" b="0" dirty="0">
                          <a:latin typeface="微软雅黑" panose="020B0503020204020204" pitchFamily="34" charset="-122"/>
                          <a:ea typeface="微软雅黑" panose="020B0503020204020204" pitchFamily="34" charset="-122"/>
                        </a:rPr>
                        <a:t>重用性</a:t>
                      </a:r>
                    </a:p>
                  </a:txBody>
                  <a:tcPr/>
                </a:tc>
                <a:tc>
                  <a:txBody>
                    <a:bodyPr/>
                    <a:lstStyle/>
                    <a:p>
                      <a:pPr>
                        <a:buNone/>
                      </a:pPr>
                      <a:r>
                        <a:rPr lang="zh-CN" altLang="en-US" sz="1800" b="0" dirty="0">
                          <a:latin typeface="微软雅黑" panose="020B0503020204020204" pitchFamily="34" charset="-122"/>
                          <a:ea typeface="微软雅黑" panose="020B0503020204020204" pitchFamily="34" charset="-122"/>
                        </a:rPr>
                        <a:t>低</a:t>
                      </a:r>
                    </a:p>
                  </a:txBody>
                  <a:tcPr/>
                </a:tc>
                <a:tc>
                  <a:txBody>
                    <a:bodyPr/>
                    <a:lstStyle/>
                    <a:p>
                      <a:pPr>
                        <a:buNone/>
                      </a:pPr>
                      <a:r>
                        <a:rPr lang="zh-CN" altLang="en-US" sz="1800" b="0" dirty="0">
                          <a:latin typeface="微软雅黑" panose="020B0503020204020204" pitchFamily="34" charset="-122"/>
                          <a:ea typeface="微软雅黑" panose="020B0503020204020204" pitchFamily="34" charset="-122"/>
                        </a:rPr>
                        <a:t>高</a:t>
                      </a:r>
                    </a:p>
                  </a:txBody>
                  <a:tcPr/>
                </a:tc>
                <a:extLst>
                  <a:ext uri="{0D108BD9-81ED-4DB2-BD59-A6C34878D82A}">
                    <a16:rowId xmlns:a16="http://schemas.microsoft.com/office/drawing/2014/main" val="10006"/>
                  </a:ext>
                </a:extLst>
              </a:tr>
            </a:tbl>
          </a:graphicData>
        </a:graphic>
      </p:graphicFrame>
      <p:pic>
        <p:nvPicPr>
          <p:cNvPr id="7" name="图片 6"/>
          <p:cNvPicPr>
            <a:picLocks noChangeAspect="1"/>
          </p:cNvPicPr>
          <p:nvPr/>
        </p:nvPicPr>
        <p:blipFill>
          <a:blip r:embed="rId4"/>
          <a:stretch>
            <a:fillRect/>
          </a:stretch>
        </p:blipFill>
        <p:spPr>
          <a:xfrm>
            <a:off x="2951018" y="4100604"/>
            <a:ext cx="5688921" cy="2484183"/>
          </a:xfrm>
          <a:prstGeom prst="rect">
            <a:avLst/>
          </a:prstGeom>
        </p:spPr>
      </p:pic>
    </p:spTree>
    <p:extLst>
      <p:ext uri="{BB962C8B-B14F-4D97-AF65-F5344CB8AC3E}">
        <p14:creationId xmlns:p14="http://schemas.microsoft.com/office/powerpoint/2010/main" val="18774424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17E6C382-218D-480F-97A9-1255A70D8B61}"/>
              </a:ext>
            </a:extLst>
          </p:cNvPr>
          <p:cNvSpPr>
            <a:spLocks noGrp="1"/>
          </p:cNvSpPr>
          <p:nvPr>
            <p:ph idx="1"/>
          </p:nvPr>
        </p:nvSpPr>
        <p:spPr/>
        <p:txBody>
          <a:bodyPr/>
          <a:lstStyle/>
          <a:p>
            <a:pPr>
              <a:lnSpc>
                <a:spcPct val="150000"/>
              </a:lnSpc>
            </a:pPr>
            <a:r>
              <a:rPr lang="en-US" altLang="zh-CN" dirty="0"/>
              <a:t>CSS (Cascading Style Sheets) </a:t>
            </a:r>
            <a:r>
              <a:rPr lang="zh-CN" altLang="en-US" dirty="0"/>
              <a:t>是层叠样式表，它是一种样式表语言，用于为 </a:t>
            </a:r>
            <a:r>
              <a:rPr lang="en-US" altLang="zh-CN" dirty="0"/>
              <a:t>HTML </a:t>
            </a:r>
            <a:r>
              <a:rPr lang="zh-CN" altLang="en-US" dirty="0"/>
              <a:t>文档定义页面布局。</a:t>
            </a:r>
            <a:r>
              <a:rPr lang="en-US" altLang="zh-CN" dirty="0"/>
              <a:t>CSS </a:t>
            </a:r>
            <a:r>
              <a:rPr lang="zh-CN" altLang="en-US" dirty="0"/>
              <a:t>与 </a:t>
            </a:r>
            <a:r>
              <a:rPr lang="en-US" altLang="zh-CN" dirty="0"/>
              <a:t>HTML </a:t>
            </a:r>
            <a:r>
              <a:rPr lang="zh-CN" altLang="en-US" dirty="0"/>
              <a:t>的</a:t>
            </a:r>
            <a:r>
              <a:rPr lang="zh-CN" altLang="en-US" dirty="0">
                <a:solidFill>
                  <a:srgbClr val="FF0000"/>
                </a:solidFill>
              </a:rPr>
              <a:t>区别</a:t>
            </a:r>
            <a:r>
              <a:rPr lang="zh-CN" altLang="en-US" dirty="0"/>
              <a:t>是：</a:t>
            </a:r>
          </a:p>
          <a:p>
            <a:pPr lvl="1">
              <a:lnSpc>
                <a:spcPct val="150000"/>
              </a:lnSpc>
            </a:pPr>
            <a:r>
              <a:rPr lang="en-US" altLang="zh-CN" dirty="0"/>
              <a:t>HTML </a:t>
            </a:r>
            <a:r>
              <a:rPr lang="zh-CN" altLang="en-US" dirty="0"/>
              <a:t>用于结构化内容</a:t>
            </a:r>
          </a:p>
          <a:p>
            <a:pPr lvl="1">
              <a:lnSpc>
                <a:spcPct val="150000"/>
              </a:lnSpc>
            </a:pPr>
            <a:r>
              <a:rPr lang="zh-CN" altLang="en-US" dirty="0"/>
              <a:t>而 </a:t>
            </a:r>
            <a:r>
              <a:rPr lang="en-US" altLang="zh-CN" dirty="0"/>
              <a:t>CSS </a:t>
            </a:r>
            <a:r>
              <a:rPr lang="zh-CN" altLang="en-US" dirty="0"/>
              <a:t>则用于格式化结构化的内容。</a:t>
            </a:r>
          </a:p>
        </p:txBody>
      </p:sp>
      <p:sp>
        <p:nvSpPr>
          <p:cNvPr id="3" name="标题 2">
            <a:extLst>
              <a:ext uri="{FF2B5EF4-FFF2-40B4-BE49-F238E27FC236}">
                <a16:creationId xmlns:a16="http://schemas.microsoft.com/office/drawing/2014/main" id="{0350C973-F79B-4BB4-815D-265176881D72}"/>
              </a:ext>
            </a:extLst>
          </p:cNvPr>
          <p:cNvSpPr>
            <a:spLocks noGrp="1"/>
          </p:cNvSpPr>
          <p:nvPr>
            <p:ph type="title"/>
          </p:nvPr>
        </p:nvSpPr>
        <p:spPr/>
        <p:txBody>
          <a:bodyPr>
            <a:normAutofit/>
          </a:bodyPr>
          <a:lstStyle/>
          <a:p>
            <a:r>
              <a:rPr lang="en-US" altLang="zh-CN" sz="3200" dirty="0"/>
              <a:t>CSS</a:t>
            </a:r>
            <a:r>
              <a:rPr lang="zh-CN" altLang="en-US" sz="3200" dirty="0"/>
              <a:t>层叠样式的文档布局：为 </a:t>
            </a:r>
            <a:r>
              <a:rPr lang="en-US" altLang="zh-CN" sz="3200" dirty="0"/>
              <a:t>HTML </a:t>
            </a:r>
            <a:r>
              <a:rPr lang="zh-CN" altLang="en-US" sz="3200" dirty="0"/>
              <a:t>文档定义页面布局</a:t>
            </a:r>
            <a:endParaRPr lang="zh-CN" altLang="en-US" dirty="0"/>
          </a:p>
        </p:txBody>
      </p:sp>
    </p:spTree>
    <p:extLst>
      <p:ext uri="{BB962C8B-B14F-4D97-AF65-F5344CB8AC3E}">
        <p14:creationId xmlns:p14="http://schemas.microsoft.com/office/powerpoint/2010/main" val="1142086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a:extLst>
              <a:ext uri="{FF2B5EF4-FFF2-40B4-BE49-F238E27FC236}">
                <a16:creationId xmlns:a16="http://schemas.microsoft.com/office/drawing/2014/main" id="{6D8E3130-1515-42C8-819D-4B92A13C3D6E}"/>
              </a:ext>
            </a:extLst>
          </p:cNvPr>
          <p:cNvSpPr>
            <a:spLocks noGrp="1"/>
          </p:cNvSpPr>
          <p:nvPr>
            <p:ph idx="1"/>
          </p:nvPr>
        </p:nvSpPr>
        <p:spPr/>
        <p:txBody>
          <a:bodyPr>
            <a:normAutofit/>
          </a:bodyPr>
          <a:lstStyle/>
          <a:p>
            <a:pPr>
              <a:lnSpc>
                <a:spcPct val="150000"/>
              </a:lnSpc>
            </a:pPr>
            <a:r>
              <a:rPr lang="en-US" altLang="zh-CN" dirty="0"/>
              <a:t>AJAX</a:t>
            </a:r>
            <a:r>
              <a:rPr lang="zh-CN" altLang="en-US" dirty="0"/>
              <a:t>：</a:t>
            </a:r>
            <a:r>
              <a:rPr lang="en-US" altLang="zh-CN" dirty="0"/>
              <a:t>Asynchronous JavaScript and XML</a:t>
            </a:r>
          </a:p>
          <a:p>
            <a:pPr lvl="1">
              <a:lnSpc>
                <a:spcPct val="150000"/>
              </a:lnSpc>
            </a:pPr>
            <a:r>
              <a:rPr lang="zh-CN" altLang="en-US" dirty="0"/>
              <a:t>超文本标记语言</a:t>
            </a:r>
            <a:r>
              <a:rPr lang="en-US" altLang="zh-CN" dirty="0"/>
              <a:t>HTML+CSS: </a:t>
            </a:r>
            <a:r>
              <a:rPr lang="zh-CN" altLang="en-US" dirty="0"/>
              <a:t>用于</a:t>
            </a:r>
            <a:r>
              <a:rPr lang="en-US" altLang="zh-CN" dirty="0"/>
              <a:t>Web</a:t>
            </a:r>
            <a:r>
              <a:rPr lang="zh-CN" altLang="en-US" dirty="0"/>
              <a:t>网页内容的显示</a:t>
            </a:r>
          </a:p>
          <a:p>
            <a:pPr lvl="1">
              <a:lnSpc>
                <a:spcPct val="150000"/>
              </a:lnSpc>
            </a:pPr>
            <a:r>
              <a:rPr lang="zh-CN" altLang="en-US" dirty="0"/>
              <a:t>文档对象模型</a:t>
            </a:r>
            <a:r>
              <a:rPr lang="en-US" altLang="zh-CN" dirty="0"/>
              <a:t>DOM</a:t>
            </a:r>
            <a:r>
              <a:rPr lang="zh-CN" altLang="en-US" dirty="0"/>
              <a:t>（</a:t>
            </a:r>
            <a:r>
              <a:rPr lang="en-US" altLang="zh-CN" dirty="0"/>
              <a:t>Document Object Model</a:t>
            </a:r>
            <a:r>
              <a:rPr lang="zh-CN" altLang="en-US" dirty="0"/>
              <a:t>）</a:t>
            </a:r>
            <a:r>
              <a:rPr lang="en-US" altLang="zh-CN" dirty="0"/>
              <a:t>: </a:t>
            </a:r>
            <a:r>
              <a:rPr lang="zh-CN" altLang="en-US" dirty="0"/>
              <a:t>文档对象模型 </a:t>
            </a:r>
            <a:r>
              <a:rPr lang="en-US" altLang="zh-CN" dirty="0"/>
              <a:t>(DOM) </a:t>
            </a:r>
            <a:r>
              <a:rPr lang="zh-CN" altLang="en-US" dirty="0"/>
              <a:t>是</a:t>
            </a:r>
            <a:r>
              <a:rPr lang="en-US" altLang="zh-CN" dirty="0"/>
              <a:t>HTML</a:t>
            </a:r>
            <a:r>
              <a:rPr lang="zh-CN" altLang="en-US" dirty="0"/>
              <a:t>和</a:t>
            </a:r>
            <a:r>
              <a:rPr lang="en-US" altLang="zh-CN" dirty="0"/>
              <a:t>XML</a:t>
            </a:r>
            <a:r>
              <a:rPr lang="zh-CN" altLang="en-US" dirty="0"/>
              <a:t>文档的编程接口，其本质上是页面的</a:t>
            </a:r>
            <a:r>
              <a:rPr lang="en-US" altLang="zh-CN" dirty="0"/>
              <a:t>API</a:t>
            </a:r>
            <a:r>
              <a:rPr lang="zh-CN" altLang="en-US" dirty="0"/>
              <a:t>，允许程序读取和操作页面的内容、结构和样式；采用树形结构组织</a:t>
            </a:r>
          </a:p>
          <a:p>
            <a:pPr lvl="1">
              <a:lnSpc>
                <a:spcPct val="150000"/>
              </a:lnSpc>
            </a:pPr>
            <a:r>
              <a:rPr lang="zh-CN" altLang="en-US" dirty="0"/>
              <a:t>扩展标记语言</a:t>
            </a:r>
            <a:r>
              <a:rPr lang="en-US" altLang="zh-CN" dirty="0"/>
              <a:t>XML</a:t>
            </a:r>
            <a:r>
              <a:rPr lang="zh-CN" altLang="en-US" dirty="0"/>
              <a:t>（</a:t>
            </a:r>
            <a:r>
              <a:rPr lang="en-US" altLang="zh-CN" dirty="0" err="1"/>
              <a:t>eXtensible</a:t>
            </a:r>
            <a:r>
              <a:rPr lang="en-US" altLang="zh-CN" dirty="0"/>
              <a:t> Markup Language</a:t>
            </a:r>
            <a:r>
              <a:rPr lang="zh-CN" altLang="en-US" dirty="0"/>
              <a:t>）：用于程序与服务器交换应用数据</a:t>
            </a:r>
          </a:p>
          <a:p>
            <a:pPr lvl="1">
              <a:lnSpc>
                <a:spcPct val="150000"/>
              </a:lnSpc>
            </a:pPr>
            <a:r>
              <a:rPr lang="zh-CN" altLang="en-US" dirty="0"/>
              <a:t>异步式工作方式：用于发送和检索</a:t>
            </a:r>
            <a:r>
              <a:rPr lang="en-US" altLang="zh-CN" dirty="0"/>
              <a:t>XML</a:t>
            </a:r>
            <a:r>
              <a:rPr lang="zh-CN" altLang="en-US" dirty="0"/>
              <a:t>数据</a:t>
            </a:r>
          </a:p>
          <a:p>
            <a:pPr lvl="1">
              <a:lnSpc>
                <a:spcPct val="150000"/>
              </a:lnSpc>
            </a:pPr>
            <a:r>
              <a:rPr lang="en-US" altLang="zh-CN" dirty="0"/>
              <a:t>JavaScript</a:t>
            </a:r>
            <a:r>
              <a:rPr lang="zh-CN" altLang="en-US" dirty="0"/>
              <a:t>：用于将以上所有功能进行组合，并协同工作</a:t>
            </a:r>
          </a:p>
          <a:p>
            <a:endParaRPr lang="zh-CN" altLang="en-US" dirty="0"/>
          </a:p>
        </p:txBody>
      </p:sp>
      <p:sp>
        <p:nvSpPr>
          <p:cNvPr id="51202" name="Rectangle 2"/>
          <p:cNvSpPr>
            <a:spLocks noGrp="1" noChangeArrowheads="1"/>
          </p:cNvSpPr>
          <p:nvPr>
            <p:ph type="title"/>
          </p:nvPr>
        </p:nvSpPr>
        <p:spPr>
          <a:xfrm>
            <a:off x="660400" y="128587"/>
            <a:ext cx="10858500" cy="900112"/>
          </a:xfrm>
        </p:spPr>
        <p:txBody>
          <a:bodyPr>
            <a:normAutofit/>
          </a:bodyPr>
          <a:lstStyle/>
          <a:p>
            <a:r>
              <a:rPr lang="zh-CN" altLang="en-US" dirty="0"/>
              <a:t>动态</a:t>
            </a:r>
            <a:r>
              <a:rPr lang="en-US" dirty="0"/>
              <a:t>Web</a:t>
            </a:r>
            <a:r>
              <a:rPr lang="zh-CN" altLang="en-US" dirty="0"/>
              <a:t>页面的典型技术：</a:t>
            </a:r>
            <a:r>
              <a:rPr lang="en-US" altLang="zh-CN" dirty="0"/>
              <a:t>AJAX</a:t>
            </a:r>
            <a:endParaRPr lang="en-US" dirty="0"/>
          </a:p>
        </p:txBody>
      </p:sp>
    </p:spTree>
    <p:extLst>
      <p:ext uri="{BB962C8B-B14F-4D97-AF65-F5344CB8AC3E}">
        <p14:creationId xmlns:p14="http://schemas.microsoft.com/office/powerpoint/2010/main" val="26198665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4F53B475-E6A5-44BE-B05A-2E4F02F08EFB}"/>
              </a:ext>
            </a:extLst>
          </p:cNvPr>
          <p:cNvSpPr>
            <a:spLocks noGrp="1"/>
          </p:cNvSpPr>
          <p:nvPr>
            <p:ph idx="1"/>
          </p:nvPr>
        </p:nvSpPr>
        <p:spPr/>
        <p:txBody>
          <a:bodyPr>
            <a:normAutofit/>
          </a:bodyPr>
          <a:lstStyle/>
          <a:p>
            <a:pPr lvl="1">
              <a:lnSpc>
                <a:spcPct val="150000"/>
              </a:lnSpc>
              <a:buFont typeface="Wingdings" panose="05000000000000000000" pitchFamily="2" charset="2"/>
              <a:buChar char="n"/>
            </a:pPr>
            <a:r>
              <a:rPr lang="zh-CN" altLang="en-US" sz="2400" dirty="0"/>
              <a:t>静态文档</a:t>
            </a:r>
          </a:p>
          <a:p>
            <a:pPr lvl="2">
              <a:lnSpc>
                <a:spcPct val="150000"/>
              </a:lnSpc>
            </a:pPr>
            <a:r>
              <a:rPr lang="zh-CN" altLang="en-US" dirty="0"/>
              <a:t>文档创作完毕后就存放在万维网服务器中，在被用户浏览的过程中，内容不会改变。 </a:t>
            </a:r>
          </a:p>
          <a:p>
            <a:pPr lvl="2">
              <a:lnSpc>
                <a:spcPct val="150000"/>
              </a:lnSpc>
            </a:pPr>
            <a:r>
              <a:rPr lang="zh-CN" altLang="en-US" dirty="0"/>
              <a:t>客户利用浏览器访问该文档时</a:t>
            </a:r>
            <a:r>
              <a:rPr lang="en-US" altLang="zh-CN" dirty="0"/>
              <a:t>,</a:t>
            </a:r>
            <a:r>
              <a:rPr lang="zh-CN" altLang="en-US" dirty="0"/>
              <a:t>其副本被传送到客户，客户用浏览程序解释、显示这个文档。</a:t>
            </a:r>
          </a:p>
          <a:p>
            <a:pPr lvl="1">
              <a:lnSpc>
                <a:spcPct val="150000"/>
              </a:lnSpc>
              <a:buFont typeface="Wingdings" panose="05000000000000000000" pitchFamily="2" charset="2"/>
              <a:buChar char="n"/>
            </a:pPr>
            <a:r>
              <a:rPr lang="zh-CN" altLang="en-US" sz="2400" dirty="0"/>
              <a:t>动态文档</a:t>
            </a:r>
          </a:p>
          <a:p>
            <a:pPr lvl="2">
              <a:lnSpc>
                <a:spcPct val="150000"/>
              </a:lnSpc>
            </a:pPr>
            <a:r>
              <a:rPr lang="zh-CN" altLang="en-US" dirty="0"/>
              <a:t>动态文档是能够提供一种连续更新屏幕内容的技术</a:t>
            </a:r>
            <a:r>
              <a:rPr lang="en-US" altLang="zh-CN" dirty="0"/>
              <a:t>,</a:t>
            </a:r>
            <a:r>
              <a:rPr lang="zh-CN" altLang="en-US" dirty="0"/>
              <a:t>这种技术把创建文档的工作移到浏览器端进行。</a:t>
            </a:r>
          </a:p>
          <a:p>
            <a:pPr lvl="2">
              <a:lnSpc>
                <a:spcPct val="150000"/>
              </a:lnSpc>
            </a:pPr>
            <a:r>
              <a:rPr lang="zh-CN" altLang="en-US" dirty="0"/>
              <a:t>当浏览器请求一个活动文档时，服务器就返回一段程序副本在浏览器端运行。活动文档程序可与用户直接交互，并可连续地更新屏幕的显示内容。</a:t>
            </a:r>
          </a:p>
        </p:txBody>
      </p:sp>
      <p:sp>
        <p:nvSpPr>
          <p:cNvPr id="2" name="Title 1"/>
          <p:cNvSpPr>
            <a:spLocks noGrp="1"/>
          </p:cNvSpPr>
          <p:nvPr>
            <p:ph type="title"/>
          </p:nvPr>
        </p:nvSpPr>
        <p:spPr>
          <a:xfrm>
            <a:off x="660400" y="128587"/>
            <a:ext cx="10858500" cy="900112"/>
          </a:xfrm>
        </p:spPr>
        <p:txBody>
          <a:bodyPr>
            <a:normAutofit/>
          </a:bodyPr>
          <a:lstStyle/>
          <a:p>
            <a:r>
              <a:rPr lang="en-US" altLang="zh-CN" dirty="0"/>
              <a:t>Web</a:t>
            </a:r>
            <a:r>
              <a:rPr lang="zh-CN" altLang="en-US" dirty="0"/>
              <a:t>文档分类</a:t>
            </a:r>
            <a:endParaRPr lang="en-US" dirty="0"/>
          </a:p>
        </p:txBody>
      </p:sp>
    </p:spTree>
    <p:extLst>
      <p:ext uri="{BB962C8B-B14F-4D97-AF65-F5344CB8AC3E}">
        <p14:creationId xmlns:p14="http://schemas.microsoft.com/office/powerpoint/2010/main" val="7041723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a:extLst>
              <a:ext uri="{FF2B5EF4-FFF2-40B4-BE49-F238E27FC236}">
                <a16:creationId xmlns:a16="http://schemas.microsoft.com/office/drawing/2014/main" id="{88554278-4F1A-4EFE-829C-10159F2E5B31}"/>
              </a:ext>
            </a:extLst>
          </p:cNvPr>
          <p:cNvSpPr>
            <a:spLocks noGrp="1"/>
          </p:cNvSpPr>
          <p:nvPr>
            <p:ph idx="1"/>
          </p:nvPr>
        </p:nvSpPr>
        <p:spPr>
          <a:xfrm>
            <a:off x="660399" y="1130300"/>
            <a:ext cx="10903527" cy="3136900"/>
          </a:xfrm>
        </p:spPr>
        <p:txBody>
          <a:bodyPr numCol="2">
            <a:normAutofit fontScale="92500"/>
          </a:bodyPr>
          <a:lstStyle/>
          <a:p>
            <a:pPr marL="342900" indent="-342900">
              <a:lnSpc>
                <a:spcPct val="150000"/>
              </a:lnSpc>
              <a:buFont typeface="+mj-lt"/>
              <a:buAutoNum type="arabicPeriod"/>
            </a:pP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浏览器给定一个位置请求</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mj-lt"/>
              <a:buAutoNum type="arabicPeriod"/>
            </a:pPr>
            <a:r>
              <a:rPr lang="en-US" altLang="zh-CN" sz="2000" kern="100" dirty="0">
                <a:effectLst/>
                <a:latin typeface="Times New Roman" panose="02020603050405020304" pitchFamily="18" charset="0"/>
                <a:ea typeface="宋体" panose="02010600030101010101" pitchFamily="2" charset="-122"/>
              </a:rPr>
              <a:t>Web</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服务器上运行一个程序，该程序查询一个数据库，以便生成相应的页面</a:t>
            </a:r>
            <a:endParaRPr lang="en-US" altLang="zh-CN" sz="2000"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mj-lt"/>
              <a:buAutoNum type="arabicPeriod"/>
            </a:pP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该页面返回给</a:t>
            </a:r>
            <a:r>
              <a:rPr lang="en-US" altLang="zh-CN" sz="2000" kern="100" dirty="0">
                <a:effectLst/>
                <a:latin typeface="Times New Roman" panose="02020603050405020304" pitchFamily="18" charset="0"/>
                <a:ea typeface="宋体" panose="02010600030101010101" pitchFamily="2" charset="-122"/>
              </a:rPr>
              <a:t>Web</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浏览器显示</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mj-lt"/>
              <a:buAutoNum type="arabicPeriod"/>
            </a:pP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浏览器中运行的程序允许用户发现一条路线，它可以更新页面，跟随用户的指示缩小或放大</a:t>
            </a:r>
            <a:endParaRPr lang="en-US" altLang="zh-CN" sz="2000"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mj-lt"/>
              <a:buAutoNum type="arabicPeriod"/>
            </a:pP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浏览器中运行的程序将给</a:t>
            </a:r>
            <a:r>
              <a:rPr lang="en-US" altLang="zh-CN" sz="2000" kern="100" dirty="0">
                <a:effectLst/>
                <a:latin typeface="Times New Roman" panose="02020603050405020304" pitchFamily="18" charset="0"/>
                <a:ea typeface="宋体" panose="02010600030101010101" pitchFamily="2" charset="-122"/>
              </a:rPr>
              <a:t>Web</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服务器发送一个请求</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mj-lt"/>
              <a:buAutoNum type="arabicPeriod"/>
            </a:pPr>
            <a:r>
              <a:rPr lang="en-US" altLang="zh-CN" sz="2000" kern="100" dirty="0">
                <a:effectLst/>
                <a:latin typeface="Times New Roman" panose="02020603050405020304" pitchFamily="18" charset="0"/>
                <a:ea typeface="宋体" panose="02010600030101010101" pitchFamily="2" charset="-122"/>
              </a:rPr>
              <a:t>Web</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服务器中运行的程序从数据库中检索出更多的信息</a:t>
            </a:r>
            <a:endParaRPr lang="en-US" altLang="zh-CN" sz="2000"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mj-lt"/>
              <a:buAutoNum type="arabicPeriod"/>
            </a:pPr>
            <a:r>
              <a:rPr lang="en-US" altLang="zh-CN" sz="2000" kern="100" dirty="0">
                <a:effectLst/>
                <a:latin typeface="Times New Roman" panose="02020603050405020304" pitchFamily="18" charset="0"/>
                <a:ea typeface="宋体" panose="02010600030101010101" pitchFamily="2" charset="-122"/>
              </a:rPr>
              <a:t>Web</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服务器中运行的程序返回一个响应</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然后，该程序将继续更新页面（第</a:t>
            </a:r>
            <a:r>
              <a:rPr lang="en-US" altLang="zh-CN" sz="2000" kern="100" dirty="0">
                <a:effectLst/>
                <a:latin typeface="Times New Roman" panose="02020603050405020304" pitchFamily="18" charset="0"/>
                <a:ea typeface="宋体" panose="02010600030101010101" pitchFamily="2" charset="-122"/>
              </a:rPr>
              <a:t>4</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步）</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800" dirty="0"/>
          </a:p>
        </p:txBody>
      </p:sp>
      <p:sp>
        <p:nvSpPr>
          <p:cNvPr id="5" name="标题 4">
            <a:extLst>
              <a:ext uri="{FF2B5EF4-FFF2-40B4-BE49-F238E27FC236}">
                <a16:creationId xmlns:a16="http://schemas.microsoft.com/office/drawing/2014/main" id="{0F607F74-C5B4-4122-9211-E58AA115C1FE}"/>
              </a:ext>
            </a:extLst>
          </p:cNvPr>
          <p:cNvSpPr>
            <a:spLocks noGrp="1"/>
          </p:cNvSpPr>
          <p:nvPr>
            <p:ph type="title"/>
          </p:nvPr>
        </p:nvSpPr>
        <p:spPr>
          <a:xfrm>
            <a:off x="660400" y="128587"/>
            <a:ext cx="10858500" cy="900112"/>
          </a:xfrm>
        </p:spPr>
        <p:txBody>
          <a:bodyPr>
            <a:normAutofit/>
          </a:bodyPr>
          <a:lstStyle/>
          <a:p>
            <a:r>
              <a:rPr lang="zh-CN" altLang="en-US" dirty="0"/>
              <a:t>客户浏览器端活动文档的生成过程</a:t>
            </a:r>
          </a:p>
        </p:txBody>
      </p:sp>
      <p:graphicFrame>
        <p:nvGraphicFramePr>
          <p:cNvPr id="26" name="对象 25">
            <a:extLst>
              <a:ext uri="{FF2B5EF4-FFF2-40B4-BE49-F238E27FC236}">
                <a16:creationId xmlns:a16="http://schemas.microsoft.com/office/drawing/2014/main" id="{8519E8BA-8448-43EE-9428-B7AB4238EC6A}"/>
              </a:ext>
            </a:extLst>
          </p:cNvPr>
          <p:cNvGraphicFramePr>
            <a:graphicFrameLocks noChangeAspect="1"/>
          </p:cNvGraphicFramePr>
          <p:nvPr/>
        </p:nvGraphicFramePr>
        <p:xfrm>
          <a:off x="2415309" y="4327236"/>
          <a:ext cx="7596910" cy="2059709"/>
        </p:xfrm>
        <a:graphic>
          <a:graphicData uri="http://schemas.openxmlformats.org/presentationml/2006/ole">
            <mc:AlternateContent xmlns:mc="http://schemas.openxmlformats.org/markup-compatibility/2006">
              <mc:Choice xmlns:v="urn:schemas-microsoft-com:vml" Requires="v">
                <p:oleObj spid="_x0000_s67589" r:id="rId4" imgW="5376733" imgH="1795326" progId="Visio.Drawing.15">
                  <p:embed/>
                </p:oleObj>
              </mc:Choice>
              <mc:Fallback>
                <p:oleObj r:id="rId4" imgW="5376733" imgH="1795326" progId="Visio.Drawing.15">
                  <p:embed/>
                  <p:pic>
                    <p:nvPicPr>
                      <p:cNvPr id="26" name="对象 25">
                        <a:extLst>
                          <a:ext uri="{FF2B5EF4-FFF2-40B4-BE49-F238E27FC236}">
                            <a16:creationId xmlns:a16="http://schemas.microsoft.com/office/drawing/2014/main" id="{8519E8BA-8448-43EE-9428-B7AB4238EC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5309" y="4327236"/>
                        <a:ext cx="7596910" cy="2059709"/>
                      </a:xfrm>
                      <a:prstGeom prst="rect">
                        <a:avLst/>
                      </a:prstGeom>
                      <a:noFill/>
                    </p:spPr>
                  </p:pic>
                </p:oleObj>
              </mc:Fallback>
            </mc:AlternateContent>
          </a:graphicData>
        </a:graphic>
      </p:graphicFrame>
    </p:spTree>
    <p:extLst>
      <p:ext uri="{BB962C8B-B14F-4D97-AF65-F5344CB8AC3E}">
        <p14:creationId xmlns:p14="http://schemas.microsoft.com/office/powerpoint/2010/main" val="6513918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9478BC9-B6A9-424F-8A06-F0DADB1A66C6}"/>
              </a:ext>
            </a:extLst>
          </p:cNvPr>
          <p:cNvSpPr>
            <a:spLocks noGrp="1"/>
          </p:cNvSpPr>
          <p:nvPr>
            <p:ph idx="1"/>
          </p:nvPr>
        </p:nvSpPr>
        <p:spPr/>
        <p:txBody>
          <a:bodyPr/>
          <a:lstStyle/>
          <a:p>
            <a:r>
              <a:rPr lang="zh-CN" altLang="en-US" dirty="0"/>
              <a:t>并非所有</a:t>
            </a:r>
            <a:r>
              <a:rPr lang="en-US" altLang="zh-CN" dirty="0"/>
              <a:t>Web</a:t>
            </a:r>
            <a:r>
              <a:rPr lang="zh-CN" altLang="en-US" dirty="0"/>
              <a:t>页都会向公众开放</a:t>
            </a:r>
          </a:p>
          <a:p>
            <a:r>
              <a:rPr lang="en-US" altLang="zh-CN" dirty="0"/>
              <a:t>Web</a:t>
            </a:r>
            <a:r>
              <a:rPr lang="zh-CN" altLang="en-US" dirty="0"/>
              <a:t>服务器可以限定客户端访问的</a:t>
            </a:r>
            <a:r>
              <a:rPr lang="en-US" altLang="zh-CN" dirty="0"/>
              <a:t>IP</a:t>
            </a:r>
            <a:r>
              <a:rPr lang="zh-CN" altLang="en-US" dirty="0"/>
              <a:t>地址空间，比如限制只向公司内部员工开放</a:t>
            </a:r>
          </a:p>
          <a:p>
            <a:r>
              <a:rPr lang="en-US" altLang="zh-CN" dirty="0"/>
              <a:t>Apache</a:t>
            </a:r>
            <a:r>
              <a:rPr lang="zh-CN" altLang="en-US" dirty="0"/>
              <a:t>服务器将设置限制访问规则的文件</a:t>
            </a:r>
            <a:r>
              <a:rPr lang="en-US" altLang="zh-CN" dirty="0"/>
              <a:t>.</a:t>
            </a:r>
            <a:r>
              <a:rPr lang="en-US" altLang="zh-CN" dirty="0" err="1"/>
              <a:t>htaccess</a:t>
            </a:r>
            <a:r>
              <a:rPr lang="zh-CN" altLang="en-US" dirty="0"/>
              <a:t>放置在被限制访问的页面所在的目录，客户端访问时进行规则匹配</a:t>
            </a:r>
          </a:p>
          <a:p>
            <a:r>
              <a:rPr lang="zh-CN" altLang="en-US" dirty="0"/>
              <a:t>认证方法：在浏览器客户端的</a:t>
            </a:r>
            <a:r>
              <a:rPr lang="en-US" altLang="zh-CN" dirty="0"/>
              <a:t>HTTP</a:t>
            </a:r>
            <a:r>
              <a:rPr lang="zh-CN" altLang="en-US" dirty="0"/>
              <a:t>请求中给出“用户名</a:t>
            </a:r>
            <a:r>
              <a:rPr lang="en-US" altLang="zh-CN" dirty="0"/>
              <a:t>-</a:t>
            </a:r>
            <a:r>
              <a:rPr lang="zh-CN" altLang="en-US" dirty="0"/>
              <a:t>密码”，服务器进行</a:t>
            </a:r>
            <a:r>
              <a:rPr lang="en-US" altLang="zh-CN" dirty="0"/>
              <a:t>HTTP</a:t>
            </a:r>
            <a:r>
              <a:rPr lang="zh-CN" altLang="en-US" dirty="0"/>
              <a:t>验证</a:t>
            </a:r>
          </a:p>
        </p:txBody>
      </p:sp>
      <p:sp>
        <p:nvSpPr>
          <p:cNvPr id="10" name="Rectangle 2"/>
          <p:cNvSpPr>
            <a:spLocks noGrp="1" noChangeArrowheads="1"/>
          </p:cNvSpPr>
          <p:nvPr>
            <p:ph type="title"/>
          </p:nvPr>
        </p:nvSpPr>
        <p:spPr/>
        <p:txBody>
          <a:bodyPr>
            <a:noAutofit/>
          </a:bodyPr>
          <a:lstStyle/>
          <a:p>
            <a:r>
              <a:rPr lang="en-US" altLang="zh-CN" sz="3200" dirty="0"/>
              <a:t>Web</a:t>
            </a:r>
            <a:r>
              <a:rPr lang="zh-CN" altLang="en-US" sz="3200" dirty="0"/>
              <a:t>安全与隐私</a:t>
            </a:r>
            <a:r>
              <a:rPr lang="zh-CN" altLang="en-US" sz="3200" dirty="0">
                <a:cs typeface="Times New Roman" panose="02020603050405020304" pitchFamily="18" charset="0"/>
              </a:rPr>
              <a:t>：</a:t>
            </a:r>
            <a:r>
              <a:rPr lang="en-US" altLang="zh-CN" sz="3200" dirty="0">
                <a:cs typeface="Times New Roman" panose="02020603050405020304" pitchFamily="18" charset="0"/>
              </a:rPr>
              <a:t>Web</a:t>
            </a:r>
            <a:r>
              <a:rPr lang="zh-CN" altLang="en-US" sz="3200" dirty="0"/>
              <a:t>访问安全</a:t>
            </a:r>
            <a:endParaRPr lang="en-US" altLang="zh-CN" sz="32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874469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sz="3200" dirty="0">
                <a:sym typeface="+mn-ea"/>
              </a:rPr>
              <a:t>应用进程</a:t>
            </a:r>
            <a:r>
              <a:rPr kumimoji="1" lang="zh-CN" altLang="en-US" sz="3200" dirty="0">
                <a:sym typeface="+mn-ea"/>
              </a:rPr>
              <a:t>间的</a:t>
            </a:r>
            <a:r>
              <a:rPr kumimoji="1" lang="zh-CN" sz="3200" dirty="0">
                <a:sym typeface="+mn-ea"/>
              </a:rPr>
              <a:t>通信方式</a:t>
            </a:r>
            <a:r>
              <a:rPr kumimoji="1" lang="zh-CN" altLang="en-US" sz="3200" dirty="0">
                <a:sym typeface="+mn-ea"/>
              </a:rPr>
              <a:t>：</a:t>
            </a:r>
            <a:r>
              <a:rPr kumimoji="1" lang="en-US" altLang="zh-CN" sz="3200" dirty="0">
                <a:sym typeface="+mn-ea"/>
              </a:rPr>
              <a:t>P2P</a:t>
            </a:r>
            <a:r>
              <a:rPr kumimoji="1" lang="zh-CN" altLang="en-US" sz="3200" dirty="0">
                <a:sym typeface="+mn-ea"/>
              </a:rPr>
              <a:t>方式</a:t>
            </a:r>
            <a:endParaRPr lang="zh-CN" altLang="en-US" sz="3200" dirty="0"/>
          </a:p>
        </p:txBody>
      </p:sp>
      <p:sp>
        <p:nvSpPr>
          <p:cNvPr id="3" name="内容占位符 2"/>
          <p:cNvSpPr>
            <a:spLocks noGrp="1"/>
          </p:cNvSpPr>
          <p:nvPr>
            <p:ph idx="1"/>
          </p:nvPr>
        </p:nvSpPr>
        <p:spPr/>
        <p:txBody>
          <a:bodyPr>
            <a:noAutofit/>
          </a:bodyPr>
          <a:lstStyle/>
          <a:p>
            <a:pPr algn="just">
              <a:lnSpc>
                <a:spcPct val="150000"/>
              </a:lnSpc>
            </a:pPr>
            <a:r>
              <a:rPr kumimoji="1" lang="zh-CN" altLang="en-US" sz="2400" dirty="0">
                <a:sym typeface="+mn-ea"/>
              </a:rPr>
              <a:t>处于不同主机上的两个 </a:t>
            </a:r>
            <a:r>
              <a:rPr kumimoji="1" lang="en-US" altLang="zh-CN" sz="2400" dirty="0">
                <a:sym typeface="+mn-ea"/>
              </a:rPr>
              <a:t>P2P </a:t>
            </a:r>
            <a:r>
              <a:rPr kumimoji="1" lang="zh-CN" altLang="en-US" sz="2400" dirty="0">
                <a:sym typeface="+mn-ea"/>
              </a:rPr>
              <a:t>进程</a:t>
            </a:r>
            <a:r>
              <a:rPr lang="zh-CN" altLang="en-US" sz="2400" dirty="0">
                <a:sym typeface="+mn-ea"/>
              </a:rPr>
              <a:t>在通信时并不区分服务的请求方和服务的提供方</a:t>
            </a:r>
            <a:endParaRPr lang="zh-CN" altLang="en-US" sz="2400" dirty="0">
              <a:solidFill>
                <a:schemeClr val="tx1"/>
              </a:solidFill>
              <a:cs typeface="微软雅黑" panose="020B0503020204020204" pitchFamily="34" charset="-122"/>
              <a:sym typeface="+mn-ea"/>
            </a:endParaRPr>
          </a:p>
          <a:p>
            <a:pPr lvl="1" algn="just">
              <a:lnSpc>
                <a:spcPct val="150000"/>
              </a:lnSpc>
            </a:pPr>
            <a:r>
              <a:rPr lang="zh-CN" altLang="en-US" dirty="0">
                <a:sym typeface="+mn-ea"/>
              </a:rPr>
              <a:t>只要两个主机都运行 P2P 软件，它们就可以进行</a:t>
            </a:r>
            <a:r>
              <a:rPr lang="zh-CN" altLang="en-US" dirty="0">
                <a:solidFill>
                  <a:srgbClr val="C00000"/>
                </a:solidFill>
                <a:sym typeface="+mn-ea"/>
              </a:rPr>
              <a:t>平等、对等的通信</a:t>
            </a:r>
            <a:endParaRPr kumimoji="1" lang="zh-CN" altLang="en-US" noProof="0" dirty="0">
              <a:ln>
                <a:noFill/>
              </a:ln>
              <a:solidFill>
                <a:srgbClr val="C00000"/>
              </a:solidFill>
              <a:effectLst/>
              <a:uLnTx/>
              <a:uFillTx/>
              <a:cs typeface="微软雅黑" panose="020B0503020204020204" pitchFamily="34" charset="-122"/>
              <a:sym typeface="+mn-ea"/>
            </a:endParaRPr>
          </a:p>
          <a:p>
            <a:pPr lvl="1" algn="just">
              <a:lnSpc>
                <a:spcPct val="150000"/>
              </a:lnSpc>
            </a:pPr>
            <a:r>
              <a:rPr lang="zh-CN" altLang="en-US" dirty="0">
                <a:sym typeface="+mn-ea"/>
              </a:rPr>
              <a:t>双方都可以下载对方存储在硬盘中的共享文档，如果权限允许的话</a:t>
            </a:r>
            <a:endParaRPr lang="en-US" altLang="zh-CN" sz="2200" dirty="0">
              <a:cs typeface="微软雅黑" panose="020B0503020204020204" pitchFamily="34" charset="-122"/>
            </a:endParaRPr>
          </a:p>
          <a:p>
            <a:pPr algn="just">
              <a:lnSpc>
                <a:spcPct val="150000"/>
              </a:lnSpc>
            </a:pPr>
            <a:r>
              <a:rPr lang="zh-CN" altLang="en-US" sz="2400" dirty="0">
                <a:sym typeface="+mn-ea"/>
              </a:rPr>
              <a:t>音频/视频应用推动了 P2P 对等通信方式的发展</a:t>
            </a:r>
            <a:endParaRPr lang="en-US" altLang="zh-CN" sz="2400" dirty="0">
              <a:sym typeface="+mn-ea"/>
            </a:endParaRPr>
          </a:p>
          <a:p>
            <a:pPr algn="just">
              <a:lnSpc>
                <a:spcPct val="150000"/>
              </a:lnSpc>
            </a:pPr>
            <a:r>
              <a:rPr lang="zh-CN" altLang="en-US" sz="2400" dirty="0">
                <a:sym typeface="+mn-ea"/>
              </a:rPr>
              <a:t>因特网上流量，音频/视频流量已占主要比例。</a:t>
            </a:r>
            <a:endParaRPr lang="en-US" altLang="zh-CN" sz="2400" dirty="0">
              <a:sym typeface="+mn-ea"/>
            </a:endParaRPr>
          </a:p>
          <a:p>
            <a:pPr lvl="1" algn="just">
              <a:lnSpc>
                <a:spcPct val="150000"/>
              </a:lnSpc>
            </a:pPr>
            <a:r>
              <a:rPr lang="zh-CN" altLang="en-US" dirty="0">
                <a:sym typeface="+mn-ea"/>
              </a:rPr>
              <a:t>音视频采用 </a:t>
            </a:r>
            <a:r>
              <a:rPr lang="en-US" altLang="zh-CN" dirty="0">
                <a:sym typeface="+mn-ea"/>
              </a:rPr>
              <a:t>P2P</a:t>
            </a:r>
            <a:r>
              <a:rPr lang="zh-CN" altLang="en-US" dirty="0">
                <a:sym typeface="+mn-ea"/>
              </a:rPr>
              <a:t>对等通信方式，减轻了服务器负载，也影响了网络上的流量模型，从垂直方向流量改为很大一部分是水平方向流量</a:t>
            </a:r>
            <a:endParaRPr lang="en-US" altLang="zh-CN" dirty="0">
              <a:cs typeface="微软雅黑" panose="020B0503020204020204" pitchFamily="34" charset="-122"/>
            </a:endParaRPr>
          </a:p>
          <a:p>
            <a:pPr algn="just">
              <a:lnSpc>
                <a:spcPct val="150000"/>
              </a:lnSpc>
            </a:pPr>
            <a:endParaRPr lang="zh-CN" altLang="en-US" sz="2400" b="1" dirty="0">
              <a:solidFill>
                <a:srgbClr val="0070C0"/>
              </a:solidFill>
              <a:latin typeface="Times New Roman" panose="02020603050405020304" charset="0"/>
              <a:ea typeface="宋体" panose="02010600030101010101" pitchFamily="2" charset="-122"/>
              <a:cs typeface="Times New Roman" panose="02020603050405020304" charset="0"/>
              <a:sym typeface="+mn-ea"/>
            </a:endParaRPr>
          </a:p>
        </p:txBody>
      </p:sp>
    </p:spTree>
    <p:extLst>
      <p:ext uri="{BB962C8B-B14F-4D97-AF65-F5344CB8AC3E}">
        <p14:creationId xmlns:p14="http://schemas.microsoft.com/office/powerpoint/2010/main" val="617067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DEC3CD5-73AF-4789-A675-DB7C0EE504B7}"/>
              </a:ext>
            </a:extLst>
          </p:cNvPr>
          <p:cNvSpPr>
            <a:spLocks noGrp="1"/>
          </p:cNvSpPr>
          <p:nvPr>
            <p:ph idx="1"/>
          </p:nvPr>
        </p:nvSpPr>
        <p:spPr>
          <a:xfrm>
            <a:off x="660400" y="1130300"/>
            <a:ext cx="6419552" cy="5003800"/>
          </a:xfrm>
        </p:spPr>
        <p:txBody>
          <a:bodyPr/>
          <a:lstStyle/>
          <a:p>
            <a:r>
              <a:rPr lang="zh-CN" altLang="en-US" dirty="0"/>
              <a:t>无状态：客户端需要在每个请求中携带认证信息</a:t>
            </a:r>
          </a:p>
          <a:p>
            <a:r>
              <a:rPr lang="zh-CN" altLang="en-US" dirty="0"/>
              <a:t>认证方法：通常在</a:t>
            </a:r>
            <a:r>
              <a:rPr lang="en-US" altLang="zh-CN" dirty="0"/>
              <a:t>HTTP</a:t>
            </a:r>
            <a:r>
              <a:rPr lang="zh-CN" altLang="en-US" dirty="0"/>
              <a:t>请求中使用“用户名</a:t>
            </a:r>
            <a:r>
              <a:rPr lang="en-US" altLang="zh-CN" dirty="0"/>
              <a:t>-</a:t>
            </a:r>
            <a:r>
              <a:rPr lang="zh-CN" altLang="en-US" dirty="0"/>
              <a:t>密码”</a:t>
            </a:r>
          </a:p>
          <a:p>
            <a:r>
              <a:rPr lang="zh-CN" altLang="en-US" dirty="0"/>
              <a:t>每个请求头中包含关键字</a:t>
            </a:r>
            <a:r>
              <a:rPr lang="en-US" altLang="zh-CN" dirty="0"/>
              <a:t>authorization: </a:t>
            </a:r>
          </a:p>
          <a:p>
            <a:r>
              <a:rPr lang="zh-CN" altLang="en-US" dirty="0"/>
              <a:t>如果请求头中无</a:t>
            </a:r>
            <a:r>
              <a:rPr lang="en-US" altLang="zh-CN" dirty="0"/>
              <a:t>authorization: </a:t>
            </a:r>
            <a:r>
              <a:rPr lang="zh-CN" altLang="en-US" dirty="0"/>
              <a:t>，则服务器拒绝访问，并在响应头中包含 </a:t>
            </a:r>
            <a:r>
              <a:rPr lang="en-US" altLang="zh-CN" dirty="0"/>
              <a:t>WWW authenticate</a:t>
            </a:r>
            <a:r>
              <a:rPr lang="zh-CN" altLang="en-US" dirty="0"/>
              <a:t>：</a:t>
            </a:r>
          </a:p>
        </p:txBody>
      </p:sp>
      <p:sp>
        <p:nvSpPr>
          <p:cNvPr id="42" name="Rectangle 2"/>
          <p:cNvSpPr>
            <a:spLocks noGrp="1" noChangeArrowheads="1"/>
          </p:cNvSpPr>
          <p:nvPr>
            <p:ph type="title"/>
          </p:nvPr>
        </p:nvSpPr>
        <p:spPr/>
        <p:txBody>
          <a:bodyPr>
            <a:normAutofit/>
          </a:bodyPr>
          <a:lstStyle/>
          <a:p>
            <a:r>
              <a:rPr lang="en-US" altLang="zh-CN" sz="3200" dirty="0"/>
              <a:t>Web</a:t>
            </a:r>
            <a:r>
              <a:rPr lang="zh-CN" altLang="en-US" sz="3200" dirty="0"/>
              <a:t>安全与隐私</a:t>
            </a:r>
            <a:r>
              <a:rPr lang="zh-CN" altLang="en-US" sz="3200" dirty="0">
                <a:cs typeface="Times New Roman" panose="02020603050405020304" pitchFamily="18" charset="0"/>
              </a:rPr>
              <a:t>：</a:t>
            </a:r>
            <a:r>
              <a:rPr lang="en-US" altLang="zh-CN" sz="3200" dirty="0">
                <a:cs typeface="Times New Roman" panose="02020603050405020304" pitchFamily="18" charset="0"/>
              </a:rPr>
              <a:t>Web</a:t>
            </a:r>
            <a:r>
              <a:rPr lang="zh-CN" altLang="en-US" sz="3200" dirty="0"/>
              <a:t>访问安全</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 name="组合 1"/>
          <p:cNvGrpSpPr/>
          <p:nvPr/>
        </p:nvGrpSpPr>
        <p:grpSpPr>
          <a:xfrm>
            <a:off x="7143395" y="1306665"/>
            <a:ext cx="4677877" cy="4742125"/>
            <a:chOff x="7582103" y="1580792"/>
            <a:chExt cx="4196136" cy="4742125"/>
          </a:xfrm>
        </p:grpSpPr>
        <p:sp>
          <p:nvSpPr>
            <p:cNvPr id="12" name="Line 4"/>
            <p:cNvSpPr>
              <a:spLocks noChangeShapeType="1"/>
            </p:cNvSpPr>
            <p:nvPr/>
          </p:nvSpPr>
          <p:spPr bwMode="auto">
            <a:xfrm>
              <a:off x="7759556" y="2350992"/>
              <a:ext cx="3305175" cy="381000"/>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Text Box 5"/>
            <p:cNvSpPr txBox="1">
              <a:spLocks noChangeArrowheads="1"/>
            </p:cNvSpPr>
            <p:nvPr/>
          </p:nvSpPr>
          <p:spPr bwMode="auto">
            <a:xfrm>
              <a:off x="7582103" y="1815254"/>
              <a:ext cx="944880" cy="398780"/>
            </a:xfrm>
            <a:prstGeom prst="rect">
              <a:avLst/>
            </a:prstGeom>
            <a:noFill/>
            <a:ln w="9525">
              <a:noFill/>
              <a:miter lim="800000"/>
            </a:ln>
          </p:spPr>
          <p:txBody>
            <a:bodyPr wrap="none">
              <a:spAutoFit/>
            </a:bodyPr>
            <a:lstStyle/>
            <a:p>
              <a:pPr eaLnBrk="0" hangingPunct="0">
                <a:lnSpc>
                  <a:spcPct val="100000"/>
                </a:lnSpc>
                <a:spcBef>
                  <a:spcPct val="0"/>
                </a:spcBef>
                <a:buClrTx/>
                <a:buFontTx/>
                <a:buNone/>
              </a:pPr>
              <a:r>
                <a:rPr kumimoji="0" lang="zh-CN" altLang="en-US" sz="2000" dirty="0">
                  <a:latin typeface="微软雅黑" panose="020B0503020204020204" pitchFamily="34" charset="-122"/>
                  <a:ea typeface="微软雅黑" panose="020B0503020204020204" pitchFamily="34" charset="-122"/>
                  <a:cs typeface="Times New Roman" panose="02020603050405020304" pitchFamily="18" charset="0"/>
                </a:rPr>
                <a:t>客户端</a:t>
              </a:r>
              <a:endParaRPr kumimoji="0"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Text Box 6"/>
            <p:cNvSpPr txBox="1">
              <a:spLocks noChangeArrowheads="1"/>
            </p:cNvSpPr>
            <p:nvPr/>
          </p:nvSpPr>
          <p:spPr bwMode="auto">
            <a:xfrm>
              <a:off x="10265415" y="1794169"/>
              <a:ext cx="944880" cy="398780"/>
            </a:xfrm>
            <a:prstGeom prst="rect">
              <a:avLst/>
            </a:prstGeom>
            <a:noFill/>
            <a:ln w="9525">
              <a:noFill/>
              <a:miter lim="800000"/>
            </a:ln>
          </p:spPr>
          <p:txBody>
            <a:bodyPr wrap="none">
              <a:spAutoFit/>
            </a:bodyPr>
            <a:lstStyle>
              <a:defPPr>
                <a:defRPr lang="zh-CN"/>
              </a:defPPr>
              <a:lvl1pPr eaLnBrk="0" hangingPunct="0">
                <a:lnSpc>
                  <a:spcPct val="100000"/>
                </a:lnSpc>
                <a:spcBef>
                  <a:spcPct val="0"/>
                </a:spcBef>
                <a:buClrTx/>
                <a:buFontTx/>
                <a:buNone/>
                <a:defRPr kumimoji="0" sz="2000">
                  <a:latin typeface="Arial" panose="020B0604020202020204" pitchFamily="34" charset="0"/>
                  <a:ea typeface="宋体" panose="02010600030101010101" pitchFamily="2" charset="-122"/>
                </a:defRPr>
              </a:lvl1p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服务器</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Rectangle 7"/>
            <p:cNvSpPr>
              <a:spLocks noChangeArrowheads="1"/>
            </p:cNvSpPr>
            <p:nvPr/>
          </p:nvSpPr>
          <p:spPr bwMode="auto">
            <a:xfrm>
              <a:off x="7997681" y="2350992"/>
              <a:ext cx="2686050" cy="314325"/>
            </a:xfrm>
            <a:prstGeom prst="rect">
              <a:avLst/>
            </a:prstGeom>
            <a:solidFill>
              <a:schemeClr val="accent1"/>
            </a:solidFill>
            <a:ln w="9525">
              <a:solidFill>
                <a:schemeClr val="tx1"/>
              </a:solidFill>
              <a:miter lim="800000"/>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Text Box 8"/>
            <p:cNvSpPr txBox="1">
              <a:spLocks noChangeArrowheads="1"/>
            </p:cNvSpPr>
            <p:nvPr/>
          </p:nvSpPr>
          <p:spPr bwMode="auto">
            <a:xfrm>
              <a:off x="8004031" y="2335117"/>
              <a:ext cx="2681288" cy="368300"/>
            </a:xfrm>
            <a:prstGeom prst="rect">
              <a:avLst/>
            </a:prstGeom>
            <a:solidFill>
              <a:schemeClr val="bg1"/>
            </a:solidFill>
            <a:ln w="9525">
              <a:solidFill>
                <a:schemeClr val="tx1"/>
              </a:solidFill>
              <a:miter lim="800000"/>
            </a:ln>
          </p:spPr>
          <p:txBody>
            <a:bodyPr>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Line 9"/>
            <p:cNvSpPr>
              <a:spLocks noChangeShapeType="1"/>
            </p:cNvSpPr>
            <p:nvPr/>
          </p:nvSpPr>
          <p:spPr bwMode="auto">
            <a:xfrm flipH="1">
              <a:off x="7788131" y="2882801"/>
              <a:ext cx="3246424" cy="296866"/>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Rectangle 10"/>
            <p:cNvSpPr>
              <a:spLocks noChangeArrowheads="1"/>
            </p:cNvSpPr>
            <p:nvPr/>
          </p:nvSpPr>
          <p:spPr bwMode="auto">
            <a:xfrm>
              <a:off x="8121506" y="2771680"/>
              <a:ext cx="2505075" cy="557212"/>
            </a:xfrm>
            <a:prstGeom prst="rect">
              <a:avLst/>
            </a:prstGeom>
            <a:solidFill>
              <a:schemeClr val="accent1"/>
            </a:solidFill>
            <a:ln w="9525">
              <a:solidFill>
                <a:schemeClr val="tx1"/>
              </a:solidFill>
              <a:miter lim="800000"/>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ext Box 11"/>
            <p:cNvSpPr txBox="1">
              <a:spLocks noChangeArrowheads="1"/>
            </p:cNvSpPr>
            <p:nvPr/>
          </p:nvSpPr>
          <p:spPr bwMode="auto">
            <a:xfrm>
              <a:off x="7997681" y="2735167"/>
              <a:ext cx="2687638" cy="646331"/>
            </a:xfrm>
            <a:prstGeom prst="rect">
              <a:avLst/>
            </a:prstGeom>
            <a:solidFill>
              <a:schemeClr val="bg1"/>
            </a:solidFill>
            <a:ln w="9525">
              <a:solidFill>
                <a:schemeClr val="tx1"/>
              </a:solidFill>
              <a:miter lim="800000"/>
            </a:ln>
          </p:spPr>
          <p:txBody>
            <a:bodyPr wrap="square">
              <a:spAutoFit/>
            </a:bodyPr>
            <a:lstStyle/>
            <a:p>
              <a:pPr algn="ctr" eaLnBrk="0" hangingPunct="0">
                <a:lnSpc>
                  <a:spcPct val="100000"/>
                </a:lnSpc>
                <a:spcBef>
                  <a:spcPct val="0"/>
                </a:spcBef>
                <a:buClrTx/>
                <a:buFontTx/>
                <a:buNone/>
              </a:pP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401: authorization req.</a:t>
              </a:r>
            </a:p>
            <a:p>
              <a:pPr algn="ctr" eaLnBrk="0" hangingPunct="0">
                <a:lnSpc>
                  <a:spcPct val="100000"/>
                </a:lnSpc>
                <a:spcBef>
                  <a:spcPct val="0"/>
                </a:spcBef>
                <a:buClrTx/>
                <a:buFontTx/>
                <a:buNone/>
              </a:pP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WWW authenticate:</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Line 12"/>
            <p:cNvSpPr>
              <a:spLocks noChangeShapeType="1"/>
            </p:cNvSpPr>
            <p:nvPr/>
          </p:nvSpPr>
          <p:spPr bwMode="auto">
            <a:xfrm>
              <a:off x="7769081" y="3941667"/>
              <a:ext cx="3305175" cy="381000"/>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Rectangle 14"/>
            <p:cNvSpPr>
              <a:spLocks noChangeArrowheads="1"/>
            </p:cNvSpPr>
            <p:nvPr/>
          </p:nvSpPr>
          <p:spPr bwMode="auto">
            <a:xfrm>
              <a:off x="8059158" y="3790858"/>
              <a:ext cx="2574784" cy="557213"/>
            </a:xfrm>
            <a:prstGeom prst="rect">
              <a:avLst/>
            </a:prstGeom>
            <a:solidFill>
              <a:schemeClr val="bg1"/>
            </a:solidFill>
            <a:ln w="9525">
              <a:solidFill>
                <a:schemeClr val="tx1"/>
              </a:solidFill>
              <a:miter lim="800000"/>
            </a:ln>
          </p:spPr>
          <p:txBody>
            <a:bodyPr wrap="none"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Text Box 15"/>
            <p:cNvSpPr txBox="1">
              <a:spLocks noChangeArrowheads="1"/>
            </p:cNvSpPr>
            <p:nvPr/>
          </p:nvSpPr>
          <p:spPr bwMode="auto">
            <a:xfrm>
              <a:off x="7957994" y="3744820"/>
              <a:ext cx="2755900" cy="644525"/>
            </a:xfrm>
            <a:prstGeom prst="rect">
              <a:avLst/>
            </a:prstGeom>
            <a:solidFill>
              <a:schemeClr val="bg1"/>
            </a:solidFill>
            <a:ln w="9525">
              <a:solidFill>
                <a:schemeClr val="tx1"/>
              </a:solidFill>
              <a:miter lim="800000"/>
            </a:ln>
          </p:spPr>
          <p:txBody>
            <a:bodyPr>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请求，包含</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lgn="ctr" eaLnBrk="0" hangingPunct="0">
                <a:lnSpc>
                  <a:spcPct val="100000"/>
                </a:lnSpc>
                <a:spcBef>
                  <a:spcPct val="0"/>
                </a:spcBef>
                <a:buClrTx/>
                <a:buFontTx/>
                <a:buNone/>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Authorization: &lt;cred&gt;</a:t>
              </a:r>
            </a:p>
          </p:txBody>
        </p:sp>
        <p:sp>
          <p:nvSpPr>
            <p:cNvPr id="24" name="Line 16"/>
            <p:cNvSpPr>
              <a:spLocks noChangeShapeType="1"/>
            </p:cNvSpPr>
            <p:nvPr/>
          </p:nvSpPr>
          <p:spPr bwMode="auto">
            <a:xfrm flipH="1">
              <a:off x="7759555" y="4513166"/>
              <a:ext cx="3286109" cy="295275"/>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Rectangle 18"/>
            <p:cNvSpPr>
              <a:spLocks noChangeArrowheads="1"/>
            </p:cNvSpPr>
            <p:nvPr/>
          </p:nvSpPr>
          <p:spPr bwMode="auto">
            <a:xfrm>
              <a:off x="7980131" y="4475067"/>
              <a:ext cx="2675263" cy="314325"/>
            </a:xfrm>
            <a:prstGeom prst="rect">
              <a:avLst/>
            </a:prstGeom>
            <a:solidFill>
              <a:schemeClr val="bg1"/>
            </a:solidFill>
            <a:ln w="9525">
              <a:solidFill>
                <a:schemeClr val="tx1"/>
              </a:solidFill>
              <a:miter lim="800000"/>
            </a:ln>
          </p:spPr>
          <p:txBody>
            <a:bodyPr wrap="none"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Text Box 19"/>
            <p:cNvSpPr txBox="1">
              <a:spLocks noChangeArrowheads="1"/>
            </p:cNvSpPr>
            <p:nvPr/>
          </p:nvSpPr>
          <p:spPr bwMode="auto">
            <a:xfrm>
              <a:off x="7957995" y="4459192"/>
              <a:ext cx="2755900" cy="368300"/>
            </a:xfrm>
            <a:prstGeom prst="rect">
              <a:avLst/>
            </a:prstGeom>
            <a:solidFill>
              <a:schemeClr val="bg1"/>
            </a:solidFill>
            <a:ln w="9525">
              <a:solidFill>
                <a:schemeClr val="tx1"/>
              </a:solidFill>
              <a:miter lim="800000"/>
            </a:ln>
          </p:spPr>
          <p:txBody>
            <a:bodyPr>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请求响应</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Line 20"/>
            <p:cNvSpPr>
              <a:spLocks noChangeShapeType="1"/>
            </p:cNvSpPr>
            <p:nvPr/>
          </p:nvSpPr>
          <p:spPr bwMode="auto">
            <a:xfrm>
              <a:off x="7740506" y="5427567"/>
              <a:ext cx="3305175" cy="381000"/>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Rectangle 22"/>
            <p:cNvSpPr>
              <a:spLocks noChangeArrowheads="1"/>
            </p:cNvSpPr>
            <p:nvPr/>
          </p:nvSpPr>
          <p:spPr bwMode="auto">
            <a:xfrm>
              <a:off x="8059157" y="5295808"/>
              <a:ext cx="2574777" cy="557213"/>
            </a:xfrm>
            <a:prstGeom prst="rect">
              <a:avLst/>
            </a:prstGeom>
            <a:solidFill>
              <a:schemeClr val="bg1"/>
            </a:solidFill>
            <a:ln w="9525">
              <a:solidFill>
                <a:schemeClr val="tx1"/>
              </a:solidFill>
              <a:miter lim="800000"/>
            </a:ln>
          </p:spPr>
          <p:txBody>
            <a:bodyPr wrap="none"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Text Box 23"/>
            <p:cNvSpPr txBox="1">
              <a:spLocks noChangeArrowheads="1"/>
            </p:cNvSpPr>
            <p:nvPr/>
          </p:nvSpPr>
          <p:spPr bwMode="auto">
            <a:xfrm>
              <a:off x="7957993" y="5249770"/>
              <a:ext cx="2755893" cy="644525"/>
            </a:xfrm>
            <a:prstGeom prst="rect">
              <a:avLst/>
            </a:prstGeom>
            <a:solidFill>
              <a:schemeClr val="bg1"/>
            </a:solidFill>
            <a:ln w="9525">
              <a:solidFill>
                <a:schemeClr val="tx1"/>
              </a:solidFill>
              <a:miter lim="800000"/>
            </a:ln>
          </p:spPr>
          <p:txBody>
            <a:bodyPr>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请求，包含</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lgn="ctr" eaLnBrk="0" hangingPunct="0">
                <a:lnSpc>
                  <a:spcPct val="100000"/>
                </a:lnSpc>
                <a:spcBef>
                  <a:spcPct val="0"/>
                </a:spcBef>
                <a:buClrTx/>
                <a:buFontTx/>
                <a:buNone/>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Authorization: &lt;cred&gt;</a:t>
              </a:r>
              <a:endPar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Line 24"/>
            <p:cNvSpPr>
              <a:spLocks noChangeShapeType="1"/>
            </p:cNvSpPr>
            <p:nvPr/>
          </p:nvSpPr>
          <p:spPr bwMode="auto">
            <a:xfrm flipH="1">
              <a:off x="7769081" y="6018117"/>
              <a:ext cx="3265488" cy="285750"/>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Rectangle 26"/>
            <p:cNvSpPr>
              <a:spLocks noChangeArrowheads="1"/>
            </p:cNvSpPr>
            <p:nvPr/>
          </p:nvSpPr>
          <p:spPr bwMode="auto">
            <a:xfrm>
              <a:off x="8007207" y="5970492"/>
              <a:ext cx="2686051" cy="314325"/>
            </a:xfrm>
            <a:prstGeom prst="rect">
              <a:avLst/>
            </a:prstGeom>
            <a:solidFill>
              <a:schemeClr val="bg1"/>
            </a:solidFill>
            <a:ln w="9525">
              <a:solidFill>
                <a:schemeClr val="tx1"/>
              </a:solidFill>
              <a:miter lim="800000"/>
            </a:ln>
          </p:spPr>
          <p:txBody>
            <a:bodyPr wrap="none"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Text Box 27"/>
            <p:cNvSpPr txBox="1">
              <a:spLocks noChangeArrowheads="1"/>
            </p:cNvSpPr>
            <p:nvPr/>
          </p:nvSpPr>
          <p:spPr bwMode="auto">
            <a:xfrm>
              <a:off x="7957994" y="5954617"/>
              <a:ext cx="2755901" cy="368300"/>
            </a:xfrm>
            <a:prstGeom prst="rect">
              <a:avLst/>
            </a:prstGeom>
            <a:solidFill>
              <a:schemeClr val="bg1"/>
            </a:solidFill>
            <a:ln w="9525">
              <a:solidFill>
                <a:schemeClr val="tx1"/>
              </a:solidFill>
              <a:miter lim="800000"/>
            </a:ln>
          </p:spPr>
          <p:txBody>
            <a:bodyPr wrap="square">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请求响应</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Line 28"/>
            <p:cNvSpPr>
              <a:spLocks noChangeShapeType="1"/>
            </p:cNvSpPr>
            <p:nvPr/>
          </p:nvSpPr>
          <p:spPr bwMode="auto">
            <a:xfrm>
              <a:off x="11426681" y="2276381"/>
              <a:ext cx="0" cy="4008436"/>
            </a:xfrm>
            <a:prstGeom prst="line">
              <a:avLst/>
            </a:prstGeom>
            <a:noFill/>
            <a:ln w="19050">
              <a:solidFill>
                <a:srgbClr val="FF0000"/>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Rectangle 30"/>
            <p:cNvSpPr>
              <a:spLocks noChangeArrowheads="1"/>
            </p:cNvSpPr>
            <p:nvPr/>
          </p:nvSpPr>
          <p:spPr bwMode="auto">
            <a:xfrm>
              <a:off x="11159987" y="5857780"/>
              <a:ext cx="571500" cy="228600"/>
            </a:xfrm>
            <a:prstGeom prst="rect">
              <a:avLst/>
            </a:prstGeom>
            <a:solidFill>
              <a:schemeClr val="bg1"/>
            </a:solidFill>
            <a:ln w="9525">
              <a:noFill/>
              <a:miter lim="800000"/>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Text Box 31"/>
            <p:cNvSpPr txBox="1">
              <a:spLocks noChangeArrowheads="1"/>
            </p:cNvSpPr>
            <p:nvPr/>
          </p:nvSpPr>
          <p:spPr bwMode="auto">
            <a:xfrm>
              <a:off x="11080612" y="5754592"/>
              <a:ext cx="697627" cy="400110"/>
            </a:xfrm>
            <a:prstGeom prst="rect">
              <a:avLst/>
            </a:prstGeom>
            <a:noFill/>
            <a:ln w="9525">
              <a:noFill/>
              <a:miter lim="800000"/>
            </a:ln>
          </p:spPr>
          <p:txBody>
            <a:bodyPr wrap="none">
              <a:spAutoFit/>
            </a:bodyPr>
            <a:lstStyle/>
            <a:p>
              <a:pPr eaLnBrk="0" hangingPunct="0">
                <a:lnSpc>
                  <a:spcPct val="100000"/>
                </a:lnSpc>
                <a:spcBef>
                  <a:spcPct val="0"/>
                </a:spcBef>
                <a:buClrTx/>
                <a:buFontTx/>
                <a:buNone/>
              </a:pPr>
              <a:r>
                <a:rPr kumimoji="0"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时间</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 name="Freeform 35"/>
            <p:cNvSpPr/>
            <p:nvPr/>
          </p:nvSpPr>
          <p:spPr bwMode="auto">
            <a:xfrm>
              <a:off x="11544559" y="1581937"/>
              <a:ext cx="83862" cy="654315"/>
            </a:xfrm>
            <a:custGeom>
              <a:avLst/>
              <a:gdLst>
                <a:gd name="T0" fmla="*/ 2 w 354"/>
                <a:gd name="T1" fmla="*/ 0 h 2742"/>
                <a:gd name="T2" fmla="*/ 2 w 354"/>
                <a:gd name="T3" fmla="*/ 3 h 2742"/>
                <a:gd name="T4" fmla="*/ 2 w 354"/>
                <a:gd name="T5" fmla="*/ 13 h 2742"/>
                <a:gd name="T6" fmla="*/ 0 w 354"/>
                <a:gd name="T7" fmla="*/ 1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 name="Rectangle 36"/>
            <p:cNvSpPr>
              <a:spLocks noChangeArrowheads="1"/>
            </p:cNvSpPr>
            <p:nvPr/>
          </p:nvSpPr>
          <p:spPr bwMode="auto">
            <a:xfrm>
              <a:off x="11229260" y="1580792"/>
              <a:ext cx="311150" cy="654029"/>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46" name="Freeform 37"/>
            <p:cNvSpPr/>
            <p:nvPr/>
          </p:nvSpPr>
          <p:spPr bwMode="auto">
            <a:xfrm>
              <a:off x="11560265" y="1621150"/>
              <a:ext cx="50080" cy="605370"/>
            </a:xfrm>
            <a:custGeom>
              <a:avLst/>
              <a:gdLst>
                <a:gd name="T0" fmla="*/ 2 w 211"/>
                <a:gd name="T1" fmla="*/ 0 h 2537"/>
                <a:gd name="T2" fmla="*/ 2 w 211"/>
                <a:gd name="T3" fmla="*/ 3 h 2537"/>
                <a:gd name="T4" fmla="*/ 2 w 211"/>
                <a:gd name="T5" fmla="*/ 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 name="Freeform 38"/>
            <p:cNvSpPr/>
            <p:nvPr/>
          </p:nvSpPr>
          <p:spPr bwMode="auto">
            <a:xfrm>
              <a:off x="11549300" y="1927413"/>
              <a:ext cx="77936" cy="54097"/>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 name="Rectangle 39"/>
            <p:cNvSpPr>
              <a:spLocks noChangeArrowheads="1"/>
            </p:cNvSpPr>
            <p:nvPr/>
          </p:nvSpPr>
          <p:spPr bwMode="auto">
            <a:xfrm>
              <a:off x="11231038" y="1656928"/>
              <a:ext cx="177800" cy="12594"/>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49" name="Group 40"/>
            <p:cNvGrpSpPr/>
            <p:nvPr/>
          </p:nvGrpSpPr>
          <p:grpSpPr bwMode="auto">
            <a:xfrm>
              <a:off x="11390762" y="1649200"/>
              <a:ext cx="172170" cy="41503"/>
              <a:chOff x="614" y="2568"/>
              <a:chExt cx="725" cy="139"/>
            </a:xfrm>
          </p:grpSpPr>
          <p:sp>
            <p:nvSpPr>
              <p:cNvPr id="74" name="AutoShape 41"/>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75" name="AutoShape 42"/>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50" name="Rectangle 43"/>
            <p:cNvSpPr>
              <a:spLocks noChangeArrowheads="1"/>
            </p:cNvSpPr>
            <p:nvPr/>
          </p:nvSpPr>
          <p:spPr bwMode="auto">
            <a:xfrm>
              <a:off x="11235780" y="1749094"/>
              <a:ext cx="176318" cy="14311"/>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51" name="Group 44"/>
            <p:cNvGrpSpPr/>
            <p:nvPr/>
          </p:nvGrpSpPr>
          <p:grpSpPr bwMode="auto">
            <a:xfrm>
              <a:off x="11390169" y="1742510"/>
              <a:ext cx="172170" cy="38354"/>
              <a:chOff x="614" y="2568"/>
              <a:chExt cx="725" cy="139"/>
            </a:xfrm>
          </p:grpSpPr>
          <p:sp>
            <p:nvSpPr>
              <p:cNvPr id="72" name="AutoShape 45"/>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73" name="AutoShape 46"/>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52" name="Rectangle 47"/>
            <p:cNvSpPr>
              <a:spLocks noChangeArrowheads="1"/>
            </p:cNvSpPr>
            <p:nvPr/>
          </p:nvSpPr>
          <p:spPr bwMode="auto">
            <a:xfrm>
              <a:off x="11232520" y="1845838"/>
              <a:ext cx="177800" cy="14311"/>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53" name="Rectangle 48"/>
            <p:cNvSpPr>
              <a:spLocks noChangeArrowheads="1"/>
            </p:cNvSpPr>
            <p:nvPr/>
          </p:nvSpPr>
          <p:spPr bwMode="auto">
            <a:xfrm>
              <a:off x="11235780" y="1931706"/>
              <a:ext cx="177800" cy="14311"/>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54" name="Group 49"/>
            <p:cNvGrpSpPr/>
            <p:nvPr/>
          </p:nvGrpSpPr>
          <p:grpSpPr bwMode="auto">
            <a:xfrm>
              <a:off x="11386613" y="1923692"/>
              <a:ext cx="172466" cy="43220"/>
              <a:chOff x="614" y="2568"/>
              <a:chExt cx="725" cy="139"/>
            </a:xfrm>
          </p:grpSpPr>
          <p:sp>
            <p:nvSpPr>
              <p:cNvPr id="70" name="AutoShape 50"/>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71" name="AutoShape 51"/>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55" name="Freeform 52"/>
            <p:cNvSpPr/>
            <p:nvPr/>
          </p:nvSpPr>
          <p:spPr bwMode="auto">
            <a:xfrm>
              <a:off x="11550486" y="1845552"/>
              <a:ext cx="77936" cy="53811"/>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56" name="Group 53"/>
            <p:cNvGrpSpPr/>
            <p:nvPr/>
          </p:nvGrpSpPr>
          <p:grpSpPr bwMode="auto">
            <a:xfrm>
              <a:off x="11387799" y="1837824"/>
              <a:ext cx="172466" cy="39786"/>
              <a:chOff x="614" y="2568"/>
              <a:chExt cx="725" cy="139"/>
            </a:xfrm>
          </p:grpSpPr>
          <p:sp>
            <p:nvSpPr>
              <p:cNvPr id="68" name="AutoShape 54"/>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9" name="AutoShape 55"/>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57" name="Rectangle 56"/>
            <p:cNvSpPr>
              <a:spLocks noChangeArrowheads="1"/>
            </p:cNvSpPr>
            <p:nvPr/>
          </p:nvSpPr>
          <p:spPr bwMode="auto">
            <a:xfrm>
              <a:off x="11538929" y="1580792"/>
              <a:ext cx="20743" cy="65574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58" name="Freeform 57"/>
            <p:cNvSpPr/>
            <p:nvPr/>
          </p:nvSpPr>
          <p:spPr bwMode="auto">
            <a:xfrm>
              <a:off x="11557598" y="1746231"/>
              <a:ext cx="70231" cy="60966"/>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9" name="Freeform 58"/>
            <p:cNvSpPr/>
            <p:nvPr/>
          </p:nvSpPr>
          <p:spPr bwMode="auto">
            <a:xfrm>
              <a:off x="11558487" y="1652635"/>
              <a:ext cx="72305" cy="68694"/>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0" name="Oval 59"/>
            <p:cNvSpPr>
              <a:spLocks noChangeArrowheads="1"/>
            </p:cNvSpPr>
            <p:nvPr/>
          </p:nvSpPr>
          <p:spPr bwMode="auto">
            <a:xfrm>
              <a:off x="11618346" y="2204767"/>
              <a:ext cx="14224" cy="2862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1" name="Freeform 60"/>
            <p:cNvSpPr/>
            <p:nvPr/>
          </p:nvSpPr>
          <p:spPr bwMode="auto">
            <a:xfrm>
              <a:off x="11554634" y="2206198"/>
              <a:ext cx="72602" cy="57245"/>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2" name="AutoShape 61"/>
            <p:cNvSpPr>
              <a:spLocks noChangeArrowheads="1"/>
            </p:cNvSpPr>
            <p:nvPr/>
          </p:nvSpPr>
          <p:spPr bwMode="auto">
            <a:xfrm>
              <a:off x="11210295" y="2223658"/>
              <a:ext cx="355600" cy="42934"/>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3" name="AutoShape 62"/>
            <p:cNvSpPr>
              <a:spLocks noChangeArrowheads="1"/>
            </p:cNvSpPr>
            <p:nvPr/>
          </p:nvSpPr>
          <p:spPr bwMode="auto">
            <a:xfrm>
              <a:off x="11229260" y="2233390"/>
              <a:ext cx="317373" cy="23757"/>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4" name="Oval 63"/>
            <p:cNvSpPr>
              <a:spLocks noChangeArrowheads="1"/>
            </p:cNvSpPr>
            <p:nvPr/>
          </p:nvSpPr>
          <p:spPr bwMode="auto">
            <a:xfrm>
              <a:off x="11259486" y="2139507"/>
              <a:ext cx="47710" cy="41217"/>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5" name="Oval 64"/>
            <p:cNvSpPr>
              <a:spLocks noChangeArrowheads="1"/>
            </p:cNvSpPr>
            <p:nvPr/>
          </p:nvSpPr>
          <p:spPr bwMode="auto">
            <a:xfrm>
              <a:off x="11313419" y="2139507"/>
              <a:ext cx="45932" cy="41217"/>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6" name="Oval 65"/>
            <p:cNvSpPr>
              <a:spLocks noChangeArrowheads="1"/>
            </p:cNvSpPr>
            <p:nvPr/>
          </p:nvSpPr>
          <p:spPr bwMode="auto">
            <a:xfrm>
              <a:off x="11364388" y="2139507"/>
              <a:ext cx="47710" cy="39786"/>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7" name="Rectangle 66"/>
            <p:cNvSpPr>
              <a:spLocks noChangeArrowheads="1"/>
            </p:cNvSpPr>
            <p:nvPr/>
          </p:nvSpPr>
          <p:spPr bwMode="auto">
            <a:xfrm>
              <a:off x="11483218" y="1984086"/>
              <a:ext cx="25485" cy="217533"/>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pic>
          <p:nvPicPr>
            <p:cNvPr id="77" name="Picture 6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444827" y="1633784"/>
              <a:ext cx="7429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Freeform 69"/>
            <p:cNvSpPr/>
            <p:nvPr/>
          </p:nvSpPr>
          <p:spPr bwMode="auto">
            <a:xfrm flipH="1">
              <a:off x="8761395" y="1705053"/>
              <a:ext cx="361251" cy="340211"/>
            </a:xfrm>
            <a:custGeom>
              <a:avLst/>
              <a:gdLst>
                <a:gd name="T0" fmla="*/ 0 w 356"/>
                <a:gd name="T1" fmla="*/ 0 h 368"/>
                <a:gd name="T2" fmla="*/ 1452553 w 356"/>
                <a:gd name="T3" fmla="*/ 144892 h 368"/>
                <a:gd name="T4" fmla="*/ 1723142 w 356"/>
                <a:gd name="T5" fmla="*/ 3018562 h 368"/>
                <a:gd name="T6" fmla="*/ 379756 w 356"/>
                <a:gd name="T7" fmla="*/ 37751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494706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CE9489E-0D43-4F55-999B-7A62C1409F17}"/>
              </a:ext>
            </a:extLst>
          </p:cNvPr>
          <p:cNvSpPr>
            <a:spLocks noGrp="1"/>
          </p:cNvSpPr>
          <p:nvPr>
            <p:ph idx="1"/>
          </p:nvPr>
        </p:nvSpPr>
        <p:spPr>
          <a:xfrm>
            <a:off x="660400" y="1130300"/>
            <a:ext cx="6810501" cy="5003800"/>
          </a:xfrm>
        </p:spPr>
        <p:txBody>
          <a:bodyPr>
            <a:normAutofit/>
          </a:bodyPr>
          <a:lstStyle/>
          <a:p>
            <a:r>
              <a:rPr lang="en-US" altLang="zh-CN" dirty="0"/>
              <a:t>HTTP</a:t>
            </a:r>
            <a:r>
              <a:rPr lang="zh-CN" altLang="en-US" dirty="0"/>
              <a:t>无状态协议，服务器用</a:t>
            </a:r>
            <a:r>
              <a:rPr lang="en-US" altLang="zh-CN" dirty="0"/>
              <a:t>cookies</a:t>
            </a:r>
            <a:r>
              <a:rPr lang="zh-CN" altLang="en-US" dirty="0"/>
              <a:t>保持用户状态</a:t>
            </a:r>
          </a:p>
          <a:p>
            <a:pPr lvl="1"/>
            <a:r>
              <a:rPr lang="en-US" altLang="zh-CN" dirty="0"/>
              <a:t>HTTP</a:t>
            </a:r>
            <a:r>
              <a:rPr lang="zh-CN" altLang="en-US" dirty="0"/>
              <a:t>在响应的首部行里使用一个关键字头</a:t>
            </a:r>
            <a:r>
              <a:rPr lang="en-US" altLang="zh-CN" dirty="0"/>
              <a:t>set-cookie</a:t>
            </a:r>
            <a:r>
              <a:rPr lang="zh-CN" altLang="en-US" dirty="0"/>
              <a:t>：选择的</a:t>
            </a:r>
            <a:r>
              <a:rPr lang="en-US" altLang="zh-CN" dirty="0"/>
              <a:t>cookie</a:t>
            </a:r>
            <a:r>
              <a:rPr lang="zh-CN" altLang="en-US" dirty="0"/>
              <a:t>号具有唯一性</a:t>
            </a:r>
          </a:p>
          <a:p>
            <a:pPr lvl="1"/>
            <a:r>
              <a:rPr lang="zh-CN" altLang="en-US" dirty="0"/>
              <a:t>后继的</a:t>
            </a:r>
            <a:r>
              <a:rPr lang="en-US" altLang="zh-CN" dirty="0"/>
              <a:t>HTTP</a:t>
            </a:r>
            <a:r>
              <a:rPr lang="zh-CN" altLang="en-US" dirty="0"/>
              <a:t>请求中使用服务器响应分配的</a:t>
            </a:r>
            <a:r>
              <a:rPr lang="en-US" altLang="zh-CN" dirty="0"/>
              <a:t>cookie</a:t>
            </a:r>
            <a:r>
              <a:rPr lang="zh-CN" altLang="en-US" dirty="0"/>
              <a:t>：</a:t>
            </a:r>
          </a:p>
          <a:p>
            <a:pPr lvl="1"/>
            <a:r>
              <a:rPr lang="en-US" altLang="zh-CN" dirty="0"/>
              <a:t>Cookie</a:t>
            </a:r>
            <a:r>
              <a:rPr lang="zh-CN" altLang="en-US" dirty="0"/>
              <a:t>文件保存在用户的主机中，内容是服务器返回的一些附加信息，由用户主机中的浏览器管理</a:t>
            </a:r>
          </a:p>
          <a:p>
            <a:pPr lvl="1"/>
            <a:r>
              <a:rPr lang="en-US" altLang="zh-CN" dirty="0"/>
              <a:t>Web</a:t>
            </a:r>
            <a:r>
              <a:rPr lang="zh-CN" altLang="en-US" dirty="0"/>
              <a:t>服务器建立后端数据库，记录用户信息，</a:t>
            </a:r>
            <a:r>
              <a:rPr lang="en-US" altLang="zh-CN" dirty="0"/>
              <a:t>cookie</a:t>
            </a:r>
            <a:r>
              <a:rPr lang="zh-CN" altLang="en-US" dirty="0"/>
              <a:t>作为关键字，例如：</a:t>
            </a:r>
          </a:p>
          <a:p>
            <a:pPr lvl="2"/>
            <a:r>
              <a:rPr lang="en-US" altLang="zh-CN" dirty="0"/>
              <a:t>Set-Cookie: SID=31d4d96e407aad42; Path=/;  </a:t>
            </a:r>
          </a:p>
          <a:p>
            <a:pPr lvl="2"/>
            <a:r>
              <a:rPr lang="en-US" altLang="zh-CN" dirty="0"/>
              <a:t>Domain=example.com</a:t>
            </a:r>
          </a:p>
          <a:p>
            <a:pPr lvl="2"/>
            <a:r>
              <a:rPr lang="en-US" altLang="zh-CN" dirty="0"/>
              <a:t>Cookie:  SID=31d4d96e407aad42</a:t>
            </a:r>
            <a:endParaRPr lang="zh-CN" altLang="en-US" dirty="0"/>
          </a:p>
        </p:txBody>
      </p:sp>
      <p:sp>
        <p:nvSpPr>
          <p:cNvPr id="110" name="Rectangle 2"/>
          <p:cNvSpPr>
            <a:spLocks noGrp="1" noChangeArrowheads="1"/>
          </p:cNvSpPr>
          <p:nvPr>
            <p:ph type="title"/>
          </p:nvPr>
        </p:nvSpPr>
        <p:spPr/>
        <p:txBody>
          <a:bodyPr>
            <a:normAutofit/>
          </a:bodyPr>
          <a:lstStyle/>
          <a:p>
            <a:r>
              <a:rPr lang="en-US" altLang="zh-CN" sz="3200" dirty="0"/>
              <a:t>Web</a:t>
            </a:r>
            <a:r>
              <a:rPr lang="zh-CN" altLang="en-US" sz="3200" dirty="0"/>
              <a:t>安全与隐私：</a:t>
            </a:r>
            <a:r>
              <a:rPr lang="en-US" altLang="zh-CN" sz="3200" dirty="0"/>
              <a:t>Cookie</a:t>
            </a:r>
            <a:endParaRPr lang="en-US" altLang="zh-CN" sz="32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 name="组合 1"/>
          <p:cNvGrpSpPr/>
          <p:nvPr/>
        </p:nvGrpSpPr>
        <p:grpSpPr>
          <a:xfrm>
            <a:off x="7422044" y="1236005"/>
            <a:ext cx="4149385" cy="4792389"/>
            <a:chOff x="7654741" y="1552217"/>
            <a:chExt cx="4149385" cy="4792389"/>
          </a:xfrm>
        </p:grpSpPr>
        <p:sp>
          <p:nvSpPr>
            <p:cNvPr id="81" name="Line 4"/>
            <p:cNvSpPr>
              <a:spLocks noChangeShapeType="1"/>
            </p:cNvSpPr>
            <p:nvPr/>
          </p:nvSpPr>
          <p:spPr bwMode="auto">
            <a:xfrm>
              <a:off x="7832194" y="2372681"/>
              <a:ext cx="3305175" cy="381000"/>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2" name="Text Box 5"/>
            <p:cNvSpPr txBox="1">
              <a:spLocks noChangeArrowheads="1"/>
            </p:cNvSpPr>
            <p:nvPr/>
          </p:nvSpPr>
          <p:spPr bwMode="auto">
            <a:xfrm>
              <a:off x="7654741" y="1842370"/>
              <a:ext cx="944880" cy="398780"/>
            </a:xfrm>
            <a:prstGeom prst="rect">
              <a:avLst/>
            </a:prstGeom>
            <a:noFill/>
            <a:ln w="9525">
              <a:noFill/>
              <a:miter lim="800000"/>
            </a:ln>
          </p:spPr>
          <p:txBody>
            <a:bodyPr wrap="none">
              <a:spAutoFit/>
            </a:bodyPr>
            <a:lstStyle/>
            <a:p>
              <a:pPr eaLnBrk="0" hangingPunct="0">
                <a:lnSpc>
                  <a:spcPct val="100000"/>
                </a:lnSpc>
                <a:spcBef>
                  <a:spcPct val="0"/>
                </a:spcBef>
                <a:buClrTx/>
                <a:buFontTx/>
                <a:buNone/>
              </a:pPr>
              <a:r>
                <a:rPr kumimoji="0" lang="zh-CN" altLang="en-US" sz="2000" dirty="0">
                  <a:latin typeface="微软雅黑" panose="020B0503020204020204" pitchFamily="34" charset="-122"/>
                  <a:ea typeface="微软雅黑" panose="020B0503020204020204" pitchFamily="34" charset="-122"/>
                  <a:cs typeface="Times New Roman" panose="02020603050405020304" pitchFamily="18" charset="0"/>
                </a:rPr>
                <a:t>客户端</a:t>
              </a:r>
              <a:endParaRPr kumimoji="0"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3" name="Text Box 6"/>
            <p:cNvSpPr txBox="1">
              <a:spLocks noChangeArrowheads="1"/>
            </p:cNvSpPr>
            <p:nvPr/>
          </p:nvSpPr>
          <p:spPr bwMode="auto">
            <a:xfrm>
              <a:off x="10338053" y="1815858"/>
              <a:ext cx="944880" cy="398780"/>
            </a:xfrm>
            <a:prstGeom prst="rect">
              <a:avLst/>
            </a:prstGeom>
            <a:noFill/>
            <a:ln w="9525">
              <a:noFill/>
              <a:miter lim="800000"/>
            </a:ln>
          </p:spPr>
          <p:txBody>
            <a:bodyPr wrap="none">
              <a:spAutoFit/>
            </a:bodyPr>
            <a:lstStyle>
              <a:defPPr>
                <a:defRPr lang="zh-CN"/>
              </a:defPPr>
              <a:lvl1pPr eaLnBrk="0" hangingPunct="0">
                <a:lnSpc>
                  <a:spcPct val="100000"/>
                </a:lnSpc>
                <a:spcBef>
                  <a:spcPct val="0"/>
                </a:spcBef>
                <a:buClrTx/>
                <a:buFontTx/>
                <a:buNone/>
                <a:defRPr kumimoji="0" sz="2000">
                  <a:latin typeface="Arial" panose="020B0604020202020204" pitchFamily="34" charset="0"/>
                  <a:ea typeface="宋体" panose="02010600030101010101" pitchFamily="2" charset="-122"/>
                </a:defRPr>
              </a:lvl1p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服务器</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4" name="Rectangle 7"/>
            <p:cNvSpPr>
              <a:spLocks noChangeArrowheads="1"/>
            </p:cNvSpPr>
            <p:nvPr/>
          </p:nvSpPr>
          <p:spPr bwMode="auto">
            <a:xfrm>
              <a:off x="8070319" y="2372681"/>
              <a:ext cx="2686050" cy="314325"/>
            </a:xfrm>
            <a:prstGeom prst="rect">
              <a:avLst/>
            </a:prstGeom>
            <a:solidFill>
              <a:schemeClr val="accent1"/>
            </a:solidFill>
            <a:ln w="9525">
              <a:solidFill>
                <a:schemeClr val="tx1"/>
              </a:solidFill>
              <a:miter lim="800000"/>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5" name="Text Box 8"/>
            <p:cNvSpPr txBox="1">
              <a:spLocks noChangeArrowheads="1"/>
            </p:cNvSpPr>
            <p:nvPr/>
          </p:nvSpPr>
          <p:spPr bwMode="auto">
            <a:xfrm>
              <a:off x="8076669" y="2356806"/>
              <a:ext cx="2681288" cy="368300"/>
            </a:xfrm>
            <a:prstGeom prst="rect">
              <a:avLst/>
            </a:prstGeom>
            <a:solidFill>
              <a:schemeClr val="bg1"/>
            </a:solidFill>
            <a:ln w="9525">
              <a:solidFill>
                <a:schemeClr val="tx1"/>
              </a:solidFill>
              <a:miter lim="800000"/>
            </a:ln>
          </p:spPr>
          <p:txBody>
            <a:bodyPr>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6" name="Line 9"/>
            <p:cNvSpPr>
              <a:spLocks noChangeShapeType="1"/>
            </p:cNvSpPr>
            <p:nvPr/>
          </p:nvSpPr>
          <p:spPr bwMode="auto">
            <a:xfrm flipH="1">
              <a:off x="7860769" y="2904490"/>
              <a:ext cx="3246424" cy="296866"/>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Rectangle 10"/>
            <p:cNvSpPr>
              <a:spLocks noChangeArrowheads="1"/>
            </p:cNvSpPr>
            <p:nvPr/>
          </p:nvSpPr>
          <p:spPr bwMode="auto">
            <a:xfrm>
              <a:off x="8194144" y="2793369"/>
              <a:ext cx="2505075" cy="557212"/>
            </a:xfrm>
            <a:prstGeom prst="rect">
              <a:avLst/>
            </a:prstGeom>
            <a:solidFill>
              <a:schemeClr val="accent1"/>
            </a:solidFill>
            <a:ln w="9525">
              <a:solidFill>
                <a:schemeClr val="tx1"/>
              </a:solidFill>
              <a:miter lim="800000"/>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8" name="Text Box 11"/>
            <p:cNvSpPr txBox="1">
              <a:spLocks noChangeArrowheads="1"/>
            </p:cNvSpPr>
            <p:nvPr/>
          </p:nvSpPr>
          <p:spPr bwMode="auto">
            <a:xfrm>
              <a:off x="8070319" y="2756856"/>
              <a:ext cx="2687638" cy="645160"/>
            </a:xfrm>
            <a:prstGeom prst="rect">
              <a:avLst/>
            </a:prstGeom>
            <a:solidFill>
              <a:schemeClr val="bg1"/>
            </a:solidFill>
            <a:ln w="9525">
              <a:solidFill>
                <a:schemeClr val="tx1"/>
              </a:solidFill>
              <a:miter lim="800000"/>
            </a:ln>
          </p:spPr>
          <p:txBody>
            <a:bodyPr wrap="square">
              <a:spAutoFit/>
            </a:bodyPr>
            <a:lstStyle/>
            <a:p>
              <a:pPr algn="ctr" eaLnBrk="0" hangingPunct="0">
                <a:spcBef>
                  <a:spcPct val="0"/>
                </a:spcBef>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请求响应</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lgn="ctr" eaLnBrk="0" hangingPunct="0">
                <a:spcBef>
                  <a:spcPct val="0"/>
                </a:spcBef>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Set-cookie: #</a:t>
              </a:r>
            </a:p>
          </p:txBody>
        </p:sp>
        <p:sp>
          <p:nvSpPr>
            <p:cNvPr id="89" name="Line 12"/>
            <p:cNvSpPr>
              <a:spLocks noChangeShapeType="1"/>
            </p:cNvSpPr>
            <p:nvPr/>
          </p:nvSpPr>
          <p:spPr bwMode="auto">
            <a:xfrm>
              <a:off x="7841719" y="3963356"/>
              <a:ext cx="3305175" cy="381000"/>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0" name="Group 13"/>
            <p:cNvGrpSpPr/>
            <p:nvPr/>
          </p:nvGrpSpPr>
          <p:grpSpPr bwMode="auto">
            <a:xfrm>
              <a:off x="8030632" y="3766509"/>
              <a:ext cx="2755900" cy="644525"/>
              <a:chOff x="3124" y="2762"/>
              <a:chExt cx="1689" cy="406"/>
            </a:xfrm>
          </p:grpSpPr>
          <p:sp>
            <p:nvSpPr>
              <p:cNvPr id="91" name="Rectangle 14"/>
              <p:cNvSpPr>
                <a:spLocks noChangeArrowheads="1"/>
              </p:cNvSpPr>
              <p:nvPr/>
            </p:nvSpPr>
            <p:spPr bwMode="auto">
              <a:xfrm>
                <a:off x="3186" y="2791"/>
                <a:ext cx="1578" cy="351"/>
              </a:xfrm>
              <a:prstGeom prst="rect">
                <a:avLst/>
              </a:prstGeom>
              <a:solidFill>
                <a:schemeClr val="bg1"/>
              </a:solidFill>
              <a:ln w="9525">
                <a:solidFill>
                  <a:schemeClr val="tx1"/>
                </a:solidFill>
                <a:miter lim="800000"/>
              </a:ln>
            </p:spPr>
            <p:txBody>
              <a:bodyPr wrap="none"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2" name="Text Box 15"/>
              <p:cNvSpPr txBox="1">
                <a:spLocks noChangeArrowheads="1"/>
              </p:cNvSpPr>
              <p:nvPr/>
            </p:nvSpPr>
            <p:spPr bwMode="auto">
              <a:xfrm>
                <a:off x="3124" y="2762"/>
                <a:ext cx="1689" cy="406"/>
              </a:xfrm>
              <a:prstGeom prst="rect">
                <a:avLst/>
              </a:prstGeom>
              <a:solidFill>
                <a:schemeClr val="bg1"/>
              </a:solidFill>
              <a:ln w="9525">
                <a:solidFill>
                  <a:schemeClr val="tx1"/>
                </a:solidFill>
                <a:miter lim="800000"/>
              </a:ln>
            </p:spPr>
            <p:txBody>
              <a:bodyPr>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请求，包含</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lgn="ctr" eaLnBrk="0" hangingPunct="0">
                  <a:spcBef>
                    <a:spcPct val="0"/>
                  </a:spcBef>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Cookie: #</a:t>
                </a:r>
              </a:p>
            </p:txBody>
          </p:sp>
        </p:grpSp>
        <p:sp>
          <p:nvSpPr>
            <p:cNvPr id="93" name="Line 16"/>
            <p:cNvSpPr>
              <a:spLocks noChangeShapeType="1"/>
            </p:cNvSpPr>
            <p:nvPr/>
          </p:nvSpPr>
          <p:spPr bwMode="auto">
            <a:xfrm flipH="1">
              <a:off x="7832193" y="4534855"/>
              <a:ext cx="3286109" cy="295275"/>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4" name="Group 17"/>
            <p:cNvGrpSpPr/>
            <p:nvPr/>
          </p:nvGrpSpPr>
          <p:grpSpPr bwMode="auto">
            <a:xfrm>
              <a:off x="8030633" y="4480881"/>
              <a:ext cx="2755900" cy="368300"/>
              <a:chOff x="3268" y="2846"/>
              <a:chExt cx="1743" cy="232"/>
            </a:xfrm>
          </p:grpSpPr>
          <p:sp>
            <p:nvSpPr>
              <p:cNvPr id="95" name="Rectangle 18"/>
              <p:cNvSpPr>
                <a:spLocks noChangeArrowheads="1"/>
              </p:cNvSpPr>
              <p:nvPr/>
            </p:nvSpPr>
            <p:spPr bwMode="auto">
              <a:xfrm>
                <a:off x="3282" y="2856"/>
                <a:ext cx="1692" cy="198"/>
              </a:xfrm>
              <a:prstGeom prst="rect">
                <a:avLst/>
              </a:prstGeom>
              <a:solidFill>
                <a:schemeClr val="bg1"/>
              </a:solidFill>
              <a:ln w="9525">
                <a:solidFill>
                  <a:schemeClr val="tx1"/>
                </a:solidFill>
                <a:miter lim="800000"/>
              </a:ln>
            </p:spPr>
            <p:txBody>
              <a:bodyPr wrap="none"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 name="Text Box 19"/>
              <p:cNvSpPr txBox="1">
                <a:spLocks noChangeArrowheads="1"/>
              </p:cNvSpPr>
              <p:nvPr/>
            </p:nvSpPr>
            <p:spPr bwMode="auto">
              <a:xfrm>
                <a:off x="3268" y="2846"/>
                <a:ext cx="1743" cy="232"/>
              </a:xfrm>
              <a:prstGeom prst="rect">
                <a:avLst/>
              </a:prstGeom>
              <a:solidFill>
                <a:schemeClr val="bg1"/>
              </a:solidFill>
              <a:ln w="9525">
                <a:solidFill>
                  <a:schemeClr val="tx1"/>
                </a:solidFill>
                <a:miter lim="800000"/>
              </a:ln>
            </p:spPr>
            <p:txBody>
              <a:bodyPr>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请求响应</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7" name="Line 20"/>
            <p:cNvSpPr>
              <a:spLocks noChangeShapeType="1"/>
            </p:cNvSpPr>
            <p:nvPr/>
          </p:nvSpPr>
          <p:spPr bwMode="auto">
            <a:xfrm>
              <a:off x="7813144" y="5449256"/>
              <a:ext cx="3305175" cy="381000"/>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8" name="Group 21"/>
            <p:cNvGrpSpPr/>
            <p:nvPr/>
          </p:nvGrpSpPr>
          <p:grpSpPr bwMode="auto">
            <a:xfrm>
              <a:off x="8030631" y="5271459"/>
              <a:ext cx="2755893" cy="644525"/>
              <a:chOff x="3124" y="2762"/>
              <a:chExt cx="1689" cy="406"/>
            </a:xfrm>
          </p:grpSpPr>
          <p:sp>
            <p:nvSpPr>
              <p:cNvPr id="99" name="Rectangle 22"/>
              <p:cNvSpPr>
                <a:spLocks noChangeArrowheads="1"/>
              </p:cNvSpPr>
              <p:nvPr/>
            </p:nvSpPr>
            <p:spPr bwMode="auto">
              <a:xfrm>
                <a:off x="3186" y="2791"/>
                <a:ext cx="1578" cy="351"/>
              </a:xfrm>
              <a:prstGeom prst="rect">
                <a:avLst/>
              </a:prstGeom>
              <a:solidFill>
                <a:schemeClr val="bg1"/>
              </a:solidFill>
              <a:ln w="9525">
                <a:solidFill>
                  <a:schemeClr val="tx1"/>
                </a:solidFill>
                <a:miter lim="800000"/>
              </a:ln>
            </p:spPr>
            <p:txBody>
              <a:bodyPr wrap="none"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0" name="Text Box 23"/>
              <p:cNvSpPr txBox="1">
                <a:spLocks noChangeArrowheads="1"/>
              </p:cNvSpPr>
              <p:nvPr/>
            </p:nvSpPr>
            <p:spPr bwMode="auto">
              <a:xfrm>
                <a:off x="3124" y="2762"/>
                <a:ext cx="1689" cy="406"/>
              </a:xfrm>
              <a:prstGeom prst="rect">
                <a:avLst/>
              </a:prstGeom>
              <a:solidFill>
                <a:schemeClr val="bg1"/>
              </a:solidFill>
              <a:ln w="9525">
                <a:solidFill>
                  <a:schemeClr val="tx1"/>
                </a:solidFill>
                <a:miter lim="800000"/>
              </a:ln>
            </p:spPr>
            <p:txBody>
              <a:bodyPr>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请求，包含</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lgn="ctr" eaLnBrk="0" hangingPunct="0">
                  <a:spcBef>
                    <a:spcPct val="0"/>
                  </a:spcBef>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Cookie: #</a:t>
                </a:r>
              </a:p>
            </p:txBody>
          </p:sp>
        </p:grpSp>
        <p:sp>
          <p:nvSpPr>
            <p:cNvPr id="101" name="Line 24"/>
            <p:cNvSpPr>
              <a:spLocks noChangeShapeType="1"/>
            </p:cNvSpPr>
            <p:nvPr/>
          </p:nvSpPr>
          <p:spPr bwMode="auto">
            <a:xfrm flipH="1">
              <a:off x="7841719" y="6039806"/>
              <a:ext cx="3265488" cy="285750"/>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2" name="Group 25"/>
            <p:cNvGrpSpPr/>
            <p:nvPr/>
          </p:nvGrpSpPr>
          <p:grpSpPr bwMode="auto">
            <a:xfrm>
              <a:off x="8030632" y="5976306"/>
              <a:ext cx="2755901" cy="368300"/>
              <a:chOff x="3251" y="2846"/>
              <a:chExt cx="1736" cy="232"/>
            </a:xfrm>
          </p:grpSpPr>
          <p:sp>
            <p:nvSpPr>
              <p:cNvPr id="103" name="Rectangle 26"/>
              <p:cNvSpPr>
                <a:spLocks noChangeArrowheads="1"/>
              </p:cNvSpPr>
              <p:nvPr/>
            </p:nvSpPr>
            <p:spPr bwMode="auto">
              <a:xfrm>
                <a:off x="3282" y="2856"/>
                <a:ext cx="1692" cy="198"/>
              </a:xfrm>
              <a:prstGeom prst="rect">
                <a:avLst/>
              </a:prstGeom>
              <a:solidFill>
                <a:schemeClr val="bg1"/>
              </a:solidFill>
              <a:ln w="9525">
                <a:solidFill>
                  <a:schemeClr val="tx1"/>
                </a:solidFill>
                <a:miter lim="800000"/>
              </a:ln>
            </p:spPr>
            <p:txBody>
              <a:bodyPr wrap="none"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 name="Text Box 27"/>
              <p:cNvSpPr txBox="1">
                <a:spLocks noChangeArrowheads="1"/>
              </p:cNvSpPr>
              <p:nvPr/>
            </p:nvSpPr>
            <p:spPr bwMode="auto">
              <a:xfrm>
                <a:off x="3251" y="2846"/>
                <a:ext cx="1736" cy="232"/>
              </a:xfrm>
              <a:prstGeom prst="rect">
                <a:avLst/>
              </a:prstGeom>
              <a:solidFill>
                <a:schemeClr val="bg1"/>
              </a:solidFill>
              <a:ln w="9525">
                <a:solidFill>
                  <a:schemeClr val="tx1"/>
                </a:solidFill>
                <a:miter lim="800000"/>
              </a:ln>
            </p:spPr>
            <p:txBody>
              <a:bodyPr wrap="square">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请求响应</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5" name="Line 28"/>
            <p:cNvSpPr>
              <a:spLocks noChangeShapeType="1"/>
            </p:cNvSpPr>
            <p:nvPr/>
          </p:nvSpPr>
          <p:spPr bwMode="auto">
            <a:xfrm>
              <a:off x="11412258" y="2272669"/>
              <a:ext cx="0" cy="4033838"/>
            </a:xfrm>
            <a:prstGeom prst="line">
              <a:avLst/>
            </a:prstGeom>
            <a:noFill/>
            <a:ln w="19050">
              <a:solidFill>
                <a:srgbClr val="FF0000"/>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6" name="Group 29"/>
            <p:cNvGrpSpPr/>
            <p:nvPr/>
          </p:nvGrpSpPr>
          <p:grpSpPr bwMode="auto">
            <a:xfrm>
              <a:off x="11107213" y="5750887"/>
              <a:ext cx="696913" cy="400051"/>
              <a:chOff x="4961" y="3483"/>
              <a:chExt cx="439" cy="252"/>
            </a:xfrm>
          </p:grpSpPr>
          <p:sp>
            <p:nvSpPr>
              <p:cNvPr id="107" name="Rectangle 30"/>
              <p:cNvSpPr>
                <a:spLocks noChangeArrowheads="1"/>
              </p:cNvSpPr>
              <p:nvPr/>
            </p:nvSpPr>
            <p:spPr bwMode="auto">
              <a:xfrm>
                <a:off x="5040" y="3564"/>
                <a:ext cx="360" cy="144"/>
              </a:xfrm>
              <a:prstGeom prst="rect">
                <a:avLst/>
              </a:prstGeom>
              <a:solidFill>
                <a:schemeClr val="bg1"/>
              </a:solidFill>
              <a:ln w="9525">
                <a:noFill/>
                <a:miter lim="800000"/>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8" name="Text Box 31"/>
              <p:cNvSpPr txBox="1">
                <a:spLocks noChangeArrowheads="1"/>
              </p:cNvSpPr>
              <p:nvPr/>
            </p:nvSpPr>
            <p:spPr bwMode="auto">
              <a:xfrm>
                <a:off x="4961" y="3483"/>
                <a:ext cx="439" cy="252"/>
              </a:xfrm>
              <a:prstGeom prst="rect">
                <a:avLst/>
              </a:prstGeom>
              <a:noFill/>
              <a:ln w="9525">
                <a:noFill/>
                <a:miter lim="800000"/>
              </a:ln>
            </p:spPr>
            <p:txBody>
              <a:bodyPr wrap="none">
                <a:spAutoFit/>
              </a:bodyPr>
              <a:lstStyle/>
              <a:p>
                <a:pPr eaLnBrk="0" hangingPunct="0">
                  <a:lnSpc>
                    <a:spcPct val="100000"/>
                  </a:lnSpc>
                  <a:spcBef>
                    <a:spcPct val="0"/>
                  </a:spcBef>
                  <a:buClrTx/>
                  <a:buFontTx/>
                  <a:buNone/>
                </a:pPr>
                <a:r>
                  <a:rPr kumimoji="0"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时间</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9" name="文本框 108"/>
            <p:cNvSpPr txBox="1"/>
            <p:nvPr/>
          </p:nvSpPr>
          <p:spPr>
            <a:xfrm>
              <a:off x="9072553" y="4850769"/>
              <a:ext cx="647700" cy="368300"/>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pSp>
          <p:nvGrpSpPr>
            <p:cNvPr id="111" name="Group 34"/>
            <p:cNvGrpSpPr/>
            <p:nvPr/>
          </p:nvGrpSpPr>
          <p:grpSpPr bwMode="auto">
            <a:xfrm>
              <a:off x="11213715" y="1552217"/>
              <a:ext cx="422275" cy="685800"/>
              <a:chOff x="4140" y="429"/>
              <a:chExt cx="1425" cy="2396"/>
            </a:xfrm>
          </p:grpSpPr>
          <p:sp>
            <p:nvSpPr>
              <p:cNvPr id="112" name="Freeform 35"/>
              <p:cNvSpPr/>
              <p:nvPr/>
            </p:nvSpPr>
            <p:spPr bwMode="auto">
              <a:xfrm>
                <a:off x="5268" y="433"/>
                <a:ext cx="283" cy="2286"/>
              </a:xfrm>
              <a:custGeom>
                <a:avLst/>
                <a:gdLst>
                  <a:gd name="T0" fmla="*/ 2 w 354"/>
                  <a:gd name="T1" fmla="*/ 0 h 2742"/>
                  <a:gd name="T2" fmla="*/ 2 w 354"/>
                  <a:gd name="T3" fmla="*/ 3 h 2742"/>
                  <a:gd name="T4" fmla="*/ 2 w 354"/>
                  <a:gd name="T5" fmla="*/ 13 h 2742"/>
                  <a:gd name="T6" fmla="*/ 0 w 354"/>
                  <a:gd name="T7" fmla="*/ 1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3" name="Rectangle 36"/>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14" name="Freeform 37"/>
              <p:cNvSpPr/>
              <p:nvPr/>
            </p:nvSpPr>
            <p:spPr bwMode="auto">
              <a:xfrm>
                <a:off x="5321" y="570"/>
                <a:ext cx="169" cy="2115"/>
              </a:xfrm>
              <a:custGeom>
                <a:avLst/>
                <a:gdLst>
                  <a:gd name="T0" fmla="*/ 2 w 211"/>
                  <a:gd name="T1" fmla="*/ 0 h 2537"/>
                  <a:gd name="T2" fmla="*/ 2 w 211"/>
                  <a:gd name="T3" fmla="*/ 3 h 2537"/>
                  <a:gd name="T4" fmla="*/ 2 w 211"/>
                  <a:gd name="T5" fmla="*/ 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5" name="Freeform 38"/>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6" name="Rectangle 39"/>
              <p:cNvSpPr>
                <a:spLocks noChangeArrowheads="1"/>
              </p:cNvSpPr>
              <p:nvPr/>
            </p:nvSpPr>
            <p:spPr bwMode="auto">
              <a:xfrm>
                <a:off x="4210" y="695"/>
                <a:ext cx="600" cy="44"/>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117" name="Group 40"/>
              <p:cNvGrpSpPr/>
              <p:nvPr/>
            </p:nvGrpSpPr>
            <p:grpSpPr bwMode="auto">
              <a:xfrm>
                <a:off x="4749" y="668"/>
                <a:ext cx="581" cy="145"/>
                <a:chOff x="614" y="2568"/>
                <a:chExt cx="725" cy="139"/>
              </a:xfrm>
            </p:grpSpPr>
            <p:sp>
              <p:nvSpPr>
                <p:cNvPr id="142" name="AutoShape 41"/>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43" name="AutoShape 42"/>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118" name="Rectangle 43"/>
              <p:cNvSpPr>
                <a:spLocks noChangeArrowheads="1"/>
              </p:cNvSpPr>
              <p:nvPr/>
            </p:nvSpPr>
            <p:spPr bwMode="auto">
              <a:xfrm>
                <a:off x="4226" y="1017"/>
                <a:ext cx="595" cy="50"/>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119" name="Group 44"/>
              <p:cNvGrpSpPr/>
              <p:nvPr/>
            </p:nvGrpSpPr>
            <p:grpSpPr bwMode="auto">
              <a:xfrm>
                <a:off x="4747" y="994"/>
                <a:ext cx="581" cy="134"/>
                <a:chOff x="614" y="2568"/>
                <a:chExt cx="725" cy="139"/>
              </a:xfrm>
            </p:grpSpPr>
            <p:sp>
              <p:nvSpPr>
                <p:cNvPr id="140" name="AutoShape 45"/>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41" name="AutoShape 46"/>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120" name="Rectangle 47"/>
              <p:cNvSpPr>
                <a:spLocks noChangeArrowheads="1"/>
              </p:cNvSpPr>
              <p:nvPr/>
            </p:nvSpPr>
            <p:spPr bwMode="auto">
              <a:xfrm>
                <a:off x="4215" y="1355"/>
                <a:ext cx="600" cy="50"/>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21" name="Rectangle 48"/>
              <p:cNvSpPr>
                <a:spLocks noChangeArrowheads="1"/>
              </p:cNvSpPr>
              <p:nvPr/>
            </p:nvSpPr>
            <p:spPr bwMode="auto">
              <a:xfrm>
                <a:off x="4226" y="1655"/>
                <a:ext cx="600" cy="50"/>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122" name="Group 49"/>
              <p:cNvGrpSpPr/>
              <p:nvPr/>
            </p:nvGrpSpPr>
            <p:grpSpPr bwMode="auto">
              <a:xfrm>
                <a:off x="4735" y="1627"/>
                <a:ext cx="582" cy="151"/>
                <a:chOff x="614" y="2568"/>
                <a:chExt cx="725" cy="139"/>
              </a:xfrm>
            </p:grpSpPr>
            <p:sp>
              <p:nvSpPr>
                <p:cNvPr id="138" name="AutoShape 50"/>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39" name="AutoShape 51"/>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123" name="Freeform 52"/>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124" name="Group 53"/>
              <p:cNvGrpSpPr/>
              <p:nvPr/>
            </p:nvGrpSpPr>
            <p:grpSpPr bwMode="auto">
              <a:xfrm>
                <a:off x="4739" y="1327"/>
                <a:ext cx="582" cy="139"/>
                <a:chOff x="614" y="2568"/>
                <a:chExt cx="725" cy="139"/>
              </a:xfrm>
            </p:grpSpPr>
            <p:sp>
              <p:nvSpPr>
                <p:cNvPr id="136" name="AutoShape 54"/>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37" name="AutoShape 55"/>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125" name="Rectangle 56"/>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26" name="Freeform 57"/>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7" name="Freeform 58"/>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8" name="Oval 59"/>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29" name="Freeform 60"/>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0" name="AutoShape 6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31" name="AutoShape 62"/>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32" name="Oval 63"/>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33" name="Oval 64"/>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4" name="Oval 65"/>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35" name="Rectangle 66"/>
              <p:cNvSpPr>
                <a:spLocks noChangeArrowheads="1"/>
              </p:cNvSpPr>
              <p:nvPr/>
            </p:nvSpPr>
            <p:spPr bwMode="auto">
              <a:xfrm>
                <a:off x="5061" y="1838"/>
                <a:ext cx="86" cy="760"/>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grpSp>
          <p:nvGrpSpPr>
            <p:cNvPr id="144" name="Group 67"/>
            <p:cNvGrpSpPr/>
            <p:nvPr/>
          </p:nvGrpSpPr>
          <p:grpSpPr bwMode="auto">
            <a:xfrm>
              <a:off x="8404168" y="1596483"/>
              <a:ext cx="742950" cy="742950"/>
              <a:chOff x="-44" y="1473"/>
              <a:chExt cx="981" cy="1105"/>
            </a:xfrm>
          </p:grpSpPr>
          <p:pic>
            <p:nvPicPr>
              <p:cNvPr id="145" name="Picture 6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Freeform 69"/>
              <p:cNvSpPr/>
              <p:nvPr/>
            </p:nvSpPr>
            <p:spPr bwMode="auto">
              <a:xfrm flipH="1">
                <a:off x="374" y="1579"/>
                <a:ext cx="477" cy="506"/>
              </a:xfrm>
              <a:custGeom>
                <a:avLst/>
                <a:gdLst>
                  <a:gd name="T0" fmla="*/ 0 w 356"/>
                  <a:gd name="T1" fmla="*/ 0 h 368"/>
                  <a:gd name="T2" fmla="*/ 1452553 w 356"/>
                  <a:gd name="T3" fmla="*/ 144892 h 368"/>
                  <a:gd name="T4" fmla="*/ 1723142 w 356"/>
                  <a:gd name="T5" fmla="*/ 3018562 h 368"/>
                  <a:gd name="T6" fmla="*/ 379756 w 356"/>
                  <a:gd name="T7" fmla="*/ 37751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19727811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2"/>
          <p:cNvSpPr>
            <a:spLocks noGrp="1" noChangeArrowheads="1"/>
          </p:cNvSpPr>
          <p:nvPr>
            <p:ph type="title"/>
          </p:nvPr>
        </p:nvSpPr>
        <p:spPr/>
        <p:txBody>
          <a:bodyPr>
            <a:normAutofit/>
          </a:bodyPr>
          <a:lstStyle/>
          <a:p>
            <a:r>
              <a:rPr lang="en-US" altLang="zh-CN" sz="3200" dirty="0"/>
              <a:t>Web</a:t>
            </a:r>
            <a:r>
              <a:rPr lang="zh-CN" altLang="en-US" sz="3200" dirty="0"/>
              <a:t>安全与隐私：</a:t>
            </a:r>
            <a:r>
              <a:rPr lang="en-US" altLang="zh-CN" sz="3200" dirty="0"/>
              <a:t>Cookie</a:t>
            </a:r>
            <a:endParaRPr lang="en-US" altLang="zh-CN" sz="32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5" name="Text Box 5"/>
          <p:cNvSpPr txBox="1">
            <a:spLocks noChangeArrowheads="1"/>
          </p:cNvSpPr>
          <p:nvPr/>
        </p:nvSpPr>
        <p:spPr bwMode="auto">
          <a:xfrm>
            <a:off x="2766254" y="1449993"/>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2000" dirty="0">
                <a:solidFill>
                  <a:srgbClr val="CC0000"/>
                </a:solidFill>
                <a:latin typeface="微软雅黑" panose="020B0503020204020204" pitchFamily="34" charset="-122"/>
                <a:ea typeface="微软雅黑" panose="020B0503020204020204" pitchFamily="34" charset="-122"/>
              </a:rPr>
              <a:t>客户端</a:t>
            </a:r>
            <a:endParaRPr lang="en-US" altLang="zh-CN" sz="2000" dirty="0">
              <a:solidFill>
                <a:srgbClr val="CC0000"/>
              </a:solidFill>
              <a:latin typeface="微软雅黑" panose="020B0503020204020204" pitchFamily="34" charset="-122"/>
              <a:ea typeface="微软雅黑" panose="020B0503020204020204" pitchFamily="34" charset="-122"/>
            </a:endParaRPr>
          </a:p>
        </p:txBody>
      </p:sp>
      <p:sp>
        <p:nvSpPr>
          <p:cNvPr id="76" name="Text Box 6"/>
          <p:cNvSpPr txBox="1">
            <a:spLocks noChangeArrowheads="1"/>
          </p:cNvSpPr>
          <p:nvPr/>
        </p:nvSpPr>
        <p:spPr bwMode="auto">
          <a:xfrm>
            <a:off x="8224010" y="1577239"/>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服务器</a:t>
            </a:r>
            <a:endParaRPr lang="en-US" altLang="zh-CN" sz="2000" dirty="0">
              <a:latin typeface="微软雅黑" panose="020B0503020204020204" pitchFamily="34" charset="-122"/>
              <a:ea typeface="微软雅黑" panose="020B0503020204020204" pitchFamily="34" charset="-122"/>
            </a:endParaRPr>
          </a:p>
        </p:txBody>
      </p:sp>
      <p:grpSp>
        <p:nvGrpSpPr>
          <p:cNvPr id="77" name="Group 90"/>
          <p:cNvGrpSpPr/>
          <p:nvPr/>
        </p:nvGrpSpPr>
        <p:grpSpPr bwMode="auto">
          <a:xfrm>
            <a:off x="4036082" y="4293211"/>
            <a:ext cx="3260725" cy="449263"/>
            <a:chOff x="1414" y="2663"/>
            <a:chExt cx="2054" cy="283"/>
          </a:xfrm>
        </p:grpSpPr>
        <p:sp>
          <p:nvSpPr>
            <p:cNvPr id="78" name="Line 16"/>
            <p:cNvSpPr>
              <a:spLocks noChangeShapeType="1"/>
            </p:cNvSpPr>
            <p:nvPr/>
          </p:nvSpPr>
          <p:spPr bwMode="auto">
            <a:xfrm flipH="1">
              <a:off x="1414" y="2663"/>
              <a:ext cx="2054" cy="243"/>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79" name="Group 17"/>
            <p:cNvGrpSpPr/>
            <p:nvPr/>
          </p:nvGrpSpPr>
          <p:grpSpPr bwMode="auto">
            <a:xfrm>
              <a:off x="1553" y="2694"/>
              <a:ext cx="1743" cy="252"/>
              <a:chOff x="3268" y="2846"/>
              <a:chExt cx="1743" cy="252"/>
            </a:xfrm>
          </p:grpSpPr>
          <p:sp>
            <p:nvSpPr>
              <p:cNvPr id="148" name="Rectangle 18"/>
              <p:cNvSpPr>
                <a:spLocks noChangeArrowheads="1"/>
              </p:cNvSpPr>
              <p:nvPr/>
            </p:nvSpPr>
            <p:spPr bwMode="auto">
              <a:xfrm>
                <a:off x="3282" y="2856"/>
                <a:ext cx="1692" cy="198"/>
              </a:xfrm>
              <a:prstGeom prst="rect">
                <a:avLst/>
              </a:prstGeom>
              <a:solidFill>
                <a:schemeClr val="bg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400">
                  <a:latin typeface="微软雅黑" panose="020B0503020204020204" pitchFamily="34" charset="-122"/>
                  <a:ea typeface="微软雅黑" panose="020B0503020204020204" pitchFamily="34" charset="-122"/>
                </a:endParaRPr>
              </a:p>
            </p:txBody>
          </p:sp>
          <p:sp>
            <p:nvSpPr>
              <p:cNvPr id="149" name="Text Box 19"/>
              <p:cNvSpPr txBox="1">
                <a:spLocks noChangeArrowheads="1"/>
              </p:cNvSpPr>
              <p:nvPr/>
            </p:nvSpPr>
            <p:spPr bwMode="auto">
              <a:xfrm>
                <a:off x="3268" y="2846"/>
                <a:ext cx="1743" cy="252"/>
              </a:xfrm>
              <a:prstGeom prst="rect">
                <a:avLst/>
              </a:prstGeom>
              <a:solidFill>
                <a:schemeClr val="bg1"/>
              </a:solidFill>
              <a:ln w="9525">
                <a:solidFill>
                  <a:schemeClr val="tx1"/>
                </a:solidFill>
                <a:miter lim="800000"/>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常规</a:t>
                </a:r>
                <a:r>
                  <a:rPr lang="en-US" altLang="zh-CN" sz="2000" dirty="0">
                    <a:latin typeface="微软雅黑" panose="020B0503020204020204" pitchFamily="34" charset="-122"/>
                    <a:ea typeface="微软雅黑" panose="020B0503020204020204" pitchFamily="34" charset="-122"/>
                  </a:rPr>
                  <a:t>HTTP</a:t>
                </a:r>
                <a:r>
                  <a:rPr lang="zh-CN" altLang="en-US" sz="2000" dirty="0">
                    <a:latin typeface="微软雅黑" panose="020B0503020204020204" pitchFamily="34" charset="-122"/>
                    <a:ea typeface="微软雅黑" panose="020B0503020204020204" pitchFamily="34" charset="-122"/>
                  </a:rPr>
                  <a:t>响应</a:t>
                </a:r>
                <a:endParaRPr lang="en-US" altLang="zh-CN" sz="2000" dirty="0">
                  <a:latin typeface="微软雅黑" panose="020B0503020204020204" pitchFamily="34" charset="-122"/>
                  <a:ea typeface="微软雅黑" panose="020B0503020204020204" pitchFamily="34" charset="-122"/>
                </a:endParaRPr>
              </a:p>
            </p:txBody>
          </p:sp>
        </p:grpSp>
      </p:grpSp>
      <p:grpSp>
        <p:nvGrpSpPr>
          <p:cNvPr id="150" name="Group 94"/>
          <p:cNvGrpSpPr/>
          <p:nvPr/>
        </p:nvGrpSpPr>
        <p:grpSpPr bwMode="auto">
          <a:xfrm>
            <a:off x="3991632" y="5866856"/>
            <a:ext cx="3305175" cy="431799"/>
            <a:chOff x="1392" y="3605"/>
            <a:chExt cx="2082" cy="272"/>
          </a:xfrm>
        </p:grpSpPr>
        <p:sp>
          <p:nvSpPr>
            <p:cNvPr id="151" name="Line 24"/>
            <p:cNvSpPr>
              <a:spLocks noChangeShapeType="1"/>
            </p:cNvSpPr>
            <p:nvPr/>
          </p:nvSpPr>
          <p:spPr bwMode="auto">
            <a:xfrm flipH="1">
              <a:off x="1392" y="3605"/>
              <a:ext cx="2082" cy="24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152" name="Group 25"/>
            <p:cNvGrpSpPr/>
            <p:nvPr/>
          </p:nvGrpSpPr>
          <p:grpSpPr bwMode="auto">
            <a:xfrm>
              <a:off x="1552" y="3625"/>
              <a:ext cx="1743" cy="252"/>
              <a:chOff x="3268" y="2846"/>
              <a:chExt cx="1743" cy="252"/>
            </a:xfrm>
          </p:grpSpPr>
          <p:sp>
            <p:nvSpPr>
              <p:cNvPr id="153" name="Rectangle 26"/>
              <p:cNvSpPr>
                <a:spLocks noChangeArrowheads="1"/>
              </p:cNvSpPr>
              <p:nvPr/>
            </p:nvSpPr>
            <p:spPr bwMode="auto">
              <a:xfrm>
                <a:off x="3282" y="2856"/>
                <a:ext cx="1692" cy="198"/>
              </a:xfrm>
              <a:prstGeom prst="rect">
                <a:avLst/>
              </a:prstGeom>
              <a:solidFill>
                <a:schemeClr val="bg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400">
                  <a:latin typeface="微软雅黑" panose="020B0503020204020204" pitchFamily="34" charset="-122"/>
                  <a:ea typeface="微软雅黑" panose="020B0503020204020204" pitchFamily="34" charset="-122"/>
                </a:endParaRPr>
              </a:p>
            </p:txBody>
          </p:sp>
          <p:sp>
            <p:nvSpPr>
              <p:cNvPr id="154" name="Text Box 27"/>
              <p:cNvSpPr txBox="1">
                <a:spLocks noChangeArrowheads="1"/>
              </p:cNvSpPr>
              <p:nvPr/>
            </p:nvSpPr>
            <p:spPr bwMode="auto">
              <a:xfrm>
                <a:off x="3268" y="2846"/>
                <a:ext cx="1743" cy="252"/>
              </a:xfrm>
              <a:prstGeom prst="rect">
                <a:avLst/>
              </a:prstGeom>
              <a:solidFill>
                <a:schemeClr val="bg1"/>
              </a:solidFill>
              <a:ln w="9525">
                <a:solidFill>
                  <a:schemeClr val="tx1"/>
                </a:solidFill>
                <a:miter lim="800000"/>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常规</a:t>
                </a:r>
                <a:r>
                  <a:rPr lang="en-US" altLang="zh-CN" sz="2000" dirty="0">
                    <a:latin typeface="微软雅黑" panose="020B0503020204020204" pitchFamily="34" charset="-122"/>
                    <a:ea typeface="微软雅黑" panose="020B0503020204020204" pitchFamily="34" charset="-122"/>
                  </a:rPr>
                  <a:t>HTTP</a:t>
                </a:r>
                <a:r>
                  <a:rPr lang="zh-CN" altLang="en-US" sz="2000" dirty="0">
                    <a:latin typeface="微软雅黑" panose="020B0503020204020204" pitchFamily="34" charset="-122"/>
                    <a:ea typeface="微软雅黑" panose="020B0503020204020204" pitchFamily="34" charset="-122"/>
                  </a:rPr>
                  <a:t>响应</a:t>
                </a:r>
                <a:endParaRPr lang="en-US" altLang="zh-CN" sz="2000" dirty="0">
                  <a:latin typeface="微软雅黑" panose="020B0503020204020204" pitchFamily="34" charset="-122"/>
                  <a:ea typeface="微软雅黑" panose="020B0503020204020204" pitchFamily="34" charset="-122"/>
                </a:endParaRPr>
              </a:p>
            </p:txBody>
          </p:sp>
        </p:grpSp>
      </p:grpSp>
      <p:sp>
        <p:nvSpPr>
          <p:cNvPr id="155" name="Text Box 59"/>
          <p:cNvSpPr txBox="1">
            <a:spLocks noChangeArrowheads="1"/>
          </p:cNvSpPr>
          <p:nvPr/>
        </p:nvSpPr>
        <p:spPr bwMode="auto">
          <a:xfrm>
            <a:off x="2428650" y="2566169"/>
            <a:ext cx="1787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cookie </a:t>
            </a:r>
            <a:r>
              <a:rPr lang="zh-CN" altLang="en-US" sz="2000" dirty="0">
                <a:latin typeface="微软雅黑" panose="020B0503020204020204" pitchFamily="34" charset="-122"/>
                <a:ea typeface="微软雅黑" panose="020B0503020204020204" pitchFamily="34" charset="-122"/>
              </a:rPr>
              <a:t>文件</a:t>
            </a:r>
            <a:endParaRPr lang="en-US" altLang="zh-CN" sz="2000" dirty="0">
              <a:latin typeface="微软雅黑" panose="020B0503020204020204" pitchFamily="34" charset="-122"/>
              <a:ea typeface="微软雅黑" panose="020B0503020204020204" pitchFamily="34" charset="-122"/>
            </a:endParaRPr>
          </a:p>
        </p:txBody>
      </p:sp>
      <p:sp>
        <p:nvSpPr>
          <p:cNvPr id="156" name="Text Box 66"/>
          <p:cNvSpPr txBox="1">
            <a:spLocks noChangeArrowheads="1"/>
          </p:cNvSpPr>
          <p:nvPr/>
        </p:nvSpPr>
        <p:spPr bwMode="auto">
          <a:xfrm>
            <a:off x="1781832" y="4600037"/>
            <a:ext cx="20954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一周以后再次访问</a:t>
            </a:r>
            <a:r>
              <a:rPr lang="en-US" altLang="zh-CN" sz="1800" dirty="0">
                <a:latin typeface="微软雅黑" panose="020B0503020204020204" pitchFamily="34" charset="-122"/>
                <a:ea typeface="微软雅黑" panose="020B0503020204020204" pitchFamily="34" charset="-122"/>
              </a:rPr>
              <a:t>:</a:t>
            </a:r>
          </a:p>
        </p:txBody>
      </p:sp>
      <p:grpSp>
        <p:nvGrpSpPr>
          <p:cNvPr id="157" name="Group 89"/>
          <p:cNvGrpSpPr/>
          <p:nvPr/>
        </p:nvGrpSpPr>
        <p:grpSpPr bwMode="auto">
          <a:xfrm>
            <a:off x="4001157" y="3655033"/>
            <a:ext cx="6367465" cy="820738"/>
            <a:chOff x="1392" y="2261"/>
            <a:chExt cx="4011" cy="517"/>
          </a:xfrm>
        </p:grpSpPr>
        <p:sp>
          <p:nvSpPr>
            <p:cNvPr id="158" name="Line 12"/>
            <p:cNvSpPr>
              <a:spLocks noChangeShapeType="1"/>
            </p:cNvSpPr>
            <p:nvPr/>
          </p:nvSpPr>
          <p:spPr bwMode="auto">
            <a:xfrm>
              <a:off x="1392" y="2357"/>
              <a:ext cx="1998" cy="214"/>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59" name="Text Box 15"/>
            <p:cNvSpPr txBox="1">
              <a:spLocks noChangeArrowheads="1"/>
            </p:cNvSpPr>
            <p:nvPr/>
          </p:nvSpPr>
          <p:spPr bwMode="auto">
            <a:xfrm>
              <a:off x="1548" y="2261"/>
              <a:ext cx="1689" cy="368"/>
            </a:xfrm>
            <a:prstGeom prst="rect">
              <a:avLst/>
            </a:prstGeom>
            <a:solidFill>
              <a:schemeClr val="bg1"/>
            </a:solidFill>
            <a:ln w="9525">
              <a:solidFill>
                <a:schemeClr val="tx1"/>
              </a:solidFill>
              <a:miter lim="800000"/>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80000"/>
                </a:lnSpc>
                <a:spcBef>
                  <a:spcPct val="0"/>
                </a:spcBef>
                <a:buClrTx/>
                <a:buSzTx/>
                <a:buFontTx/>
                <a:buNone/>
                <a:defRPr/>
              </a:pPr>
              <a:r>
                <a:rPr lang="zh-CN" altLang="en-US" sz="2000" dirty="0">
                  <a:latin typeface="微软雅黑" panose="020B0503020204020204" pitchFamily="34" charset="-122"/>
                  <a:ea typeface="微软雅黑" panose="020B0503020204020204" pitchFamily="34" charset="-122"/>
                </a:rPr>
                <a:t>常规</a:t>
              </a:r>
              <a:r>
                <a:rPr lang="en-US" altLang="zh-CN" sz="2000" dirty="0">
                  <a:latin typeface="微软雅黑" panose="020B0503020204020204" pitchFamily="34" charset="-122"/>
                  <a:ea typeface="微软雅黑" panose="020B0503020204020204" pitchFamily="34" charset="-122"/>
                </a:rPr>
                <a:t>HTTP</a:t>
              </a:r>
              <a:r>
                <a:rPr lang="zh-CN" altLang="en-US" sz="2000" dirty="0">
                  <a:latin typeface="微软雅黑" panose="020B0503020204020204" pitchFamily="34" charset="-122"/>
                  <a:ea typeface="微软雅黑" panose="020B0503020204020204" pitchFamily="34" charset="-122"/>
                </a:rPr>
                <a:t>请求</a:t>
              </a:r>
              <a:endParaRPr lang="en-US" altLang="zh-CN" sz="2000" dirty="0">
                <a:latin typeface="微软雅黑" panose="020B0503020204020204" pitchFamily="34" charset="-122"/>
                <a:ea typeface="微软雅黑" panose="020B0503020204020204" pitchFamily="34" charset="-122"/>
              </a:endParaRPr>
            </a:p>
            <a:p>
              <a:pPr algn="ctr">
                <a:lnSpc>
                  <a:spcPct val="80000"/>
                </a:lnSpc>
                <a:spcBef>
                  <a:spcPct val="0"/>
                </a:spcBef>
                <a:buClrTx/>
                <a:buSzTx/>
                <a:buFontTx/>
                <a:buNone/>
                <a:defRPr/>
              </a:pPr>
              <a:r>
                <a:rPr lang="en-US" altLang="zh-CN" sz="2000" dirty="0">
                  <a:solidFill>
                    <a:schemeClr val="accent6"/>
                  </a:solidFill>
                  <a:latin typeface="微软雅黑" panose="020B0503020204020204" pitchFamily="34" charset="-122"/>
                  <a:ea typeface="微软雅黑" panose="020B0503020204020204" pitchFamily="34" charset="-122"/>
                </a:rPr>
                <a:t>cookie: 1678</a:t>
              </a:r>
            </a:p>
          </p:txBody>
        </p:sp>
        <p:sp>
          <p:nvSpPr>
            <p:cNvPr id="160" name="Text Box 28"/>
            <p:cNvSpPr txBox="1">
              <a:spLocks noChangeArrowheads="1"/>
            </p:cNvSpPr>
            <p:nvPr/>
          </p:nvSpPr>
          <p:spPr bwMode="auto">
            <a:xfrm>
              <a:off x="3390" y="2332"/>
              <a:ext cx="924"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2000" dirty="0">
                  <a:solidFill>
                    <a:srgbClr val="000099"/>
                  </a:solidFill>
                  <a:latin typeface="微软雅黑" panose="020B0503020204020204" pitchFamily="34" charset="-122"/>
                  <a:ea typeface="微软雅黑" panose="020B0503020204020204" pitchFamily="34" charset="-122"/>
                </a:rPr>
                <a:t>cookie</a:t>
              </a:r>
            </a:p>
            <a:p>
              <a:pPr algn="ctr">
                <a:lnSpc>
                  <a:spcPct val="100000"/>
                </a:lnSpc>
                <a:spcBef>
                  <a:spcPct val="0"/>
                </a:spcBef>
                <a:buClrTx/>
                <a:buSzTx/>
                <a:buFontTx/>
                <a:buNone/>
              </a:pPr>
              <a:r>
                <a:rPr lang="zh-CN" altLang="en-US" sz="2000" dirty="0">
                  <a:solidFill>
                    <a:srgbClr val="000099"/>
                  </a:solidFill>
                  <a:latin typeface="微软雅黑" panose="020B0503020204020204" pitchFamily="34" charset="-122"/>
                  <a:ea typeface="微软雅黑" panose="020B0503020204020204" pitchFamily="34" charset="-122"/>
                </a:rPr>
                <a:t>指定的行动</a:t>
              </a:r>
              <a:endParaRPr lang="en-US" altLang="zh-CN" sz="2000" dirty="0">
                <a:solidFill>
                  <a:srgbClr val="000099"/>
                </a:solidFill>
                <a:latin typeface="微软雅黑" panose="020B0503020204020204" pitchFamily="34" charset="-122"/>
                <a:ea typeface="微软雅黑" panose="020B0503020204020204" pitchFamily="34" charset="-122"/>
              </a:endParaRPr>
            </a:p>
          </p:txBody>
        </p:sp>
        <p:sp>
          <p:nvSpPr>
            <p:cNvPr id="161" name="Line 42"/>
            <p:cNvSpPr>
              <a:spLocks noChangeShapeType="1"/>
            </p:cNvSpPr>
            <p:nvPr/>
          </p:nvSpPr>
          <p:spPr bwMode="auto">
            <a:xfrm flipV="1">
              <a:off x="4228" y="2491"/>
              <a:ext cx="1175" cy="11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162" name="Group 83"/>
            <p:cNvGrpSpPr/>
            <p:nvPr/>
          </p:nvGrpSpPr>
          <p:grpSpPr bwMode="auto">
            <a:xfrm>
              <a:off x="4404" y="2454"/>
              <a:ext cx="886" cy="194"/>
              <a:chOff x="4404" y="2364"/>
              <a:chExt cx="886" cy="194"/>
            </a:xfrm>
          </p:grpSpPr>
          <p:sp>
            <p:nvSpPr>
              <p:cNvPr id="163" name="Rectangle 72"/>
              <p:cNvSpPr>
                <a:spLocks noChangeArrowheads="1"/>
              </p:cNvSpPr>
              <p:nvPr/>
            </p:nvSpPr>
            <p:spPr bwMode="auto">
              <a:xfrm>
                <a:off x="4409" y="2365"/>
                <a:ext cx="384" cy="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400">
                  <a:latin typeface="微软雅黑" panose="020B0503020204020204" pitchFamily="34" charset="-122"/>
                  <a:ea typeface="微软雅黑" panose="020B0503020204020204" pitchFamily="34" charset="-122"/>
                </a:endParaRPr>
              </a:p>
            </p:txBody>
          </p:sp>
          <p:sp>
            <p:nvSpPr>
              <p:cNvPr id="164" name="Text Box 43"/>
              <p:cNvSpPr txBox="1">
                <a:spLocks noChangeArrowheads="1"/>
              </p:cNvSpPr>
              <p:nvPr/>
            </p:nvSpPr>
            <p:spPr bwMode="auto">
              <a:xfrm>
                <a:off x="4404" y="2364"/>
                <a:ext cx="886" cy="1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访问数据库</a:t>
                </a:r>
                <a:endParaRPr lang="en-US" altLang="zh-CN" sz="2000" dirty="0">
                  <a:latin typeface="微软雅黑" panose="020B0503020204020204" pitchFamily="34" charset="-122"/>
                  <a:ea typeface="微软雅黑" panose="020B0503020204020204" pitchFamily="34" charset="-122"/>
                </a:endParaRPr>
              </a:p>
            </p:txBody>
          </p:sp>
        </p:grpSp>
      </p:grpSp>
      <p:grpSp>
        <p:nvGrpSpPr>
          <p:cNvPr id="165" name="Group 81"/>
          <p:cNvGrpSpPr/>
          <p:nvPr/>
        </p:nvGrpSpPr>
        <p:grpSpPr bwMode="auto">
          <a:xfrm>
            <a:off x="2185965" y="1918336"/>
            <a:ext cx="1786262" cy="697460"/>
            <a:chOff x="387" y="1001"/>
            <a:chExt cx="1063" cy="532"/>
          </a:xfrm>
        </p:grpSpPr>
        <p:sp>
          <p:nvSpPr>
            <p:cNvPr id="166" name="AutoShape 67"/>
            <p:cNvSpPr>
              <a:spLocks noChangeArrowheads="1"/>
            </p:cNvSpPr>
            <p:nvPr/>
          </p:nvSpPr>
          <p:spPr bwMode="auto">
            <a:xfrm>
              <a:off x="387" y="1001"/>
              <a:ext cx="1049" cy="532"/>
            </a:xfrm>
            <a:prstGeom prst="can">
              <a:avLst>
                <a:gd name="adj" fmla="val 25000"/>
              </a:avLst>
            </a:prstGeom>
            <a:solidFill>
              <a:schemeClr val="accent2"/>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400">
                <a:latin typeface="微软雅黑" panose="020B0503020204020204" pitchFamily="34" charset="-122"/>
                <a:ea typeface="微软雅黑" panose="020B0503020204020204" pitchFamily="34" charset="-122"/>
              </a:endParaRPr>
            </a:p>
          </p:txBody>
        </p:sp>
        <p:sp>
          <p:nvSpPr>
            <p:cNvPr id="167" name="Text Box 60"/>
            <p:cNvSpPr txBox="1">
              <a:spLocks noChangeArrowheads="1"/>
            </p:cNvSpPr>
            <p:nvPr/>
          </p:nvSpPr>
          <p:spPr bwMode="auto">
            <a:xfrm>
              <a:off x="529" y="1137"/>
              <a:ext cx="92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2000" b="1" dirty="0" err="1">
                  <a:solidFill>
                    <a:schemeClr val="bg1"/>
                  </a:solidFill>
                  <a:latin typeface="微软雅黑" panose="020B0503020204020204" pitchFamily="34" charset="-122"/>
                  <a:ea typeface="微软雅黑" panose="020B0503020204020204" pitchFamily="34" charset="-122"/>
                </a:rPr>
                <a:t>ebay</a:t>
              </a:r>
              <a:r>
                <a:rPr lang="en-US" altLang="zh-CN" sz="2000" b="1" dirty="0">
                  <a:solidFill>
                    <a:schemeClr val="bg1"/>
                  </a:solidFill>
                  <a:latin typeface="微软雅黑" panose="020B0503020204020204" pitchFamily="34" charset="-122"/>
                  <a:ea typeface="微软雅黑" panose="020B0503020204020204" pitchFamily="34" charset="-122"/>
                </a:rPr>
                <a:t> 8734</a:t>
              </a:r>
            </a:p>
          </p:txBody>
        </p:sp>
      </p:grpSp>
      <p:grpSp>
        <p:nvGrpSpPr>
          <p:cNvPr id="168" name="Group 95"/>
          <p:cNvGrpSpPr/>
          <p:nvPr/>
        </p:nvGrpSpPr>
        <p:grpSpPr bwMode="auto">
          <a:xfrm>
            <a:off x="3991632" y="2172305"/>
            <a:ext cx="6376989" cy="1635124"/>
            <a:chOff x="1386" y="1327"/>
            <a:chExt cx="4017" cy="1030"/>
          </a:xfrm>
        </p:grpSpPr>
        <p:sp>
          <p:nvSpPr>
            <p:cNvPr id="169" name="Line 4"/>
            <p:cNvSpPr>
              <a:spLocks noChangeShapeType="1"/>
            </p:cNvSpPr>
            <p:nvPr/>
          </p:nvSpPr>
          <p:spPr bwMode="auto">
            <a:xfrm>
              <a:off x="1386" y="1355"/>
              <a:ext cx="2082" cy="24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70" name="Text Box 8"/>
            <p:cNvSpPr txBox="1">
              <a:spLocks noChangeArrowheads="1"/>
            </p:cNvSpPr>
            <p:nvPr/>
          </p:nvSpPr>
          <p:spPr bwMode="auto">
            <a:xfrm>
              <a:off x="1554" y="1327"/>
              <a:ext cx="1689" cy="252"/>
            </a:xfrm>
            <a:prstGeom prst="rect">
              <a:avLst/>
            </a:prstGeom>
            <a:solidFill>
              <a:schemeClr val="bg1"/>
            </a:solidFill>
            <a:ln w="9525">
              <a:solidFill>
                <a:schemeClr val="tx1"/>
              </a:solidFill>
              <a:miter lim="800000"/>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常规</a:t>
              </a:r>
              <a:r>
                <a:rPr lang="en-US" altLang="zh-CN" sz="2000" dirty="0">
                  <a:latin typeface="微软雅黑" panose="020B0503020204020204" pitchFamily="34" charset="-122"/>
                  <a:ea typeface="微软雅黑" panose="020B0503020204020204" pitchFamily="34" charset="-122"/>
                </a:rPr>
                <a:t>HTTP</a:t>
              </a:r>
              <a:r>
                <a:rPr lang="zh-CN" altLang="en-US" sz="2000" dirty="0">
                  <a:latin typeface="微软雅黑" panose="020B0503020204020204" pitchFamily="34" charset="-122"/>
                  <a:ea typeface="微软雅黑" panose="020B0503020204020204" pitchFamily="34" charset="-122"/>
                </a:rPr>
                <a:t>请求</a:t>
              </a:r>
              <a:endParaRPr lang="en-US" altLang="zh-CN" sz="2000" dirty="0">
                <a:latin typeface="微软雅黑" panose="020B0503020204020204" pitchFamily="34" charset="-122"/>
                <a:ea typeface="微软雅黑" panose="020B0503020204020204" pitchFamily="34" charset="-122"/>
              </a:endParaRPr>
            </a:p>
          </p:txBody>
        </p:sp>
        <p:sp>
          <p:nvSpPr>
            <p:cNvPr id="171" name="Text Box 31"/>
            <p:cNvSpPr txBox="1">
              <a:spLocks noChangeArrowheads="1"/>
            </p:cNvSpPr>
            <p:nvPr/>
          </p:nvSpPr>
          <p:spPr bwMode="auto">
            <a:xfrm>
              <a:off x="3240" y="1390"/>
              <a:ext cx="1368"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2000" dirty="0">
                  <a:solidFill>
                    <a:srgbClr val="000099"/>
                  </a:solidFill>
                  <a:latin typeface="微软雅黑" panose="020B0503020204020204" pitchFamily="34" charset="-122"/>
                  <a:ea typeface="微软雅黑" panose="020B0503020204020204" pitchFamily="34" charset="-122"/>
                </a:rPr>
                <a:t>web </a:t>
              </a:r>
              <a:r>
                <a:rPr lang="zh-CN" altLang="en-US" sz="2000" dirty="0">
                  <a:solidFill>
                    <a:srgbClr val="000099"/>
                  </a:solidFill>
                  <a:latin typeface="微软雅黑" panose="020B0503020204020204" pitchFamily="34" charset="-122"/>
                  <a:ea typeface="微软雅黑" panose="020B0503020204020204" pitchFamily="34" charset="-122"/>
                </a:rPr>
                <a:t>服务器</a:t>
              </a:r>
              <a:endParaRPr lang="en-US" altLang="zh-CN" sz="2000" dirty="0">
                <a:solidFill>
                  <a:srgbClr val="000099"/>
                </a:solidFill>
                <a:latin typeface="微软雅黑" panose="020B0503020204020204" pitchFamily="34" charset="-122"/>
                <a:ea typeface="微软雅黑" panose="020B0503020204020204" pitchFamily="34" charset="-122"/>
              </a:endParaRPr>
            </a:p>
            <a:p>
              <a:pPr algn="ctr">
                <a:lnSpc>
                  <a:spcPct val="100000"/>
                </a:lnSpc>
                <a:spcBef>
                  <a:spcPct val="0"/>
                </a:spcBef>
                <a:buClrTx/>
                <a:buSzTx/>
                <a:buFontTx/>
                <a:buNone/>
              </a:pPr>
              <a:r>
                <a:rPr lang="zh-CN" altLang="en-US" sz="2000" dirty="0">
                  <a:solidFill>
                    <a:srgbClr val="000099"/>
                  </a:solidFill>
                  <a:latin typeface="微软雅黑" panose="020B0503020204020204" pitchFamily="34" charset="-122"/>
                  <a:ea typeface="微软雅黑" panose="020B0503020204020204" pitchFamily="34" charset="-122"/>
                </a:rPr>
                <a:t>产生</a:t>
              </a:r>
              <a:r>
                <a:rPr lang="en-US" altLang="zh-CN" sz="2000" dirty="0">
                  <a:solidFill>
                    <a:srgbClr val="000099"/>
                  </a:solidFill>
                  <a:latin typeface="微软雅黑" panose="020B0503020204020204" pitchFamily="34" charset="-122"/>
                  <a:ea typeface="微软雅黑" panose="020B0503020204020204" pitchFamily="34" charset="-122"/>
                </a:rPr>
                <a:t> SID</a:t>
              </a:r>
            </a:p>
            <a:p>
              <a:pPr algn="ctr">
                <a:lnSpc>
                  <a:spcPct val="100000"/>
                </a:lnSpc>
                <a:spcBef>
                  <a:spcPct val="0"/>
                </a:spcBef>
                <a:buClrTx/>
                <a:buSzTx/>
                <a:buFontTx/>
                <a:buNone/>
              </a:pPr>
              <a:r>
                <a:rPr lang="en-US" altLang="zh-CN" sz="2000" dirty="0">
                  <a:solidFill>
                    <a:srgbClr val="000099"/>
                  </a:solidFill>
                  <a:latin typeface="微软雅黑" panose="020B0503020204020204" pitchFamily="34" charset="-122"/>
                  <a:ea typeface="微软雅黑" panose="020B0503020204020204" pitchFamily="34" charset="-122"/>
                </a:rPr>
                <a:t>1678 </a:t>
              </a:r>
              <a:r>
                <a:rPr lang="zh-CN" altLang="en-US" sz="2000" dirty="0">
                  <a:solidFill>
                    <a:srgbClr val="000099"/>
                  </a:solidFill>
                  <a:latin typeface="微软雅黑" panose="020B0503020204020204" pitchFamily="34" charset="-122"/>
                  <a:ea typeface="微软雅黑" panose="020B0503020204020204" pitchFamily="34" charset="-122"/>
                </a:rPr>
                <a:t>给用户</a:t>
              </a:r>
              <a:endParaRPr lang="en-US" altLang="zh-CN" sz="2000" dirty="0">
                <a:solidFill>
                  <a:srgbClr val="000099"/>
                </a:solidFill>
                <a:latin typeface="微软雅黑" panose="020B0503020204020204" pitchFamily="34" charset="-122"/>
                <a:ea typeface="微软雅黑" panose="020B0503020204020204" pitchFamily="34" charset="-122"/>
              </a:endParaRPr>
            </a:p>
          </p:txBody>
        </p:sp>
        <p:grpSp>
          <p:nvGrpSpPr>
            <p:cNvPr id="172" name="Group 82"/>
            <p:cNvGrpSpPr/>
            <p:nvPr/>
          </p:nvGrpSpPr>
          <p:grpSpPr bwMode="auto">
            <a:xfrm>
              <a:off x="4375" y="1730"/>
              <a:ext cx="1028" cy="627"/>
              <a:chOff x="4375" y="1640"/>
              <a:chExt cx="1028" cy="627"/>
            </a:xfrm>
          </p:grpSpPr>
          <p:sp>
            <p:nvSpPr>
              <p:cNvPr id="173" name="Line 40"/>
              <p:cNvSpPr>
                <a:spLocks noChangeShapeType="1"/>
              </p:cNvSpPr>
              <p:nvPr/>
            </p:nvSpPr>
            <p:spPr bwMode="auto">
              <a:xfrm>
                <a:off x="4377" y="1640"/>
                <a:ext cx="1026" cy="62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74" name="Rectangle 73"/>
              <p:cNvSpPr>
                <a:spLocks noChangeArrowheads="1"/>
              </p:cNvSpPr>
              <p:nvPr/>
            </p:nvSpPr>
            <p:spPr bwMode="auto">
              <a:xfrm>
                <a:off x="4470" y="1729"/>
                <a:ext cx="602" cy="2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400">
                  <a:latin typeface="微软雅黑" panose="020B0503020204020204" pitchFamily="34" charset="-122"/>
                  <a:ea typeface="微软雅黑" panose="020B0503020204020204" pitchFamily="34" charset="-122"/>
                </a:endParaRPr>
              </a:p>
            </p:txBody>
          </p:sp>
          <p:sp>
            <p:nvSpPr>
              <p:cNvPr id="175" name="Text Box 41"/>
              <p:cNvSpPr txBox="1">
                <a:spLocks noChangeArrowheads="1"/>
              </p:cNvSpPr>
              <p:nvPr/>
            </p:nvSpPr>
            <p:spPr bwMode="auto">
              <a:xfrm>
                <a:off x="4375" y="1783"/>
                <a:ext cx="77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75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创建记录</a:t>
                </a:r>
                <a:endParaRPr lang="en-US" altLang="zh-CN" sz="2000" dirty="0">
                  <a:latin typeface="微软雅黑" panose="020B0503020204020204" pitchFamily="34" charset="-122"/>
                  <a:ea typeface="微软雅黑" panose="020B0503020204020204" pitchFamily="34" charset="-122"/>
                </a:endParaRPr>
              </a:p>
            </p:txBody>
          </p:sp>
        </p:grpSp>
      </p:grpSp>
      <p:grpSp>
        <p:nvGrpSpPr>
          <p:cNvPr id="176" name="Group 88"/>
          <p:cNvGrpSpPr/>
          <p:nvPr/>
        </p:nvGrpSpPr>
        <p:grpSpPr bwMode="auto">
          <a:xfrm>
            <a:off x="2018325" y="2742221"/>
            <a:ext cx="5084808" cy="1083234"/>
            <a:chOff x="-18" y="1637"/>
            <a:chExt cx="3504" cy="875"/>
          </a:xfrm>
        </p:grpSpPr>
        <p:sp>
          <p:nvSpPr>
            <p:cNvPr id="177" name="Line 9"/>
            <p:cNvSpPr>
              <a:spLocks noChangeShapeType="1"/>
            </p:cNvSpPr>
            <p:nvPr/>
          </p:nvSpPr>
          <p:spPr bwMode="auto">
            <a:xfrm flipH="1">
              <a:off x="1404" y="1637"/>
              <a:ext cx="2082" cy="24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78" name="Text Box 11"/>
            <p:cNvSpPr txBox="1">
              <a:spLocks noChangeArrowheads="1"/>
            </p:cNvSpPr>
            <p:nvPr/>
          </p:nvSpPr>
          <p:spPr bwMode="auto">
            <a:xfrm>
              <a:off x="1552" y="1650"/>
              <a:ext cx="1665" cy="484"/>
            </a:xfrm>
            <a:prstGeom prst="rect">
              <a:avLst/>
            </a:prstGeom>
            <a:solidFill>
              <a:schemeClr val="bg1"/>
            </a:solidFill>
            <a:ln w="9525">
              <a:solidFill>
                <a:schemeClr val="tx1"/>
              </a:solidFill>
              <a:miter lim="800000"/>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80000"/>
                </a:lnSpc>
                <a:spcBef>
                  <a:spcPct val="0"/>
                </a:spcBef>
                <a:buClrTx/>
                <a:buSzTx/>
                <a:buFontTx/>
                <a:buNone/>
                <a:defRPr/>
              </a:pPr>
              <a:r>
                <a:rPr lang="zh-CN" altLang="en-US" sz="2000" dirty="0">
                  <a:latin typeface="微软雅黑" panose="020B0503020204020204" pitchFamily="34" charset="-122"/>
                  <a:ea typeface="微软雅黑" panose="020B0503020204020204" pitchFamily="34" charset="-122"/>
                </a:rPr>
                <a:t>常规</a:t>
              </a:r>
              <a:r>
                <a:rPr lang="en-US" altLang="zh-CN" sz="2000" dirty="0">
                  <a:latin typeface="微软雅黑" panose="020B0503020204020204" pitchFamily="34" charset="-122"/>
                  <a:ea typeface="微软雅黑" panose="020B0503020204020204" pitchFamily="34" charset="-122"/>
                </a:rPr>
                <a:t>HTTP</a:t>
              </a:r>
              <a:r>
                <a:rPr lang="zh-CN" altLang="en-US" sz="2000" dirty="0">
                  <a:latin typeface="微软雅黑" panose="020B0503020204020204" pitchFamily="34" charset="-122"/>
                  <a:ea typeface="微软雅黑" panose="020B0503020204020204" pitchFamily="34" charset="-122"/>
                </a:rPr>
                <a:t>响应</a:t>
              </a:r>
              <a:r>
                <a:rPr lang="en-US" altLang="zh-CN" sz="2000" dirty="0">
                  <a:latin typeface="微软雅黑" panose="020B0503020204020204" pitchFamily="34" charset="-122"/>
                  <a:ea typeface="微软雅黑" panose="020B0503020204020204" pitchFamily="34" charset="-122"/>
                </a:rPr>
                <a:t> </a:t>
              </a:r>
            </a:p>
            <a:p>
              <a:pPr algn="ctr">
                <a:lnSpc>
                  <a:spcPct val="80000"/>
                </a:lnSpc>
                <a:spcBef>
                  <a:spcPct val="0"/>
                </a:spcBef>
                <a:buClrTx/>
                <a:buSzTx/>
                <a:buFontTx/>
                <a:buNone/>
                <a:defRPr/>
              </a:pPr>
              <a:r>
                <a:rPr lang="en-US" altLang="zh-CN" sz="2000" dirty="0">
                  <a:solidFill>
                    <a:schemeClr val="accent6"/>
                  </a:solidFill>
                  <a:latin typeface="微软雅黑" panose="020B0503020204020204" pitchFamily="34" charset="-122"/>
                  <a:ea typeface="微软雅黑" panose="020B0503020204020204" pitchFamily="34" charset="-122"/>
                </a:rPr>
                <a:t>set-cookie: 1678 </a:t>
              </a:r>
            </a:p>
          </p:txBody>
        </p:sp>
        <p:grpSp>
          <p:nvGrpSpPr>
            <p:cNvPr id="179" name="Group 76"/>
            <p:cNvGrpSpPr/>
            <p:nvPr/>
          </p:nvGrpSpPr>
          <p:grpSpPr bwMode="auto">
            <a:xfrm>
              <a:off x="-18" y="1857"/>
              <a:ext cx="1454" cy="655"/>
              <a:chOff x="207" y="1767"/>
              <a:chExt cx="1454" cy="655"/>
            </a:xfrm>
          </p:grpSpPr>
          <p:sp>
            <p:nvSpPr>
              <p:cNvPr id="180" name="AutoShape 74"/>
              <p:cNvSpPr>
                <a:spLocks noChangeArrowheads="1"/>
              </p:cNvSpPr>
              <p:nvPr/>
            </p:nvSpPr>
            <p:spPr bwMode="auto">
              <a:xfrm>
                <a:off x="322" y="1767"/>
                <a:ext cx="1225" cy="655"/>
              </a:xfrm>
              <a:prstGeom prst="can">
                <a:avLst>
                  <a:gd name="adj" fmla="val 25000"/>
                </a:avLst>
              </a:prstGeom>
              <a:solidFill>
                <a:schemeClr val="accent2"/>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400">
                  <a:latin typeface="微软雅黑" panose="020B0503020204020204" pitchFamily="34" charset="-122"/>
                  <a:ea typeface="微软雅黑" panose="020B0503020204020204" pitchFamily="34" charset="-122"/>
                </a:endParaRPr>
              </a:p>
            </p:txBody>
          </p:sp>
          <p:sp>
            <p:nvSpPr>
              <p:cNvPr id="181" name="Text Box 75"/>
              <p:cNvSpPr txBox="1">
                <a:spLocks noChangeArrowheads="1"/>
              </p:cNvSpPr>
              <p:nvPr/>
            </p:nvSpPr>
            <p:spPr bwMode="auto">
              <a:xfrm>
                <a:off x="207" y="1918"/>
                <a:ext cx="1454" cy="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2000" b="1" dirty="0" err="1">
                    <a:solidFill>
                      <a:schemeClr val="bg1"/>
                    </a:solidFill>
                    <a:latin typeface="微软雅黑" panose="020B0503020204020204" pitchFamily="34" charset="-122"/>
                    <a:ea typeface="微软雅黑" panose="020B0503020204020204" pitchFamily="34" charset="-122"/>
                  </a:rPr>
                  <a:t>ebay</a:t>
                </a:r>
                <a:r>
                  <a:rPr lang="en-US" altLang="zh-CN" sz="2000" b="1" dirty="0">
                    <a:solidFill>
                      <a:schemeClr val="bg1"/>
                    </a:solidFill>
                    <a:latin typeface="微软雅黑" panose="020B0503020204020204" pitchFamily="34" charset="-122"/>
                    <a:ea typeface="微软雅黑" panose="020B0503020204020204" pitchFamily="34" charset="-122"/>
                  </a:rPr>
                  <a:t> 8734</a:t>
                </a:r>
              </a:p>
              <a:p>
                <a:pPr algn="ctr">
                  <a:lnSpc>
                    <a:spcPct val="10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rPr>
                  <a:t>amazon 1678</a:t>
                </a:r>
              </a:p>
            </p:txBody>
          </p:sp>
        </p:grpSp>
      </p:grpSp>
      <p:grpSp>
        <p:nvGrpSpPr>
          <p:cNvPr id="182" name="Group 93"/>
          <p:cNvGrpSpPr/>
          <p:nvPr/>
        </p:nvGrpSpPr>
        <p:grpSpPr bwMode="auto">
          <a:xfrm>
            <a:off x="3963057" y="4174589"/>
            <a:ext cx="6381752" cy="1844676"/>
            <a:chOff x="1374" y="2546"/>
            <a:chExt cx="4020" cy="1162"/>
          </a:xfrm>
        </p:grpSpPr>
        <p:sp>
          <p:nvSpPr>
            <p:cNvPr id="183" name="Line 20"/>
            <p:cNvSpPr>
              <a:spLocks noChangeShapeType="1"/>
            </p:cNvSpPr>
            <p:nvPr/>
          </p:nvSpPr>
          <p:spPr bwMode="auto">
            <a:xfrm>
              <a:off x="1374" y="3293"/>
              <a:ext cx="2082" cy="24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84" name="Text Box 23"/>
            <p:cNvSpPr txBox="1">
              <a:spLocks noChangeArrowheads="1"/>
            </p:cNvSpPr>
            <p:nvPr/>
          </p:nvSpPr>
          <p:spPr bwMode="auto">
            <a:xfrm>
              <a:off x="1561" y="3171"/>
              <a:ext cx="1689" cy="368"/>
            </a:xfrm>
            <a:prstGeom prst="rect">
              <a:avLst/>
            </a:prstGeom>
            <a:solidFill>
              <a:schemeClr val="bg1"/>
            </a:solidFill>
            <a:ln w="9525">
              <a:solidFill>
                <a:schemeClr val="tx1"/>
              </a:solidFill>
              <a:miter lim="800000"/>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8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常规</a:t>
              </a:r>
              <a:r>
                <a:rPr lang="en-US" altLang="zh-CN" sz="2000" dirty="0">
                  <a:latin typeface="微软雅黑" panose="020B0503020204020204" pitchFamily="34" charset="-122"/>
                  <a:ea typeface="微软雅黑" panose="020B0503020204020204" pitchFamily="34" charset="-122"/>
                </a:rPr>
                <a:t>HTTP</a:t>
              </a:r>
              <a:r>
                <a:rPr lang="zh-CN" altLang="en-US" sz="2000" dirty="0">
                  <a:latin typeface="微软雅黑" panose="020B0503020204020204" pitchFamily="34" charset="-122"/>
                  <a:ea typeface="微软雅黑" panose="020B0503020204020204" pitchFamily="34" charset="-122"/>
                </a:rPr>
                <a:t>请求</a:t>
              </a:r>
              <a:endParaRPr lang="en-US" altLang="zh-CN" sz="2000" dirty="0">
                <a:latin typeface="微软雅黑" panose="020B0503020204020204" pitchFamily="34" charset="-122"/>
                <a:ea typeface="微软雅黑" panose="020B0503020204020204" pitchFamily="34" charset="-122"/>
              </a:endParaRPr>
            </a:p>
            <a:p>
              <a:pPr algn="ctr">
                <a:lnSpc>
                  <a:spcPct val="80000"/>
                </a:lnSpc>
                <a:spcBef>
                  <a:spcPct val="0"/>
                </a:spcBef>
                <a:buClrTx/>
                <a:buSzTx/>
                <a:buFontTx/>
                <a:buNone/>
              </a:pPr>
              <a:r>
                <a:rPr lang="en-US" altLang="zh-CN" sz="2000" dirty="0">
                  <a:solidFill>
                    <a:srgbClr val="FF0000"/>
                  </a:solidFill>
                  <a:latin typeface="微软雅黑" panose="020B0503020204020204" pitchFamily="34" charset="-122"/>
                  <a:ea typeface="微软雅黑" panose="020B0503020204020204" pitchFamily="34" charset="-122"/>
                </a:rPr>
                <a:t>cookie: 1678</a:t>
              </a:r>
            </a:p>
          </p:txBody>
        </p:sp>
        <p:sp>
          <p:nvSpPr>
            <p:cNvPr id="185" name="Text Box 29"/>
            <p:cNvSpPr txBox="1">
              <a:spLocks noChangeArrowheads="1"/>
            </p:cNvSpPr>
            <p:nvPr/>
          </p:nvSpPr>
          <p:spPr bwMode="auto">
            <a:xfrm>
              <a:off x="3422" y="3262"/>
              <a:ext cx="924"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2000" dirty="0">
                  <a:solidFill>
                    <a:srgbClr val="000099"/>
                  </a:solidFill>
                  <a:latin typeface="微软雅黑" panose="020B0503020204020204" pitchFamily="34" charset="-122"/>
                  <a:ea typeface="微软雅黑" panose="020B0503020204020204" pitchFamily="34" charset="-122"/>
                </a:rPr>
                <a:t>cookie</a:t>
              </a:r>
            </a:p>
            <a:p>
              <a:pPr algn="ctr">
                <a:lnSpc>
                  <a:spcPct val="100000"/>
                </a:lnSpc>
                <a:spcBef>
                  <a:spcPct val="0"/>
                </a:spcBef>
                <a:buClrTx/>
                <a:buSzTx/>
                <a:buFontTx/>
                <a:buNone/>
              </a:pPr>
              <a:r>
                <a:rPr lang="zh-CN" altLang="en-US" sz="2000" dirty="0">
                  <a:solidFill>
                    <a:srgbClr val="000099"/>
                  </a:solidFill>
                  <a:latin typeface="微软雅黑" panose="020B0503020204020204" pitchFamily="34" charset="-122"/>
                  <a:ea typeface="微软雅黑" panose="020B0503020204020204" pitchFamily="34" charset="-122"/>
                </a:rPr>
                <a:t>指定的行动</a:t>
              </a:r>
              <a:endParaRPr lang="en-US" altLang="zh-CN" sz="2000" dirty="0">
                <a:solidFill>
                  <a:srgbClr val="000099"/>
                </a:solidFill>
                <a:latin typeface="微软雅黑" panose="020B0503020204020204" pitchFamily="34" charset="-122"/>
                <a:ea typeface="微软雅黑" panose="020B0503020204020204" pitchFamily="34" charset="-122"/>
              </a:endParaRPr>
            </a:p>
          </p:txBody>
        </p:sp>
        <p:sp>
          <p:nvSpPr>
            <p:cNvPr id="186" name="Line 44"/>
            <p:cNvSpPr>
              <a:spLocks noChangeShapeType="1"/>
            </p:cNvSpPr>
            <p:nvPr/>
          </p:nvSpPr>
          <p:spPr bwMode="auto">
            <a:xfrm flipV="1">
              <a:off x="4228" y="2546"/>
              <a:ext cx="1166" cy="89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87" name="Text Box 71"/>
            <p:cNvSpPr txBox="1">
              <a:spLocks noChangeArrowheads="1"/>
            </p:cNvSpPr>
            <p:nvPr/>
          </p:nvSpPr>
          <p:spPr bwMode="auto">
            <a:xfrm>
              <a:off x="4287" y="2939"/>
              <a:ext cx="924" cy="2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访问数据库</a:t>
              </a:r>
              <a:endParaRPr lang="en-US" altLang="zh-CN" sz="2000" dirty="0">
                <a:latin typeface="微软雅黑" panose="020B0503020204020204" pitchFamily="34" charset="-122"/>
                <a:ea typeface="微软雅黑" panose="020B0503020204020204" pitchFamily="34" charset="-122"/>
              </a:endParaRPr>
            </a:p>
          </p:txBody>
        </p:sp>
      </p:grpSp>
      <p:grpSp>
        <p:nvGrpSpPr>
          <p:cNvPr id="188" name="Group 77"/>
          <p:cNvGrpSpPr/>
          <p:nvPr/>
        </p:nvGrpSpPr>
        <p:grpSpPr bwMode="auto">
          <a:xfrm>
            <a:off x="2174897" y="5037262"/>
            <a:ext cx="1781983" cy="837925"/>
            <a:chOff x="356" y="1746"/>
            <a:chExt cx="1288" cy="486"/>
          </a:xfrm>
        </p:grpSpPr>
        <p:sp>
          <p:nvSpPr>
            <p:cNvPr id="189" name="AutoShape 78"/>
            <p:cNvSpPr>
              <a:spLocks noChangeArrowheads="1"/>
            </p:cNvSpPr>
            <p:nvPr/>
          </p:nvSpPr>
          <p:spPr bwMode="auto">
            <a:xfrm>
              <a:off x="364" y="1746"/>
              <a:ext cx="1261" cy="486"/>
            </a:xfrm>
            <a:prstGeom prst="can">
              <a:avLst>
                <a:gd name="adj" fmla="val 25000"/>
              </a:avLst>
            </a:prstGeom>
            <a:solidFill>
              <a:schemeClr val="accent2"/>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400">
                <a:latin typeface="微软雅黑" panose="020B0503020204020204" pitchFamily="34" charset="-122"/>
                <a:ea typeface="微软雅黑" panose="020B0503020204020204" pitchFamily="34" charset="-122"/>
              </a:endParaRPr>
            </a:p>
          </p:txBody>
        </p:sp>
        <p:sp>
          <p:nvSpPr>
            <p:cNvPr id="190" name="Text Box 79"/>
            <p:cNvSpPr txBox="1">
              <a:spLocks noChangeArrowheads="1"/>
            </p:cNvSpPr>
            <p:nvPr/>
          </p:nvSpPr>
          <p:spPr bwMode="auto">
            <a:xfrm>
              <a:off x="356" y="1862"/>
              <a:ext cx="1288"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2000" b="1" dirty="0" err="1">
                  <a:solidFill>
                    <a:schemeClr val="bg1"/>
                  </a:solidFill>
                  <a:latin typeface="微软雅黑" panose="020B0503020204020204" pitchFamily="34" charset="-122"/>
                  <a:ea typeface="微软雅黑" panose="020B0503020204020204" pitchFamily="34" charset="-122"/>
                </a:rPr>
                <a:t>ebay</a:t>
              </a:r>
              <a:r>
                <a:rPr lang="en-US" altLang="zh-CN" sz="2000" b="1" dirty="0">
                  <a:solidFill>
                    <a:schemeClr val="bg1"/>
                  </a:solidFill>
                  <a:latin typeface="微软雅黑" panose="020B0503020204020204" pitchFamily="34" charset="-122"/>
                  <a:ea typeface="微软雅黑" panose="020B0503020204020204" pitchFamily="34" charset="-122"/>
                </a:rPr>
                <a:t> 8734</a:t>
              </a:r>
            </a:p>
            <a:p>
              <a:pPr algn="ctr">
                <a:lnSpc>
                  <a:spcPct val="10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rPr>
                <a:t>amazon 1678</a:t>
              </a:r>
            </a:p>
          </p:txBody>
        </p:sp>
      </p:grpSp>
      <p:sp>
        <p:nvSpPr>
          <p:cNvPr id="191" name="Text Box 80"/>
          <p:cNvSpPr txBox="1">
            <a:spLocks noChangeArrowheads="1"/>
          </p:cNvSpPr>
          <p:nvPr/>
        </p:nvSpPr>
        <p:spPr bwMode="auto">
          <a:xfrm>
            <a:off x="9990796" y="3108873"/>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后台数据库</a:t>
            </a:r>
            <a:endParaRPr lang="en-US" altLang="zh-CN" sz="2000" dirty="0">
              <a:latin typeface="微软雅黑" panose="020B0503020204020204" pitchFamily="34" charset="-122"/>
              <a:ea typeface="微软雅黑" panose="020B0503020204020204" pitchFamily="34" charset="-122"/>
            </a:endParaRPr>
          </a:p>
        </p:txBody>
      </p:sp>
      <p:sp>
        <p:nvSpPr>
          <p:cNvPr id="192" name="AutoShape 327"/>
          <p:cNvSpPr>
            <a:spLocks noChangeArrowheads="1"/>
          </p:cNvSpPr>
          <p:nvPr/>
        </p:nvSpPr>
        <p:spPr bwMode="auto">
          <a:xfrm>
            <a:off x="10393909" y="3508983"/>
            <a:ext cx="592138" cy="908050"/>
          </a:xfrm>
          <a:prstGeom prst="can">
            <a:avLst>
              <a:gd name="adj" fmla="val 31004"/>
            </a:avLst>
          </a:prstGeom>
          <a:gradFill rotWithShape="1">
            <a:gsLst>
              <a:gs pos="0">
                <a:srgbClr val="000099"/>
              </a:gs>
              <a:gs pos="100000">
                <a:srgbClr val="FFFFFF"/>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2400">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93" name="Group 63"/>
          <p:cNvGrpSpPr/>
          <p:nvPr/>
        </p:nvGrpSpPr>
        <p:grpSpPr bwMode="auto">
          <a:xfrm>
            <a:off x="7656051" y="1427673"/>
            <a:ext cx="411162" cy="771525"/>
            <a:chOff x="4140" y="429"/>
            <a:chExt cx="1425" cy="2396"/>
          </a:xfrm>
        </p:grpSpPr>
        <p:sp>
          <p:nvSpPr>
            <p:cNvPr id="194" name="Freeform 64"/>
            <p:cNvSpPr/>
            <p:nvPr/>
          </p:nvSpPr>
          <p:spPr bwMode="auto">
            <a:xfrm>
              <a:off x="5268" y="433"/>
              <a:ext cx="283" cy="2286"/>
            </a:xfrm>
            <a:custGeom>
              <a:avLst/>
              <a:gdLst>
                <a:gd name="T0" fmla="*/ 2 w 354"/>
                <a:gd name="T1" fmla="*/ 0 h 2742"/>
                <a:gd name="T2" fmla="*/ 2 w 354"/>
                <a:gd name="T3" fmla="*/ 3 h 2742"/>
                <a:gd name="T4" fmla="*/ 2 w 354"/>
                <a:gd name="T5" fmla="*/ 13 h 2742"/>
                <a:gd name="T6" fmla="*/ 0 w 354"/>
                <a:gd name="T7" fmla="*/ 1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5" name="Rectangle 65"/>
            <p:cNvSpPr>
              <a:spLocks noChangeArrowheads="1"/>
            </p:cNvSpPr>
            <p:nvPr/>
          </p:nvSpPr>
          <p:spPr bwMode="auto">
            <a:xfrm>
              <a:off x="4206" y="429"/>
              <a:ext cx="1045"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96" name="Freeform 66"/>
            <p:cNvSpPr/>
            <p:nvPr/>
          </p:nvSpPr>
          <p:spPr bwMode="auto">
            <a:xfrm>
              <a:off x="5321" y="570"/>
              <a:ext cx="169" cy="2115"/>
            </a:xfrm>
            <a:custGeom>
              <a:avLst/>
              <a:gdLst>
                <a:gd name="T0" fmla="*/ 2 w 211"/>
                <a:gd name="T1" fmla="*/ 0 h 2537"/>
                <a:gd name="T2" fmla="*/ 2 w 211"/>
                <a:gd name="T3" fmla="*/ 3 h 2537"/>
                <a:gd name="T4" fmla="*/ 2 w 211"/>
                <a:gd name="T5" fmla="*/ 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7" name="Freeform 67"/>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8" name="Rectangle 68"/>
            <p:cNvSpPr>
              <a:spLocks noChangeArrowheads="1"/>
            </p:cNvSpPr>
            <p:nvPr/>
          </p:nvSpPr>
          <p:spPr bwMode="auto">
            <a:xfrm>
              <a:off x="4212" y="695"/>
              <a:ext cx="594" cy="44"/>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199" name="Group 69"/>
            <p:cNvGrpSpPr/>
            <p:nvPr/>
          </p:nvGrpSpPr>
          <p:grpSpPr bwMode="auto">
            <a:xfrm>
              <a:off x="4749" y="668"/>
              <a:ext cx="581" cy="145"/>
              <a:chOff x="614" y="2568"/>
              <a:chExt cx="725" cy="139"/>
            </a:xfrm>
          </p:grpSpPr>
          <p:sp>
            <p:nvSpPr>
              <p:cNvPr id="224" name="AutoShape 70"/>
              <p:cNvSpPr>
                <a:spLocks noChangeArrowheads="1"/>
              </p:cNvSpPr>
              <p:nvPr/>
            </p:nvSpPr>
            <p:spPr bwMode="auto">
              <a:xfrm>
                <a:off x="616" y="2566"/>
                <a:ext cx="721"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25" name="AutoShape 71"/>
              <p:cNvSpPr>
                <a:spLocks noChangeArrowheads="1"/>
              </p:cNvSpPr>
              <p:nvPr/>
            </p:nvSpPr>
            <p:spPr bwMode="auto">
              <a:xfrm>
                <a:off x="630" y="2580"/>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00" name="Rectangle 72"/>
            <p:cNvSpPr>
              <a:spLocks noChangeArrowheads="1"/>
            </p:cNvSpPr>
            <p:nvPr/>
          </p:nvSpPr>
          <p:spPr bwMode="auto">
            <a:xfrm>
              <a:off x="4223" y="1021"/>
              <a:ext cx="600" cy="44"/>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201" name="Group 73"/>
            <p:cNvGrpSpPr/>
            <p:nvPr/>
          </p:nvGrpSpPr>
          <p:grpSpPr bwMode="auto">
            <a:xfrm>
              <a:off x="4747" y="994"/>
              <a:ext cx="581" cy="134"/>
              <a:chOff x="614" y="2568"/>
              <a:chExt cx="725" cy="139"/>
            </a:xfrm>
          </p:grpSpPr>
          <p:sp>
            <p:nvSpPr>
              <p:cNvPr id="222" name="AutoShape 74"/>
              <p:cNvSpPr>
                <a:spLocks noChangeArrowheads="1"/>
              </p:cNvSpPr>
              <p:nvPr/>
            </p:nvSpPr>
            <p:spPr bwMode="auto">
              <a:xfrm>
                <a:off x="612" y="2570"/>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23" name="AutoShape 75"/>
              <p:cNvSpPr>
                <a:spLocks noChangeArrowheads="1"/>
              </p:cNvSpPr>
              <p:nvPr/>
            </p:nvSpPr>
            <p:spPr bwMode="auto">
              <a:xfrm>
                <a:off x="625" y="2585"/>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02" name="Rectangle 76"/>
            <p:cNvSpPr>
              <a:spLocks noChangeArrowheads="1"/>
            </p:cNvSpPr>
            <p:nvPr/>
          </p:nvSpPr>
          <p:spPr bwMode="auto">
            <a:xfrm>
              <a:off x="4217" y="1356"/>
              <a:ext cx="594" cy="49"/>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03" name="Rectangle 77"/>
            <p:cNvSpPr>
              <a:spLocks noChangeArrowheads="1"/>
            </p:cNvSpPr>
            <p:nvPr/>
          </p:nvSpPr>
          <p:spPr bwMode="auto">
            <a:xfrm>
              <a:off x="4228" y="1657"/>
              <a:ext cx="594" cy="44"/>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204" name="Group 78"/>
            <p:cNvGrpSpPr/>
            <p:nvPr/>
          </p:nvGrpSpPr>
          <p:grpSpPr bwMode="auto">
            <a:xfrm>
              <a:off x="4735" y="1627"/>
              <a:ext cx="582" cy="151"/>
              <a:chOff x="614" y="2568"/>
              <a:chExt cx="725" cy="139"/>
            </a:xfrm>
          </p:grpSpPr>
          <p:sp>
            <p:nvSpPr>
              <p:cNvPr id="220" name="AutoShape 79"/>
              <p:cNvSpPr>
                <a:spLocks noChangeArrowheads="1"/>
              </p:cNvSpPr>
              <p:nvPr/>
            </p:nvSpPr>
            <p:spPr bwMode="auto">
              <a:xfrm>
                <a:off x="613" y="2568"/>
                <a:ext cx="727"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21" name="AutoShape 80"/>
              <p:cNvSpPr>
                <a:spLocks noChangeArrowheads="1"/>
              </p:cNvSpPr>
              <p:nvPr/>
            </p:nvSpPr>
            <p:spPr bwMode="auto">
              <a:xfrm>
                <a:off x="627" y="2586"/>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05" name="Freeform 81"/>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206" name="Group 82"/>
            <p:cNvGrpSpPr/>
            <p:nvPr/>
          </p:nvGrpSpPr>
          <p:grpSpPr bwMode="auto">
            <a:xfrm>
              <a:off x="4739" y="1327"/>
              <a:ext cx="582" cy="139"/>
              <a:chOff x="614" y="2568"/>
              <a:chExt cx="725" cy="139"/>
            </a:xfrm>
          </p:grpSpPr>
          <p:sp>
            <p:nvSpPr>
              <p:cNvPr id="218" name="AutoShape 83"/>
              <p:cNvSpPr>
                <a:spLocks noChangeArrowheads="1"/>
              </p:cNvSpPr>
              <p:nvPr/>
            </p:nvSpPr>
            <p:spPr bwMode="auto">
              <a:xfrm>
                <a:off x="615"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19" name="AutoShape 84"/>
              <p:cNvSpPr>
                <a:spLocks noChangeArrowheads="1"/>
              </p:cNvSpPr>
              <p:nvPr/>
            </p:nvSpPr>
            <p:spPr bwMode="auto">
              <a:xfrm>
                <a:off x="629" y="2582"/>
                <a:ext cx="692"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07" name="Rectangle 85"/>
            <p:cNvSpPr>
              <a:spLocks noChangeArrowheads="1"/>
            </p:cNvSpPr>
            <p:nvPr/>
          </p:nvSpPr>
          <p:spPr bwMode="auto">
            <a:xfrm>
              <a:off x="5251" y="429"/>
              <a:ext cx="66"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08" name="Freeform 86"/>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9" name="Freeform 87"/>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0" name="Oval 88"/>
            <p:cNvSpPr>
              <a:spLocks noChangeArrowheads="1"/>
            </p:cNvSpPr>
            <p:nvPr/>
          </p:nvSpPr>
          <p:spPr bwMode="auto">
            <a:xfrm>
              <a:off x="5515" y="2613"/>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11" name="Freeform 89"/>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2" name="AutoShape 90"/>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13" name="AutoShape 91"/>
            <p:cNvSpPr>
              <a:spLocks noChangeArrowheads="1"/>
            </p:cNvSpPr>
            <p:nvPr/>
          </p:nvSpPr>
          <p:spPr bwMode="auto">
            <a:xfrm>
              <a:off x="4206" y="2712"/>
              <a:ext cx="1067" cy="84"/>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14" name="Oval 92"/>
            <p:cNvSpPr>
              <a:spLocks noChangeArrowheads="1"/>
            </p:cNvSpPr>
            <p:nvPr/>
          </p:nvSpPr>
          <p:spPr bwMode="auto">
            <a:xfrm>
              <a:off x="4311" y="2381"/>
              <a:ext cx="154"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15" name="Oval 93"/>
            <p:cNvSpPr>
              <a:spLocks noChangeArrowheads="1"/>
            </p:cNvSpPr>
            <p:nvPr/>
          </p:nvSpPr>
          <p:spPr bwMode="auto">
            <a:xfrm>
              <a:off x="4487" y="2386"/>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6" name="Oval 94"/>
            <p:cNvSpPr>
              <a:spLocks noChangeArrowheads="1"/>
            </p:cNvSpPr>
            <p:nvPr/>
          </p:nvSpPr>
          <p:spPr bwMode="auto">
            <a:xfrm>
              <a:off x="4663" y="2381"/>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17" name="Rectangle 95"/>
            <p:cNvSpPr>
              <a:spLocks noChangeArrowheads="1"/>
            </p:cNvSpPr>
            <p:nvPr/>
          </p:nvSpPr>
          <p:spPr bwMode="auto">
            <a:xfrm>
              <a:off x="5064" y="1834"/>
              <a:ext cx="83" cy="764"/>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grpSp>
        <p:nvGrpSpPr>
          <p:cNvPr id="226" name="Group 96"/>
          <p:cNvGrpSpPr/>
          <p:nvPr/>
        </p:nvGrpSpPr>
        <p:grpSpPr bwMode="auto">
          <a:xfrm>
            <a:off x="3597932" y="1321993"/>
            <a:ext cx="687388" cy="731838"/>
            <a:chOff x="-44" y="1473"/>
            <a:chExt cx="981" cy="1105"/>
          </a:xfrm>
        </p:grpSpPr>
        <p:pic>
          <p:nvPicPr>
            <p:cNvPr id="227"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Freeform 98"/>
            <p:cNvSpPr/>
            <p:nvPr/>
          </p:nvSpPr>
          <p:spPr bwMode="auto">
            <a:xfrm flipH="1">
              <a:off x="374" y="1579"/>
              <a:ext cx="477" cy="506"/>
            </a:xfrm>
            <a:custGeom>
              <a:avLst/>
              <a:gdLst>
                <a:gd name="T0" fmla="*/ 0 w 356"/>
                <a:gd name="T1" fmla="*/ 0 h 368"/>
                <a:gd name="T2" fmla="*/ 1452553 w 356"/>
                <a:gd name="T3" fmla="*/ 144892 h 368"/>
                <a:gd name="T4" fmla="*/ 1723142 w 356"/>
                <a:gd name="T5" fmla="*/ 3018562 h 368"/>
                <a:gd name="T6" fmla="*/ 379756 w 356"/>
                <a:gd name="T7" fmla="*/ 37751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3478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5"/>
                                        </p:tgtEl>
                                        <p:attrNameLst>
                                          <p:attrName>style.visibility</p:attrName>
                                        </p:attrNameLst>
                                      </p:cBhvr>
                                      <p:to>
                                        <p:strVal val="hidden"/>
                                      </p:to>
                                    </p:set>
                                  </p:childTnLst>
                                </p:cTn>
                              </p:par>
                              <p:par>
                                <p:cTn id="7" presetID="22" presetClass="entr" presetSubtype="8" fill="hold" nodeType="withEffect">
                                  <p:stCondLst>
                                    <p:cond delay="0"/>
                                  </p:stCondLst>
                                  <p:childTnLst>
                                    <p:set>
                                      <p:cBhvr>
                                        <p:cTn id="8" dur="1" fill="hold">
                                          <p:stCondLst>
                                            <p:cond delay="0"/>
                                          </p:stCondLst>
                                        </p:cTn>
                                        <p:tgtEl>
                                          <p:spTgt spid="168"/>
                                        </p:tgtEl>
                                        <p:attrNameLst>
                                          <p:attrName>style.visibility</p:attrName>
                                        </p:attrNameLst>
                                      </p:cBhvr>
                                      <p:to>
                                        <p:strVal val="visible"/>
                                      </p:to>
                                    </p:set>
                                    <p:animEffect transition="in" filter="wipe(left)">
                                      <p:cBhvr>
                                        <p:cTn id="9" dur="2000"/>
                                        <p:tgtEl>
                                          <p:spTgt spid="16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176"/>
                                        </p:tgtEl>
                                        <p:attrNameLst>
                                          <p:attrName>style.visibility</p:attrName>
                                        </p:attrNameLst>
                                      </p:cBhvr>
                                      <p:to>
                                        <p:strVal val="visible"/>
                                      </p:to>
                                    </p:set>
                                    <p:animEffect transition="in" filter="wipe(right)">
                                      <p:cBhvr>
                                        <p:cTn id="14" dur="3000"/>
                                        <p:tgtEl>
                                          <p:spTgt spid="17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57"/>
                                        </p:tgtEl>
                                        <p:attrNameLst>
                                          <p:attrName>style.visibility</p:attrName>
                                        </p:attrNameLst>
                                      </p:cBhvr>
                                      <p:to>
                                        <p:strVal val="visible"/>
                                      </p:to>
                                    </p:set>
                                    <p:animEffect transition="in" filter="wipe(left)">
                                      <p:cBhvr>
                                        <p:cTn id="19" dur="2000"/>
                                        <p:tgtEl>
                                          <p:spTgt spid="157"/>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wipe(right)">
                                      <p:cBhvr>
                                        <p:cTn id="23" dur="1000"/>
                                        <p:tgtEl>
                                          <p:spTgt spid="7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8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82"/>
                                        </p:tgtEl>
                                        <p:attrNameLst>
                                          <p:attrName>style.visibility</p:attrName>
                                        </p:attrNameLst>
                                      </p:cBhvr>
                                      <p:to>
                                        <p:strVal val="visible"/>
                                      </p:to>
                                    </p:set>
                                    <p:animEffect transition="in" filter="wipe(left)">
                                      <p:cBhvr>
                                        <p:cTn id="34" dur="2000"/>
                                        <p:tgtEl>
                                          <p:spTgt spid="182"/>
                                        </p:tgtEl>
                                      </p:cBhvr>
                                    </p:animEffect>
                                  </p:childTnLst>
                                </p:cTn>
                              </p:par>
                            </p:childTnLst>
                          </p:cTn>
                        </p:par>
                        <p:par>
                          <p:cTn id="35" fill="hold">
                            <p:stCondLst>
                              <p:cond delay="2000"/>
                            </p:stCondLst>
                            <p:childTnLst>
                              <p:par>
                                <p:cTn id="36" presetID="22" presetClass="entr" presetSubtype="2" fill="hold" nodeType="afterEffect">
                                  <p:stCondLst>
                                    <p:cond delay="0"/>
                                  </p:stCondLst>
                                  <p:childTnLst>
                                    <p:set>
                                      <p:cBhvr>
                                        <p:cTn id="37" dur="1" fill="hold">
                                          <p:stCondLst>
                                            <p:cond delay="0"/>
                                          </p:stCondLst>
                                        </p:cTn>
                                        <p:tgtEl>
                                          <p:spTgt spid="150"/>
                                        </p:tgtEl>
                                        <p:attrNameLst>
                                          <p:attrName>style.visibility</p:attrName>
                                        </p:attrNameLst>
                                      </p:cBhvr>
                                      <p:to>
                                        <p:strVal val="visible"/>
                                      </p:to>
                                    </p:set>
                                    <p:animEffect transition="in" filter="wipe(right)">
                                      <p:cBhvr>
                                        <p:cTn id="38" dur="20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156"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04EA27-15CA-4510-A4AE-2D79E8732162}"/>
              </a:ext>
            </a:extLst>
          </p:cNvPr>
          <p:cNvSpPr>
            <a:spLocks noGrp="1"/>
          </p:cNvSpPr>
          <p:nvPr>
            <p:ph idx="1"/>
          </p:nvPr>
        </p:nvSpPr>
        <p:spPr/>
        <p:txBody>
          <a:bodyPr/>
          <a:lstStyle/>
          <a:p>
            <a:r>
              <a:rPr lang="en-US" altLang="zh-CN" dirty="0"/>
              <a:t>Cookies</a:t>
            </a:r>
            <a:r>
              <a:rPr lang="zh-CN" altLang="en-US" dirty="0"/>
              <a:t>一般包含</a:t>
            </a:r>
            <a:r>
              <a:rPr lang="en-US" altLang="zh-CN" dirty="0"/>
              <a:t>5</a:t>
            </a:r>
            <a:r>
              <a:rPr lang="zh-CN" altLang="en-US" dirty="0"/>
              <a:t>个字段</a:t>
            </a:r>
          </a:p>
          <a:p>
            <a:pPr lvl="1"/>
            <a:r>
              <a:rPr lang="zh-CN" altLang="en-US" dirty="0"/>
              <a:t>域指明</a:t>
            </a:r>
            <a:r>
              <a:rPr lang="en-US" altLang="zh-CN" dirty="0"/>
              <a:t>Cookie</a:t>
            </a:r>
            <a:r>
              <a:rPr lang="zh-CN" altLang="en-US" dirty="0"/>
              <a:t>来自何方，每个域为每个客户分配</a:t>
            </a:r>
            <a:r>
              <a:rPr lang="en-US" altLang="zh-CN" dirty="0"/>
              <a:t>Cookie</a:t>
            </a:r>
            <a:r>
              <a:rPr lang="zh-CN" altLang="en-US" dirty="0"/>
              <a:t>有数量限制</a:t>
            </a:r>
          </a:p>
          <a:p>
            <a:pPr lvl="1"/>
            <a:r>
              <a:rPr lang="zh-CN" altLang="en-US" dirty="0"/>
              <a:t>路径标明服务器的文件树中哪些部分可以使用该</a:t>
            </a:r>
            <a:r>
              <a:rPr lang="en-US" altLang="zh-CN" dirty="0"/>
              <a:t>Cookie</a:t>
            </a:r>
            <a:r>
              <a:rPr lang="zh-CN" altLang="en-US" dirty="0"/>
              <a:t>：</a:t>
            </a:r>
          </a:p>
          <a:p>
            <a:pPr lvl="1"/>
            <a:r>
              <a:rPr lang="zh-CN" altLang="en-US" dirty="0"/>
              <a:t>内容采用“</a:t>
            </a:r>
            <a:r>
              <a:rPr lang="zh-CN" altLang="en-US" dirty="0">
                <a:solidFill>
                  <a:srgbClr val="FF0000"/>
                </a:solidFill>
              </a:rPr>
              <a:t>名字</a:t>
            </a:r>
            <a:r>
              <a:rPr lang="en-US" altLang="zh-CN" dirty="0">
                <a:solidFill>
                  <a:srgbClr val="FF0000"/>
                </a:solidFill>
              </a:rPr>
              <a:t>=</a:t>
            </a:r>
            <a:r>
              <a:rPr lang="zh-CN" altLang="en-US" dirty="0">
                <a:solidFill>
                  <a:srgbClr val="FF0000"/>
                </a:solidFill>
              </a:rPr>
              <a:t>值</a:t>
            </a:r>
            <a:r>
              <a:rPr lang="zh-CN" altLang="en-US" dirty="0"/>
              <a:t>”的形式，是</a:t>
            </a:r>
            <a:r>
              <a:rPr lang="en-US" altLang="zh-CN" dirty="0"/>
              <a:t>Cookie</a:t>
            </a:r>
            <a:r>
              <a:rPr lang="zh-CN" altLang="en-US" dirty="0"/>
              <a:t>存放内容的地方，可以达到</a:t>
            </a:r>
            <a:r>
              <a:rPr lang="en-US" altLang="zh-CN" dirty="0"/>
              <a:t>4K</a:t>
            </a:r>
            <a:r>
              <a:rPr lang="zh-CN" altLang="en-US" dirty="0"/>
              <a:t>容量，内容只是字符串，不是可执行程序</a:t>
            </a:r>
          </a:p>
          <a:p>
            <a:pPr lvl="1"/>
            <a:r>
              <a:rPr lang="zh-CN" altLang="en-US" dirty="0"/>
              <a:t>安全指示浏览器只向使用安全传输连接的服务器返回</a:t>
            </a:r>
            <a:r>
              <a:rPr lang="en-US" altLang="zh-CN" dirty="0"/>
              <a:t>Cookie</a:t>
            </a:r>
          </a:p>
          <a:p>
            <a:pPr marL="0" indent="0">
              <a:buNone/>
            </a:pPr>
            <a:endParaRPr lang="zh-CN" altLang="en-US" dirty="0"/>
          </a:p>
        </p:txBody>
      </p:sp>
      <p:sp>
        <p:nvSpPr>
          <p:cNvPr id="40" name="标题 1"/>
          <p:cNvSpPr txBox="1"/>
          <p:nvPr/>
        </p:nvSpPr>
        <p:spPr>
          <a:xfrm>
            <a:off x="2185676" y="32661"/>
            <a:ext cx="7817162" cy="5129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520" algn="l"/>
              </a:tabLst>
            </a:pPr>
            <a:r>
              <a:rPr lang="en-US" altLang="zh-CN"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2.7 Web</a:t>
            </a:r>
            <a:r>
              <a:rPr lang="zh-CN" altLang="en-US"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a:t>
            </a:r>
            <a:r>
              <a:rPr lang="en-US" altLang="zh-CN"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HTTP</a:t>
            </a:r>
            <a:r>
              <a:rPr lang="zh-CN" altLang="en-US"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协议</a:t>
            </a:r>
          </a:p>
        </p:txBody>
      </p:sp>
      <p:sp>
        <p:nvSpPr>
          <p:cNvPr id="73" name="标题 1"/>
          <p:cNvSpPr txBox="1"/>
          <p:nvPr/>
        </p:nvSpPr>
        <p:spPr>
          <a:xfrm>
            <a:off x="2185676" y="32661"/>
            <a:ext cx="7817162" cy="5129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520" algn="l"/>
              </a:tabLst>
            </a:pPr>
            <a:r>
              <a:rPr lang="en-US" altLang="zh-CN"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2.7 Web</a:t>
            </a:r>
            <a:r>
              <a:rPr lang="zh-CN" altLang="en-US"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a:t>
            </a:r>
            <a:r>
              <a:rPr lang="en-US" altLang="zh-CN"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HTTP</a:t>
            </a:r>
            <a:r>
              <a:rPr lang="zh-CN" altLang="en-US"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协议</a:t>
            </a:r>
          </a:p>
        </p:txBody>
      </p:sp>
      <p:sp>
        <p:nvSpPr>
          <p:cNvPr id="95" name="标题 1"/>
          <p:cNvSpPr txBox="1"/>
          <p:nvPr/>
        </p:nvSpPr>
        <p:spPr>
          <a:xfrm>
            <a:off x="2185676" y="32661"/>
            <a:ext cx="7817162" cy="5129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520" algn="l"/>
              </a:tabLst>
            </a:pPr>
            <a:r>
              <a:rPr lang="en-US" altLang="zh-CN"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2.7 Web</a:t>
            </a:r>
            <a:r>
              <a:rPr lang="zh-CN" altLang="en-US"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a:t>
            </a:r>
            <a:r>
              <a:rPr lang="en-US" altLang="zh-CN"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HTTP</a:t>
            </a:r>
            <a:r>
              <a:rPr lang="zh-CN" altLang="en-US"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协议</a:t>
            </a:r>
          </a:p>
        </p:txBody>
      </p:sp>
      <p:sp>
        <p:nvSpPr>
          <p:cNvPr id="97" name="Rectangle 2"/>
          <p:cNvSpPr>
            <a:spLocks noGrp="1" noChangeArrowheads="1"/>
          </p:cNvSpPr>
          <p:nvPr>
            <p:ph type="title"/>
          </p:nvPr>
        </p:nvSpPr>
        <p:spPr/>
        <p:txBody>
          <a:bodyPr>
            <a:normAutofit/>
          </a:bodyPr>
          <a:lstStyle/>
          <a:p>
            <a:r>
              <a:rPr lang="en-US" altLang="zh-CN" sz="3200" dirty="0"/>
              <a:t>Web</a:t>
            </a:r>
            <a:r>
              <a:rPr lang="zh-CN" altLang="en-US" sz="3200" dirty="0"/>
              <a:t>安全与隐私：</a:t>
            </a:r>
            <a:r>
              <a:rPr lang="en-US" altLang="zh-CN" sz="3200" dirty="0"/>
              <a:t>Cookie</a:t>
            </a:r>
            <a:endParaRPr lang="en-US" altLang="zh-CN" sz="3200" b="1"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98" name="表格 97"/>
          <p:cNvGraphicFramePr>
            <a:graphicFrameLocks noGrp="1"/>
          </p:cNvGraphicFramePr>
          <p:nvPr/>
        </p:nvGraphicFramePr>
        <p:xfrm>
          <a:off x="1874838" y="4510432"/>
          <a:ext cx="8128000" cy="18542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tblGrid>
              <a:tr h="370840">
                <a:tc>
                  <a:txBody>
                    <a:bodyPr/>
                    <a:lstStyle/>
                    <a:p>
                      <a:endParaRPr lang="zh-CN" altLang="en-US" dirty="0">
                        <a:ln>
                          <a:solidFill>
                            <a:schemeClr val="accent1"/>
                          </a:solidFill>
                        </a:ln>
                        <a:noFill/>
                      </a:endParaRPr>
                    </a:p>
                  </a:txBody>
                  <a:tcPr>
                    <a:solidFill>
                      <a:schemeClr val="bg1">
                        <a:alpha val="91000"/>
                      </a:schemeClr>
                    </a:solidFill>
                  </a:tcPr>
                </a:tc>
                <a:tc>
                  <a:txBody>
                    <a:bodyPr/>
                    <a:lstStyle/>
                    <a:p>
                      <a:endParaRPr lang="zh-CN" altLang="en-US">
                        <a:ln>
                          <a:solidFill>
                            <a:schemeClr val="accent1"/>
                          </a:solidFill>
                        </a:ln>
                        <a:noFill/>
                      </a:endParaRPr>
                    </a:p>
                  </a:txBody>
                  <a:tcPr>
                    <a:solidFill>
                      <a:schemeClr val="bg1">
                        <a:alpha val="91000"/>
                      </a:schemeClr>
                    </a:solidFill>
                  </a:tcPr>
                </a:tc>
                <a:tc>
                  <a:txBody>
                    <a:bodyPr/>
                    <a:lstStyle/>
                    <a:p>
                      <a:endParaRPr lang="zh-CN" altLang="en-US">
                        <a:ln>
                          <a:solidFill>
                            <a:schemeClr val="accent1"/>
                          </a:solidFill>
                        </a:ln>
                        <a:noFill/>
                      </a:endParaRPr>
                    </a:p>
                  </a:txBody>
                  <a:tcPr>
                    <a:solidFill>
                      <a:schemeClr val="bg1">
                        <a:alpha val="91000"/>
                      </a:schemeClr>
                    </a:solidFill>
                  </a:tcPr>
                </a:tc>
                <a:tc>
                  <a:txBody>
                    <a:bodyPr/>
                    <a:lstStyle/>
                    <a:p>
                      <a:endParaRPr lang="zh-CN" altLang="en-US">
                        <a:ln>
                          <a:solidFill>
                            <a:schemeClr val="accent1"/>
                          </a:solidFill>
                        </a:ln>
                        <a:noFill/>
                      </a:endParaRPr>
                    </a:p>
                  </a:txBody>
                  <a:tcPr>
                    <a:solidFill>
                      <a:schemeClr val="bg1">
                        <a:alpha val="91000"/>
                      </a:schemeClr>
                    </a:solidFill>
                  </a:tcPr>
                </a:tc>
                <a:tc>
                  <a:txBody>
                    <a:bodyPr/>
                    <a:lstStyle/>
                    <a:p>
                      <a:endParaRPr lang="zh-CN" altLang="en-US">
                        <a:ln>
                          <a:solidFill>
                            <a:schemeClr val="accent1"/>
                          </a:solidFill>
                        </a:ln>
                        <a:noFill/>
                      </a:endParaRPr>
                    </a:p>
                  </a:txBody>
                  <a:tcPr>
                    <a:solidFill>
                      <a:schemeClr val="bg1">
                        <a:alpha val="91000"/>
                      </a:schemeClr>
                    </a:solidFill>
                  </a:tcPr>
                </a:tc>
                <a:extLst>
                  <a:ext uri="{0D108BD9-81ED-4DB2-BD59-A6C34878D82A}">
                    <a16:rowId xmlns:a16="http://schemas.microsoft.com/office/drawing/2014/main" val="10000"/>
                  </a:ext>
                </a:extLst>
              </a:tr>
              <a:tr h="370840">
                <a:tc>
                  <a:txBody>
                    <a:bodyPr/>
                    <a:lstStyle/>
                    <a:p>
                      <a:endParaRPr lang="zh-CN" altLang="en-US" dirty="0">
                        <a:ln>
                          <a:solidFill>
                            <a:schemeClr val="accent1"/>
                          </a:solidFill>
                        </a:ln>
                        <a:noFill/>
                      </a:endParaRPr>
                    </a:p>
                  </a:txBody>
                  <a:tcPr>
                    <a:solidFill>
                      <a:schemeClr val="bg1">
                        <a:alpha val="91000"/>
                      </a:schemeClr>
                    </a:solidFill>
                  </a:tcPr>
                </a:tc>
                <a:tc>
                  <a:txBody>
                    <a:bodyPr/>
                    <a:lstStyle/>
                    <a:p>
                      <a:endParaRPr lang="zh-CN" altLang="en-US" dirty="0">
                        <a:ln>
                          <a:solidFill>
                            <a:schemeClr val="accent1"/>
                          </a:solidFill>
                        </a:ln>
                        <a:noFill/>
                      </a:endParaRPr>
                    </a:p>
                  </a:txBody>
                  <a:tcPr>
                    <a:solidFill>
                      <a:schemeClr val="bg1">
                        <a:alpha val="91000"/>
                      </a:schemeClr>
                    </a:solidFill>
                  </a:tcPr>
                </a:tc>
                <a:tc>
                  <a:txBody>
                    <a:bodyPr/>
                    <a:lstStyle/>
                    <a:p>
                      <a:endParaRPr lang="zh-CN" altLang="en-US">
                        <a:ln>
                          <a:solidFill>
                            <a:schemeClr val="accent1"/>
                          </a:solidFill>
                        </a:ln>
                        <a:noFill/>
                      </a:endParaRPr>
                    </a:p>
                  </a:txBody>
                  <a:tcPr>
                    <a:solidFill>
                      <a:schemeClr val="bg1">
                        <a:alpha val="91000"/>
                      </a:schemeClr>
                    </a:solidFill>
                  </a:tcPr>
                </a:tc>
                <a:tc>
                  <a:txBody>
                    <a:bodyPr/>
                    <a:lstStyle/>
                    <a:p>
                      <a:endParaRPr lang="zh-CN" altLang="en-US">
                        <a:ln>
                          <a:solidFill>
                            <a:schemeClr val="accent1"/>
                          </a:solidFill>
                        </a:ln>
                        <a:noFill/>
                      </a:endParaRPr>
                    </a:p>
                  </a:txBody>
                  <a:tcPr>
                    <a:solidFill>
                      <a:schemeClr val="bg1">
                        <a:alpha val="91000"/>
                      </a:schemeClr>
                    </a:solidFill>
                  </a:tcPr>
                </a:tc>
                <a:tc>
                  <a:txBody>
                    <a:bodyPr/>
                    <a:lstStyle/>
                    <a:p>
                      <a:endParaRPr lang="zh-CN" altLang="en-US">
                        <a:ln>
                          <a:solidFill>
                            <a:schemeClr val="accent1"/>
                          </a:solidFill>
                        </a:ln>
                        <a:noFill/>
                      </a:endParaRPr>
                    </a:p>
                  </a:txBody>
                  <a:tcPr>
                    <a:solidFill>
                      <a:schemeClr val="bg1">
                        <a:alpha val="91000"/>
                      </a:schemeClr>
                    </a:solidFill>
                  </a:tcPr>
                </a:tc>
                <a:extLst>
                  <a:ext uri="{0D108BD9-81ED-4DB2-BD59-A6C34878D82A}">
                    <a16:rowId xmlns:a16="http://schemas.microsoft.com/office/drawing/2014/main" val="10001"/>
                  </a:ext>
                </a:extLst>
              </a:tr>
              <a:tr h="370840">
                <a:tc>
                  <a:txBody>
                    <a:bodyPr/>
                    <a:lstStyle/>
                    <a:p>
                      <a:endParaRPr lang="zh-CN" altLang="en-US">
                        <a:ln>
                          <a:solidFill>
                            <a:schemeClr val="accent1"/>
                          </a:solidFill>
                        </a:ln>
                        <a:noFill/>
                      </a:endParaRPr>
                    </a:p>
                  </a:txBody>
                  <a:tcPr>
                    <a:solidFill>
                      <a:schemeClr val="bg1">
                        <a:alpha val="91000"/>
                      </a:schemeClr>
                    </a:solidFill>
                  </a:tcPr>
                </a:tc>
                <a:tc>
                  <a:txBody>
                    <a:bodyPr/>
                    <a:lstStyle/>
                    <a:p>
                      <a:endParaRPr lang="zh-CN" altLang="en-US" dirty="0">
                        <a:ln>
                          <a:solidFill>
                            <a:schemeClr val="accent1"/>
                          </a:solidFill>
                        </a:ln>
                        <a:noFill/>
                      </a:endParaRPr>
                    </a:p>
                  </a:txBody>
                  <a:tcPr>
                    <a:solidFill>
                      <a:schemeClr val="bg1">
                        <a:alpha val="91000"/>
                      </a:schemeClr>
                    </a:solidFill>
                  </a:tcPr>
                </a:tc>
                <a:tc>
                  <a:txBody>
                    <a:bodyPr/>
                    <a:lstStyle/>
                    <a:p>
                      <a:endParaRPr lang="zh-CN" altLang="en-US" dirty="0">
                        <a:ln>
                          <a:solidFill>
                            <a:schemeClr val="accent1"/>
                          </a:solidFill>
                        </a:ln>
                        <a:noFill/>
                      </a:endParaRPr>
                    </a:p>
                  </a:txBody>
                  <a:tcPr>
                    <a:solidFill>
                      <a:schemeClr val="bg1">
                        <a:alpha val="91000"/>
                      </a:schemeClr>
                    </a:solidFill>
                  </a:tcPr>
                </a:tc>
                <a:tc>
                  <a:txBody>
                    <a:bodyPr/>
                    <a:lstStyle/>
                    <a:p>
                      <a:endParaRPr lang="zh-CN" altLang="en-US">
                        <a:ln>
                          <a:solidFill>
                            <a:schemeClr val="accent1"/>
                          </a:solidFill>
                        </a:ln>
                        <a:noFill/>
                      </a:endParaRPr>
                    </a:p>
                  </a:txBody>
                  <a:tcPr>
                    <a:solidFill>
                      <a:schemeClr val="bg1">
                        <a:alpha val="91000"/>
                      </a:schemeClr>
                    </a:solidFill>
                  </a:tcPr>
                </a:tc>
                <a:tc>
                  <a:txBody>
                    <a:bodyPr/>
                    <a:lstStyle/>
                    <a:p>
                      <a:endParaRPr lang="zh-CN" altLang="en-US">
                        <a:ln>
                          <a:solidFill>
                            <a:schemeClr val="accent1"/>
                          </a:solidFill>
                        </a:ln>
                        <a:noFill/>
                      </a:endParaRPr>
                    </a:p>
                  </a:txBody>
                  <a:tcPr>
                    <a:solidFill>
                      <a:schemeClr val="bg1">
                        <a:alpha val="91000"/>
                      </a:schemeClr>
                    </a:solidFill>
                  </a:tcPr>
                </a:tc>
                <a:extLst>
                  <a:ext uri="{0D108BD9-81ED-4DB2-BD59-A6C34878D82A}">
                    <a16:rowId xmlns:a16="http://schemas.microsoft.com/office/drawing/2014/main" val="10002"/>
                  </a:ext>
                </a:extLst>
              </a:tr>
              <a:tr h="370840">
                <a:tc>
                  <a:txBody>
                    <a:bodyPr/>
                    <a:lstStyle/>
                    <a:p>
                      <a:endParaRPr lang="zh-CN" altLang="en-US">
                        <a:ln>
                          <a:solidFill>
                            <a:schemeClr val="accent1"/>
                          </a:solidFill>
                        </a:ln>
                        <a:noFill/>
                      </a:endParaRPr>
                    </a:p>
                  </a:txBody>
                  <a:tcPr>
                    <a:solidFill>
                      <a:schemeClr val="bg1">
                        <a:alpha val="91000"/>
                      </a:schemeClr>
                    </a:solidFill>
                  </a:tcPr>
                </a:tc>
                <a:tc>
                  <a:txBody>
                    <a:bodyPr/>
                    <a:lstStyle/>
                    <a:p>
                      <a:endParaRPr lang="zh-CN" altLang="en-US">
                        <a:ln>
                          <a:solidFill>
                            <a:schemeClr val="accent1"/>
                          </a:solidFill>
                        </a:ln>
                        <a:noFill/>
                      </a:endParaRPr>
                    </a:p>
                  </a:txBody>
                  <a:tcPr>
                    <a:solidFill>
                      <a:schemeClr val="bg1">
                        <a:alpha val="91000"/>
                      </a:schemeClr>
                    </a:solidFill>
                  </a:tcPr>
                </a:tc>
                <a:tc>
                  <a:txBody>
                    <a:bodyPr/>
                    <a:lstStyle/>
                    <a:p>
                      <a:endParaRPr lang="zh-CN" altLang="en-US" dirty="0">
                        <a:ln>
                          <a:solidFill>
                            <a:schemeClr val="accent1"/>
                          </a:solidFill>
                        </a:ln>
                        <a:noFill/>
                      </a:endParaRPr>
                    </a:p>
                  </a:txBody>
                  <a:tcPr>
                    <a:solidFill>
                      <a:schemeClr val="bg1">
                        <a:alpha val="91000"/>
                      </a:schemeClr>
                    </a:solidFill>
                  </a:tcPr>
                </a:tc>
                <a:tc>
                  <a:txBody>
                    <a:bodyPr/>
                    <a:lstStyle/>
                    <a:p>
                      <a:endParaRPr lang="zh-CN" altLang="en-US">
                        <a:ln>
                          <a:solidFill>
                            <a:schemeClr val="accent1"/>
                          </a:solidFill>
                        </a:ln>
                        <a:noFill/>
                      </a:endParaRPr>
                    </a:p>
                  </a:txBody>
                  <a:tcPr>
                    <a:solidFill>
                      <a:schemeClr val="bg1">
                        <a:alpha val="91000"/>
                      </a:schemeClr>
                    </a:solidFill>
                  </a:tcPr>
                </a:tc>
                <a:tc>
                  <a:txBody>
                    <a:bodyPr/>
                    <a:lstStyle/>
                    <a:p>
                      <a:endParaRPr lang="zh-CN" altLang="en-US">
                        <a:ln>
                          <a:solidFill>
                            <a:schemeClr val="accent1"/>
                          </a:solidFill>
                        </a:ln>
                        <a:noFill/>
                      </a:endParaRPr>
                    </a:p>
                  </a:txBody>
                  <a:tcPr>
                    <a:solidFill>
                      <a:schemeClr val="bg1">
                        <a:alpha val="91000"/>
                      </a:schemeClr>
                    </a:solidFill>
                  </a:tcPr>
                </a:tc>
                <a:extLst>
                  <a:ext uri="{0D108BD9-81ED-4DB2-BD59-A6C34878D82A}">
                    <a16:rowId xmlns:a16="http://schemas.microsoft.com/office/drawing/2014/main" val="10003"/>
                  </a:ext>
                </a:extLst>
              </a:tr>
              <a:tr h="370840">
                <a:tc>
                  <a:txBody>
                    <a:bodyPr/>
                    <a:lstStyle/>
                    <a:p>
                      <a:endParaRPr lang="zh-CN" altLang="en-US">
                        <a:ln>
                          <a:solidFill>
                            <a:schemeClr val="accent1"/>
                          </a:solidFill>
                        </a:ln>
                        <a:noFill/>
                      </a:endParaRPr>
                    </a:p>
                  </a:txBody>
                  <a:tcPr>
                    <a:solidFill>
                      <a:schemeClr val="bg1">
                        <a:alpha val="91000"/>
                      </a:schemeClr>
                    </a:solidFill>
                  </a:tcPr>
                </a:tc>
                <a:tc>
                  <a:txBody>
                    <a:bodyPr/>
                    <a:lstStyle/>
                    <a:p>
                      <a:endParaRPr lang="zh-CN" altLang="en-US">
                        <a:ln>
                          <a:solidFill>
                            <a:schemeClr val="accent1"/>
                          </a:solidFill>
                        </a:ln>
                        <a:noFill/>
                      </a:endParaRPr>
                    </a:p>
                  </a:txBody>
                  <a:tcPr>
                    <a:solidFill>
                      <a:schemeClr val="bg1">
                        <a:alpha val="91000"/>
                      </a:schemeClr>
                    </a:solidFill>
                  </a:tcPr>
                </a:tc>
                <a:tc>
                  <a:txBody>
                    <a:bodyPr/>
                    <a:lstStyle/>
                    <a:p>
                      <a:endParaRPr lang="zh-CN" altLang="en-US" dirty="0">
                        <a:ln>
                          <a:solidFill>
                            <a:schemeClr val="accent1"/>
                          </a:solidFill>
                        </a:ln>
                        <a:noFill/>
                      </a:endParaRPr>
                    </a:p>
                  </a:txBody>
                  <a:tcPr>
                    <a:solidFill>
                      <a:schemeClr val="bg1">
                        <a:alpha val="91000"/>
                      </a:schemeClr>
                    </a:solidFill>
                  </a:tcPr>
                </a:tc>
                <a:tc>
                  <a:txBody>
                    <a:bodyPr/>
                    <a:lstStyle/>
                    <a:p>
                      <a:endParaRPr lang="zh-CN" altLang="en-US" dirty="0">
                        <a:ln>
                          <a:solidFill>
                            <a:schemeClr val="accent1"/>
                          </a:solidFill>
                        </a:ln>
                        <a:noFill/>
                      </a:endParaRPr>
                    </a:p>
                  </a:txBody>
                  <a:tcPr>
                    <a:solidFill>
                      <a:schemeClr val="bg1">
                        <a:alpha val="91000"/>
                      </a:schemeClr>
                    </a:solidFill>
                  </a:tcPr>
                </a:tc>
                <a:tc>
                  <a:txBody>
                    <a:bodyPr/>
                    <a:lstStyle/>
                    <a:p>
                      <a:endParaRPr lang="zh-CN" altLang="en-US" dirty="0">
                        <a:ln>
                          <a:solidFill>
                            <a:schemeClr val="accent1"/>
                          </a:solidFill>
                        </a:ln>
                        <a:noFill/>
                      </a:endParaRPr>
                    </a:p>
                  </a:txBody>
                  <a:tcPr>
                    <a:solidFill>
                      <a:schemeClr val="bg1">
                        <a:alpha val="91000"/>
                      </a:schemeClr>
                    </a:solidFill>
                  </a:tcPr>
                </a:tc>
                <a:extLst>
                  <a:ext uri="{0D108BD9-81ED-4DB2-BD59-A6C34878D82A}">
                    <a16:rowId xmlns:a16="http://schemas.microsoft.com/office/drawing/2014/main" val="10004"/>
                  </a:ext>
                </a:extLst>
              </a:tr>
            </a:tbl>
          </a:graphicData>
        </a:graphic>
      </p:graphicFrame>
      <p:pic>
        <p:nvPicPr>
          <p:cNvPr id="99" name="图片 98"/>
          <p:cNvPicPr>
            <a:picLocks noChangeAspect="1"/>
          </p:cNvPicPr>
          <p:nvPr/>
        </p:nvPicPr>
        <p:blipFill>
          <a:blip r:embed="rId2"/>
          <a:stretch>
            <a:fillRect/>
          </a:stretch>
        </p:blipFill>
        <p:spPr>
          <a:xfrm>
            <a:off x="1032731" y="3909935"/>
            <a:ext cx="9428571" cy="2314286"/>
          </a:xfrm>
          <a:prstGeom prst="rect">
            <a:avLst/>
          </a:prstGeom>
        </p:spPr>
      </p:pic>
    </p:spTree>
    <p:extLst>
      <p:ext uri="{BB962C8B-B14F-4D97-AF65-F5344CB8AC3E}">
        <p14:creationId xmlns:p14="http://schemas.microsoft.com/office/powerpoint/2010/main" val="19025159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43DB7FB-D931-4CA8-9923-2FC4671CEE9E}"/>
              </a:ext>
            </a:extLst>
          </p:cNvPr>
          <p:cNvSpPr>
            <a:spLocks noGrp="1"/>
          </p:cNvSpPr>
          <p:nvPr>
            <p:ph idx="1"/>
          </p:nvPr>
        </p:nvSpPr>
        <p:spPr/>
        <p:txBody>
          <a:bodyPr>
            <a:normAutofit lnSpcReduction="10000"/>
          </a:bodyPr>
          <a:lstStyle/>
          <a:p>
            <a:r>
              <a:rPr lang="en-US" altLang="zh-CN" dirty="0"/>
              <a:t>Cookie</a:t>
            </a:r>
            <a:r>
              <a:rPr lang="zh-CN" altLang="en-US" dirty="0"/>
              <a:t>技术是把双刃剑，能分析用户喜好，向用户进行个性化推荐</a:t>
            </a:r>
          </a:p>
          <a:p>
            <a:pPr lvl="1"/>
            <a:r>
              <a:rPr lang="zh-CN" altLang="en-US" dirty="0"/>
              <a:t>用</a:t>
            </a:r>
            <a:r>
              <a:rPr lang="en-US" altLang="zh-CN" dirty="0"/>
              <a:t>Cookie</a:t>
            </a:r>
            <a:r>
              <a:rPr lang="zh-CN" altLang="en-US" dirty="0"/>
              <a:t>在某网站标识用户信息，查找用户以前浏览网站记录</a:t>
            </a:r>
          </a:p>
          <a:p>
            <a:pPr lvl="1"/>
            <a:r>
              <a:rPr lang="zh-CN" altLang="en-US" dirty="0"/>
              <a:t>用</a:t>
            </a:r>
            <a:r>
              <a:rPr lang="en-US" altLang="zh-CN" dirty="0"/>
              <a:t>Cookie</a:t>
            </a:r>
            <a:r>
              <a:rPr lang="zh-CN" altLang="en-US" dirty="0"/>
              <a:t>记录用户购物清单</a:t>
            </a:r>
          </a:p>
          <a:p>
            <a:pPr lvl="1"/>
            <a:r>
              <a:rPr lang="zh-CN" altLang="en-US" dirty="0"/>
              <a:t>用</a:t>
            </a:r>
            <a:r>
              <a:rPr lang="en-US" altLang="zh-CN" dirty="0"/>
              <a:t>Cookie</a:t>
            </a:r>
            <a:r>
              <a:rPr lang="zh-CN" altLang="en-US" dirty="0"/>
              <a:t>可以保存</a:t>
            </a:r>
            <a:r>
              <a:rPr lang="en-US" altLang="zh-CN" dirty="0"/>
              <a:t>4K</a:t>
            </a:r>
            <a:r>
              <a:rPr lang="zh-CN" altLang="en-US" dirty="0"/>
              <a:t>内容，跟踪用户浏览网站的喜好</a:t>
            </a:r>
          </a:p>
          <a:p>
            <a:pPr lvl="1"/>
            <a:r>
              <a:rPr lang="zh-CN" altLang="en-US" dirty="0"/>
              <a:t>用</a:t>
            </a:r>
            <a:r>
              <a:rPr lang="en-US" altLang="zh-CN" dirty="0"/>
              <a:t>Cookie</a:t>
            </a:r>
            <a:r>
              <a:rPr lang="zh-CN" altLang="en-US" dirty="0"/>
              <a:t>跨站点跟踪用户点击广告</a:t>
            </a:r>
          </a:p>
          <a:p>
            <a:r>
              <a:rPr lang="en-US" altLang="zh-CN" dirty="0"/>
              <a:t>Cookie</a:t>
            </a:r>
            <a:r>
              <a:rPr lang="zh-CN" altLang="en-US" dirty="0"/>
              <a:t>技术是把双刃剑，也能跟踪用户网络浏览痕迹，泄露用户隐私</a:t>
            </a:r>
          </a:p>
          <a:p>
            <a:pPr lvl="1"/>
            <a:r>
              <a:rPr lang="en-US" altLang="zh-CN" dirty="0"/>
              <a:t>Cookie</a:t>
            </a:r>
            <a:r>
              <a:rPr lang="zh-CN" altLang="en-US" dirty="0"/>
              <a:t>跟踪用户以前浏览过哪些网站，跟踪用户频繁浏览哪类网站</a:t>
            </a:r>
          </a:p>
          <a:p>
            <a:pPr lvl="1"/>
            <a:r>
              <a:rPr lang="en-US" altLang="zh-CN" dirty="0"/>
              <a:t>Cookie</a:t>
            </a:r>
            <a:r>
              <a:rPr lang="zh-CN" altLang="en-US" dirty="0"/>
              <a:t>收集用户信息，用户网络交互时关注的关键词</a:t>
            </a:r>
          </a:p>
          <a:p>
            <a:r>
              <a:rPr lang="en-US" altLang="zh-CN" dirty="0"/>
              <a:t>Cookie</a:t>
            </a:r>
            <a:r>
              <a:rPr lang="zh-CN" altLang="en-US" dirty="0"/>
              <a:t>容易嵌入间谍程序，这是个误区，</a:t>
            </a:r>
            <a:r>
              <a:rPr lang="en-US" altLang="zh-CN" dirty="0"/>
              <a:t>Cookie</a:t>
            </a:r>
            <a:r>
              <a:rPr lang="zh-CN" altLang="en-US" dirty="0"/>
              <a:t>文件保存的只是文本串，没有可执行程序</a:t>
            </a:r>
          </a:p>
          <a:p>
            <a:pPr lvl="1"/>
            <a:r>
              <a:rPr lang="zh-CN" altLang="en-US" dirty="0"/>
              <a:t>用户可以设置浏览器限制使用</a:t>
            </a:r>
            <a:r>
              <a:rPr lang="en-US" altLang="zh-CN" dirty="0"/>
              <a:t>Cookie</a:t>
            </a:r>
            <a:endParaRPr lang="zh-CN" altLang="en-US" dirty="0"/>
          </a:p>
        </p:txBody>
      </p:sp>
      <p:sp>
        <p:nvSpPr>
          <p:cNvPr id="15" name="Rectangle 2"/>
          <p:cNvSpPr>
            <a:spLocks noGrp="1" noChangeArrowheads="1"/>
          </p:cNvSpPr>
          <p:nvPr>
            <p:ph type="title"/>
          </p:nvPr>
        </p:nvSpPr>
        <p:spPr/>
        <p:txBody>
          <a:bodyPr>
            <a:normAutofit/>
          </a:bodyPr>
          <a:lstStyle/>
          <a:p>
            <a:r>
              <a:rPr lang="en-US" altLang="zh-CN" sz="3200" dirty="0"/>
              <a:t>Web</a:t>
            </a:r>
            <a:r>
              <a:rPr lang="zh-CN" altLang="en-US" sz="3200" dirty="0"/>
              <a:t>安全与隐私：</a:t>
            </a:r>
            <a:r>
              <a:rPr lang="en-US" altLang="zh-CN" sz="3200" dirty="0"/>
              <a:t>Cookie</a:t>
            </a:r>
            <a:endParaRPr lang="en-US" altLang="zh-CN" sz="32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492261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E54F4-6BD1-47E1-B7AB-A3FE9FAD01A0}"/>
              </a:ext>
            </a:extLst>
          </p:cNvPr>
          <p:cNvSpPr>
            <a:spLocks noGrp="1"/>
          </p:cNvSpPr>
          <p:nvPr>
            <p:ph type="title"/>
          </p:nvPr>
        </p:nvSpPr>
        <p:spPr/>
        <p:txBody>
          <a:bodyPr>
            <a:normAutofit/>
          </a:bodyPr>
          <a:lstStyle/>
          <a:p>
            <a:r>
              <a:rPr lang="en-US" altLang="zh-CN" sz="3200" dirty="0">
                <a:cs typeface="微软雅黑" panose="020B0503020204020204" pitchFamily="34" charset="-122"/>
              </a:rPr>
              <a:t>HTTP </a:t>
            </a:r>
            <a:r>
              <a:rPr lang="zh-CN" altLang="en-US" sz="3200" dirty="0">
                <a:cs typeface="微软雅黑" panose="020B0503020204020204" pitchFamily="34" charset="-122"/>
              </a:rPr>
              <a:t>协议</a:t>
            </a:r>
            <a:endParaRPr lang="zh-CN" altLang="en-US" dirty="0"/>
          </a:p>
        </p:txBody>
      </p:sp>
      <p:sp>
        <p:nvSpPr>
          <p:cNvPr id="12" name="Rectangle 6"/>
          <p:cNvSpPr>
            <a:spLocks noChangeArrowheads="1"/>
          </p:cNvSpPr>
          <p:nvPr/>
        </p:nvSpPr>
        <p:spPr bwMode="auto">
          <a:xfrm>
            <a:off x="3323964" y="1174790"/>
            <a:ext cx="55440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3200" b="1" dirty="0">
                <a:solidFill>
                  <a:schemeClr val="bg1"/>
                </a:solidFill>
                <a:latin typeface="微软雅黑" pitchFamily="34" charset="-122"/>
                <a:ea typeface="微软雅黑" pitchFamily="34" charset="-122"/>
              </a:rPr>
              <a:t>6.4.3  </a:t>
            </a:r>
            <a:r>
              <a:rPr lang="zh-CN" altLang="en-US" sz="3200" b="1" dirty="0">
                <a:solidFill>
                  <a:schemeClr val="bg1"/>
                </a:solidFill>
                <a:latin typeface="微软雅黑" pitchFamily="34" charset="-122"/>
                <a:ea typeface="微软雅黑" pitchFamily="34" charset="-122"/>
              </a:rPr>
              <a:t>超文本传送协议 </a:t>
            </a:r>
            <a:r>
              <a:rPr lang="en-US" altLang="zh-CN" sz="3200" b="1" dirty="0">
                <a:solidFill>
                  <a:schemeClr val="bg1"/>
                </a:solidFill>
                <a:latin typeface="微软雅黑" pitchFamily="34" charset="-122"/>
                <a:ea typeface="微软雅黑" pitchFamily="34" charset="-122"/>
              </a:rPr>
              <a:t>HTTP</a:t>
            </a:r>
            <a:endParaRPr lang="zh-CN" altLang="en-US" sz="3200" b="1" dirty="0">
              <a:solidFill>
                <a:schemeClr val="bg1"/>
              </a:solidFill>
              <a:latin typeface="微软雅黑" pitchFamily="34" charset="-122"/>
              <a:ea typeface="微软雅黑" pitchFamily="34" charset="-122"/>
            </a:endParaRPr>
          </a:p>
        </p:txBody>
      </p:sp>
      <p:sp>
        <p:nvSpPr>
          <p:cNvPr id="14" name="Rectangle 6"/>
          <p:cNvSpPr>
            <a:spLocks noChangeArrowheads="1"/>
          </p:cNvSpPr>
          <p:nvPr/>
        </p:nvSpPr>
        <p:spPr bwMode="auto">
          <a:xfrm>
            <a:off x="4384700" y="1938176"/>
            <a:ext cx="3447547"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667" b="1" dirty="0">
                <a:solidFill>
                  <a:schemeClr val="bg1"/>
                </a:solidFill>
                <a:latin typeface="微软雅黑" pitchFamily="34" charset="-122"/>
                <a:ea typeface="微软雅黑" pitchFamily="34" charset="-122"/>
              </a:rPr>
              <a:t>1.  HTTP </a:t>
            </a:r>
            <a:r>
              <a:rPr lang="zh-CN" altLang="en-US" sz="2667" b="1" dirty="0">
                <a:solidFill>
                  <a:schemeClr val="bg1"/>
                </a:solidFill>
                <a:latin typeface="微软雅黑" pitchFamily="34" charset="-122"/>
                <a:ea typeface="微软雅黑" pitchFamily="34" charset="-122"/>
              </a:rPr>
              <a:t>的操作过程</a:t>
            </a:r>
          </a:p>
        </p:txBody>
      </p:sp>
      <p:sp>
        <p:nvSpPr>
          <p:cNvPr id="3" name="内容占位符 2">
            <a:extLst>
              <a:ext uri="{FF2B5EF4-FFF2-40B4-BE49-F238E27FC236}">
                <a16:creationId xmlns:a16="http://schemas.microsoft.com/office/drawing/2014/main" id="{980DB8A4-B55F-448E-BE08-C7F9042BC7C1}"/>
              </a:ext>
            </a:extLst>
          </p:cNvPr>
          <p:cNvSpPr>
            <a:spLocks noGrp="1"/>
          </p:cNvSpPr>
          <p:nvPr>
            <p:ph idx="1"/>
          </p:nvPr>
        </p:nvSpPr>
        <p:spPr/>
        <p:txBody>
          <a:bodyPr>
            <a:normAutofit lnSpcReduction="10000"/>
          </a:bodyPr>
          <a:lstStyle/>
          <a:p>
            <a:pPr algn="just"/>
            <a:r>
              <a:rPr lang="zh-CN" altLang="en-US" dirty="0"/>
              <a:t>为了使超文本的链接能够高效率地完成，需要用超文本传输协议</a:t>
            </a:r>
            <a:r>
              <a:rPr lang="en-US" altLang="zh-CN" dirty="0"/>
              <a:t>HTTP</a:t>
            </a:r>
            <a:r>
              <a:rPr lang="zh-CN" altLang="en-US" dirty="0"/>
              <a:t>（ </a:t>
            </a:r>
            <a:r>
              <a:rPr lang="en-US" altLang="zh-CN" dirty="0" err="1"/>
              <a:t>HyperText</a:t>
            </a:r>
            <a:r>
              <a:rPr lang="en-US" altLang="zh-CN" dirty="0"/>
              <a:t> Transfer Protocol</a:t>
            </a:r>
            <a:r>
              <a:rPr lang="zh-CN" altLang="en-US" dirty="0"/>
              <a:t>）来传送一切必须的信息。</a:t>
            </a:r>
          </a:p>
          <a:p>
            <a:r>
              <a:rPr lang="en-US" altLang="zh-CN" dirty="0"/>
              <a:t>HTTP</a:t>
            </a:r>
            <a:r>
              <a:rPr lang="zh-CN" altLang="en-US" dirty="0"/>
              <a:t>在传输层使用</a:t>
            </a:r>
            <a:r>
              <a:rPr lang="en-US" altLang="zh-CN" dirty="0"/>
              <a:t>TCP</a:t>
            </a:r>
            <a:r>
              <a:rPr lang="zh-CN" altLang="en-US" dirty="0"/>
              <a:t>协议，缺省使用</a:t>
            </a:r>
            <a:r>
              <a:rPr lang="en-US" altLang="zh-CN" dirty="0"/>
              <a:t>TCP</a:t>
            </a:r>
            <a:r>
              <a:rPr lang="zh-CN" altLang="en-US" dirty="0"/>
              <a:t>的</a:t>
            </a:r>
            <a:r>
              <a:rPr lang="en-US" altLang="zh-CN" dirty="0"/>
              <a:t>80</a:t>
            </a:r>
            <a:r>
              <a:rPr lang="zh-CN" altLang="en-US" dirty="0"/>
              <a:t>端口。</a:t>
            </a:r>
          </a:p>
          <a:p>
            <a:r>
              <a:rPr lang="en-US" altLang="zh-CN" dirty="0"/>
              <a:t>HTTP</a:t>
            </a:r>
            <a:r>
              <a:rPr lang="zh-CN" altLang="en-US" dirty="0"/>
              <a:t>为无状态协议，服务器端不保留之前请求的状态信息。</a:t>
            </a:r>
          </a:p>
          <a:p>
            <a:pPr algn="just"/>
            <a:r>
              <a:rPr lang="zh-CN" altLang="en-US" dirty="0"/>
              <a:t>从层次的角度看，</a:t>
            </a:r>
            <a:r>
              <a:rPr lang="en-US" altLang="zh-CN" dirty="0"/>
              <a:t>HTTP </a:t>
            </a:r>
            <a:r>
              <a:rPr lang="zh-CN" altLang="en-US" dirty="0"/>
              <a:t>是面向事务的 </a:t>
            </a:r>
            <a:r>
              <a:rPr lang="en-US" altLang="zh-CN" dirty="0"/>
              <a:t>(transaction-oriented) </a:t>
            </a:r>
            <a:r>
              <a:rPr lang="zh-CN" altLang="en-US" dirty="0"/>
              <a:t>应用层协议，它是万维网上能够可靠地交换文件（包括文本、声音、图像等各种多媒体文件）的重要基础。 </a:t>
            </a:r>
          </a:p>
          <a:p>
            <a:r>
              <a:rPr lang="en-US" altLang="zh-CN" dirty="0"/>
              <a:t>HTTP</a:t>
            </a:r>
            <a:r>
              <a:rPr lang="zh-CN" altLang="en-US" dirty="0"/>
              <a:t>标准 </a:t>
            </a:r>
          </a:p>
          <a:p>
            <a:pPr lvl="1"/>
            <a:r>
              <a:rPr lang="en-US" altLang="zh-CN" dirty="0"/>
              <a:t>HTTP/1.0: RFC 1945</a:t>
            </a:r>
            <a:r>
              <a:rPr lang="zh-CN" altLang="en-US" dirty="0"/>
              <a:t>（</a:t>
            </a:r>
            <a:r>
              <a:rPr lang="en-US" altLang="zh-CN" dirty="0"/>
              <a:t>1996</a:t>
            </a:r>
            <a:r>
              <a:rPr lang="zh-CN" altLang="en-US" dirty="0"/>
              <a:t>年）</a:t>
            </a:r>
          </a:p>
          <a:p>
            <a:pPr lvl="1"/>
            <a:r>
              <a:rPr lang="en-US" altLang="zh-CN" dirty="0"/>
              <a:t>HTTP/1.1: RFC 2616</a:t>
            </a:r>
            <a:r>
              <a:rPr lang="zh-CN" altLang="en-US" dirty="0"/>
              <a:t>（</a:t>
            </a:r>
            <a:r>
              <a:rPr lang="en-US" altLang="zh-CN" dirty="0"/>
              <a:t>1999</a:t>
            </a:r>
            <a:r>
              <a:rPr lang="zh-CN" altLang="en-US" dirty="0"/>
              <a:t>年）</a:t>
            </a:r>
          </a:p>
          <a:p>
            <a:pPr lvl="1"/>
            <a:r>
              <a:rPr lang="en-US" altLang="zh-CN" dirty="0"/>
              <a:t>HTTP/2: RFC 7540</a:t>
            </a:r>
            <a:r>
              <a:rPr lang="zh-CN" altLang="en-US" dirty="0"/>
              <a:t>（</a:t>
            </a:r>
            <a:r>
              <a:rPr lang="en-US" altLang="zh-CN" dirty="0"/>
              <a:t>2015</a:t>
            </a:r>
            <a:r>
              <a:rPr lang="zh-CN" altLang="en-US" dirty="0"/>
              <a:t>年）、</a:t>
            </a:r>
            <a:r>
              <a:rPr lang="en-US" altLang="zh-CN" dirty="0"/>
              <a:t>RFC 8740</a:t>
            </a:r>
            <a:r>
              <a:rPr lang="zh-CN" altLang="en-US" dirty="0"/>
              <a:t>（</a:t>
            </a:r>
            <a:r>
              <a:rPr lang="en-US" altLang="zh-CN" dirty="0"/>
              <a:t>2020</a:t>
            </a:r>
            <a:r>
              <a:rPr lang="zh-CN" altLang="en-US" dirty="0"/>
              <a:t>年）</a:t>
            </a:r>
          </a:p>
        </p:txBody>
      </p:sp>
    </p:spTree>
    <p:extLst>
      <p:ext uri="{BB962C8B-B14F-4D97-AF65-F5344CB8AC3E}">
        <p14:creationId xmlns:p14="http://schemas.microsoft.com/office/powerpoint/2010/main" val="5622565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00F81BE-9E2D-47EA-A4A1-3E77399D64EA}"/>
              </a:ext>
            </a:extLst>
          </p:cNvPr>
          <p:cNvSpPr>
            <a:spLocks noGrp="1"/>
          </p:cNvSpPr>
          <p:nvPr>
            <p:ph idx="1"/>
          </p:nvPr>
        </p:nvSpPr>
        <p:spPr>
          <a:xfrm>
            <a:off x="660400" y="1130301"/>
            <a:ext cx="10858500" cy="2592000"/>
          </a:xfrm>
        </p:spPr>
        <p:txBody>
          <a:bodyPr numCol="2" spcCol="144000">
            <a:normAutofit fontScale="92500" lnSpcReduction="10000"/>
          </a:bodyPr>
          <a:lstStyle/>
          <a:p>
            <a:r>
              <a:rPr lang="en-US" altLang="zh-CN" dirty="0"/>
              <a:t>HTTP/1.0</a:t>
            </a:r>
            <a:r>
              <a:rPr lang="zh-CN" altLang="en-US" dirty="0"/>
              <a:t>（</a:t>
            </a:r>
            <a:r>
              <a:rPr lang="en-US" altLang="zh-CN" dirty="0"/>
              <a:t>1996</a:t>
            </a:r>
            <a:r>
              <a:rPr lang="zh-CN" altLang="en-US" dirty="0"/>
              <a:t>）</a:t>
            </a:r>
          </a:p>
          <a:p>
            <a:pPr lvl="1"/>
            <a:r>
              <a:rPr lang="zh-CN" altLang="en-US" dirty="0"/>
              <a:t>无状态，非持久连接</a:t>
            </a:r>
          </a:p>
          <a:p>
            <a:r>
              <a:rPr lang="zh-CN" altLang="en-US" dirty="0"/>
              <a:t>与</a:t>
            </a:r>
            <a:r>
              <a:rPr lang="en-US" altLang="zh-CN" dirty="0"/>
              <a:t>HTTP/1.1</a:t>
            </a:r>
            <a:r>
              <a:rPr lang="zh-CN" altLang="en-US" dirty="0"/>
              <a:t>（</a:t>
            </a:r>
            <a:r>
              <a:rPr lang="en-US" altLang="zh-CN" dirty="0"/>
              <a:t>1999</a:t>
            </a:r>
            <a:r>
              <a:rPr lang="zh-CN" altLang="en-US" dirty="0"/>
              <a:t>）</a:t>
            </a:r>
          </a:p>
          <a:p>
            <a:pPr lvl="1"/>
            <a:r>
              <a:rPr lang="zh-CN" altLang="en-US" dirty="0"/>
              <a:t>支持长连接和流水线机制</a:t>
            </a:r>
          </a:p>
          <a:p>
            <a:pPr lvl="1"/>
            <a:r>
              <a:rPr lang="zh-CN" altLang="en-US" dirty="0"/>
              <a:t>缓存策略优化、部分资源请求及断点续传</a:t>
            </a:r>
          </a:p>
          <a:p>
            <a:r>
              <a:rPr lang="en-US" altLang="zh-CN" dirty="0"/>
              <a:t>HTTPS</a:t>
            </a:r>
            <a:r>
              <a:rPr lang="zh-CN" altLang="en-US" dirty="0"/>
              <a:t>：</a:t>
            </a:r>
            <a:r>
              <a:rPr lang="en-US" altLang="zh-CN" dirty="0"/>
              <a:t>HTTP+TLS</a:t>
            </a:r>
            <a:r>
              <a:rPr lang="zh-CN" altLang="en-US" dirty="0"/>
              <a:t>（</a:t>
            </a:r>
            <a:r>
              <a:rPr lang="en-US" altLang="zh-CN" dirty="0"/>
              <a:t>2008</a:t>
            </a:r>
            <a:r>
              <a:rPr lang="zh-CN" altLang="en-US" dirty="0"/>
              <a:t>）</a:t>
            </a:r>
          </a:p>
          <a:p>
            <a:pPr lvl="1"/>
            <a:r>
              <a:rPr lang="zh-CN" altLang="en-US" dirty="0"/>
              <a:t>增加</a:t>
            </a:r>
            <a:r>
              <a:rPr lang="en-US" altLang="zh-CN" dirty="0"/>
              <a:t>SSL/TLS</a:t>
            </a:r>
            <a:r>
              <a:rPr lang="zh-CN" altLang="en-US" dirty="0"/>
              <a:t>（</a:t>
            </a:r>
            <a:r>
              <a:rPr lang="en-US" altLang="zh-CN" dirty="0"/>
              <a:t>TLS 1.2</a:t>
            </a:r>
            <a:r>
              <a:rPr lang="zh-CN" altLang="en-US" dirty="0"/>
              <a:t>）层，在</a:t>
            </a:r>
            <a:r>
              <a:rPr lang="en-US" altLang="zh-CN" dirty="0"/>
              <a:t>TCP</a:t>
            </a:r>
            <a:r>
              <a:rPr lang="zh-CN" altLang="en-US" dirty="0"/>
              <a:t>之上提供安全机制</a:t>
            </a:r>
          </a:p>
          <a:p>
            <a:r>
              <a:rPr lang="en-US" altLang="zh-CN" dirty="0"/>
              <a:t>HTTP/2.0</a:t>
            </a:r>
            <a:r>
              <a:rPr lang="zh-CN" altLang="en-US" dirty="0"/>
              <a:t>（</a:t>
            </a:r>
            <a:r>
              <a:rPr lang="en-US" altLang="zh-CN" dirty="0"/>
              <a:t>2015</a:t>
            </a:r>
            <a:r>
              <a:rPr lang="zh-CN" altLang="en-US" dirty="0"/>
              <a:t>、</a:t>
            </a:r>
            <a:r>
              <a:rPr lang="en-US" altLang="zh-CN" dirty="0"/>
              <a:t>2020</a:t>
            </a:r>
            <a:r>
              <a:rPr lang="zh-CN" altLang="en-US" dirty="0"/>
              <a:t>）</a:t>
            </a:r>
          </a:p>
          <a:p>
            <a:pPr lvl="1"/>
            <a:r>
              <a:rPr lang="zh-CN" altLang="en-US" dirty="0"/>
              <a:t>目标：提高带宽利用率、降低延迟</a:t>
            </a:r>
          </a:p>
          <a:p>
            <a:pPr lvl="1"/>
            <a:r>
              <a:rPr lang="zh-CN" altLang="en-US" dirty="0"/>
              <a:t>增加二进制格式、</a:t>
            </a:r>
            <a:r>
              <a:rPr lang="en-US" altLang="zh-CN" dirty="0"/>
              <a:t>TCP</a:t>
            </a:r>
            <a:r>
              <a:rPr lang="zh-CN" altLang="en-US" dirty="0"/>
              <a:t>多路复用、头压缩、服务端推送等功能</a:t>
            </a:r>
          </a:p>
          <a:p>
            <a:endParaRPr lang="zh-CN" altLang="en-US" dirty="0"/>
          </a:p>
        </p:txBody>
      </p:sp>
      <p:sp>
        <p:nvSpPr>
          <p:cNvPr id="2" name="标题 1">
            <a:extLst>
              <a:ext uri="{FF2B5EF4-FFF2-40B4-BE49-F238E27FC236}">
                <a16:creationId xmlns:a16="http://schemas.microsoft.com/office/drawing/2014/main" id="{28B8261B-EDD6-412F-A4D0-7C985080E0E5}"/>
              </a:ext>
            </a:extLst>
          </p:cNvPr>
          <p:cNvSpPr>
            <a:spLocks noGrp="1"/>
          </p:cNvSpPr>
          <p:nvPr>
            <p:ph type="title"/>
          </p:nvPr>
        </p:nvSpPr>
        <p:spPr/>
        <p:txBody>
          <a:bodyPr/>
          <a:lstStyle/>
          <a:p>
            <a:r>
              <a:rPr lang="en-US" altLang="zh-CN" sz="3200" dirty="0">
                <a:cs typeface="微软雅黑" panose="020B0503020204020204" pitchFamily="34" charset="-122"/>
              </a:rPr>
              <a:t>HTTP </a:t>
            </a:r>
            <a:r>
              <a:rPr lang="zh-CN" altLang="en-US" sz="3200" dirty="0">
                <a:cs typeface="微软雅黑" panose="020B0503020204020204" pitchFamily="34" charset="-122"/>
              </a:rPr>
              <a:t>发展现状</a:t>
            </a:r>
            <a:endParaRPr lang="zh-CN" altLang="en-US" dirty="0"/>
          </a:p>
        </p:txBody>
      </p:sp>
      <p:grpSp>
        <p:nvGrpSpPr>
          <p:cNvPr id="9" name="组合 8">
            <a:extLst>
              <a:ext uri="{FF2B5EF4-FFF2-40B4-BE49-F238E27FC236}">
                <a16:creationId xmlns:a16="http://schemas.microsoft.com/office/drawing/2014/main" id="{9EC88AE8-FD92-49C6-84DF-91262A989C6F}"/>
              </a:ext>
            </a:extLst>
          </p:cNvPr>
          <p:cNvGrpSpPr/>
          <p:nvPr/>
        </p:nvGrpSpPr>
        <p:grpSpPr>
          <a:xfrm>
            <a:off x="2855667" y="3823903"/>
            <a:ext cx="6813550" cy="2322830"/>
            <a:chOff x="4717" y="6683"/>
            <a:chExt cx="9558" cy="3356"/>
          </a:xfrm>
        </p:grpSpPr>
        <p:pic>
          <p:nvPicPr>
            <p:cNvPr id="10" name="图片 9">
              <a:extLst>
                <a:ext uri="{FF2B5EF4-FFF2-40B4-BE49-F238E27FC236}">
                  <a16:creationId xmlns:a16="http://schemas.microsoft.com/office/drawing/2014/main" id="{E5BAF163-20D7-4DA7-ACFB-C719FC2147C8}"/>
                </a:ext>
              </a:extLst>
            </p:cNvPr>
            <p:cNvPicPr>
              <a:picLocks noChangeAspect="1"/>
            </p:cNvPicPr>
            <p:nvPr/>
          </p:nvPicPr>
          <p:blipFill>
            <a:blip r:embed="rId2"/>
            <a:stretch>
              <a:fillRect/>
            </a:stretch>
          </p:blipFill>
          <p:spPr>
            <a:xfrm>
              <a:off x="4761" y="6707"/>
              <a:ext cx="9514" cy="3332"/>
            </a:xfrm>
            <a:prstGeom prst="rect">
              <a:avLst/>
            </a:prstGeom>
          </p:spPr>
        </p:pic>
        <p:sp>
          <p:nvSpPr>
            <p:cNvPr id="11" name="矩形 10">
              <a:extLst>
                <a:ext uri="{FF2B5EF4-FFF2-40B4-BE49-F238E27FC236}">
                  <a16:creationId xmlns:a16="http://schemas.microsoft.com/office/drawing/2014/main" id="{9F5BFC8C-7D80-412C-85B7-2AFF055F3C15}"/>
                </a:ext>
              </a:extLst>
            </p:cNvPr>
            <p:cNvSpPr/>
            <p:nvPr/>
          </p:nvSpPr>
          <p:spPr>
            <a:xfrm>
              <a:off x="4717" y="7357"/>
              <a:ext cx="2333" cy="18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D6D05E4A-093F-4460-B4DB-07A18D0A28AB}"/>
                </a:ext>
              </a:extLst>
            </p:cNvPr>
            <p:cNvSpPr/>
            <p:nvPr/>
          </p:nvSpPr>
          <p:spPr>
            <a:xfrm>
              <a:off x="7148" y="6683"/>
              <a:ext cx="2333" cy="2527"/>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950801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a:extLst>
              <a:ext uri="{FF2B5EF4-FFF2-40B4-BE49-F238E27FC236}">
                <a16:creationId xmlns:a16="http://schemas.microsoft.com/office/drawing/2014/main" id="{1399975C-D4C8-4FD6-992D-D9B42E3D1CE6}"/>
              </a:ext>
            </a:extLst>
          </p:cNvPr>
          <p:cNvSpPr txBox="1">
            <a:spLocks noChangeArrowheads="1"/>
          </p:cNvSpPr>
          <p:nvPr/>
        </p:nvSpPr>
        <p:spPr bwMode="auto">
          <a:xfrm>
            <a:off x="660399" y="1137301"/>
            <a:ext cx="7413415" cy="4993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5125" indent="-365125">
              <a:spcBef>
                <a:spcPct val="20000"/>
              </a:spcBef>
              <a:buBlip>
                <a:blip r:embed="rId3"/>
              </a:buBlip>
              <a:tabLst>
                <a:tab pos="715645" algn="l"/>
              </a:tabLst>
              <a:defRPr sz="2800">
                <a:solidFill>
                  <a:schemeClr val="tx1"/>
                </a:solidFill>
                <a:latin typeface="Times New Roman" panose="02020603050405020304" pitchFamily="18" charset="0"/>
                <a:ea typeface="宋体" panose="02010600030101010101" pitchFamily="2" charset="-122"/>
              </a:defRPr>
            </a:lvl1pPr>
            <a:lvl2pPr marL="811530" indent="-266700">
              <a:spcBef>
                <a:spcPct val="20000"/>
              </a:spcBef>
              <a:buBlip>
                <a:blip r:embed="rId4"/>
              </a:buBlip>
              <a:tabLst>
                <a:tab pos="715645" algn="l"/>
              </a:tabLst>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tabLst>
                <a:tab pos="715645" algn="l"/>
              </a:tabLst>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tabLst>
                <a:tab pos="715645" algn="l"/>
              </a:tabLst>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tabLst>
                <a:tab pos="715645" algn="l"/>
              </a:tabLst>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tabLst>
                <a:tab pos="715645" algn="l"/>
              </a:tabLst>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tabLst>
                <a:tab pos="715645" algn="l"/>
              </a:tabLst>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tabLst>
                <a:tab pos="715645" algn="l"/>
              </a:tabLst>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tabLst>
                <a:tab pos="715645" algn="l"/>
              </a:tabLst>
              <a:defRPr sz="2000">
                <a:solidFill>
                  <a:schemeClr val="tx1"/>
                </a:solidFill>
                <a:latin typeface="Times New Roman" panose="02020603050405020304" pitchFamily="18" charset="0"/>
                <a:ea typeface="굴림" panose="020B0600000101010101" pitchFamily="34" charset="-127"/>
              </a:defRPr>
            </a:lvl9pPr>
          </a:lstStyle>
          <a:p>
            <a:pPr algn="l" defTabSz="914400">
              <a:lnSpc>
                <a:spcPts val="3000"/>
              </a:lnSpc>
              <a:spcBef>
                <a:spcPts val="600"/>
              </a:spcBef>
              <a:buClrTx/>
              <a:buSzTx/>
              <a:buFont typeface="Wingdings" panose="05000000000000000000" pitchFamily="2" charset="2"/>
              <a:buChar char="n"/>
            </a:pPr>
            <a:r>
              <a:rPr lang="en-US" sz="2400" dirty="0" err="1">
                <a:latin typeface="微软雅黑" panose="020B0503020204020204" pitchFamily="34" charset="-122"/>
                <a:ea typeface="微软雅黑" panose="020B0503020204020204" pitchFamily="34" charset="-122"/>
                <a:cs typeface="微软雅黑" panose="020B0503020204020204" pitchFamily="34" charset="-122"/>
              </a:rPr>
              <a:t>假设用户输</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入</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URL</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701675" indent="-342900" algn="l" defTabSz="914400">
              <a:lnSpc>
                <a:spcPts val="3000"/>
              </a:lnSpc>
              <a:spcBef>
                <a:spcPts val="600"/>
              </a:spcBef>
              <a:buClrTx/>
              <a:buSzTx/>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http://www.nankai.edu.cn/computer/index.html</a:t>
            </a:r>
          </a:p>
          <a:p>
            <a:pPr marL="800100" lvl="1" indent="-342900" algn="l" defTabSz="914400">
              <a:lnSpc>
                <a:spcPts val="3000"/>
              </a:lnSpc>
              <a:spcBef>
                <a:spcPts val="600"/>
              </a:spcBef>
              <a:buClrTx/>
              <a:buSzTx/>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如</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该页面包含2幅jpg图像</a:t>
            </a:r>
          </a:p>
          <a:p>
            <a:pPr lvl="2" algn="l" defTabSz="914400">
              <a:lnSpc>
                <a:spcPts val="3000"/>
              </a:lnSpc>
              <a:spcBef>
                <a:spcPts val="600"/>
              </a:spcBef>
              <a:buClrTx/>
              <a:buSzTx/>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需要</a:t>
            </a:r>
            <a:r>
              <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执行三次完整的连接过程</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（即：连接的建立，数据传输，连接终止），</a:t>
            </a:r>
            <a:r>
              <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包含三次</a:t>
            </a:r>
            <a:r>
              <a:rPr lang="en-US" altLang="zh-CN"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TCP</a:t>
            </a:r>
            <a:r>
              <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过程（含三次</a:t>
            </a:r>
            <a:r>
              <a:rPr lang="en-US" altLang="zh-CN"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HTTP</a:t>
            </a:r>
            <a:r>
              <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过程）</a:t>
            </a:r>
            <a:endParaRPr lang="en-US" altLang="zh-CN"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1176337" lvl="3" indent="-285750" algn="l" defTabSz="914400">
              <a:lnSpc>
                <a:spcPts val="3000"/>
              </a:lnSpc>
              <a:spcBef>
                <a:spcPts val="600"/>
              </a:spcBef>
              <a:buClrTx/>
              <a:buSzTx/>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三次握手连接建立</a:t>
            </a:r>
          </a:p>
          <a:p>
            <a:pPr marL="1176337" lvl="3" indent="-285750" algn="l" defTabSz="914400">
              <a:lnSpc>
                <a:spcPts val="3000"/>
              </a:lnSpc>
              <a:spcBef>
                <a:spcPts val="600"/>
              </a:spcBef>
              <a:buClrTx/>
              <a:buSzTx/>
              <a:buFont typeface="Wingdings" panose="05000000000000000000" pitchFamily="2" charset="2"/>
              <a:buChar char="ü"/>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Request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Get /index.html</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p>
          <a:p>
            <a:pPr marL="1176337" lvl="3" indent="-285750" algn="l" defTabSz="914400">
              <a:lnSpc>
                <a:spcPts val="3000"/>
              </a:lnSpc>
              <a:spcBef>
                <a:spcPts val="600"/>
              </a:spcBef>
              <a:buClrTx/>
              <a:buSzTx/>
              <a:buFont typeface="Wingdings" panose="05000000000000000000" pitchFamily="2" charset="2"/>
              <a:buChar char="ü"/>
            </a:pP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Respone</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1176337" lvl="3" indent="-285750" algn="l" defTabSz="914400">
              <a:lnSpc>
                <a:spcPts val="3000"/>
              </a:lnSpc>
              <a:spcBef>
                <a:spcPts val="600"/>
              </a:spcBef>
              <a:buClrTx/>
              <a:buSzTx/>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关闭连接</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1176337" lvl="3" indent="-285750" algn="l" defTabSz="914400">
              <a:lnSpc>
                <a:spcPts val="3000"/>
              </a:lnSpc>
              <a:spcBef>
                <a:spcPts val="600"/>
              </a:spcBef>
              <a:buClrTx/>
              <a:buSzTx/>
              <a:buFont typeface="Wingdings" panose="05000000000000000000" pitchFamily="2" charset="2"/>
              <a:buChar char="ü"/>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p>
          <a:p>
            <a:pPr marL="800100" lvl="1" indent="-342900" algn="l" defTabSz="914400">
              <a:lnSpc>
                <a:spcPts val="3000"/>
              </a:lnSpc>
              <a:spcBef>
                <a:spcPts val="600"/>
              </a:spcBef>
              <a:buClrTx/>
              <a:buSzTx/>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如若</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含</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100副图像呢？</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标题 3">
            <a:extLst>
              <a:ext uri="{FF2B5EF4-FFF2-40B4-BE49-F238E27FC236}">
                <a16:creationId xmlns:a16="http://schemas.microsoft.com/office/drawing/2014/main" id="{03DE6DFF-1766-449C-B3E6-8AB1E307B7F9}"/>
              </a:ext>
            </a:extLst>
          </p:cNvPr>
          <p:cNvSpPr>
            <a:spLocks noGrp="1"/>
          </p:cNvSpPr>
          <p:nvPr>
            <p:ph type="title"/>
          </p:nvPr>
        </p:nvSpPr>
        <p:spPr/>
        <p:txBody>
          <a:bodyPr>
            <a:normAutofit/>
          </a:bodyPr>
          <a:lstStyle/>
          <a:p>
            <a:r>
              <a:rPr lang="en-US" altLang="zh-CN" sz="2800" dirty="0">
                <a:cs typeface="微软雅黑" panose="020B0503020204020204" pitchFamily="34" charset="-122"/>
              </a:rPr>
              <a:t>HTTP1.0 </a:t>
            </a:r>
            <a:r>
              <a:rPr lang="zh-CN" altLang="en-US" sz="2800" dirty="0">
                <a:cs typeface="微软雅黑" panose="020B0503020204020204" pitchFamily="34" charset="-122"/>
              </a:rPr>
              <a:t>协议执行过程</a:t>
            </a:r>
            <a:endParaRPr lang="zh-CN" altLang="en-US" dirty="0"/>
          </a:p>
        </p:txBody>
      </p:sp>
      <p:sp>
        <p:nvSpPr>
          <p:cNvPr id="6" name="Line 2">
            <a:extLst>
              <a:ext uri="{FF2B5EF4-FFF2-40B4-BE49-F238E27FC236}">
                <a16:creationId xmlns:a16="http://schemas.microsoft.com/office/drawing/2014/main" id="{27A91BFF-FB65-4A5E-9E43-9DB19269F453}"/>
              </a:ext>
            </a:extLst>
          </p:cNvPr>
          <p:cNvSpPr>
            <a:spLocks noChangeShapeType="1"/>
          </p:cNvSpPr>
          <p:nvPr/>
        </p:nvSpPr>
        <p:spPr bwMode="auto">
          <a:xfrm flipH="1">
            <a:off x="8657314" y="1228006"/>
            <a:ext cx="5781" cy="5149056"/>
          </a:xfrm>
          <a:prstGeom prst="line">
            <a:avLst/>
          </a:prstGeom>
          <a:noFill/>
          <a:ln w="3175">
            <a:solidFill>
              <a:srgbClr val="C00000"/>
            </a:solidFill>
            <a:round/>
            <a:tailEnd type="triangle" w="med" len="med"/>
          </a:ln>
        </p:spPr>
        <p:txBody>
          <a:bodyPr wrap="none" anchor="ctr"/>
          <a:lstStyle/>
          <a:p>
            <a:endParaRPr lang="zh-CN" altLang="en-US"/>
          </a:p>
        </p:txBody>
      </p:sp>
      <p:sp>
        <p:nvSpPr>
          <p:cNvPr id="8" name="Text Box 13">
            <a:extLst>
              <a:ext uri="{FF2B5EF4-FFF2-40B4-BE49-F238E27FC236}">
                <a16:creationId xmlns:a16="http://schemas.microsoft.com/office/drawing/2014/main" id="{F2FA5101-2004-4B3E-8B87-848915AD55BB}"/>
              </a:ext>
            </a:extLst>
          </p:cNvPr>
          <p:cNvSpPr txBox="1">
            <a:spLocks noChangeArrowheads="1"/>
          </p:cNvSpPr>
          <p:nvPr/>
        </p:nvSpPr>
        <p:spPr bwMode="auto">
          <a:xfrm>
            <a:off x="8382082" y="4348353"/>
            <a:ext cx="589280" cy="337185"/>
          </a:xfrm>
          <a:prstGeom prst="rect">
            <a:avLst/>
          </a:prstGeom>
          <a:solidFill>
            <a:schemeClr val="bg1"/>
          </a:solidFill>
          <a:ln w="9525">
            <a:noFill/>
            <a:miter lim="800000"/>
          </a:ln>
        </p:spPr>
        <p:txBody>
          <a:bodyPr wrap="none">
            <a:spAutoFit/>
          </a:bodyPr>
          <a:lstStyle/>
          <a:p>
            <a:pPr eaLnBrk="0" hangingPunct="0">
              <a:lnSpc>
                <a:spcPct val="100000"/>
              </a:lnSpc>
              <a:spcBef>
                <a:spcPct val="0"/>
              </a:spcBef>
              <a:buClrTx/>
              <a:buFontTx/>
              <a:buNone/>
            </a:pPr>
            <a:r>
              <a:rPr kumimoji="0" lang="zh-CN" altLang="en-US" sz="1600" dirty="0">
                <a:latin typeface="微软雅黑" panose="020B0503020204020204" pitchFamily="34" charset="-122"/>
                <a:ea typeface="微软雅黑" panose="020B0503020204020204" pitchFamily="34" charset="-122"/>
                <a:cs typeface="Times New Roman" panose="02020603050405020304" pitchFamily="18" charset="0"/>
              </a:rPr>
              <a:t>时间</a:t>
            </a:r>
          </a:p>
        </p:txBody>
      </p:sp>
      <p:pic>
        <p:nvPicPr>
          <p:cNvPr id="11" name="图片 10">
            <a:extLst>
              <a:ext uri="{FF2B5EF4-FFF2-40B4-BE49-F238E27FC236}">
                <a16:creationId xmlns:a16="http://schemas.microsoft.com/office/drawing/2014/main" id="{E202824D-85E7-4426-8864-EFE1176DB0E1}"/>
              </a:ext>
            </a:extLst>
          </p:cNvPr>
          <p:cNvPicPr>
            <a:picLocks noChangeAspect="1"/>
          </p:cNvPicPr>
          <p:nvPr/>
        </p:nvPicPr>
        <p:blipFill>
          <a:blip r:embed="rId5"/>
          <a:stretch>
            <a:fillRect/>
          </a:stretch>
        </p:blipFill>
        <p:spPr>
          <a:xfrm>
            <a:off x="9068344" y="1130300"/>
            <a:ext cx="2220064" cy="5375169"/>
          </a:xfrm>
          <a:prstGeom prst="rect">
            <a:avLst/>
          </a:prstGeom>
        </p:spPr>
      </p:pic>
    </p:spTree>
    <p:extLst>
      <p:ext uri="{BB962C8B-B14F-4D97-AF65-F5344CB8AC3E}">
        <p14:creationId xmlns:p14="http://schemas.microsoft.com/office/powerpoint/2010/main" val="31484334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55EB95E-34B6-4FA1-BE34-F4DDAB4CA8B7}"/>
              </a:ext>
            </a:extLst>
          </p:cNvPr>
          <p:cNvSpPr>
            <a:spLocks noGrp="1"/>
          </p:cNvSpPr>
          <p:nvPr>
            <p:ph idx="1"/>
          </p:nvPr>
        </p:nvSpPr>
        <p:spPr/>
        <p:txBody>
          <a:bodyPr>
            <a:normAutofit/>
          </a:bodyPr>
          <a:lstStyle/>
          <a:p>
            <a:pPr algn="just" eaLnBrk="0" hangingPunct="0">
              <a:lnSpc>
                <a:spcPct val="140000"/>
              </a:lnSpc>
              <a:buClr>
                <a:srgbClr val="0070C0"/>
              </a:buClr>
            </a:pPr>
            <a:r>
              <a:rPr lang="en-US" altLang="zh-CN" sz="2000" dirty="0">
                <a:solidFill>
                  <a:srgbClr val="0000FF"/>
                </a:solidFill>
                <a:latin typeface="+mn-ea"/>
              </a:rPr>
              <a:t>HTTP </a:t>
            </a:r>
            <a:r>
              <a:rPr lang="zh-CN" altLang="en-US" sz="2000" dirty="0">
                <a:solidFill>
                  <a:srgbClr val="0000FF"/>
                </a:solidFill>
                <a:latin typeface="+mn-ea"/>
              </a:rPr>
              <a:t>报文通常都使用 </a:t>
            </a:r>
            <a:r>
              <a:rPr lang="en-US" altLang="zh-CN" sz="2000" dirty="0">
                <a:solidFill>
                  <a:srgbClr val="0000FF"/>
                </a:solidFill>
                <a:latin typeface="+mn-ea"/>
              </a:rPr>
              <a:t>TCP </a:t>
            </a:r>
            <a:r>
              <a:rPr lang="zh-CN" altLang="en-US" sz="2000" dirty="0">
                <a:solidFill>
                  <a:srgbClr val="0000FF"/>
                </a:solidFill>
                <a:latin typeface="+mn-ea"/>
              </a:rPr>
              <a:t>连接传送。</a:t>
            </a:r>
          </a:p>
          <a:p>
            <a:pPr algn="just" eaLnBrk="0" hangingPunct="0">
              <a:lnSpc>
                <a:spcPct val="140000"/>
              </a:lnSpc>
              <a:buClr>
                <a:srgbClr val="0070C0"/>
              </a:buClr>
            </a:pPr>
            <a:r>
              <a:rPr lang="zh-CN" altLang="en-US" sz="2000" dirty="0">
                <a:latin typeface="+mn-ea"/>
              </a:rPr>
              <a:t>每个万维网网点都有一个服务器进程，它不断地</a:t>
            </a:r>
            <a:r>
              <a:rPr lang="zh-CN" altLang="en-US" sz="2000" dirty="0">
                <a:solidFill>
                  <a:srgbClr val="0000FF"/>
                </a:solidFill>
                <a:latin typeface="+mn-ea"/>
              </a:rPr>
              <a:t>监听 </a:t>
            </a:r>
            <a:r>
              <a:rPr lang="en-US" altLang="zh-CN" sz="2000" dirty="0">
                <a:solidFill>
                  <a:srgbClr val="0000FF"/>
                </a:solidFill>
                <a:latin typeface="+mn-ea"/>
              </a:rPr>
              <a:t>TCP </a:t>
            </a:r>
            <a:r>
              <a:rPr lang="zh-CN" altLang="en-US" sz="2000" dirty="0">
                <a:solidFill>
                  <a:srgbClr val="0000FF"/>
                </a:solidFill>
                <a:latin typeface="+mn-ea"/>
              </a:rPr>
              <a:t>的端口 </a:t>
            </a:r>
            <a:r>
              <a:rPr lang="en-US" altLang="zh-CN" sz="2000" dirty="0">
                <a:solidFill>
                  <a:srgbClr val="0000FF"/>
                </a:solidFill>
                <a:latin typeface="+mn-ea"/>
              </a:rPr>
              <a:t>80</a:t>
            </a:r>
            <a:r>
              <a:rPr lang="zh-CN" altLang="en-US" sz="2000" dirty="0">
                <a:latin typeface="+mn-ea"/>
              </a:rPr>
              <a:t>，以便发现是否有浏览器向它发出连接建立请求。</a:t>
            </a:r>
          </a:p>
          <a:p>
            <a:pPr algn="just" eaLnBrk="0" hangingPunct="0">
              <a:lnSpc>
                <a:spcPct val="140000"/>
              </a:lnSpc>
              <a:buClr>
                <a:srgbClr val="0070C0"/>
              </a:buClr>
            </a:pPr>
            <a:r>
              <a:rPr lang="zh-CN" altLang="en-US" sz="2000" dirty="0">
                <a:latin typeface="+mn-ea"/>
              </a:rPr>
              <a:t>一旦监听到连接建立请求并建立了 </a:t>
            </a:r>
            <a:r>
              <a:rPr lang="en-US" altLang="zh-CN" sz="2000" dirty="0">
                <a:latin typeface="+mn-ea"/>
              </a:rPr>
              <a:t>TCP </a:t>
            </a:r>
            <a:r>
              <a:rPr lang="zh-CN" altLang="en-US" sz="2000" dirty="0">
                <a:latin typeface="+mn-ea"/>
              </a:rPr>
              <a:t>连接之后，浏览器就向万维网服务器发出浏览某个页面的请求，服务器接着就返回所请求的页面作为响应。</a:t>
            </a:r>
          </a:p>
          <a:p>
            <a:pPr algn="just" eaLnBrk="0" hangingPunct="0">
              <a:lnSpc>
                <a:spcPct val="140000"/>
              </a:lnSpc>
              <a:buClr>
                <a:srgbClr val="0070C0"/>
              </a:buClr>
            </a:pPr>
            <a:r>
              <a:rPr lang="zh-CN" altLang="en-US" sz="2000" dirty="0">
                <a:latin typeface="+mn-ea"/>
              </a:rPr>
              <a:t>在浏览器和服务器之间的</a:t>
            </a:r>
            <a:r>
              <a:rPr lang="zh-CN" altLang="en-US" sz="2000" dirty="0">
                <a:solidFill>
                  <a:srgbClr val="0000FF"/>
                </a:solidFill>
                <a:latin typeface="+mn-ea"/>
              </a:rPr>
              <a:t>请求</a:t>
            </a:r>
            <a:r>
              <a:rPr lang="zh-CN" altLang="en-US" sz="2000" dirty="0">
                <a:latin typeface="+mn-ea"/>
              </a:rPr>
              <a:t>和</a:t>
            </a:r>
            <a:r>
              <a:rPr lang="zh-CN" altLang="en-US" sz="2000" dirty="0">
                <a:solidFill>
                  <a:srgbClr val="0000FF"/>
                </a:solidFill>
                <a:latin typeface="+mn-ea"/>
              </a:rPr>
              <a:t>响应</a:t>
            </a:r>
            <a:r>
              <a:rPr lang="zh-CN" altLang="en-US" sz="2000" dirty="0">
                <a:latin typeface="+mn-ea"/>
              </a:rPr>
              <a:t>的交互，必须按照规定的格式和遵循一定的规则。</a:t>
            </a:r>
            <a:r>
              <a:rPr lang="zh-CN" altLang="en-US" sz="2000" dirty="0">
                <a:solidFill>
                  <a:srgbClr val="0000FF"/>
                </a:solidFill>
                <a:latin typeface="+mn-ea"/>
              </a:rPr>
              <a:t>这些格式和规则就是超文本传送协议 </a:t>
            </a:r>
            <a:r>
              <a:rPr lang="en-US" altLang="zh-CN" sz="2000" dirty="0">
                <a:solidFill>
                  <a:srgbClr val="0000FF"/>
                </a:solidFill>
                <a:latin typeface="+mn-ea"/>
              </a:rPr>
              <a:t>HTTP</a:t>
            </a:r>
            <a:r>
              <a:rPr lang="zh-CN" altLang="en-US" sz="2000" dirty="0">
                <a:latin typeface="+mn-ea"/>
              </a:rPr>
              <a:t>。</a:t>
            </a:r>
          </a:p>
          <a:p>
            <a:pPr algn="just" eaLnBrk="0" hangingPunct="0">
              <a:lnSpc>
                <a:spcPct val="140000"/>
              </a:lnSpc>
              <a:buClr>
                <a:srgbClr val="0070C0"/>
              </a:buClr>
            </a:pPr>
            <a:r>
              <a:rPr lang="en-US" altLang="zh-CN" sz="2000" dirty="0">
                <a:latin typeface="+mn-ea"/>
              </a:rPr>
              <a:t>HTTP </a:t>
            </a:r>
            <a:r>
              <a:rPr lang="zh-CN" altLang="en-US" sz="2000" dirty="0">
                <a:latin typeface="+mn-ea"/>
              </a:rPr>
              <a:t>规定在 </a:t>
            </a:r>
            <a:r>
              <a:rPr lang="en-US" altLang="zh-CN" sz="2000" dirty="0">
                <a:latin typeface="+mn-ea"/>
              </a:rPr>
              <a:t>HTTP </a:t>
            </a:r>
            <a:r>
              <a:rPr lang="zh-CN" altLang="en-US" sz="2000" dirty="0">
                <a:latin typeface="+mn-ea"/>
              </a:rPr>
              <a:t>客户与 </a:t>
            </a:r>
            <a:r>
              <a:rPr lang="en-US" altLang="zh-CN" sz="2000" dirty="0">
                <a:latin typeface="+mn-ea"/>
              </a:rPr>
              <a:t>HTTP </a:t>
            </a:r>
            <a:r>
              <a:rPr lang="zh-CN" altLang="en-US" sz="2000" dirty="0">
                <a:latin typeface="+mn-ea"/>
              </a:rPr>
              <a:t>服务器之间的每次交互，都由一个 </a:t>
            </a:r>
            <a:r>
              <a:rPr lang="en-US" altLang="zh-CN" sz="2000" dirty="0">
                <a:latin typeface="+mn-ea"/>
              </a:rPr>
              <a:t>ASCII </a:t>
            </a:r>
            <a:r>
              <a:rPr lang="zh-CN" altLang="en-US" sz="2000" dirty="0">
                <a:latin typeface="+mn-ea"/>
              </a:rPr>
              <a:t>码串构成的请求和一个类似的通用互联网扩充，即“类 </a:t>
            </a:r>
            <a:r>
              <a:rPr lang="en-US" altLang="zh-CN" sz="2000" dirty="0">
                <a:latin typeface="+mn-ea"/>
              </a:rPr>
              <a:t>MIME (MIME-like)”</a:t>
            </a:r>
            <a:r>
              <a:rPr lang="zh-CN" altLang="en-US" sz="2000" dirty="0">
                <a:latin typeface="+mn-ea"/>
              </a:rPr>
              <a:t>的响应组成。</a:t>
            </a:r>
            <a:endParaRPr lang="en-US" altLang="zh-CN" sz="2000" dirty="0">
              <a:latin typeface="+mn-ea"/>
            </a:endParaRPr>
          </a:p>
          <a:p>
            <a:pPr algn="just" eaLnBrk="0" hangingPunct="0">
              <a:lnSpc>
                <a:spcPct val="140000"/>
              </a:lnSpc>
              <a:buClr>
                <a:srgbClr val="0070C0"/>
              </a:buClr>
            </a:pPr>
            <a:r>
              <a:rPr lang="zh-CN" altLang="en-US" sz="2000" dirty="0">
                <a:latin typeface="+mn-ea"/>
              </a:rPr>
              <a:t>最后，</a:t>
            </a:r>
            <a:r>
              <a:rPr lang="en-US" altLang="zh-CN" sz="2000" dirty="0">
                <a:latin typeface="+mn-ea"/>
              </a:rPr>
              <a:t>TCP </a:t>
            </a:r>
            <a:r>
              <a:rPr lang="zh-CN" altLang="en-US" sz="2000" dirty="0">
                <a:latin typeface="+mn-ea"/>
              </a:rPr>
              <a:t>连接就被释放了。</a:t>
            </a:r>
            <a:endParaRPr lang="en-US" altLang="zh-CN" sz="2000" dirty="0">
              <a:latin typeface="+mn-ea"/>
            </a:endParaRPr>
          </a:p>
        </p:txBody>
      </p:sp>
      <p:sp>
        <p:nvSpPr>
          <p:cNvPr id="2" name="标题 1">
            <a:extLst>
              <a:ext uri="{FF2B5EF4-FFF2-40B4-BE49-F238E27FC236}">
                <a16:creationId xmlns:a16="http://schemas.microsoft.com/office/drawing/2014/main" id="{FAFC4878-95B0-469C-A29E-4DBCF3B9AC12}"/>
              </a:ext>
            </a:extLst>
          </p:cNvPr>
          <p:cNvSpPr>
            <a:spLocks noGrp="1"/>
          </p:cNvSpPr>
          <p:nvPr>
            <p:ph type="title"/>
          </p:nvPr>
        </p:nvSpPr>
        <p:spPr/>
        <p:txBody>
          <a:bodyPr>
            <a:normAutofit/>
          </a:bodyPr>
          <a:lstStyle/>
          <a:p>
            <a:r>
              <a:rPr lang="en-US" altLang="zh-CN" sz="3200" dirty="0">
                <a:cs typeface="微软雅黑" panose="020B0503020204020204" pitchFamily="34" charset="-122"/>
              </a:rPr>
              <a:t>HTTP </a:t>
            </a:r>
            <a:r>
              <a:rPr lang="zh-CN" altLang="en-US" sz="3200" dirty="0">
                <a:cs typeface="微软雅黑" panose="020B0503020204020204" pitchFamily="34" charset="-122"/>
              </a:rPr>
              <a:t>协议执行过程</a:t>
            </a:r>
            <a:endParaRPr lang="zh-CN" altLang="en-US" dirty="0"/>
          </a:p>
        </p:txBody>
      </p:sp>
    </p:spTree>
    <p:extLst>
      <p:ext uri="{BB962C8B-B14F-4D97-AF65-F5344CB8AC3E}">
        <p14:creationId xmlns:p14="http://schemas.microsoft.com/office/powerpoint/2010/main" val="27588886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E7A590C-E018-4201-A921-A58E7EDAB3E2}"/>
              </a:ext>
            </a:extLst>
          </p:cNvPr>
          <p:cNvSpPr>
            <a:spLocks noGrp="1"/>
          </p:cNvSpPr>
          <p:nvPr>
            <p:ph idx="1"/>
          </p:nvPr>
        </p:nvSpPr>
        <p:spPr>
          <a:xfrm>
            <a:off x="660400" y="1130300"/>
            <a:ext cx="10858500" cy="3564000"/>
          </a:xfrm>
        </p:spPr>
        <p:txBody>
          <a:bodyPr numCol="2">
            <a:normAutofit/>
          </a:bodyPr>
          <a:lstStyle/>
          <a:p>
            <a:pPr>
              <a:lnSpc>
                <a:spcPct val="150000"/>
              </a:lnSpc>
              <a:spcBef>
                <a:spcPts val="0"/>
              </a:spcBef>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非持久连接</a:t>
            </a:r>
            <a:endPar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spcBef>
                <a:spcPts val="0"/>
              </a:spcBef>
            </a:pP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HTTP/1.0缺省为非持久连接</a:t>
            </a:r>
          </a:p>
          <a:p>
            <a:pPr lvl="2">
              <a:lnSpc>
                <a:spcPct val="150000"/>
              </a:lnSpc>
              <a:spcBef>
                <a:spcPts val="0"/>
              </a:spcBef>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服务器接收请求、响应、关闭TCP连接</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spcBef>
                <a:spcPts val="0"/>
              </a:spcBef>
            </a:pPr>
            <a:r>
              <a:rPr lang="en-US" altLang="zh-CN" dirty="0" err="1">
                <a:solidFill>
                  <a:srgbClr val="C00000"/>
                </a:solidFill>
                <a:latin typeface="微软雅黑" panose="020B0503020204020204" pitchFamily="34" charset="-122"/>
                <a:ea typeface="微软雅黑" panose="020B0503020204020204" pitchFamily="34" charset="-122"/>
              </a:rPr>
              <a:t>获取每个对象需要两阶段</a:t>
            </a:r>
            <a:endParaRPr lang="en-US" altLang="zh-CN" dirty="0">
              <a:solidFill>
                <a:srgbClr val="C00000"/>
              </a:solidFill>
              <a:latin typeface="微软雅黑" panose="020B0503020204020204" pitchFamily="34" charset="-122"/>
              <a:ea typeface="微软雅黑" panose="020B0503020204020204" pitchFamily="34" charset="-122"/>
            </a:endParaRPr>
          </a:p>
          <a:p>
            <a:pPr lvl="2">
              <a:lnSpc>
                <a:spcPct val="150000"/>
              </a:lnSpc>
              <a:spcBef>
                <a:spcPts val="0"/>
              </a:spcBef>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建立TCP连接</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2">
              <a:lnSpc>
                <a:spcPct val="150000"/>
              </a:lnSpc>
              <a:spcBef>
                <a:spcPts val="0"/>
              </a:spcBef>
            </a:pPr>
            <a:r>
              <a:rPr lang="en-US" altLang="zh-CN" dirty="0" err="1">
                <a:latin typeface="微软雅黑" panose="020B0503020204020204" pitchFamily="34" charset="-122"/>
                <a:ea typeface="微软雅黑" panose="020B0503020204020204" pitchFamily="34" charset="-122"/>
              </a:rPr>
              <a:t>对象请求和传输</a:t>
            </a:r>
            <a:endParaRPr lang="en-US" altLang="zh-CN" dirty="0">
              <a:latin typeface="微软雅黑" panose="020B0503020204020204" pitchFamily="34" charset="-122"/>
              <a:ea typeface="微软雅黑" panose="020B0503020204020204" pitchFamily="34" charset="-122"/>
            </a:endParaRPr>
          </a:p>
          <a:p>
            <a:pPr lvl="1">
              <a:lnSpc>
                <a:spcPct val="150000"/>
              </a:lnSpc>
              <a:spcBef>
                <a:spcPts val="0"/>
              </a:spcBef>
            </a:pPr>
            <a:r>
              <a:rPr lang="en-US" altLang="zh-CN" dirty="0" err="1">
                <a:latin typeface="微软雅黑" panose="020B0503020204020204" pitchFamily="34" charset="-122"/>
                <a:ea typeface="微软雅黑" panose="020B0503020204020204" pitchFamily="34" charset="-122"/>
              </a:rPr>
              <a:t>每次连接需要经历</a:t>
            </a:r>
            <a:r>
              <a:rPr lang="en-US" altLang="zh-CN" sz="2100" dirty="0" err="1">
                <a:latin typeface="微软雅黑" panose="020B0503020204020204" pitchFamily="34" charset="-122"/>
                <a:ea typeface="微软雅黑" panose="020B0503020204020204" pitchFamily="34" charset="-122"/>
              </a:rPr>
              <a:t>TCP慢启动阶段</a:t>
            </a:r>
            <a:endParaRPr lang="en-US" altLang="zh-CN" sz="2100" dirty="0">
              <a:latin typeface="微软雅黑" panose="020B0503020204020204" pitchFamily="34" charset="-122"/>
              <a:ea typeface="微软雅黑" panose="020B0503020204020204" pitchFamily="34" charset="-122"/>
            </a:endParaRPr>
          </a:p>
          <a:p>
            <a:pPr>
              <a:lnSpc>
                <a:spcPct val="150000"/>
              </a:lnSpc>
              <a:spcBef>
                <a:spcPts val="0"/>
              </a:spcBef>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持久连接</a:t>
            </a:r>
            <a:endPar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spcBef>
                <a:spcPts val="0"/>
              </a:spcBef>
            </a:pP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HTTP/1.1缺省为持久连接</a:t>
            </a:r>
          </a:p>
          <a:p>
            <a:pPr lvl="2">
              <a:lnSpc>
                <a:spcPct val="150000"/>
              </a:lnSpc>
              <a:spcBef>
                <a:spcPts val="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在相同的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连接上，服务器接收请求、响应；再接收请求、响应；响应后保持连接</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spcBef>
                <a:spcPts val="0"/>
              </a:spcBef>
            </a:pPr>
            <a:r>
              <a:rPr lang="en-US" altLang="zh-CN" dirty="0">
                <a:solidFill>
                  <a:srgbClr val="C00000"/>
                </a:solidFill>
                <a:latin typeface="微软雅黑" panose="020B0503020204020204" pitchFamily="34" charset="-122"/>
                <a:ea typeface="微软雅黑" panose="020B0503020204020204" pitchFamily="34" charset="-122"/>
              </a:rPr>
              <a:t>HTTP/1.1支持流水线机制</a:t>
            </a:r>
          </a:p>
          <a:p>
            <a:pPr lvl="2">
              <a:lnSpc>
                <a:spcPct val="150000"/>
              </a:lnSpc>
              <a:spcBef>
                <a:spcPts val="0"/>
              </a:spcBef>
            </a:pPr>
            <a:r>
              <a:rPr lang="zh-CN" altLang="en-US" dirty="0">
                <a:latin typeface="微软雅黑" panose="020B0503020204020204" pitchFamily="34" charset="-122"/>
                <a:ea typeface="微软雅黑" panose="020B0503020204020204" pitchFamily="34" charset="-122"/>
              </a:rPr>
              <a:t>需要按序响应</a:t>
            </a:r>
            <a:endParaRPr lang="en-US" altLang="zh-CN" dirty="0">
              <a:latin typeface="微软雅黑" panose="020B0503020204020204" pitchFamily="34" charset="-122"/>
              <a:ea typeface="微软雅黑" panose="020B0503020204020204" pitchFamily="34" charset="-122"/>
            </a:endParaRPr>
          </a:p>
          <a:p>
            <a:pPr lvl="1">
              <a:lnSpc>
                <a:spcPct val="150000"/>
              </a:lnSpc>
              <a:spcBef>
                <a:spcPts val="0"/>
              </a:spcBef>
            </a:pPr>
            <a:r>
              <a:rPr lang="en-US" altLang="zh-CN" dirty="0" err="1">
                <a:solidFill>
                  <a:srgbClr val="C00000"/>
                </a:solidFill>
                <a:latin typeface="微软雅黑" panose="020B0503020204020204" pitchFamily="34" charset="-122"/>
                <a:ea typeface="微软雅黑" panose="020B0503020204020204" pitchFamily="34" charset="-122"/>
              </a:rPr>
              <a:t>经历较少的慢启动过程，减少往返时间</a:t>
            </a:r>
            <a:endParaRPr lang="en-US" altLang="zh-CN" dirty="0">
              <a:solidFill>
                <a:srgbClr val="C00000"/>
              </a:solidFill>
              <a:latin typeface="微软雅黑" panose="020B0503020204020204" pitchFamily="34" charset="-122"/>
              <a:ea typeface="微软雅黑" panose="020B0503020204020204" pitchFamily="34" charset="-122"/>
            </a:endParaRPr>
          </a:p>
          <a:p>
            <a:pPr lvl="2">
              <a:lnSpc>
                <a:spcPct val="150000"/>
              </a:lnSpc>
              <a:spcBef>
                <a:spcPts val="0"/>
              </a:spcBef>
            </a:pPr>
            <a:r>
              <a:rPr lang="zh-CN" altLang="en-US" dirty="0">
                <a:latin typeface="微软雅黑" panose="020B0503020204020204" pitchFamily="34" charset="-122"/>
                <a:ea typeface="微软雅黑" panose="020B0503020204020204" pitchFamily="34" charset="-122"/>
              </a:rPr>
              <a:t>降低响应时间</a:t>
            </a:r>
          </a:p>
        </p:txBody>
      </p:sp>
      <p:sp>
        <p:nvSpPr>
          <p:cNvPr id="2" name="标题 1">
            <a:extLst>
              <a:ext uri="{FF2B5EF4-FFF2-40B4-BE49-F238E27FC236}">
                <a16:creationId xmlns:a16="http://schemas.microsoft.com/office/drawing/2014/main" id="{DBA27467-EC55-42F5-92DA-52517F61B364}"/>
              </a:ext>
            </a:extLst>
          </p:cNvPr>
          <p:cNvSpPr>
            <a:spLocks noGrp="1"/>
          </p:cNvSpPr>
          <p:nvPr>
            <p:ph type="title"/>
          </p:nvPr>
        </p:nvSpPr>
        <p:spPr/>
        <p:txBody>
          <a:bodyPr>
            <a:normAutofit/>
          </a:bodyPr>
          <a:lstStyle/>
          <a:p>
            <a:r>
              <a:rPr lang="en-US" altLang="zh-CN" sz="3200" dirty="0">
                <a:cs typeface="微软雅黑" panose="020B0503020204020204" pitchFamily="34" charset="-122"/>
              </a:rPr>
              <a:t>HTTP1.x </a:t>
            </a:r>
            <a:r>
              <a:rPr lang="zh-CN" altLang="en-US" sz="3200" dirty="0">
                <a:cs typeface="微软雅黑" panose="020B0503020204020204" pitchFamily="34" charset="-122"/>
              </a:rPr>
              <a:t>协议</a:t>
            </a:r>
            <a:r>
              <a:rPr lang="zh-CN" altLang="en-US" sz="3200" dirty="0"/>
              <a:t>的持久</a:t>
            </a:r>
            <a:r>
              <a:rPr lang="en-US" altLang="zh-CN" sz="3200" dirty="0" err="1">
                <a:sym typeface="+mn-ea"/>
              </a:rPr>
              <a:t>连接和</a:t>
            </a:r>
            <a:r>
              <a:rPr lang="zh-CN" altLang="en-US" sz="3200" dirty="0">
                <a:sym typeface="+mn-ea"/>
              </a:rPr>
              <a:t>非</a:t>
            </a:r>
            <a:r>
              <a:rPr lang="en-US" altLang="zh-CN" sz="3200" dirty="0" err="1">
                <a:sym typeface="+mn-ea"/>
              </a:rPr>
              <a:t>持久连接</a:t>
            </a:r>
            <a:endParaRPr lang="zh-CN" altLang="en-US" dirty="0"/>
          </a:p>
        </p:txBody>
      </p:sp>
    </p:spTree>
    <p:extLst>
      <p:ext uri="{BB962C8B-B14F-4D97-AF65-F5344CB8AC3E}">
        <p14:creationId xmlns:p14="http://schemas.microsoft.com/office/powerpoint/2010/main" val="3966088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云形 56">
            <a:extLst>
              <a:ext uri="{FF2B5EF4-FFF2-40B4-BE49-F238E27FC236}">
                <a16:creationId xmlns:a16="http://schemas.microsoft.com/office/drawing/2014/main" id="{FBB1C447-7E60-4FCC-91A2-D27315DD7AA7}"/>
              </a:ext>
            </a:extLst>
          </p:cNvPr>
          <p:cNvSpPr/>
          <p:nvPr/>
        </p:nvSpPr>
        <p:spPr>
          <a:xfrm>
            <a:off x="2452255" y="5778061"/>
            <a:ext cx="8331016" cy="598109"/>
          </a:xfrm>
          <a:prstGeom prst="cloud">
            <a:avLst/>
          </a:prstGeom>
          <a:solidFill>
            <a:schemeClr val="bg1">
              <a:lumMod val="20000"/>
              <a:lumOff val="8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dirty="0">
              <a:solidFill>
                <a:srgbClr val="666666"/>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a:bodyPr>
          <a:lstStyle/>
          <a:p>
            <a:r>
              <a:rPr kumimoji="1" lang="zh-CN" sz="3200" dirty="0">
                <a:sym typeface="+mn-ea"/>
              </a:rPr>
              <a:t>应用进程</a:t>
            </a:r>
            <a:r>
              <a:rPr kumimoji="1" lang="zh-CN" altLang="en-US" sz="3200" dirty="0">
                <a:sym typeface="+mn-ea"/>
              </a:rPr>
              <a:t>间的</a:t>
            </a:r>
            <a:r>
              <a:rPr kumimoji="1" lang="zh-CN" sz="3200" dirty="0">
                <a:sym typeface="+mn-ea"/>
              </a:rPr>
              <a:t>通信方式</a:t>
            </a:r>
            <a:r>
              <a:rPr kumimoji="1" lang="zh-CN" altLang="en-US" sz="3200" dirty="0">
                <a:sym typeface="+mn-ea"/>
              </a:rPr>
              <a:t>：</a:t>
            </a:r>
            <a:r>
              <a:rPr kumimoji="1" lang="en-US" altLang="zh-CN" sz="3200" dirty="0">
                <a:sym typeface="+mn-ea"/>
              </a:rPr>
              <a:t> P2P</a:t>
            </a:r>
            <a:r>
              <a:rPr kumimoji="1" lang="zh-CN" altLang="en-US" sz="3200" dirty="0">
                <a:sym typeface="+mn-ea"/>
              </a:rPr>
              <a:t>方式</a:t>
            </a:r>
            <a:endParaRPr lang="zh-CN" altLang="en-US" sz="3200" dirty="0"/>
          </a:p>
        </p:txBody>
      </p:sp>
      <p:sp>
        <p:nvSpPr>
          <p:cNvPr id="3" name="内容占位符 2"/>
          <p:cNvSpPr>
            <a:spLocks noGrp="1"/>
          </p:cNvSpPr>
          <p:nvPr>
            <p:ph idx="1"/>
          </p:nvPr>
        </p:nvSpPr>
        <p:spPr/>
        <p:txBody>
          <a:bodyPr>
            <a:noAutofit/>
          </a:bodyPr>
          <a:lstStyle/>
          <a:p>
            <a:pPr algn="just">
              <a:lnSpc>
                <a:spcPct val="150000"/>
              </a:lnSpc>
              <a:buFont typeface="Wingdings" panose="05000000000000000000" pitchFamily="2" charset="2"/>
              <a:buChar char="Ø"/>
            </a:pPr>
            <a:r>
              <a:rPr lang="zh-CN" altLang="en-US" sz="2400" dirty="0">
                <a:sym typeface="+mn-ea"/>
              </a:rPr>
              <a:t>P2P方式从本质上看仍然是使用了C/S方式，但强调的是通信过程中的对等</a:t>
            </a:r>
            <a:endParaRPr lang="en-US" altLang="zh-CN" sz="2400" dirty="0">
              <a:sym typeface="+mn-ea"/>
            </a:endParaRPr>
          </a:p>
          <a:p>
            <a:pPr lvl="1" algn="just">
              <a:lnSpc>
                <a:spcPct val="150000"/>
              </a:lnSpc>
            </a:pPr>
            <a:r>
              <a:rPr lang="zh-CN" altLang="en-US" dirty="0">
                <a:sym typeface="+mn-ea"/>
              </a:rPr>
              <a:t>每一个</a:t>
            </a:r>
            <a:r>
              <a:rPr kumimoji="1" lang="en-US" altLang="zh-CN" noProof="0" dirty="0">
                <a:ln>
                  <a:noFill/>
                </a:ln>
                <a:solidFill>
                  <a:srgbClr val="C00000"/>
                </a:solidFill>
                <a:effectLst/>
                <a:uLnTx/>
                <a:uFillTx/>
                <a:sym typeface="+mn-ea"/>
              </a:rPr>
              <a:t>P2P进程既是客户同时也是服务器</a:t>
            </a:r>
            <a:endParaRPr lang="zh-CN" altLang="en-US" dirty="0">
              <a:solidFill>
                <a:schemeClr val="tx1"/>
              </a:solidFill>
              <a:cs typeface="微软雅黑" panose="020B0503020204020204" pitchFamily="34" charset="-122"/>
              <a:sym typeface="+mn-ea"/>
            </a:endParaRPr>
          </a:p>
          <a:p>
            <a:pPr algn="just">
              <a:lnSpc>
                <a:spcPct val="150000"/>
              </a:lnSpc>
              <a:buFont typeface="Wingdings" panose="05000000000000000000" pitchFamily="2" charset="2"/>
              <a:buChar char="Ø"/>
            </a:pPr>
            <a:endParaRPr lang="en-US" altLang="zh-CN" sz="2400" dirty="0">
              <a:cs typeface="微软雅黑" panose="020B0503020204020204" pitchFamily="34" charset="-122"/>
            </a:endParaRPr>
          </a:p>
        </p:txBody>
      </p:sp>
      <p:grpSp>
        <p:nvGrpSpPr>
          <p:cNvPr id="4" name="组合 3"/>
          <p:cNvGrpSpPr/>
          <p:nvPr/>
        </p:nvGrpSpPr>
        <p:grpSpPr>
          <a:xfrm>
            <a:off x="1946593" y="2539469"/>
            <a:ext cx="8686800" cy="3741072"/>
            <a:chOff x="1946593" y="2704688"/>
            <a:chExt cx="8686800" cy="3886199"/>
          </a:xfrm>
        </p:grpSpPr>
        <p:sp>
          <p:nvSpPr>
            <p:cNvPr id="7" name="直接连接符 151554"/>
            <p:cNvSpPr>
              <a:spLocks noChangeShapeType="1"/>
            </p:cNvSpPr>
            <p:nvPr/>
          </p:nvSpPr>
          <p:spPr bwMode="auto">
            <a:xfrm>
              <a:off x="6280469" y="5824126"/>
              <a:ext cx="0" cy="325437"/>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 name="矩形 151555"/>
            <p:cNvSpPr>
              <a:spLocks noChangeArrowheads="1"/>
            </p:cNvSpPr>
            <p:nvPr/>
          </p:nvSpPr>
          <p:spPr bwMode="auto">
            <a:xfrm>
              <a:off x="4877118" y="3130138"/>
              <a:ext cx="2898775" cy="2693988"/>
            </a:xfrm>
            <a:prstGeom prst="rect">
              <a:avLst/>
            </a:prstGeom>
            <a:noFill/>
            <a:ln w="28575">
              <a:solidFill>
                <a:srgbClr val="333399"/>
              </a:solidFill>
              <a:miter lim="800000"/>
            </a:ln>
            <a:effectLst>
              <a:outerShdw dist="35921" dir="2700000" algn="ctr" rotWithShape="0">
                <a:schemeClr val="bg2"/>
              </a:outerShdw>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 name="文本框 151556"/>
            <p:cNvSpPr txBox="1">
              <a:spLocks noChangeArrowheads="1"/>
            </p:cNvSpPr>
            <p:nvPr/>
          </p:nvSpPr>
          <p:spPr bwMode="auto">
            <a:xfrm>
              <a:off x="5601018" y="4982751"/>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数据链路层</a:t>
              </a:r>
            </a:p>
          </p:txBody>
        </p:sp>
        <p:sp>
          <p:nvSpPr>
            <p:cNvPr id="13" name="直接连接符 151557"/>
            <p:cNvSpPr>
              <a:spLocks noChangeShapeType="1"/>
            </p:cNvSpPr>
            <p:nvPr/>
          </p:nvSpPr>
          <p:spPr bwMode="auto">
            <a:xfrm>
              <a:off x="4877118" y="5416138"/>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 name="直接连接符 151558"/>
            <p:cNvSpPr>
              <a:spLocks noChangeShapeType="1"/>
            </p:cNvSpPr>
            <p:nvPr/>
          </p:nvSpPr>
          <p:spPr bwMode="auto">
            <a:xfrm>
              <a:off x="4877118" y="5006563"/>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 name="直接连接符 151559"/>
            <p:cNvSpPr>
              <a:spLocks noChangeShapeType="1"/>
            </p:cNvSpPr>
            <p:nvPr/>
          </p:nvSpPr>
          <p:spPr bwMode="auto">
            <a:xfrm>
              <a:off x="4877118" y="4598576"/>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 name="直接连接符 151560"/>
            <p:cNvSpPr>
              <a:spLocks noChangeShapeType="1"/>
            </p:cNvSpPr>
            <p:nvPr/>
          </p:nvSpPr>
          <p:spPr bwMode="auto">
            <a:xfrm>
              <a:off x="4877118" y="4190588"/>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 name="文本框 151561"/>
            <p:cNvSpPr txBox="1">
              <a:spLocks noChangeArrowheads="1"/>
            </p:cNvSpPr>
            <p:nvPr/>
          </p:nvSpPr>
          <p:spPr bwMode="auto">
            <a:xfrm>
              <a:off x="5835968" y="5390738"/>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物理层</a:t>
              </a:r>
            </a:p>
          </p:txBody>
        </p:sp>
        <p:sp>
          <p:nvSpPr>
            <p:cNvPr id="18" name="文本框 151562"/>
            <p:cNvSpPr txBox="1">
              <a:spLocks noChangeArrowheads="1"/>
            </p:cNvSpPr>
            <p:nvPr/>
          </p:nvSpPr>
          <p:spPr bwMode="auto">
            <a:xfrm>
              <a:off x="5835968" y="4179476"/>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rPr>
                <a:t>传输层</a:t>
              </a:r>
            </a:p>
          </p:txBody>
        </p:sp>
        <p:sp>
          <p:nvSpPr>
            <p:cNvPr id="19" name="文本框 151563"/>
            <p:cNvSpPr txBox="1">
              <a:spLocks noChangeArrowheads="1"/>
            </p:cNvSpPr>
            <p:nvPr/>
          </p:nvSpPr>
          <p:spPr bwMode="auto">
            <a:xfrm>
              <a:off x="5835968" y="4587463"/>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网络层</a:t>
              </a:r>
            </a:p>
          </p:txBody>
        </p:sp>
        <p:sp>
          <p:nvSpPr>
            <p:cNvPr id="20" name="文本框 151564"/>
            <p:cNvSpPr txBox="1">
              <a:spLocks noChangeArrowheads="1"/>
            </p:cNvSpPr>
            <p:nvPr/>
          </p:nvSpPr>
          <p:spPr bwMode="auto">
            <a:xfrm>
              <a:off x="5805806" y="3090451"/>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应用层</a:t>
              </a:r>
            </a:p>
          </p:txBody>
        </p:sp>
        <p:sp>
          <p:nvSpPr>
            <p:cNvPr id="21" name="文本框 151565"/>
            <p:cNvSpPr txBox="1">
              <a:spLocks noChangeArrowheads="1"/>
            </p:cNvSpPr>
            <p:nvPr/>
          </p:nvSpPr>
          <p:spPr bwMode="auto">
            <a:xfrm>
              <a:off x="5726431" y="2704688"/>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计算机 </a:t>
              </a:r>
              <a:r>
                <a:rPr lang="en-US" altLang="zh-CN" sz="2000">
                  <a:solidFill>
                    <a:srgbClr val="333399"/>
                  </a:solidFill>
                  <a:latin typeface="微软雅黑" panose="020B0503020204020204" pitchFamily="34" charset="-122"/>
                  <a:ea typeface="微软雅黑" panose="020B0503020204020204" pitchFamily="34" charset="-122"/>
                </a:rPr>
                <a:t>2</a:t>
              </a:r>
            </a:p>
          </p:txBody>
        </p:sp>
        <p:sp>
          <p:nvSpPr>
            <p:cNvPr id="26" name="矩形 151570"/>
            <p:cNvSpPr>
              <a:spLocks noChangeArrowheads="1"/>
            </p:cNvSpPr>
            <p:nvPr/>
          </p:nvSpPr>
          <p:spPr bwMode="auto">
            <a:xfrm>
              <a:off x="1946593" y="3130138"/>
              <a:ext cx="2438400" cy="2693988"/>
            </a:xfrm>
            <a:prstGeom prst="rect">
              <a:avLst/>
            </a:prstGeom>
            <a:noFill/>
            <a:ln w="28575">
              <a:solidFill>
                <a:srgbClr val="333399"/>
              </a:solidFill>
              <a:miter lim="800000"/>
            </a:ln>
            <a:effectLst>
              <a:outerShdw dist="35921" dir="2700000" algn="ctr" rotWithShape="0">
                <a:schemeClr val="bg2"/>
              </a:outerShdw>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 name="文本框 151571"/>
            <p:cNvSpPr txBox="1">
              <a:spLocks noChangeArrowheads="1"/>
            </p:cNvSpPr>
            <p:nvPr/>
          </p:nvSpPr>
          <p:spPr bwMode="auto">
            <a:xfrm>
              <a:off x="2373631" y="4982751"/>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数据链路层</a:t>
              </a:r>
            </a:p>
          </p:txBody>
        </p:sp>
        <p:sp>
          <p:nvSpPr>
            <p:cNvPr id="28" name="直接连接符 151572"/>
            <p:cNvSpPr>
              <a:spLocks noChangeShapeType="1"/>
            </p:cNvSpPr>
            <p:nvPr/>
          </p:nvSpPr>
          <p:spPr bwMode="auto">
            <a:xfrm>
              <a:off x="2329181" y="5416138"/>
              <a:ext cx="14938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9" name="直接连接符 151573"/>
            <p:cNvSpPr>
              <a:spLocks noChangeShapeType="1"/>
            </p:cNvSpPr>
            <p:nvPr/>
          </p:nvSpPr>
          <p:spPr bwMode="auto">
            <a:xfrm>
              <a:off x="2329181" y="5006563"/>
              <a:ext cx="14938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0" name="直接连接符 151574"/>
            <p:cNvSpPr>
              <a:spLocks noChangeShapeType="1"/>
            </p:cNvSpPr>
            <p:nvPr/>
          </p:nvSpPr>
          <p:spPr bwMode="auto">
            <a:xfrm>
              <a:off x="2329181" y="4598576"/>
              <a:ext cx="14938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 name="直接连接符 151575"/>
            <p:cNvSpPr>
              <a:spLocks noChangeShapeType="1"/>
            </p:cNvSpPr>
            <p:nvPr/>
          </p:nvSpPr>
          <p:spPr bwMode="auto">
            <a:xfrm>
              <a:off x="2329181" y="4190588"/>
              <a:ext cx="14938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 name="文本框 151576"/>
            <p:cNvSpPr txBox="1">
              <a:spLocks noChangeArrowheads="1"/>
            </p:cNvSpPr>
            <p:nvPr/>
          </p:nvSpPr>
          <p:spPr bwMode="auto">
            <a:xfrm>
              <a:off x="2606993" y="5390738"/>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rPr>
                <a:t>物理层</a:t>
              </a:r>
            </a:p>
          </p:txBody>
        </p:sp>
        <p:sp>
          <p:nvSpPr>
            <p:cNvPr id="33" name="文本框 151577"/>
            <p:cNvSpPr txBox="1">
              <a:spLocks noChangeArrowheads="1"/>
            </p:cNvSpPr>
            <p:nvPr/>
          </p:nvSpPr>
          <p:spPr bwMode="auto">
            <a:xfrm>
              <a:off x="2606993" y="4179476"/>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rPr>
                <a:t>传输层</a:t>
              </a:r>
            </a:p>
          </p:txBody>
        </p:sp>
        <p:sp>
          <p:nvSpPr>
            <p:cNvPr id="34" name="文本框 151578"/>
            <p:cNvSpPr txBox="1">
              <a:spLocks noChangeArrowheads="1"/>
            </p:cNvSpPr>
            <p:nvPr/>
          </p:nvSpPr>
          <p:spPr bwMode="auto">
            <a:xfrm>
              <a:off x="2606993" y="4587463"/>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网络层</a:t>
              </a:r>
            </a:p>
          </p:txBody>
        </p:sp>
        <p:sp>
          <p:nvSpPr>
            <p:cNvPr id="35" name="直接连接符 151579"/>
            <p:cNvSpPr>
              <a:spLocks noChangeShapeType="1"/>
            </p:cNvSpPr>
            <p:nvPr/>
          </p:nvSpPr>
          <p:spPr bwMode="auto">
            <a:xfrm>
              <a:off x="3099118" y="3946113"/>
              <a:ext cx="0" cy="244475"/>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6" name="椭圆 151580"/>
            <p:cNvSpPr>
              <a:spLocks noChangeArrowheads="1"/>
            </p:cNvSpPr>
            <p:nvPr/>
          </p:nvSpPr>
          <p:spPr bwMode="auto">
            <a:xfrm>
              <a:off x="2174558" y="3542888"/>
              <a:ext cx="1983105" cy="488950"/>
            </a:xfrm>
            <a:prstGeom prst="ellipse">
              <a:avLst/>
            </a:prstGeom>
            <a:noFill/>
            <a:ln w="19050">
              <a:solidFill>
                <a:srgbClr val="FF0000"/>
              </a:solidFill>
              <a:round/>
            </a:ln>
            <a:effectLst>
              <a:outerShdw dist="35921" dir="2700000" algn="ctr" rotWithShape="0">
                <a:schemeClr val="bg2"/>
              </a:outerShdw>
            </a:effectLst>
          </p:spPr>
          <p:txBody>
            <a:bodyPr wrap="none" anchor="ctr"/>
            <a:lstStyle/>
            <a:p>
              <a:pPr algn="ctr"/>
              <a:r>
                <a:rPr lang="zh-CN" altLang="en-US" sz="2000" dirty="0">
                  <a:solidFill>
                    <a:srgbClr val="FF0000"/>
                  </a:solidFill>
                  <a:latin typeface="微软雅黑" panose="020B0503020204020204" pitchFamily="34" charset="-122"/>
                  <a:ea typeface="微软雅黑" panose="020B0503020204020204" pitchFamily="34" charset="-122"/>
                </a:rPr>
                <a:t>服务器</a:t>
              </a:r>
              <a:r>
                <a:rPr lang="en-US" altLang="zh-CN"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客户 </a:t>
              </a:r>
              <a:r>
                <a:rPr lang="en-US" altLang="zh-CN" sz="2000" dirty="0">
                  <a:solidFill>
                    <a:srgbClr val="FF0000"/>
                  </a:solidFill>
                  <a:latin typeface="微软雅黑" panose="020B0503020204020204" pitchFamily="34" charset="-122"/>
                  <a:ea typeface="微软雅黑" panose="020B0503020204020204" pitchFamily="34" charset="-122"/>
                </a:rPr>
                <a:t>1</a:t>
              </a:r>
            </a:p>
          </p:txBody>
        </p:sp>
        <p:sp>
          <p:nvSpPr>
            <p:cNvPr id="37" name="文本框 151581"/>
            <p:cNvSpPr txBox="1">
              <a:spLocks noChangeArrowheads="1"/>
            </p:cNvSpPr>
            <p:nvPr/>
          </p:nvSpPr>
          <p:spPr bwMode="auto">
            <a:xfrm>
              <a:off x="2614931" y="3104738"/>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应用层</a:t>
              </a:r>
            </a:p>
          </p:txBody>
        </p:sp>
        <p:sp>
          <p:nvSpPr>
            <p:cNvPr id="38" name="文本框 151582"/>
            <p:cNvSpPr txBox="1">
              <a:spLocks noChangeArrowheads="1"/>
            </p:cNvSpPr>
            <p:nvPr/>
          </p:nvSpPr>
          <p:spPr bwMode="auto">
            <a:xfrm>
              <a:off x="2548256" y="2704688"/>
              <a:ext cx="1180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计算机 </a:t>
              </a:r>
              <a:r>
                <a:rPr lang="en-US" altLang="zh-CN" sz="2000">
                  <a:solidFill>
                    <a:srgbClr val="333399"/>
                  </a:solidFill>
                  <a:latin typeface="微软雅黑" panose="020B0503020204020204" pitchFamily="34" charset="-122"/>
                  <a:ea typeface="微软雅黑" panose="020B0503020204020204" pitchFamily="34" charset="-122"/>
                </a:rPr>
                <a:t>1</a:t>
              </a:r>
            </a:p>
          </p:txBody>
        </p:sp>
        <p:sp>
          <p:nvSpPr>
            <p:cNvPr id="39" name="矩形 151583"/>
            <p:cNvSpPr>
              <a:spLocks noChangeArrowheads="1"/>
            </p:cNvSpPr>
            <p:nvPr/>
          </p:nvSpPr>
          <p:spPr bwMode="auto">
            <a:xfrm>
              <a:off x="8194993" y="3130138"/>
              <a:ext cx="2438400" cy="2693988"/>
            </a:xfrm>
            <a:prstGeom prst="rect">
              <a:avLst/>
            </a:prstGeom>
            <a:noFill/>
            <a:ln w="28575">
              <a:solidFill>
                <a:srgbClr val="333399"/>
              </a:solidFill>
              <a:miter lim="800000"/>
            </a:ln>
            <a:effectLst>
              <a:outerShdw dist="35921" dir="2700000" algn="ctr" rotWithShape="0">
                <a:schemeClr val="bg2"/>
              </a:outerShdw>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 name="文本框 151584"/>
            <p:cNvSpPr txBox="1">
              <a:spLocks noChangeArrowheads="1"/>
            </p:cNvSpPr>
            <p:nvPr/>
          </p:nvSpPr>
          <p:spPr bwMode="auto">
            <a:xfrm>
              <a:off x="8785543" y="4982751"/>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数据链路层</a:t>
              </a:r>
            </a:p>
          </p:txBody>
        </p:sp>
        <p:sp>
          <p:nvSpPr>
            <p:cNvPr id="41" name="直接连接符 151585"/>
            <p:cNvSpPr>
              <a:spLocks noChangeShapeType="1"/>
            </p:cNvSpPr>
            <p:nvPr/>
          </p:nvSpPr>
          <p:spPr bwMode="auto">
            <a:xfrm>
              <a:off x="8741093" y="5416138"/>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2" name="直接连接符 151586"/>
            <p:cNvSpPr>
              <a:spLocks noChangeShapeType="1"/>
            </p:cNvSpPr>
            <p:nvPr/>
          </p:nvSpPr>
          <p:spPr bwMode="auto">
            <a:xfrm>
              <a:off x="8741093" y="5006563"/>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3" name="直接连接符 151587"/>
            <p:cNvSpPr>
              <a:spLocks noChangeShapeType="1"/>
            </p:cNvSpPr>
            <p:nvPr/>
          </p:nvSpPr>
          <p:spPr bwMode="auto">
            <a:xfrm>
              <a:off x="8741093" y="4598576"/>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 name="直接连接符 151588"/>
            <p:cNvSpPr>
              <a:spLocks noChangeShapeType="1"/>
            </p:cNvSpPr>
            <p:nvPr/>
          </p:nvSpPr>
          <p:spPr bwMode="auto">
            <a:xfrm>
              <a:off x="8741093" y="4190588"/>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 name="文本框 151589"/>
            <p:cNvSpPr txBox="1">
              <a:spLocks noChangeArrowheads="1"/>
            </p:cNvSpPr>
            <p:nvPr/>
          </p:nvSpPr>
          <p:spPr bwMode="auto">
            <a:xfrm>
              <a:off x="9020493" y="5390738"/>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物理层</a:t>
              </a:r>
            </a:p>
          </p:txBody>
        </p:sp>
        <p:sp>
          <p:nvSpPr>
            <p:cNvPr id="46" name="文本框 151590"/>
            <p:cNvSpPr txBox="1">
              <a:spLocks noChangeArrowheads="1"/>
            </p:cNvSpPr>
            <p:nvPr/>
          </p:nvSpPr>
          <p:spPr bwMode="auto">
            <a:xfrm>
              <a:off x="9020493" y="4179476"/>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rPr>
                <a:t>传输层</a:t>
              </a:r>
            </a:p>
          </p:txBody>
        </p:sp>
        <p:sp>
          <p:nvSpPr>
            <p:cNvPr id="47" name="文本框 151591"/>
            <p:cNvSpPr txBox="1">
              <a:spLocks noChangeArrowheads="1"/>
            </p:cNvSpPr>
            <p:nvPr/>
          </p:nvSpPr>
          <p:spPr bwMode="auto">
            <a:xfrm>
              <a:off x="9020493" y="4587463"/>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网络层</a:t>
              </a:r>
            </a:p>
          </p:txBody>
        </p:sp>
        <p:sp>
          <p:nvSpPr>
            <p:cNvPr id="50" name="文本框 151594"/>
            <p:cNvSpPr txBox="1">
              <a:spLocks noChangeArrowheads="1"/>
            </p:cNvSpPr>
            <p:nvPr/>
          </p:nvSpPr>
          <p:spPr bwMode="auto">
            <a:xfrm>
              <a:off x="9012556" y="3117438"/>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应用层</a:t>
              </a:r>
            </a:p>
          </p:txBody>
        </p:sp>
        <p:sp>
          <p:nvSpPr>
            <p:cNvPr id="51" name="文本框 151595"/>
            <p:cNvSpPr txBox="1">
              <a:spLocks noChangeArrowheads="1"/>
            </p:cNvSpPr>
            <p:nvPr/>
          </p:nvSpPr>
          <p:spPr bwMode="auto">
            <a:xfrm>
              <a:off x="8968106" y="2704688"/>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计算机 </a:t>
              </a:r>
              <a:r>
                <a:rPr lang="en-US" altLang="zh-CN" sz="2000">
                  <a:solidFill>
                    <a:srgbClr val="333399"/>
                  </a:solidFill>
                  <a:latin typeface="微软雅黑" panose="020B0503020204020204" pitchFamily="34" charset="-122"/>
                  <a:ea typeface="微软雅黑" panose="020B0503020204020204" pitchFamily="34" charset="-122"/>
                </a:rPr>
                <a:t>3</a:t>
              </a:r>
            </a:p>
          </p:txBody>
        </p:sp>
        <p:grpSp>
          <p:nvGrpSpPr>
            <p:cNvPr id="52" name="组合 151596"/>
            <p:cNvGrpSpPr/>
            <p:nvPr/>
          </p:nvGrpSpPr>
          <p:grpSpPr bwMode="auto">
            <a:xfrm>
              <a:off x="5835970" y="6174963"/>
              <a:ext cx="1004888" cy="415924"/>
              <a:chOff x="349" y="127"/>
              <a:chExt cx="633" cy="262"/>
            </a:xfrm>
          </p:grpSpPr>
          <p:sp>
            <p:nvSpPr>
              <p:cNvPr id="54" name="文本框 151598"/>
              <p:cNvSpPr txBox="1">
                <a:spLocks noChangeArrowheads="1"/>
              </p:cNvSpPr>
              <p:nvPr/>
            </p:nvSpPr>
            <p:spPr bwMode="auto">
              <a:xfrm>
                <a:off x="349" y="127"/>
                <a:ext cx="63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rgbClr val="333399"/>
                    </a:solidFill>
                    <a:latin typeface="微软雅黑" panose="020B0503020204020204" pitchFamily="34" charset="-122"/>
                    <a:ea typeface="微软雅黑" panose="020B0503020204020204" pitchFamily="34" charset="-122"/>
                  </a:rPr>
                  <a:t>IP </a:t>
                </a:r>
                <a:r>
                  <a:rPr lang="zh-CN" altLang="en-US" sz="2000" dirty="0">
                    <a:solidFill>
                      <a:srgbClr val="333399"/>
                    </a:solidFill>
                    <a:latin typeface="微软雅黑" panose="020B0503020204020204" pitchFamily="34" charset="-122"/>
                    <a:ea typeface="微软雅黑" panose="020B0503020204020204" pitchFamily="34" charset="-122"/>
                  </a:rPr>
                  <a:t>网络</a:t>
                </a:r>
              </a:p>
            </p:txBody>
          </p:sp>
        </p:grpSp>
        <p:sp>
          <p:nvSpPr>
            <p:cNvPr id="55" name="直接连接符 151599"/>
            <p:cNvSpPr>
              <a:spLocks noChangeShapeType="1"/>
            </p:cNvSpPr>
            <p:nvPr/>
          </p:nvSpPr>
          <p:spPr bwMode="auto">
            <a:xfrm flipV="1">
              <a:off x="7563168" y="3794348"/>
              <a:ext cx="784225" cy="0"/>
            </a:xfrm>
            <a:prstGeom prst="line">
              <a:avLst/>
            </a:prstGeom>
            <a:noFill/>
            <a:ln w="38100">
              <a:solidFill>
                <a:srgbClr val="333399"/>
              </a:solidFill>
              <a:prstDash val="sysDot"/>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6" name="直接连接符 151600"/>
            <p:cNvSpPr>
              <a:spLocks noChangeShapeType="1"/>
            </p:cNvSpPr>
            <p:nvPr/>
          </p:nvSpPr>
          <p:spPr bwMode="auto">
            <a:xfrm>
              <a:off x="4156393" y="3771488"/>
              <a:ext cx="895350" cy="11113"/>
            </a:xfrm>
            <a:prstGeom prst="line">
              <a:avLst/>
            </a:prstGeom>
            <a:noFill/>
            <a:ln w="38100">
              <a:solidFill>
                <a:srgbClr val="333399"/>
              </a:solidFill>
              <a:prstDash val="sysDot"/>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8" name="椭圆 151602"/>
            <p:cNvSpPr>
              <a:spLocks noChangeArrowheads="1"/>
            </p:cNvSpPr>
            <p:nvPr/>
          </p:nvSpPr>
          <p:spPr bwMode="auto">
            <a:xfrm>
              <a:off x="8346758" y="3542888"/>
              <a:ext cx="2210435" cy="488950"/>
            </a:xfrm>
            <a:prstGeom prst="ellipse">
              <a:avLst/>
            </a:prstGeom>
            <a:noFill/>
            <a:ln w="19050">
              <a:solidFill>
                <a:srgbClr val="FF0000"/>
              </a:solidFill>
              <a:round/>
            </a:ln>
            <a:effectLst>
              <a:outerShdw dist="35921" dir="2700000" algn="ctr" rotWithShape="0">
                <a:schemeClr val="bg2"/>
              </a:outerShdw>
            </a:effectLst>
          </p:spPr>
          <p:txBody>
            <a:bodyPr wrap="none" anchor="ctr"/>
            <a:lstStyle/>
            <a:p>
              <a:pPr algn="ctr"/>
              <a:r>
                <a:rPr lang="zh-CN" altLang="en-US" sz="2000" dirty="0">
                  <a:solidFill>
                    <a:srgbClr val="FF0000"/>
                  </a:solidFill>
                  <a:latin typeface="微软雅黑" panose="020B0503020204020204" pitchFamily="34" charset="-122"/>
                  <a:ea typeface="微软雅黑" panose="020B0503020204020204" pitchFamily="34" charset="-122"/>
                </a:rPr>
                <a:t>服务器</a:t>
              </a:r>
              <a:r>
                <a:rPr lang="en-US" altLang="zh-CN"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客户</a:t>
              </a:r>
              <a:r>
                <a:rPr lang="en-US" altLang="zh-CN" sz="2000" dirty="0">
                  <a:solidFill>
                    <a:srgbClr val="FF0000"/>
                  </a:solidFill>
                  <a:latin typeface="微软雅黑" panose="020B0503020204020204" pitchFamily="34" charset="-122"/>
                  <a:ea typeface="微软雅黑" panose="020B0503020204020204" pitchFamily="34" charset="-122"/>
                </a:rPr>
                <a:t>3</a:t>
              </a:r>
            </a:p>
          </p:txBody>
        </p:sp>
        <p:sp>
          <p:nvSpPr>
            <p:cNvPr id="60" name="直接连接符 151604"/>
            <p:cNvSpPr>
              <a:spLocks noChangeShapeType="1"/>
            </p:cNvSpPr>
            <p:nvPr/>
          </p:nvSpPr>
          <p:spPr bwMode="auto">
            <a:xfrm>
              <a:off x="9471343" y="4000088"/>
              <a:ext cx="0" cy="198438"/>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 name="直接连接符 151604"/>
            <p:cNvSpPr>
              <a:spLocks noChangeShapeType="1"/>
            </p:cNvSpPr>
            <p:nvPr/>
          </p:nvSpPr>
          <p:spPr bwMode="auto">
            <a:xfrm flipH="1">
              <a:off x="6261904" y="4000088"/>
              <a:ext cx="0" cy="189946"/>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3" name="椭圆 151580"/>
            <p:cNvSpPr>
              <a:spLocks noChangeArrowheads="1"/>
            </p:cNvSpPr>
            <p:nvPr/>
          </p:nvSpPr>
          <p:spPr bwMode="auto">
            <a:xfrm>
              <a:off x="5051425" y="3549561"/>
              <a:ext cx="2511425" cy="488950"/>
            </a:xfrm>
            <a:prstGeom prst="ellipse">
              <a:avLst/>
            </a:prstGeom>
            <a:noFill/>
            <a:ln w="19050">
              <a:solidFill>
                <a:srgbClr val="FF0000"/>
              </a:solidFill>
              <a:round/>
            </a:ln>
            <a:effectLst>
              <a:outerShdw dist="35921" dir="2700000" algn="ctr" rotWithShape="0">
                <a:schemeClr val="bg2"/>
              </a:outerShdw>
            </a:effectLst>
          </p:spPr>
          <p:txBody>
            <a:bodyPr wrap="none" anchor="ctr"/>
            <a:lstStyle/>
            <a:p>
              <a:pPr algn="ctr"/>
              <a:r>
                <a:rPr lang="zh-CN" altLang="en-US" sz="2000" dirty="0">
                  <a:solidFill>
                    <a:srgbClr val="FF0000"/>
                  </a:solidFill>
                  <a:latin typeface="微软雅黑" panose="020B0503020204020204" pitchFamily="34" charset="-122"/>
                  <a:ea typeface="微软雅黑" panose="020B0503020204020204" pitchFamily="34" charset="-122"/>
                </a:rPr>
                <a:t>服务器</a:t>
              </a:r>
              <a:r>
                <a:rPr lang="en-US" altLang="zh-CN"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客户 </a:t>
              </a:r>
              <a:r>
                <a:rPr lang="en-US" altLang="zh-CN" sz="2000" dirty="0">
                  <a:solidFill>
                    <a:srgbClr val="FF0000"/>
                  </a:solidFill>
                  <a:latin typeface="微软雅黑" panose="020B0503020204020204" pitchFamily="34" charset="-122"/>
                  <a:ea typeface="微软雅黑" panose="020B0503020204020204" pitchFamily="34" charset="-122"/>
                </a:rPr>
                <a:t>2</a:t>
              </a:r>
            </a:p>
          </p:txBody>
        </p:sp>
        <p:sp>
          <p:nvSpPr>
            <p:cNvPr id="59" name="直接连接符 151554">
              <a:extLst>
                <a:ext uri="{FF2B5EF4-FFF2-40B4-BE49-F238E27FC236}">
                  <a16:creationId xmlns:a16="http://schemas.microsoft.com/office/drawing/2014/main" id="{849619D4-B84A-41F3-A072-ABBA36DDF2B2}"/>
                </a:ext>
              </a:extLst>
            </p:cNvPr>
            <p:cNvSpPr>
              <a:spLocks noChangeShapeType="1"/>
            </p:cNvSpPr>
            <p:nvPr/>
          </p:nvSpPr>
          <p:spPr bwMode="auto">
            <a:xfrm>
              <a:off x="3172784" y="5824126"/>
              <a:ext cx="0" cy="325437"/>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 name="直接连接符 151554">
              <a:extLst>
                <a:ext uri="{FF2B5EF4-FFF2-40B4-BE49-F238E27FC236}">
                  <a16:creationId xmlns:a16="http://schemas.microsoft.com/office/drawing/2014/main" id="{6125D461-B1FE-49D7-B855-EE25EA4B3A0D}"/>
                </a:ext>
              </a:extLst>
            </p:cNvPr>
            <p:cNvSpPr>
              <a:spLocks noChangeShapeType="1"/>
            </p:cNvSpPr>
            <p:nvPr/>
          </p:nvSpPr>
          <p:spPr bwMode="auto">
            <a:xfrm>
              <a:off x="9567546" y="5824126"/>
              <a:ext cx="0" cy="325437"/>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9156959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0D8E38-2CEC-4604-AD00-BB85ED317411}"/>
              </a:ext>
            </a:extLst>
          </p:cNvPr>
          <p:cNvSpPr>
            <a:spLocks noGrp="1"/>
          </p:cNvSpPr>
          <p:nvPr>
            <p:ph type="title"/>
          </p:nvPr>
        </p:nvSpPr>
        <p:spPr/>
        <p:txBody>
          <a:bodyPr>
            <a:normAutofit/>
          </a:bodyPr>
          <a:lstStyle/>
          <a:p>
            <a:r>
              <a:rPr lang="en-US" altLang="zh-CN" sz="2800" dirty="0">
                <a:cs typeface="微软雅黑" panose="020B0503020204020204" pitchFamily="34" charset="-122"/>
              </a:rPr>
              <a:t>HTTP1.x </a:t>
            </a:r>
            <a:r>
              <a:rPr lang="zh-CN" altLang="en-US" sz="2800" dirty="0">
                <a:cs typeface="微软雅黑" panose="020B0503020204020204" pitchFamily="34" charset="-122"/>
              </a:rPr>
              <a:t>协议</a:t>
            </a:r>
            <a:r>
              <a:rPr lang="zh-CN" altLang="en-US" sz="2800" dirty="0"/>
              <a:t>的比较</a:t>
            </a:r>
            <a:endParaRPr lang="zh-CN" altLang="en-US" dirty="0"/>
          </a:p>
        </p:txBody>
      </p:sp>
      <p:sp>
        <p:nvSpPr>
          <p:cNvPr id="14" name="Rectangle 6"/>
          <p:cNvSpPr>
            <a:spLocks noChangeArrowheads="1"/>
          </p:cNvSpPr>
          <p:nvPr/>
        </p:nvSpPr>
        <p:spPr bwMode="auto">
          <a:xfrm>
            <a:off x="4384700" y="1938176"/>
            <a:ext cx="3447547"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667" b="1" dirty="0">
                <a:solidFill>
                  <a:schemeClr val="bg1"/>
                </a:solidFill>
                <a:latin typeface="微软雅黑" pitchFamily="34" charset="-122"/>
                <a:ea typeface="微软雅黑" pitchFamily="34" charset="-122"/>
              </a:rPr>
              <a:t>1.  HTTP </a:t>
            </a:r>
            <a:r>
              <a:rPr lang="zh-CN" altLang="en-US" sz="2667" b="1" dirty="0">
                <a:solidFill>
                  <a:schemeClr val="bg1"/>
                </a:solidFill>
                <a:latin typeface="微软雅黑" pitchFamily="34" charset="-122"/>
                <a:ea typeface="微软雅黑" pitchFamily="34" charset="-122"/>
              </a:rPr>
              <a:t>的操作过程</a:t>
            </a:r>
          </a:p>
        </p:txBody>
      </p:sp>
      <p:sp>
        <p:nvSpPr>
          <p:cNvPr id="13" name="标题 1">
            <a:extLst>
              <a:ext uri="{FF2B5EF4-FFF2-40B4-BE49-F238E27FC236}">
                <a16:creationId xmlns:a16="http://schemas.microsoft.com/office/drawing/2014/main" id="{FF326DDB-52F0-4D2D-A86F-360421209A25}"/>
              </a:ext>
            </a:extLst>
          </p:cNvPr>
          <p:cNvSpPr txBox="1">
            <a:spLocks/>
          </p:cNvSpPr>
          <p:nvPr/>
        </p:nvSpPr>
        <p:spPr>
          <a:xfrm>
            <a:off x="1325288" y="382906"/>
            <a:ext cx="8220812" cy="879086"/>
          </a:xfrm>
          <a:prstGeom prst="rect">
            <a:avLst/>
          </a:prstGeom>
        </p:spPr>
        <p:txBody>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r>
              <a:rPr lang="en-US" altLang="zh-CN"/>
              <a:t> </a:t>
            </a:r>
          </a:p>
        </p:txBody>
      </p:sp>
      <p:sp>
        <p:nvSpPr>
          <p:cNvPr id="8" name="Line 2">
            <a:extLst>
              <a:ext uri="{FF2B5EF4-FFF2-40B4-BE49-F238E27FC236}">
                <a16:creationId xmlns:a16="http://schemas.microsoft.com/office/drawing/2014/main" id="{6D93B905-6E59-4C35-B521-ABD6946295D8}"/>
              </a:ext>
            </a:extLst>
          </p:cNvPr>
          <p:cNvSpPr>
            <a:spLocks noChangeShapeType="1"/>
          </p:cNvSpPr>
          <p:nvPr/>
        </p:nvSpPr>
        <p:spPr bwMode="auto">
          <a:xfrm flipH="1">
            <a:off x="2948653" y="1340423"/>
            <a:ext cx="9237" cy="4895277"/>
          </a:xfrm>
          <a:prstGeom prst="line">
            <a:avLst/>
          </a:prstGeom>
          <a:noFill/>
          <a:ln w="3175">
            <a:solidFill>
              <a:srgbClr val="C00000"/>
            </a:solidFill>
            <a:round/>
            <a:tailEnd type="triangle" w="med" len="med"/>
          </a:ln>
        </p:spPr>
        <p:txBody>
          <a:bodyPr wrap="none" anchor="ctr"/>
          <a:lstStyle/>
          <a:p>
            <a:endParaRPr lang="zh-CN" altLang="en-US"/>
          </a:p>
        </p:txBody>
      </p:sp>
      <p:sp>
        <p:nvSpPr>
          <p:cNvPr id="10" name="Text Box 13">
            <a:extLst>
              <a:ext uri="{FF2B5EF4-FFF2-40B4-BE49-F238E27FC236}">
                <a16:creationId xmlns:a16="http://schemas.microsoft.com/office/drawing/2014/main" id="{4CF23B91-CFF2-4E27-BE53-63B9C914C6F9}"/>
              </a:ext>
            </a:extLst>
          </p:cNvPr>
          <p:cNvSpPr txBox="1">
            <a:spLocks noChangeArrowheads="1"/>
          </p:cNvSpPr>
          <p:nvPr/>
        </p:nvSpPr>
        <p:spPr bwMode="auto">
          <a:xfrm>
            <a:off x="2578421" y="3708375"/>
            <a:ext cx="589280" cy="337185"/>
          </a:xfrm>
          <a:prstGeom prst="rect">
            <a:avLst/>
          </a:prstGeom>
          <a:solidFill>
            <a:schemeClr val="bg1"/>
          </a:solidFill>
          <a:ln w="9525">
            <a:noFill/>
            <a:miter lim="800000"/>
          </a:ln>
        </p:spPr>
        <p:txBody>
          <a:bodyPr wrap="none">
            <a:spAutoFit/>
          </a:bodyPr>
          <a:lstStyle/>
          <a:p>
            <a:pPr eaLnBrk="0" hangingPunct="0">
              <a:lnSpc>
                <a:spcPct val="100000"/>
              </a:lnSpc>
              <a:spcBef>
                <a:spcPct val="0"/>
              </a:spcBef>
              <a:buClrTx/>
              <a:buFontTx/>
              <a:buNone/>
            </a:pPr>
            <a:r>
              <a:rPr kumimoji="0" lang="zh-CN" altLang="en-US" sz="1600" dirty="0">
                <a:latin typeface="微软雅黑" panose="020B0503020204020204" pitchFamily="34" charset="-122"/>
                <a:ea typeface="微软雅黑" panose="020B0503020204020204" pitchFamily="34" charset="-122"/>
                <a:cs typeface="Times New Roman" panose="02020603050405020304" pitchFamily="18" charset="0"/>
              </a:rPr>
              <a:t>时间</a:t>
            </a:r>
          </a:p>
        </p:txBody>
      </p:sp>
      <p:pic>
        <p:nvPicPr>
          <p:cNvPr id="12" name="图片 11">
            <a:extLst>
              <a:ext uri="{FF2B5EF4-FFF2-40B4-BE49-F238E27FC236}">
                <a16:creationId xmlns:a16="http://schemas.microsoft.com/office/drawing/2014/main" id="{265D008B-87D9-4673-A965-BCB83FDAFB10}"/>
              </a:ext>
            </a:extLst>
          </p:cNvPr>
          <p:cNvPicPr>
            <a:picLocks noChangeAspect="1"/>
          </p:cNvPicPr>
          <p:nvPr/>
        </p:nvPicPr>
        <p:blipFill>
          <a:blip r:embed="rId3"/>
          <a:stretch>
            <a:fillRect/>
          </a:stretch>
        </p:blipFill>
        <p:spPr>
          <a:xfrm>
            <a:off x="3163379" y="1261992"/>
            <a:ext cx="6554250" cy="5157546"/>
          </a:xfrm>
          <a:prstGeom prst="rect">
            <a:avLst/>
          </a:prstGeom>
        </p:spPr>
      </p:pic>
    </p:spTree>
    <p:extLst>
      <p:ext uri="{BB962C8B-B14F-4D97-AF65-F5344CB8AC3E}">
        <p14:creationId xmlns:p14="http://schemas.microsoft.com/office/powerpoint/2010/main" val="38927080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87C2D079-CCBC-45A1-B106-C983C8407322}"/>
              </a:ext>
            </a:extLst>
          </p:cNvPr>
          <p:cNvGrpSpPr/>
          <p:nvPr/>
        </p:nvGrpSpPr>
        <p:grpSpPr>
          <a:xfrm>
            <a:off x="4144984" y="1350161"/>
            <a:ext cx="7372161" cy="3575786"/>
            <a:chOff x="1565118" y="1269734"/>
            <a:chExt cx="8492278" cy="3945429"/>
          </a:xfrm>
        </p:grpSpPr>
        <p:sp>
          <p:nvSpPr>
            <p:cNvPr id="112" name="Rectangle 51"/>
            <p:cNvSpPr>
              <a:spLocks noChangeArrowheads="1"/>
            </p:cNvSpPr>
            <p:nvPr/>
          </p:nvSpPr>
          <p:spPr bwMode="auto">
            <a:xfrm>
              <a:off x="2555615" y="3423284"/>
              <a:ext cx="3930053" cy="487113"/>
            </a:xfrm>
            <a:prstGeom prst="rect">
              <a:avLst/>
            </a:prstGeom>
            <a:noFill/>
            <a:ln w="9525">
              <a:solidFill>
                <a:schemeClr val="tx1"/>
              </a:solidFill>
              <a:miter lim="800000"/>
            </a:ln>
            <a:effec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9" name="Rectangle 43"/>
            <p:cNvSpPr>
              <a:spLocks noChangeArrowheads="1"/>
            </p:cNvSpPr>
            <p:nvPr/>
          </p:nvSpPr>
          <p:spPr bwMode="auto">
            <a:xfrm>
              <a:off x="2555615" y="2449929"/>
              <a:ext cx="3930053" cy="487113"/>
            </a:xfrm>
            <a:prstGeom prst="rect">
              <a:avLst/>
            </a:prstGeom>
            <a:no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2" name="Rectangle 34"/>
            <p:cNvSpPr>
              <a:spLocks noChangeArrowheads="1"/>
            </p:cNvSpPr>
            <p:nvPr/>
          </p:nvSpPr>
          <p:spPr bwMode="auto">
            <a:xfrm>
              <a:off x="2555615" y="1964556"/>
              <a:ext cx="6016471" cy="485373"/>
            </a:xfrm>
            <a:prstGeom prst="rect">
              <a:avLst/>
            </a:prstGeom>
            <a:no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1" name="Rectangle 23"/>
            <p:cNvSpPr>
              <a:spLocks noChangeArrowheads="1"/>
            </p:cNvSpPr>
            <p:nvPr/>
          </p:nvSpPr>
          <p:spPr bwMode="auto">
            <a:xfrm>
              <a:off x="5373754" y="3434592"/>
              <a:ext cx="1111913" cy="464497"/>
            </a:xfrm>
            <a:prstGeom prst="rect">
              <a:avLst/>
            </a:prstGeom>
            <a:noFill/>
            <a:ln>
              <a:noFill/>
            </a:ln>
            <a:effec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2" name="Rectangle 24"/>
            <p:cNvSpPr>
              <a:spLocks noChangeArrowheads="1"/>
            </p:cNvSpPr>
            <p:nvPr/>
          </p:nvSpPr>
          <p:spPr bwMode="auto">
            <a:xfrm>
              <a:off x="2563202" y="3933013"/>
              <a:ext cx="1139732" cy="461887"/>
            </a:xfrm>
            <a:prstGeom prst="rect">
              <a:avLst/>
            </a:prstGeom>
            <a:noFill/>
            <a:ln>
              <a:noFill/>
            </a:ln>
            <a:effec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3" name="Rectangle 25"/>
            <p:cNvSpPr>
              <a:spLocks noChangeArrowheads="1"/>
            </p:cNvSpPr>
            <p:nvPr/>
          </p:nvSpPr>
          <p:spPr bwMode="auto">
            <a:xfrm>
              <a:off x="5373754" y="2461237"/>
              <a:ext cx="1111913" cy="475805"/>
            </a:xfrm>
            <a:prstGeom prst="rect">
              <a:avLst/>
            </a:prstGeom>
            <a:noFill/>
            <a:ln>
              <a:noFill/>
            </a:ln>
            <a:effec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4" name="Rectangle 26"/>
            <p:cNvSpPr>
              <a:spLocks noChangeArrowheads="1"/>
            </p:cNvSpPr>
            <p:nvPr/>
          </p:nvSpPr>
          <p:spPr bwMode="auto">
            <a:xfrm>
              <a:off x="4677439" y="3434592"/>
              <a:ext cx="150896" cy="47580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5" name="Rectangle 27"/>
            <p:cNvSpPr>
              <a:spLocks noChangeArrowheads="1"/>
            </p:cNvSpPr>
            <p:nvPr/>
          </p:nvSpPr>
          <p:spPr bwMode="auto">
            <a:xfrm>
              <a:off x="4677439" y="2461237"/>
              <a:ext cx="139095" cy="47580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6" name="Line 28"/>
            <p:cNvSpPr>
              <a:spLocks noChangeShapeType="1"/>
            </p:cNvSpPr>
            <p:nvPr/>
          </p:nvSpPr>
          <p:spPr bwMode="auto">
            <a:xfrm>
              <a:off x="4504624" y="3423284"/>
              <a:ext cx="0" cy="48711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7" name="Line 29"/>
            <p:cNvSpPr>
              <a:spLocks noChangeShapeType="1"/>
            </p:cNvSpPr>
            <p:nvPr/>
          </p:nvSpPr>
          <p:spPr bwMode="auto">
            <a:xfrm>
              <a:off x="5373754" y="3423284"/>
              <a:ext cx="0" cy="48711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8" name="Line 30"/>
            <p:cNvSpPr>
              <a:spLocks noChangeShapeType="1"/>
            </p:cNvSpPr>
            <p:nvPr/>
          </p:nvSpPr>
          <p:spPr bwMode="auto">
            <a:xfrm>
              <a:off x="4677439" y="3423284"/>
              <a:ext cx="0" cy="48711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9" name="Rectangle 31"/>
            <p:cNvSpPr>
              <a:spLocks noChangeArrowheads="1"/>
            </p:cNvSpPr>
            <p:nvPr/>
          </p:nvSpPr>
          <p:spPr bwMode="auto">
            <a:xfrm>
              <a:off x="7423923" y="1975864"/>
              <a:ext cx="1147319" cy="47319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0" name="Rectangle 32"/>
            <p:cNvSpPr>
              <a:spLocks noChangeArrowheads="1"/>
            </p:cNvSpPr>
            <p:nvPr/>
          </p:nvSpPr>
          <p:spPr bwMode="auto">
            <a:xfrm>
              <a:off x="5755632" y="1975864"/>
              <a:ext cx="139095" cy="47319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1" name="Rectangle 33"/>
            <p:cNvSpPr>
              <a:spLocks noChangeArrowheads="1"/>
            </p:cNvSpPr>
            <p:nvPr/>
          </p:nvSpPr>
          <p:spPr bwMode="auto">
            <a:xfrm>
              <a:off x="4087341" y="1975864"/>
              <a:ext cx="139095" cy="47319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2" name="Text Box 35"/>
            <p:cNvSpPr txBox="1">
              <a:spLocks noChangeArrowheads="1"/>
            </p:cNvSpPr>
            <p:nvPr/>
          </p:nvSpPr>
          <p:spPr bwMode="auto">
            <a:xfrm>
              <a:off x="2783224" y="2016747"/>
              <a:ext cx="1238363"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  法</a:t>
              </a:r>
            </a:p>
          </p:txBody>
        </p:sp>
        <p:sp>
          <p:nvSpPr>
            <p:cNvPr id="163" name="Line 36"/>
            <p:cNvSpPr>
              <a:spLocks noChangeShapeType="1"/>
            </p:cNvSpPr>
            <p:nvPr/>
          </p:nvSpPr>
          <p:spPr bwMode="auto">
            <a:xfrm>
              <a:off x="4087341" y="1964556"/>
              <a:ext cx="0" cy="48537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4" name="Line 37"/>
            <p:cNvSpPr>
              <a:spLocks noChangeShapeType="1"/>
            </p:cNvSpPr>
            <p:nvPr/>
          </p:nvSpPr>
          <p:spPr bwMode="auto">
            <a:xfrm>
              <a:off x="4226435" y="1964556"/>
              <a:ext cx="0" cy="48537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5" name="Line 38"/>
            <p:cNvSpPr>
              <a:spLocks noChangeShapeType="1"/>
            </p:cNvSpPr>
            <p:nvPr/>
          </p:nvSpPr>
          <p:spPr bwMode="auto">
            <a:xfrm>
              <a:off x="5755632" y="1964556"/>
              <a:ext cx="0" cy="48537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6" name="Line 39"/>
            <p:cNvSpPr>
              <a:spLocks noChangeShapeType="1"/>
            </p:cNvSpPr>
            <p:nvPr/>
          </p:nvSpPr>
          <p:spPr bwMode="auto">
            <a:xfrm>
              <a:off x="5894727" y="1964556"/>
              <a:ext cx="0" cy="48537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7" name="Line 40"/>
            <p:cNvSpPr>
              <a:spLocks noChangeShapeType="1"/>
            </p:cNvSpPr>
            <p:nvPr/>
          </p:nvSpPr>
          <p:spPr bwMode="auto">
            <a:xfrm>
              <a:off x="7423923" y="1964556"/>
              <a:ext cx="0" cy="48537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8" name="Text Box 41"/>
            <p:cNvSpPr txBox="1">
              <a:spLocks noChangeArrowheads="1"/>
            </p:cNvSpPr>
            <p:nvPr/>
          </p:nvSpPr>
          <p:spPr bwMode="auto">
            <a:xfrm>
              <a:off x="4505467" y="2016747"/>
              <a:ext cx="787359"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URL</a:t>
              </a:r>
            </a:p>
          </p:txBody>
        </p:sp>
        <p:sp>
          <p:nvSpPr>
            <p:cNvPr id="169" name="Text Box 42"/>
            <p:cNvSpPr txBox="1">
              <a:spLocks noChangeArrowheads="1"/>
            </p:cNvSpPr>
            <p:nvPr/>
          </p:nvSpPr>
          <p:spPr bwMode="auto">
            <a:xfrm>
              <a:off x="6066698" y="2016747"/>
              <a:ext cx="1143104"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版  本</a:t>
              </a:r>
            </a:p>
          </p:txBody>
        </p:sp>
        <p:sp>
          <p:nvSpPr>
            <p:cNvPr id="170" name="Text Box 44"/>
            <p:cNvSpPr txBox="1">
              <a:spLocks noChangeArrowheads="1"/>
            </p:cNvSpPr>
            <p:nvPr/>
          </p:nvSpPr>
          <p:spPr bwMode="auto">
            <a:xfrm>
              <a:off x="2565731" y="2496031"/>
              <a:ext cx="1799799"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首部字段名</a:t>
              </a:r>
            </a:p>
          </p:txBody>
        </p:sp>
        <p:sp>
          <p:nvSpPr>
            <p:cNvPr id="171" name="Line 45"/>
            <p:cNvSpPr>
              <a:spLocks noChangeShapeType="1"/>
            </p:cNvSpPr>
            <p:nvPr/>
          </p:nvSpPr>
          <p:spPr bwMode="auto">
            <a:xfrm>
              <a:off x="4504624" y="2449929"/>
              <a:ext cx="0" cy="48711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2" name="Line 46"/>
            <p:cNvSpPr>
              <a:spLocks noChangeShapeType="1"/>
            </p:cNvSpPr>
            <p:nvPr/>
          </p:nvSpPr>
          <p:spPr bwMode="auto">
            <a:xfrm>
              <a:off x="5373754" y="2449929"/>
              <a:ext cx="0" cy="48711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3" name="Text Box 47"/>
            <p:cNvSpPr txBox="1">
              <a:spLocks noChangeArrowheads="1"/>
            </p:cNvSpPr>
            <p:nvPr/>
          </p:nvSpPr>
          <p:spPr bwMode="auto">
            <a:xfrm>
              <a:off x="6838883" y="2967486"/>
              <a:ext cx="1399375"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首部行</a:t>
              </a:r>
            </a:p>
          </p:txBody>
        </p:sp>
        <p:sp>
          <p:nvSpPr>
            <p:cNvPr id="174" name="Line 48"/>
            <p:cNvSpPr>
              <a:spLocks noChangeShapeType="1"/>
            </p:cNvSpPr>
            <p:nvPr/>
          </p:nvSpPr>
          <p:spPr bwMode="auto">
            <a:xfrm>
              <a:off x="4677439" y="2449929"/>
              <a:ext cx="0" cy="48711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5" name="Text Box 49"/>
            <p:cNvSpPr txBox="1">
              <a:spLocks noChangeArrowheads="1"/>
            </p:cNvSpPr>
            <p:nvPr/>
          </p:nvSpPr>
          <p:spPr bwMode="auto">
            <a:xfrm>
              <a:off x="4465846" y="2459498"/>
              <a:ext cx="319496"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76" name="Text Box 50"/>
            <p:cNvSpPr txBox="1">
              <a:spLocks noChangeArrowheads="1"/>
            </p:cNvSpPr>
            <p:nvPr/>
          </p:nvSpPr>
          <p:spPr bwMode="auto">
            <a:xfrm>
              <a:off x="4830864" y="2505599"/>
              <a:ext cx="512542"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值</a:t>
              </a:r>
            </a:p>
          </p:txBody>
        </p:sp>
        <p:sp>
          <p:nvSpPr>
            <p:cNvPr id="177" name="Text Box 52"/>
            <p:cNvSpPr txBox="1">
              <a:spLocks noChangeArrowheads="1"/>
            </p:cNvSpPr>
            <p:nvPr/>
          </p:nvSpPr>
          <p:spPr bwMode="auto">
            <a:xfrm>
              <a:off x="2559830" y="3460688"/>
              <a:ext cx="1824246"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首部字段名</a:t>
              </a:r>
            </a:p>
          </p:txBody>
        </p:sp>
        <p:sp>
          <p:nvSpPr>
            <p:cNvPr id="178" name="Text Box 53"/>
            <p:cNvSpPr txBox="1">
              <a:spLocks noChangeArrowheads="1"/>
            </p:cNvSpPr>
            <p:nvPr/>
          </p:nvSpPr>
          <p:spPr bwMode="auto">
            <a:xfrm>
              <a:off x="4860369" y="3475475"/>
              <a:ext cx="512542"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值</a:t>
              </a:r>
            </a:p>
          </p:txBody>
        </p:sp>
        <p:sp>
          <p:nvSpPr>
            <p:cNvPr id="179" name="Text Box 54"/>
            <p:cNvSpPr txBox="1">
              <a:spLocks noChangeArrowheads="1"/>
            </p:cNvSpPr>
            <p:nvPr/>
          </p:nvSpPr>
          <p:spPr bwMode="auto">
            <a:xfrm>
              <a:off x="4365530" y="3914746"/>
              <a:ext cx="319496"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80" name="Text Box 55"/>
            <p:cNvSpPr txBox="1">
              <a:spLocks noChangeArrowheads="1"/>
            </p:cNvSpPr>
            <p:nvPr/>
          </p:nvSpPr>
          <p:spPr bwMode="auto">
            <a:xfrm rot="16200000">
              <a:off x="3469010" y="2999578"/>
              <a:ext cx="518427"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81" name="AutoShape 56"/>
            <p:cNvSpPr/>
            <p:nvPr/>
          </p:nvSpPr>
          <p:spPr bwMode="auto">
            <a:xfrm>
              <a:off x="6573339" y="2512558"/>
              <a:ext cx="278189" cy="1397839"/>
            </a:xfrm>
            <a:prstGeom prst="rightBrace">
              <a:avLst>
                <a:gd name="adj1" fmla="val 43929"/>
                <a:gd name="adj2" fmla="val 50000"/>
              </a:avLst>
            </a:prstGeom>
            <a:noFill/>
            <a:ln w="19050">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2" name="Rectangle 57"/>
            <p:cNvSpPr>
              <a:spLocks noChangeArrowheads="1"/>
            </p:cNvSpPr>
            <p:nvPr/>
          </p:nvSpPr>
          <p:spPr bwMode="auto">
            <a:xfrm>
              <a:off x="2555615" y="4395770"/>
              <a:ext cx="6260940" cy="819393"/>
            </a:xfrm>
            <a:prstGeom prst="rect">
              <a:avLst/>
            </a:prstGeom>
            <a:noFill/>
            <a:ln w="9525">
              <a:solidFill>
                <a:schemeClr val="tx1"/>
              </a:solidFill>
              <a:miter lim="800000"/>
            </a:ln>
            <a:effec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3" name="Text Box 58"/>
            <p:cNvSpPr txBox="1">
              <a:spLocks noChangeArrowheads="1"/>
            </p:cNvSpPr>
            <p:nvPr/>
          </p:nvSpPr>
          <p:spPr bwMode="auto">
            <a:xfrm>
              <a:off x="4691770" y="4507110"/>
              <a:ext cx="1861338" cy="58477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实体主体</a:t>
              </a:r>
            </a:p>
            <a:p>
              <a:pPr algn="ct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（通常不用）</a:t>
              </a:r>
            </a:p>
          </p:txBody>
        </p:sp>
        <p:sp>
          <p:nvSpPr>
            <p:cNvPr id="184" name="Text Box 59"/>
            <p:cNvSpPr txBox="1">
              <a:spLocks noChangeArrowheads="1"/>
            </p:cNvSpPr>
            <p:nvPr/>
          </p:nvSpPr>
          <p:spPr bwMode="auto">
            <a:xfrm>
              <a:off x="8718726" y="2018757"/>
              <a:ext cx="1051608" cy="37355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r" eaLnBrk="1" hangingPunct="1"/>
              <a:r>
                <a:rPr kumimoji="1"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请求行</a:t>
              </a:r>
            </a:p>
          </p:txBody>
        </p:sp>
        <p:sp>
          <p:nvSpPr>
            <p:cNvPr id="185" name="Line 60"/>
            <p:cNvSpPr>
              <a:spLocks noChangeShapeType="1"/>
            </p:cNvSpPr>
            <p:nvPr/>
          </p:nvSpPr>
          <p:spPr bwMode="auto">
            <a:xfrm>
              <a:off x="2555615" y="2937042"/>
              <a:ext cx="0" cy="48711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6" name="Line 61"/>
            <p:cNvSpPr>
              <a:spLocks noChangeShapeType="1"/>
            </p:cNvSpPr>
            <p:nvPr/>
          </p:nvSpPr>
          <p:spPr bwMode="auto">
            <a:xfrm>
              <a:off x="2555615" y="3910397"/>
              <a:ext cx="0" cy="48537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7" name="Line 62"/>
            <p:cNvSpPr>
              <a:spLocks noChangeShapeType="1"/>
            </p:cNvSpPr>
            <p:nvPr/>
          </p:nvSpPr>
          <p:spPr bwMode="auto">
            <a:xfrm>
              <a:off x="3702934" y="3910397"/>
              <a:ext cx="0" cy="48537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8" name="Line 63"/>
            <p:cNvSpPr>
              <a:spLocks noChangeShapeType="1"/>
            </p:cNvSpPr>
            <p:nvPr/>
          </p:nvSpPr>
          <p:spPr bwMode="auto">
            <a:xfrm>
              <a:off x="6485668" y="2937042"/>
              <a:ext cx="0" cy="48711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9" name="Text Box 64"/>
            <p:cNvSpPr txBox="1">
              <a:spLocks noChangeArrowheads="1"/>
            </p:cNvSpPr>
            <p:nvPr/>
          </p:nvSpPr>
          <p:spPr bwMode="auto">
            <a:xfrm>
              <a:off x="4597323" y="1273554"/>
              <a:ext cx="1052060"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空格</a:t>
              </a:r>
            </a:p>
          </p:txBody>
        </p:sp>
        <p:sp>
          <p:nvSpPr>
            <p:cNvPr id="190" name="Text Box 65"/>
            <p:cNvSpPr txBox="1">
              <a:spLocks noChangeArrowheads="1"/>
            </p:cNvSpPr>
            <p:nvPr/>
          </p:nvSpPr>
          <p:spPr bwMode="auto">
            <a:xfrm>
              <a:off x="7159644" y="1269734"/>
              <a:ext cx="1619398"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回车换行</a:t>
              </a:r>
            </a:p>
          </p:txBody>
        </p:sp>
        <p:sp>
          <p:nvSpPr>
            <p:cNvPr id="191" name="Line 66"/>
            <p:cNvSpPr>
              <a:spLocks noChangeShapeType="1"/>
            </p:cNvSpPr>
            <p:nvPr/>
          </p:nvSpPr>
          <p:spPr bwMode="auto">
            <a:xfrm>
              <a:off x="5280182" y="1599222"/>
              <a:ext cx="510856" cy="365334"/>
            </a:xfrm>
            <a:prstGeom prst="line">
              <a:avLst/>
            </a:prstGeom>
            <a:no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2" name="Line 67"/>
            <p:cNvSpPr>
              <a:spLocks noChangeShapeType="1"/>
            </p:cNvSpPr>
            <p:nvPr/>
          </p:nvSpPr>
          <p:spPr bwMode="auto">
            <a:xfrm flipH="1">
              <a:off x="4121061" y="1599222"/>
              <a:ext cx="557221" cy="365334"/>
            </a:xfrm>
            <a:prstGeom prst="line">
              <a:avLst/>
            </a:prstGeom>
            <a:no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3" name="Line 68"/>
            <p:cNvSpPr>
              <a:spLocks noChangeShapeType="1"/>
            </p:cNvSpPr>
            <p:nvPr/>
          </p:nvSpPr>
          <p:spPr bwMode="auto">
            <a:xfrm>
              <a:off x="7691154" y="1599222"/>
              <a:ext cx="278189" cy="365334"/>
            </a:xfrm>
            <a:prstGeom prst="line">
              <a:avLst/>
            </a:prstGeom>
            <a:no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4" name="Line 69"/>
            <p:cNvSpPr>
              <a:spLocks noChangeShapeType="1"/>
            </p:cNvSpPr>
            <p:nvPr/>
          </p:nvSpPr>
          <p:spPr bwMode="auto">
            <a:xfrm>
              <a:off x="4816533" y="3423284"/>
              <a:ext cx="0" cy="48711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5" name="Line 70"/>
            <p:cNvSpPr>
              <a:spLocks noChangeShapeType="1"/>
            </p:cNvSpPr>
            <p:nvPr/>
          </p:nvSpPr>
          <p:spPr bwMode="auto">
            <a:xfrm>
              <a:off x="4816533" y="2449929"/>
              <a:ext cx="0" cy="48711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6" name="Text Box 71"/>
            <p:cNvSpPr txBox="1">
              <a:spLocks noChangeArrowheads="1"/>
            </p:cNvSpPr>
            <p:nvPr/>
          </p:nvSpPr>
          <p:spPr bwMode="auto">
            <a:xfrm>
              <a:off x="4478491" y="3425894"/>
              <a:ext cx="319496"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97" name="Text Box 72"/>
            <p:cNvSpPr txBox="1">
              <a:spLocks noChangeArrowheads="1"/>
            </p:cNvSpPr>
            <p:nvPr/>
          </p:nvSpPr>
          <p:spPr bwMode="auto">
            <a:xfrm>
              <a:off x="7546572" y="2011736"/>
              <a:ext cx="910437"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CRLF</a:t>
              </a:r>
            </a:p>
          </p:txBody>
        </p:sp>
        <p:sp>
          <p:nvSpPr>
            <p:cNvPr id="200" name="Text Box 75"/>
            <p:cNvSpPr txBox="1">
              <a:spLocks noChangeArrowheads="1"/>
            </p:cNvSpPr>
            <p:nvPr/>
          </p:nvSpPr>
          <p:spPr bwMode="auto">
            <a:xfrm>
              <a:off x="2623055" y="3979115"/>
              <a:ext cx="910437"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CRLF</a:t>
              </a:r>
            </a:p>
          </p:txBody>
        </p:sp>
        <p:grpSp>
          <p:nvGrpSpPr>
            <p:cNvPr id="201" name="Group 134"/>
            <p:cNvGrpSpPr/>
            <p:nvPr/>
          </p:nvGrpSpPr>
          <p:grpSpPr bwMode="auto">
            <a:xfrm>
              <a:off x="1565118" y="1960772"/>
              <a:ext cx="8492278" cy="513097"/>
              <a:chOff x="689" y="1077"/>
              <a:chExt cx="4270" cy="271"/>
            </a:xfrm>
            <a:noFill/>
          </p:grpSpPr>
          <p:sp>
            <p:nvSpPr>
              <p:cNvPr id="202" name="Rectangle 132"/>
              <p:cNvSpPr>
                <a:spLocks noChangeArrowheads="1"/>
              </p:cNvSpPr>
              <p:nvPr/>
            </p:nvSpPr>
            <p:spPr bwMode="auto">
              <a:xfrm>
                <a:off x="1187" y="1077"/>
                <a:ext cx="3772" cy="271"/>
              </a:xfrm>
              <a:prstGeom prst="rect">
                <a:avLst/>
              </a:prstGeom>
              <a:grpFill/>
              <a:ln w="38100">
                <a:solidFill>
                  <a:srgbClr val="CC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3" name="Text Box 133"/>
              <p:cNvSpPr txBox="1">
                <a:spLocks noChangeArrowheads="1"/>
              </p:cNvSpPr>
              <p:nvPr/>
            </p:nvSpPr>
            <p:spPr bwMode="auto">
              <a:xfrm>
                <a:off x="689" y="1109"/>
                <a:ext cx="507" cy="19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开始行</a:t>
                </a:r>
              </a:p>
            </p:txBody>
          </p:sp>
        </p:grpSp>
        <p:sp>
          <p:nvSpPr>
            <p:cNvPr id="204" name="Text Box 73"/>
            <p:cNvSpPr txBox="1">
              <a:spLocks noChangeArrowheads="1"/>
            </p:cNvSpPr>
            <p:nvPr/>
          </p:nvSpPr>
          <p:spPr bwMode="auto">
            <a:xfrm>
              <a:off x="5391457" y="3471996"/>
              <a:ext cx="1063862"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CRLF</a:t>
              </a:r>
            </a:p>
          </p:txBody>
        </p:sp>
        <p:sp>
          <p:nvSpPr>
            <p:cNvPr id="205" name="Text Box 74"/>
            <p:cNvSpPr txBox="1">
              <a:spLocks noChangeArrowheads="1"/>
            </p:cNvSpPr>
            <p:nvPr/>
          </p:nvSpPr>
          <p:spPr bwMode="auto">
            <a:xfrm>
              <a:off x="5399887" y="2519517"/>
              <a:ext cx="910437"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CRLF</a:t>
              </a:r>
            </a:p>
          </p:txBody>
        </p:sp>
      </p:grpSp>
      <p:sp>
        <p:nvSpPr>
          <p:cNvPr id="206" name="矩形 205"/>
          <p:cNvSpPr/>
          <p:nvPr/>
        </p:nvSpPr>
        <p:spPr>
          <a:xfrm>
            <a:off x="674855" y="1125538"/>
            <a:ext cx="3327777" cy="2797048"/>
          </a:xfrm>
          <a:prstGeom prst="rect">
            <a:avLst/>
          </a:prstGeom>
          <a:noFill/>
          <a:ln>
            <a:noFill/>
          </a:ln>
        </p:spPr>
        <p:txBody>
          <a:bodyPr wrap="square">
            <a:spAutoFit/>
          </a:bodyPr>
          <a:lstStyle/>
          <a:p>
            <a:pPr marL="342900" indent="-342900">
              <a:lnSpc>
                <a:spcPct val="150000"/>
              </a:lnSpc>
              <a:buFont typeface="Wingdings" panose="05000000000000000000" pitchFamily="2" charset="2"/>
              <a:buChar char="n"/>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报文由三个部分组成，即开始行、首部行和实体主体</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50000"/>
              </a:lnSpc>
              <a:buFont typeface="Wingdings" panose="05000000000000000000" pitchFamily="2" charset="2"/>
              <a:buChar char="n"/>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在请求报文中，开始行就是请求行</a:t>
            </a:r>
          </a:p>
        </p:txBody>
      </p:sp>
      <p:sp>
        <p:nvSpPr>
          <p:cNvPr id="2" name="标题 1"/>
          <p:cNvSpPr>
            <a:spLocks noGrp="1"/>
          </p:cNvSpPr>
          <p:nvPr>
            <p:ph type="title"/>
          </p:nvPr>
        </p:nvSpPr>
        <p:spPr>
          <a:noFill/>
        </p:spPr>
        <p:txBody>
          <a:bodyPr>
            <a:normAutofit/>
          </a:bodyPr>
          <a:lstStyle/>
          <a:p>
            <a:r>
              <a:rPr lang="en-US" altLang="zh-CN" sz="3200" dirty="0">
                <a:latin typeface="微软雅黑" panose="020B0503020204020204" pitchFamily="34" charset="-122"/>
                <a:ea typeface="微软雅黑" panose="020B0503020204020204" pitchFamily="34" charset="-122"/>
              </a:rPr>
              <a:t>HTTP</a:t>
            </a:r>
            <a:r>
              <a:rPr lang="zh-CN" altLang="en-US" sz="3200" dirty="0">
                <a:latin typeface="微软雅黑" panose="020B0503020204020204" pitchFamily="34" charset="-122"/>
                <a:ea typeface="微软雅黑" panose="020B0503020204020204" pitchFamily="34" charset="-122"/>
              </a:rPr>
              <a:t>报文结构：请求报文</a:t>
            </a:r>
          </a:p>
        </p:txBody>
      </p:sp>
    </p:spTree>
    <p:extLst>
      <p:ext uri="{BB962C8B-B14F-4D97-AF65-F5344CB8AC3E}">
        <p14:creationId xmlns:p14="http://schemas.microsoft.com/office/powerpoint/2010/main" val="30370215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24036" y="1693821"/>
            <a:ext cx="7444059" cy="3235498"/>
            <a:chOff x="4130" y="1714"/>
            <a:chExt cx="6514" cy="3719"/>
          </a:xfrm>
          <a:noFill/>
        </p:grpSpPr>
        <p:sp>
          <p:nvSpPr>
            <p:cNvPr id="5" name="Rectangle 51"/>
            <p:cNvSpPr>
              <a:spLocks noChangeArrowheads="1"/>
            </p:cNvSpPr>
            <p:nvPr/>
          </p:nvSpPr>
          <p:spPr bwMode="auto">
            <a:xfrm>
              <a:off x="4264" y="3651"/>
              <a:ext cx="3497" cy="420"/>
            </a:xfrm>
            <a:prstGeom prst="rect">
              <a:avLst/>
            </a:prstGeom>
            <a:grpFill/>
            <a:ln w="9525">
              <a:solidFill>
                <a:schemeClr val="tx1"/>
              </a:solidFill>
              <a:miter lim="800000"/>
            </a:ln>
            <a:effec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Rectangle 43"/>
            <p:cNvSpPr>
              <a:spLocks noChangeArrowheads="1"/>
            </p:cNvSpPr>
            <p:nvPr/>
          </p:nvSpPr>
          <p:spPr bwMode="auto">
            <a:xfrm>
              <a:off x="4264" y="2812"/>
              <a:ext cx="3497" cy="42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Rectangle 34"/>
            <p:cNvSpPr>
              <a:spLocks noChangeArrowheads="1"/>
            </p:cNvSpPr>
            <p:nvPr/>
          </p:nvSpPr>
          <p:spPr bwMode="auto">
            <a:xfrm>
              <a:off x="4264" y="2394"/>
              <a:ext cx="5353" cy="418"/>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23"/>
            <p:cNvSpPr>
              <a:spLocks noChangeArrowheads="1"/>
            </p:cNvSpPr>
            <p:nvPr/>
          </p:nvSpPr>
          <p:spPr bwMode="auto">
            <a:xfrm>
              <a:off x="6772" y="3661"/>
              <a:ext cx="989" cy="400"/>
            </a:xfrm>
            <a:prstGeom prst="rect">
              <a:avLst/>
            </a:prstGeom>
            <a:grpFill/>
            <a:ln>
              <a:noFill/>
            </a:ln>
            <a:effec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Rectangle 24"/>
            <p:cNvSpPr>
              <a:spLocks noChangeArrowheads="1"/>
            </p:cNvSpPr>
            <p:nvPr/>
          </p:nvSpPr>
          <p:spPr bwMode="auto">
            <a:xfrm>
              <a:off x="4271" y="4091"/>
              <a:ext cx="1014" cy="399"/>
            </a:xfrm>
            <a:prstGeom prst="rect">
              <a:avLst/>
            </a:prstGeom>
            <a:grpFill/>
            <a:ln>
              <a:noFill/>
            </a:ln>
            <a:effec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Rectangle 25"/>
            <p:cNvSpPr>
              <a:spLocks noChangeArrowheads="1"/>
            </p:cNvSpPr>
            <p:nvPr/>
          </p:nvSpPr>
          <p:spPr bwMode="auto">
            <a:xfrm>
              <a:off x="6772" y="2822"/>
              <a:ext cx="989" cy="410"/>
            </a:xfrm>
            <a:prstGeom prst="rect">
              <a:avLst/>
            </a:prstGeom>
            <a:grpFill/>
            <a:ln>
              <a:noFill/>
            </a:ln>
            <a:effec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Rectangle 26"/>
            <p:cNvSpPr>
              <a:spLocks noChangeArrowheads="1"/>
            </p:cNvSpPr>
            <p:nvPr/>
          </p:nvSpPr>
          <p:spPr bwMode="auto">
            <a:xfrm>
              <a:off x="6152" y="3661"/>
              <a:ext cx="134" cy="41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27"/>
            <p:cNvSpPr>
              <a:spLocks noChangeArrowheads="1"/>
            </p:cNvSpPr>
            <p:nvPr/>
          </p:nvSpPr>
          <p:spPr bwMode="auto">
            <a:xfrm>
              <a:off x="6152" y="2822"/>
              <a:ext cx="124" cy="41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Line 28"/>
            <p:cNvSpPr>
              <a:spLocks noChangeShapeType="1"/>
            </p:cNvSpPr>
            <p:nvPr/>
          </p:nvSpPr>
          <p:spPr bwMode="auto">
            <a:xfrm>
              <a:off x="5998" y="3651"/>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Line 29"/>
            <p:cNvSpPr>
              <a:spLocks noChangeShapeType="1"/>
            </p:cNvSpPr>
            <p:nvPr/>
          </p:nvSpPr>
          <p:spPr bwMode="auto">
            <a:xfrm>
              <a:off x="6772" y="3651"/>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Line 30"/>
            <p:cNvSpPr>
              <a:spLocks noChangeShapeType="1"/>
            </p:cNvSpPr>
            <p:nvPr/>
          </p:nvSpPr>
          <p:spPr bwMode="auto">
            <a:xfrm>
              <a:off x="6152" y="3651"/>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Rectangle 31"/>
            <p:cNvSpPr>
              <a:spLocks noChangeArrowheads="1"/>
            </p:cNvSpPr>
            <p:nvPr/>
          </p:nvSpPr>
          <p:spPr bwMode="auto">
            <a:xfrm>
              <a:off x="8596" y="2403"/>
              <a:ext cx="1021" cy="40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Rectangle 32"/>
            <p:cNvSpPr>
              <a:spLocks noChangeArrowheads="1"/>
            </p:cNvSpPr>
            <p:nvPr/>
          </p:nvSpPr>
          <p:spPr bwMode="auto">
            <a:xfrm>
              <a:off x="7111" y="2403"/>
              <a:ext cx="124" cy="40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Rectangle 33"/>
            <p:cNvSpPr>
              <a:spLocks noChangeArrowheads="1"/>
            </p:cNvSpPr>
            <p:nvPr/>
          </p:nvSpPr>
          <p:spPr bwMode="auto">
            <a:xfrm>
              <a:off x="5627" y="2403"/>
              <a:ext cx="124" cy="40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 Box 35"/>
            <p:cNvSpPr txBox="1">
              <a:spLocks noChangeArrowheads="1"/>
            </p:cNvSpPr>
            <p:nvPr/>
          </p:nvSpPr>
          <p:spPr bwMode="auto">
            <a:xfrm>
              <a:off x="4455" y="2382"/>
              <a:ext cx="910"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方   法</a:t>
              </a:r>
            </a:p>
          </p:txBody>
        </p:sp>
        <p:sp>
          <p:nvSpPr>
            <p:cNvPr id="20" name="Line 36"/>
            <p:cNvSpPr>
              <a:spLocks noChangeShapeType="1"/>
            </p:cNvSpPr>
            <p:nvPr/>
          </p:nvSpPr>
          <p:spPr bwMode="auto">
            <a:xfrm>
              <a:off x="5627" y="2394"/>
              <a:ext cx="0" cy="41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Line 37"/>
            <p:cNvSpPr>
              <a:spLocks noChangeShapeType="1"/>
            </p:cNvSpPr>
            <p:nvPr/>
          </p:nvSpPr>
          <p:spPr bwMode="auto">
            <a:xfrm>
              <a:off x="5751" y="2394"/>
              <a:ext cx="0" cy="41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Line 38"/>
            <p:cNvSpPr>
              <a:spLocks noChangeShapeType="1"/>
            </p:cNvSpPr>
            <p:nvPr/>
          </p:nvSpPr>
          <p:spPr bwMode="auto">
            <a:xfrm>
              <a:off x="7111" y="2394"/>
              <a:ext cx="0" cy="41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Line 39"/>
            <p:cNvSpPr>
              <a:spLocks noChangeShapeType="1"/>
            </p:cNvSpPr>
            <p:nvPr/>
          </p:nvSpPr>
          <p:spPr bwMode="auto">
            <a:xfrm>
              <a:off x="7235" y="2394"/>
              <a:ext cx="0" cy="41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Line 40"/>
            <p:cNvSpPr>
              <a:spLocks noChangeShapeType="1"/>
            </p:cNvSpPr>
            <p:nvPr/>
          </p:nvSpPr>
          <p:spPr bwMode="auto">
            <a:xfrm>
              <a:off x="8596" y="2394"/>
              <a:ext cx="0" cy="41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Text Box 41"/>
            <p:cNvSpPr txBox="1">
              <a:spLocks noChangeArrowheads="1"/>
            </p:cNvSpPr>
            <p:nvPr/>
          </p:nvSpPr>
          <p:spPr bwMode="auto">
            <a:xfrm>
              <a:off x="5988" y="2382"/>
              <a:ext cx="701"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微软雅黑" panose="020B0503020204020204" pitchFamily="34" charset="-122"/>
                  <a:ea typeface="微软雅黑" panose="020B0503020204020204" pitchFamily="34" charset="-122"/>
                  <a:cs typeface="微软雅黑" panose="020B0503020204020204" pitchFamily="34" charset="-122"/>
                </a:rPr>
                <a:t>URL</a:t>
              </a:r>
            </a:p>
          </p:txBody>
        </p:sp>
        <p:sp>
          <p:nvSpPr>
            <p:cNvPr id="26" name="Text Box 42"/>
            <p:cNvSpPr txBox="1">
              <a:spLocks noChangeArrowheads="1"/>
            </p:cNvSpPr>
            <p:nvPr/>
          </p:nvSpPr>
          <p:spPr bwMode="auto">
            <a:xfrm>
              <a:off x="7377" y="2382"/>
              <a:ext cx="910"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a:latin typeface="微软雅黑" panose="020B0503020204020204" pitchFamily="34" charset="-122"/>
                  <a:ea typeface="微软雅黑" panose="020B0503020204020204" pitchFamily="34" charset="-122"/>
                  <a:cs typeface="微软雅黑" panose="020B0503020204020204" pitchFamily="34" charset="-122"/>
                </a:rPr>
                <a:t>版   本</a:t>
              </a:r>
            </a:p>
          </p:txBody>
        </p:sp>
        <p:sp>
          <p:nvSpPr>
            <p:cNvPr id="27" name="Text Box 44"/>
            <p:cNvSpPr txBox="1">
              <a:spLocks noChangeArrowheads="1"/>
            </p:cNvSpPr>
            <p:nvPr/>
          </p:nvSpPr>
          <p:spPr bwMode="auto">
            <a:xfrm>
              <a:off x="4351" y="2885"/>
              <a:ext cx="1416"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首部字段名</a:t>
              </a:r>
            </a:p>
          </p:txBody>
        </p:sp>
        <p:sp>
          <p:nvSpPr>
            <p:cNvPr id="28" name="Line 45"/>
            <p:cNvSpPr>
              <a:spLocks noChangeShapeType="1"/>
            </p:cNvSpPr>
            <p:nvPr/>
          </p:nvSpPr>
          <p:spPr bwMode="auto">
            <a:xfrm>
              <a:off x="5998" y="2812"/>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Line 46"/>
            <p:cNvSpPr>
              <a:spLocks noChangeShapeType="1"/>
            </p:cNvSpPr>
            <p:nvPr/>
          </p:nvSpPr>
          <p:spPr bwMode="auto">
            <a:xfrm>
              <a:off x="6772" y="2812"/>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 Box 47"/>
            <p:cNvSpPr txBox="1">
              <a:spLocks noChangeArrowheads="1"/>
            </p:cNvSpPr>
            <p:nvPr/>
          </p:nvSpPr>
          <p:spPr bwMode="auto">
            <a:xfrm>
              <a:off x="8017" y="3235"/>
              <a:ext cx="936"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a:latin typeface="微软雅黑" panose="020B0503020204020204" pitchFamily="34" charset="-122"/>
                  <a:ea typeface="微软雅黑" panose="020B0503020204020204" pitchFamily="34" charset="-122"/>
                  <a:cs typeface="微软雅黑" panose="020B0503020204020204" pitchFamily="34" charset="-122"/>
                </a:rPr>
                <a:t>首部行</a:t>
              </a:r>
            </a:p>
          </p:txBody>
        </p:sp>
        <p:sp>
          <p:nvSpPr>
            <p:cNvPr id="31" name="Line 48"/>
            <p:cNvSpPr>
              <a:spLocks noChangeShapeType="1"/>
            </p:cNvSpPr>
            <p:nvPr/>
          </p:nvSpPr>
          <p:spPr bwMode="auto">
            <a:xfrm>
              <a:off x="6152" y="2812"/>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Text Box 49"/>
            <p:cNvSpPr txBox="1">
              <a:spLocks noChangeArrowheads="1"/>
            </p:cNvSpPr>
            <p:nvPr/>
          </p:nvSpPr>
          <p:spPr bwMode="auto">
            <a:xfrm>
              <a:off x="5987" y="2808"/>
              <a:ext cx="284"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3" name="Text Box 50"/>
            <p:cNvSpPr txBox="1">
              <a:spLocks noChangeArrowheads="1"/>
            </p:cNvSpPr>
            <p:nvPr/>
          </p:nvSpPr>
          <p:spPr bwMode="auto">
            <a:xfrm>
              <a:off x="6289" y="2815"/>
              <a:ext cx="456"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值</a:t>
              </a:r>
            </a:p>
          </p:txBody>
        </p:sp>
        <p:sp>
          <p:nvSpPr>
            <p:cNvPr id="34" name="Text Box 52"/>
            <p:cNvSpPr txBox="1">
              <a:spLocks noChangeArrowheads="1"/>
            </p:cNvSpPr>
            <p:nvPr/>
          </p:nvSpPr>
          <p:spPr bwMode="auto">
            <a:xfrm>
              <a:off x="4459" y="3696"/>
              <a:ext cx="1416"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首部字段名</a:t>
              </a:r>
            </a:p>
          </p:txBody>
        </p:sp>
        <p:sp>
          <p:nvSpPr>
            <p:cNvPr id="35" name="Text Box 53"/>
            <p:cNvSpPr txBox="1">
              <a:spLocks noChangeArrowheads="1"/>
            </p:cNvSpPr>
            <p:nvPr/>
          </p:nvSpPr>
          <p:spPr bwMode="auto">
            <a:xfrm>
              <a:off x="6315" y="3651"/>
              <a:ext cx="456"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值</a:t>
              </a:r>
            </a:p>
          </p:txBody>
        </p:sp>
        <p:sp>
          <p:nvSpPr>
            <p:cNvPr id="36" name="Text Box 54"/>
            <p:cNvSpPr txBox="1">
              <a:spLocks noChangeArrowheads="1"/>
            </p:cNvSpPr>
            <p:nvPr/>
          </p:nvSpPr>
          <p:spPr bwMode="auto">
            <a:xfrm>
              <a:off x="5875" y="4079"/>
              <a:ext cx="284"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7" name="Text Box 55"/>
            <p:cNvSpPr txBox="1">
              <a:spLocks noChangeArrowheads="1"/>
            </p:cNvSpPr>
            <p:nvPr/>
          </p:nvSpPr>
          <p:spPr bwMode="auto">
            <a:xfrm rot="16200000">
              <a:off x="5084" y="3295"/>
              <a:ext cx="447" cy="22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8" name="AutoShape 56"/>
            <p:cNvSpPr/>
            <p:nvPr/>
          </p:nvSpPr>
          <p:spPr bwMode="auto">
            <a:xfrm>
              <a:off x="7839" y="2866"/>
              <a:ext cx="248" cy="1205"/>
            </a:xfrm>
            <a:prstGeom prst="rightBrace">
              <a:avLst>
                <a:gd name="adj1" fmla="val 43929"/>
                <a:gd name="adj2" fmla="val 50000"/>
              </a:avLst>
            </a:prstGeom>
            <a:grpFill/>
            <a:ln w="19050">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Rectangle 57"/>
            <p:cNvSpPr>
              <a:spLocks noChangeArrowheads="1"/>
            </p:cNvSpPr>
            <p:nvPr/>
          </p:nvSpPr>
          <p:spPr bwMode="auto">
            <a:xfrm>
              <a:off x="4264" y="4489"/>
              <a:ext cx="5570" cy="944"/>
            </a:xfrm>
            <a:prstGeom prst="rect">
              <a:avLst/>
            </a:prstGeom>
            <a:grpFill/>
            <a:ln w="9525">
              <a:solidFill>
                <a:schemeClr val="tx1"/>
              </a:solidFill>
              <a:miter lim="800000"/>
            </a:ln>
            <a:effec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 Box 58"/>
            <p:cNvSpPr txBox="1">
              <a:spLocks noChangeArrowheads="1"/>
            </p:cNvSpPr>
            <p:nvPr/>
          </p:nvSpPr>
          <p:spPr bwMode="auto">
            <a:xfrm>
              <a:off x="6166" y="4586"/>
              <a:ext cx="1656" cy="49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实体主体</a:t>
              </a:r>
            </a:p>
            <a:p>
              <a:pPr algn="ct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（通常不用）</a:t>
              </a:r>
            </a:p>
          </p:txBody>
        </p:sp>
        <p:sp>
          <p:nvSpPr>
            <p:cNvPr id="41" name="Text Box 59"/>
            <p:cNvSpPr txBox="1">
              <a:spLocks noChangeArrowheads="1"/>
            </p:cNvSpPr>
            <p:nvPr/>
          </p:nvSpPr>
          <p:spPr bwMode="auto">
            <a:xfrm>
              <a:off x="9708" y="2382"/>
              <a:ext cx="936"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请求行</a:t>
              </a:r>
            </a:p>
          </p:txBody>
        </p:sp>
        <p:sp>
          <p:nvSpPr>
            <p:cNvPr id="42" name="Line 60"/>
            <p:cNvSpPr>
              <a:spLocks noChangeShapeType="1"/>
            </p:cNvSpPr>
            <p:nvPr/>
          </p:nvSpPr>
          <p:spPr bwMode="auto">
            <a:xfrm>
              <a:off x="4264" y="3231"/>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Line 61"/>
            <p:cNvSpPr>
              <a:spLocks noChangeShapeType="1"/>
            </p:cNvSpPr>
            <p:nvPr/>
          </p:nvSpPr>
          <p:spPr bwMode="auto">
            <a:xfrm>
              <a:off x="4264" y="4071"/>
              <a:ext cx="0" cy="41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Line 62"/>
            <p:cNvSpPr>
              <a:spLocks noChangeShapeType="1"/>
            </p:cNvSpPr>
            <p:nvPr/>
          </p:nvSpPr>
          <p:spPr bwMode="auto">
            <a:xfrm>
              <a:off x="5285" y="4071"/>
              <a:ext cx="0" cy="41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Line 63"/>
            <p:cNvSpPr>
              <a:spLocks noChangeShapeType="1"/>
            </p:cNvSpPr>
            <p:nvPr/>
          </p:nvSpPr>
          <p:spPr bwMode="auto">
            <a:xfrm>
              <a:off x="7761" y="3231"/>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Text Box 64"/>
            <p:cNvSpPr txBox="1">
              <a:spLocks noChangeArrowheads="1"/>
            </p:cNvSpPr>
            <p:nvPr/>
          </p:nvSpPr>
          <p:spPr bwMode="auto">
            <a:xfrm>
              <a:off x="6009" y="1714"/>
              <a:ext cx="696"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空格</a:t>
              </a:r>
            </a:p>
          </p:txBody>
        </p:sp>
        <p:sp>
          <p:nvSpPr>
            <p:cNvPr id="47" name="Text Box 65"/>
            <p:cNvSpPr txBox="1">
              <a:spLocks noChangeArrowheads="1"/>
            </p:cNvSpPr>
            <p:nvPr/>
          </p:nvSpPr>
          <p:spPr bwMode="auto">
            <a:xfrm>
              <a:off x="8168" y="1714"/>
              <a:ext cx="1176"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回车换行</a:t>
              </a:r>
            </a:p>
          </p:txBody>
        </p:sp>
        <p:sp>
          <p:nvSpPr>
            <p:cNvPr id="48" name="Line 66"/>
            <p:cNvSpPr>
              <a:spLocks noChangeShapeType="1"/>
            </p:cNvSpPr>
            <p:nvPr/>
          </p:nvSpPr>
          <p:spPr bwMode="auto">
            <a:xfrm>
              <a:off x="6689" y="2078"/>
              <a:ext cx="455" cy="315"/>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Line 67"/>
            <p:cNvSpPr>
              <a:spLocks noChangeShapeType="1"/>
            </p:cNvSpPr>
            <p:nvPr/>
          </p:nvSpPr>
          <p:spPr bwMode="auto">
            <a:xfrm flipH="1">
              <a:off x="5657" y="2078"/>
              <a:ext cx="495" cy="315"/>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 name="Line 68"/>
            <p:cNvSpPr>
              <a:spLocks noChangeShapeType="1"/>
            </p:cNvSpPr>
            <p:nvPr/>
          </p:nvSpPr>
          <p:spPr bwMode="auto">
            <a:xfrm>
              <a:off x="8833" y="2078"/>
              <a:ext cx="248" cy="315"/>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 name="Line 69"/>
            <p:cNvSpPr>
              <a:spLocks noChangeShapeType="1"/>
            </p:cNvSpPr>
            <p:nvPr/>
          </p:nvSpPr>
          <p:spPr bwMode="auto">
            <a:xfrm>
              <a:off x="6276" y="3651"/>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Line 70"/>
            <p:cNvSpPr>
              <a:spLocks noChangeShapeType="1"/>
            </p:cNvSpPr>
            <p:nvPr/>
          </p:nvSpPr>
          <p:spPr bwMode="auto">
            <a:xfrm>
              <a:off x="6276" y="2812"/>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Text Box 71"/>
            <p:cNvSpPr txBox="1">
              <a:spLocks noChangeArrowheads="1"/>
            </p:cNvSpPr>
            <p:nvPr/>
          </p:nvSpPr>
          <p:spPr bwMode="auto">
            <a:xfrm>
              <a:off x="5985" y="3653"/>
              <a:ext cx="284"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54" name="Text Box 72"/>
            <p:cNvSpPr txBox="1">
              <a:spLocks noChangeArrowheads="1"/>
            </p:cNvSpPr>
            <p:nvPr/>
          </p:nvSpPr>
          <p:spPr bwMode="auto">
            <a:xfrm>
              <a:off x="8550" y="2382"/>
              <a:ext cx="810"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r" eaLnBrk="1" hangingPunct="1"/>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CRLF</a:t>
              </a:r>
            </a:p>
          </p:txBody>
        </p:sp>
        <p:sp>
          <p:nvSpPr>
            <p:cNvPr id="55" name="Text Box 75"/>
            <p:cNvSpPr txBox="1">
              <a:spLocks noChangeArrowheads="1"/>
            </p:cNvSpPr>
            <p:nvPr/>
          </p:nvSpPr>
          <p:spPr bwMode="auto">
            <a:xfrm>
              <a:off x="4468" y="4142"/>
              <a:ext cx="810"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CRLF</a:t>
              </a:r>
            </a:p>
          </p:txBody>
        </p:sp>
        <p:sp>
          <p:nvSpPr>
            <p:cNvPr id="57" name="Rectangle 132"/>
            <p:cNvSpPr>
              <a:spLocks noChangeArrowheads="1"/>
            </p:cNvSpPr>
            <p:nvPr/>
          </p:nvSpPr>
          <p:spPr bwMode="auto">
            <a:xfrm>
              <a:off x="4130" y="2338"/>
              <a:ext cx="1621" cy="518"/>
            </a:xfrm>
            <a:prstGeom prst="rect">
              <a:avLst/>
            </a:prstGeom>
            <a:grpFill/>
            <a:ln w="38100">
              <a:solidFill>
                <a:srgbClr val="CC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Text Box 73"/>
            <p:cNvSpPr txBox="1">
              <a:spLocks noChangeArrowheads="1"/>
            </p:cNvSpPr>
            <p:nvPr/>
          </p:nvSpPr>
          <p:spPr bwMode="auto">
            <a:xfrm>
              <a:off x="6788" y="3659"/>
              <a:ext cx="947"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微软雅黑" panose="020B0503020204020204" pitchFamily="34" charset="-122"/>
                  <a:ea typeface="微软雅黑" panose="020B0503020204020204" pitchFamily="34" charset="-122"/>
                  <a:cs typeface="微软雅黑" panose="020B0503020204020204" pitchFamily="34" charset="-122"/>
                </a:rPr>
                <a:t>CRLF</a:t>
              </a:r>
            </a:p>
          </p:txBody>
        </p:sp>
        <p:sp>
          <p:nvSpPr>
            <p:cNvPr id="60" name="Text Box 74"/>
            <p:cNvSpPr txBox="1">
              <a:spLocks noChangeArrowheads="1"/>
            </p:cNvSpPr>
            <p:nvPr/>
          </p:nvSpPr>
          <p:spPr bwMode="auto">
            <a:xfrm>
              <a:off x="6795" y="2826"/>
              <a:ext cx="810"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CRLF</a:t>
              </a:r>
            </a:p>
          </p:txBody>
        </p:sp>
      </p:grpSp>
      <p:sp>
        <p:nvSpPr>
          <p:cNvPr id="61" name="矩形 60"/>
          <p:cNvSpPr/>
          <p:nvPr/>
        </p:nvSpPr>
        <p:spPr>
          <a:xfrm>
            <a:off x="660763" y="1142810"/>
            <a:ext cx="3403237" cy="3351046"/>
          </a:xfrm>
          <a:prstGeom prst="rect">
            <a:avLst/>
          </a:prstGeom>
          <a:noFill/>
          <a:ln>
            <a:noFill/>
          </a:ln>
        </p:spPr>
        <p:txBody>
          <a:bodyPr wrap="square">
            <a:spAutoFit/>
          </a:bodyPr>
          <a:lstStyle/>
          <a:p>
            <a:pPr marL="342900" indent="-342900">
              <a:lnSpc>
                <a:spcPct val="150000"/>
              </a:lnSpc>
              <a:buFont typeface="Wingdings" panose="05000000000000000000" pitchFamily="2" charset="2"/>
              <a:buChar char="n"/>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方法是</a:t>
            </a:r>
            <a:r>
              <a:rPr kumimoji="1"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对所请求的对象进行的操作</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，实际上也</a:t>
            </a:r>
            <a:r>
              <a:rPr kumimoji="1"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就是一些命令</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50000"/>
              </a:lnSpc>
              <a:buFont typeface="Wingdings" panose="05000000000000000000" pitchFamily="2" charset="2"/>
              <a:buChar char="n"/>
            </a:pPr>
            <a:r>
              <a:rPr kumimoji="1"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请求报文的类型是由它所采用的方法决定的</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3" name="标题 2"/>
          <p:cNvSpPr>
            <a:spLocks noGrp="1"/>
          </p:cNvSpPr>
          <p:nvPr>
            <p:ph type="title"/>
          </p:nvPr>
        </p:nvSpPr>
        <p:spPr/>
        <p:txBody>
          <a:bodyPr>
            <a:normAutofit/>
          </a:bodyPr>
          <a:lstStyle/>
          <a:p>
            <a:r>
              <a:rPr lang="en-US" altLang="zh-CN" sz="3200" dirty="0"/>
              <a:t>HTTP</a:t>
            </a:r>
            <a:r>
              <a:rPr lang="zh-CN" altLang="en-US" sz="3200" dirty="0"/>
              <a:t>报文结构：方法</a:t>
            </a:r>
          </a:p>
        </p:txBody>
      </p:sp>
    </p:spTree>
    <p:extLst>
      <p:ext uri="{BB962C8B-B14F-4D97-AF65-F5344CB8AC3E}">
        <p14:creationId xmlns:p14="http://schemas.microsoft.com/office/powerpoint/2010/main" val="24918678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4885451" y="1366196"/>
            <a:ext cx="0" cy="451467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标题 3"/>
          <p:cNvSpPr>
            <a:spLocks noGrp="1"/>
          </p:cNvSpPr>
          <p:nvPr>
            <p:ph type="title"/>
          </p:nvPr>
        </p:nvSpPr>
        <p:spPr/>
        <p:txBody>
          <a:bodyPr>
            <a:noAutofit/>
          </a:bodyPr>
          <a:lstStyle/>
          <a:p>
            <a:r>
              <a:rPr lang="en-US" altLang="zh-CN" sz="3200" dirty="0"/>
              <a:t>HTTP</a:t>
            </a:r>
            <a:r>
              <a:rPr lang="zh-CN" altLang="en-US" sz="3200" dirty="0"/>
              <a:t>报文结构：具体方法</a:t>
            </a:r>
          </a:p>
        </p:txBody>
      </p:sp>
      <p:graphicFrame>
        <p:nvGraphicFramePr>
          <p:cNvPr id="5" name="表格 4"/>
          <p:cNvGraphicFramePr/>
          <p:nvPr>
            <p:custDataLst>
              <p:tags r:id="rId1"/>
            </p:custDataLst>
          </p:nvPr>
        </p:nvGraphicFramePr>
        <p:xfrm>
          <a:off x="1350645" y="1464671"/>
          <a:ext cx="9662795" cy="4703445"/>
        </p:xfrm>
        <a:graphic>
          <a:graphicData uri="http://schemas.openxmlformats.org/drawingml/2006/table">
            <a:tbl>
              <a:tblPr firstRow="1" bandRow="1">
                <a:tableStyleId>{5C22544A-7EE6-4342-B048-85BDC9FD1C3A}</a:tableStyleId>
              </a:tblPr>
              <a:tblGrid>
                <a:gridCol w="2230120">
                  <a:extLst>
                    <a:ext uri="{9D8B030D-6E8A-4147-A177-3AD203B41FA5}">
                      <a16:colId xmlns:a16="http://schemas.microsoft.com/office/drawing/2014/main" val="20000"/>
                    </a:ext>
                  </a:extLst>
                </a:gridCol>
                <a:gridCol w="7432675">
                  <a:extLst>
                    <a:ext uri="{9D8B030D-6E8A-4147-A177-3AD203B41FA5}">
                      <a16:colId xmlns:a16="http://schemas.microsoft.com/office/drawing/2014/main" val="20001"/>
                    </a:ext>
                  </a:extLst>
                </a:gridCol>
              </a:tblGrid>
              <a:tr h="522605">
                <a:tc>
                  <a:txBody>
                    <a:bodyPr/>
                    <a:lstStyle/>
                    <a:p>
                      <a:pPr>
                        <a:buNone/>
                      </a:pPr>
                      <a:r>
                        <a:rPr lang="zh-CN" altLang="en-US" sz="2400" b="0">
                          <a:latin typeface="微软雅黑" panose="020B0503020204020204" pitchFamily="34" charset="-122"/>
                          <a:ea typeface="微软雅黑" panose="020B0503020204020204" pitchFamily="34" charset="-122"/>
                        </a:rPr>
                        <a:t>方法或操作</a:t>
                      </a:r>
                    </a:p>
                  </a:txBody>
                  <a:tcPr/>
                </a:tc>
                <a:tc>
                  <a:txBody>
                    <a:bodyPr/>
                    <a:lstStyle/>
                    <a:p>
                      <a:pPr>
                        <a:buNone/>
                      </a:pPr>
                      <a:r>
                        <a:rPr lang="zh-CN" altLang="en-US" sz="2400" b="0" dirty="0">
                          <a:latin typeface="微软雅黑" panose="020B0503020204020204" pitchFamily="34" charset="-122"/>
                          <a:ea typeface="微软雅黑" panose="020B0503020204020204" pitchFamily="34" charset="-122"/>
                        </a:rPr>
                        <a:t>含义</a:t>
                      </a:r>
                    </a:p>
                  </a:txBody>
                  <a:tcPr/>
                </a:tc>
                <a:extLst>
                  <a:ext uri="{0D108BD9-81ED-4DB2-BD59-A6C34878D82A}">
                    <a16:rowId xmlns:a16="http://schemas.microsoft.com/office/drawing/2014/main" val="10000"/>
                  </a:ext>
                </a:extLst>
              </a:tr>
              <a:tr h="522605">
                <a:tc>
                  <a:txBody>
                    <a:bodyPr/>
                    <a:lstStyle/>
                    <a:p>
                      <a:pPr>
                        <a:buNone/>
                      </a:pPr>
                      <a:r>
                        <a:rPr lang="en-US" altLang="zh-CN" sz="2400" b="0">
                          <a:latin typeface="微软雅黑" panose="020B0503020204020204" pitchFamily="34" charset="-122"/>
                          <a:ea typeface="微软雅黑" panose="020B0503020204020204" pitchFamily="34" charset="-122"/>
                        </a:rPr>
                        <a:t>OPTION</a:t>
                      </a:r>
                    </a:p>
                  </a:txBody>
                  <a:tcPr/>
                </a:tc>
                <a:tc>
                  <a:txBody>
                    <a:bodyPr/>
                    <a:lstStyle/>
                    <a:p>
                      <a:pPr>
                        <a:buNone/>
                      </a:pPr>
                      <a:r>
                        <a:rPr lang="zh-CN" sz="2400" b="0" dirty="0">
                          <a:solidFill>
                            <a:schemeClr val="tx1"/>
                          </a:solidFill>
                          <a:latin typeface="微软雅黑" panose="020B0503020204020204" pitchFamily="34" charset="-122"/>
                          <a:ea typeface="微软雅黑" panose="020B0503020204020204" pitchFamily="34" charset="-122"/>
                          <a:sym typeface="+mn-ea"/>
                        </a:rPr>
                        <a:t>请求一些选项的信息</a:t>
                      </a:r>
                      <a:endParaRPr lang="zh-CN" altLang="en-US" sz="2400" b="0" dirty="0">
                        <a:solidFill>
                          <a:schemeClr val="tx1"/>
                        </a:solidFill>
                        <a:latin typeface="微软雅黑" panose="020B0503020204020204" pitchFamily="34" charset="-122"/>
                        <a:ea typeface="微软雅黑" panose="020B0503020204020204" pitchFamily="34" charset="-122"/>
                        <a:sym typeface="+mn-ea"/>
                      </a:endParaRPr>
                    </a:p>
                  </a:txBody>
                  <a:tcPr/>
                </a:tc>
                <a:extLst>
                  <a:ext uri="{0D108BD9-81ED-4DB2-BD59-A6C34878D82A}">
                    <a16:rowId xmlns:a16="http://schemas.microsoft.com/office/drawing/2014/main" val="10001"/>
                  </a:ext>
                </a:extLst>
              </a:tr>
              <a:tr h="522605">
                <a:tc>
                  <a:txBody>
                    <a:bodyPr/>
                    <a:lstStyle/>
                    <a:p>
                      <a:pPr>
                        <a:buNone/>
                      </a:pPr>
                      <a:r>
                        <a:rPr lang="en-US" altLang="zh-CN" sz="2400" b="0">
                          <a:latin typeface="微软雅黑" panose="020B0503020204020204" pitchFamily="34" charset="-122"/>
                          <a:ea typeface="微软雅黑" panose="020B0503020204020204" pitchFamily="34" charset="-122"/>
                        </a:rPr>
                        <a:t>GET</a:t>
                      </a:r>
                    </a:p>
                  </a:txBody>
                  <a:tcPr/>
                </a:tc>
                <a:tc>
                  <a:txBody>
                    <a:bodyPr/>
                    <a:lstStyle/>
                    <a:p>
                      <a:pPr>
                        <a:buNone/>
                      </a:pPr>
                      <a:r>
                        <a:rPr lang="zh-CN" sz="2400" b="0" dirty="0">
                          <a:solidFill>
                            <a:schemeClr val="tx1"/>
                          </a:solidFill>
                          <a:latin typeface="微软雅黑" panose="020B0503020204020204" pitchFamily="34" charset="-122"/>
                          <a:ea typeface="微软雅黑" panose="020B0503020204020204" pitchFamily="34" charset="-122"/>
                          <a:sym typeface="+mn-ea"/>
                        </a:rPr>
                        <a:t>请求读取由 </a:t>
                      </a:r>
                      <a:r>
                        <a:rPr lang="en-US" sz="2400" b="0" dirty="0">
                          <a:solidFill>
                            <a:schemeClr val="tx1"/>
                          </a:solidFill>
                          <a:latin typeface="微软雅黑" panose="020B0503020204020204" pitchFamily="34" charset="-122"/>
                          <a:ea typeface="微软雅黑" panose="020B0503020204020204" pitchFamily="34" charset="-122"/>
                          <a:sym typeface="+mn-ea"/>
                        </a:rPr>
                        <a:t>URL</a:t>
                      </a:r>
                      <a:r>
                        <a:rPr lang="zh-CN" sz="2400" b="0" dirty="0">
                          <a:solidFill>
                            <a:schemeClr val="tx1"/>
                          </a:solidFill>
                          <a:latin typeface="微软雅黑" panose="020B0503020204020204" pitchFamily="34" charset="-122"/>
                          <a:ea typeface="微软雅黑" panose="020B0503020204020204" pitchFamily="34" charset="-122"/>
                          <a:sym typeface="+mn-ea"/>
                        </a:rPr>
                        <a:t>所标志的信息</a:t>
                      </a:r>
                      <a:endParaRPr lang="zh-CN" altLang="en-US" sz="2400" b="0" dirty="0">
                        <a:solidFill>
                          <a:schemeClr val="tx1"/>
                        </a:solidFill>
                        <a:latin typeface="微软雅黑" panose="020B0503020204020204" pitchFamily="34" charset="-122"/>
                        <a:ea typeface="微软雅黑" panose="020B0503020204020204" pitchFamily="34" charset="-122"/>
                        <a:sym typeface="+mn-ea"/>
                      </a:endParaRPr>
                    </a:p>
                  </a:txBody>
                  <a:tcPr/>
                </a:tc>
                <a:extLst>
                  <a:ext uri="{0D108BD9-81ED-4DB2-BD59-A6C34878D82A}">
                    <a16:rowId xmlns:a16="http://schemas.microsoft.com/office/drawing/2014/main" val="10002"/>
                  </a:ext>
                </a:extLst>
              </a:tr>
              <a:tr h="522605">
                <a:tc>
                  <a:txBody>
                    <a:bodyPr/>
                    <a:lstStyle/>
                    <a:p>
                      <a:pPr>
                        <a:buNone/>
                      </a:pPr>
                      <a:r>
                        <a:rPr lang="en-US" altLang="zh-CN" sz="2400" b="0">
                          <a:latin typeface="微软雅黑" panose="020B0503020204020204" pitchFamily="34" charset="-122"/>
                          <a:ea typeface="微软雅黑" panose="020B0503020204020204" pitchFamily="34" charset="-122"/>
                        </a:rPr>
                        <a:t>HEAD</a:t>
                      </a:r>
                    </a:p>
                  </a:txBody>
                  <a:tcPr/>
                </a:tc>
                <a:tc>
                  <a:txBody>
                    <a:bodyPr/>
                    <a:lstStyle/>
                    <a:p>
                      <a:pPr>
                        <a:buNone/>
                      </a:pPr>
                      <a:r>
                        <a:rPr lang="zh-CN" sz="2400" b="0" dirty="0">
                          <a:solidFill>
                            <a:schemeClr val="tx1"/>
                          </a:solidFill>
                          <a:latin typeface="微软雅黑" panose="020B0503020204020204" pitchFamily="34" charset="-122"/>
                          <a:ea typeface="微软雅黑" panose="020B0503020204020204" pitchFamily="34" charset="-122"/>
                          <a:sym typeface="+mn-ea"/>
                        </a:rPr>
                        <a:t>请求读取由 </a:t>
                      </a:r>
                      <a:r>
                        <a:rPr lang="en-US" sz="2400" b="0" dirty="0">
                          <a:solidFill>
                            <a:schemeClr val="tx1"/>
                          </a:solidFill>
                          <a:latin typeface="微软雅黑" panose="020B0503020204020204" pitchFamily="34" charset="-122"/>
                          <a:ea typeface="微软雅黑" panose="020B0503020204020204" pitchFamily="34" charset="-122"/>
                          <a:sym typeface="+mn-ea"/>
                        </a:rPr>
                        <a:t>URL</a:t>
                      </a:r>
                      <a:r>
                        <a:rPr lang="zh-CN" sz="2400" b="0" dirty="0">
                          <a:solidFill>
                            <a:schemeClr val="tx1"/>
                          </a:solidFill>
                          <a:latin typeface="微软雅黑" panose="020B0503020204020204" pitchFamily="34" charset="-122"/>
                          <a:ea typeface="微软雅黑" panose="020B0503020204020204" pitchFamily="34" charset="-122"/>
                          <a:sym typeface="+mn-ea"/>
                        </a:rPr>
                        <a:t>所标志的信息的首部</a:t>
                      </a:r>
                      <a:endParaRPr lang="zh-CN" altLang="en-US" sz="2400" b="0" dirty="0">
                        <a:solidFill>
                          <a:schemeClr val="tx1"/>
                        </a:solidFill>
                        <a:latin typeface="微软雅黑" panose="020B0503020204020204" pitchFamily="34" charset="-122"/>
                        <a:ea typeface="微软雅黑" panose="020B0503020204020204" pitchFamily="34" charset="-122"/>
                        <a:sym typeface="+mn-ea"/>
                      </a:endParaRPr>
                    </a:p>
                  </a:txBody>
                  <a:tcPr/>
                </a:tc>
                <a:extLst>
                  <a:ext uri="{0D108BD9-81ED-4DB2-BD59-A6C34878D82A}">
                    <a16:rowId xmlns:a16="http://schemas.microsoft.com/office/drawing/2014/main" val="10003"/>
                  </a:ext>
                </a:extLst>
              </a:tr>
              <a:tr h="522605">
                <a:tc>
                  <a:txBody>
                    <a:bodyPr/>
                    <a:lstStyle/>
                    <a:p>
                      <a:pPr>
                        <a:buNone/>
                      </a:pPr>
                      <a:r>
                        <a:rPr lang="en-US" altLang="zh-CN" sz="2400" b="0">
                          <a:latin typeface="微软雅黑" panose="020B0503020204020204" pitchFamily="34" charset="-122"/>
                          <a:ea typeface="微软雅黑" panose="020B0503020204020204" pitchFamily="34" charset="-122"/>
                        </a:rPr>
                        <a:t>POST</a:t>
                      </a:r>
                    </a:p>
                  </a:txBody>
                  <a:tcPr/>
                </a:tc>
                <a:tc>
                  <a:txBody>
                    <a:bodyPr/>
                    <a:lstStyle/>
                    <a:p>
                      <a:pPr>
                        <a:buNone/>
                      </a:pPr>
                      <a:r>
                        <a:rPr lang="zh-CN" sz="2400" b="0" dirty="0">
                          <a:solidFill>
                            <a:schemeClr val="tx1"/>
                          </a:solidFill>
                          <a:latin typeface="微软雅黑" panose="020B0503020204020204" pitchFamily="34" charset="-122"/>
                          <a:ea typeface="微软雅黑" panose="020B0503020204020204" pitchFamily="34" charset="-122"/>
                          <a:sym typeface="+mn-ea"/>
                        </a:rPr>
                        <a:t>给添加信息（例如，注释）</a:t>
                      </a:r>
                      <a:endParaRPr lang="zh-CN" altLang="en-US" sz="2400" b="0" dirty="0">
                        <a:solidFill>
                          <a:schemeClr val="tx1"/>
                        </a:solidFill>
                        <a:latin typeface="微软雅黑" panose="020B0503020204020204" pitchFamily="34" charset="-122"/>
                        <a:ea typeface="微软雅黑" panose="020B0503020204020204" pitchFamily="34" charset="-122"/>
                        <a:sym typeface="+mn-ea"/>
                      </a:endParaRPr>
                    </a:p>
                  </a:txBody>
                  <a:tcPr/>
                </a:tc>
                <a:extLst>
                  <a:ext uri="{0D108BD9-81ED-4DB2-BD59-A6C34878D82A}">
                    <a16:rowId xmlns:a16="http://schemas.microsoft.com/office/drawing/2014/main" val="10004"/>
                  </a:ext>
                </a:extLst>
              </a:tr>
              <a:tr h="522605">
                <a:tc>
                  <a:txBody>
                    <a:bodyPr/>
                    <a:lstStyle/>
                    <a:p>
                      <a:pPr>
                        <a:buNone/>
                      </a:pPr>
                      <a:r>
                        <a:rPr lang="en-US" altLang="zh-CN" sz="2400" b="0">
                          <a:latin typeface="微软雅黑" panose="020B0503020204020204" pitchFamily="34" charset="-122"/>
                          <a:ea typeface="微软雅黑" panose="020B0503020204020204" pitchFamily="34" charset="-122"/>
                        </a:rPr>
                        <a:t>PUT</a:t>
                      </a:r>
                    </a:p>
                  </a:txBody>
                  <a:tcPr/>
                </a:tc>
                <a:tc>
                  <a:txBody>
                    <a:bodyPr/>
                    <a:lstStyle/>
                    <a:p>
                      <a:pPr>
                        <a:buNone/>
                      </a:pPr>
                      <a:r>
                        <a:rPr lang="zh-CN" sz="2400" b="0" dirty="0">
                          <a:solidFill>
                            <a:schemeClr val="tx1"/>
                          </a:solidFill>
                          <a:latin typeface="微软雅黑" panose="020B0503020204020204" pitchFamily="34" charset="-122"/>
                          <a:ea typeface="微软雅黑" panose="020B0503020204020204" pitchFamily="34" charset="-122"/>
                          <a:sym typeface="+mn-ea"/>
                        </a:rPr>
                        <a:t>在指明的 </a:t>
                      </a:r>
                      <a:r>
                        <a:rPr lang="en-US" sz="2400" b="0" dirty="0">
                          <a:solidFill>
                            <a:schemeClr val="tx1"/>
                          </a:solidFill>
                          <a:latin typeface="微软雅黑" panose="020B0503020204020204" pitchFamily="34" charset="-122"/>
                          <a:ea typeface="微软雅黑" panose="020B0503020204020204" pitchFamily="34" charset="-122"/>
                          <a:sym typeface="+mn-ea"/>
                        </a:rPr>
                        <a:t>URL</a:t>
                      </a:r>
                      <a:r>
                        <a:rPr lang="zh-CN" sz="2400" b="0" dirty="0">
                          <a:solidFill>
                            <a:schemeClr val="tx1"/>
                          </a:solidFill>
                          <a:latin typeface="微软雅黑" panose="020B0503020204020204" pitchFamily="34" charset="-122"/>
                          <a:ea typeface="微软雅黑" panose="020B0503020204020204" pitchFamily="34" charset="-122"/>
                          <a:sym typeface="+mn-ea"/>
                        </a:rPr>
                        <a:t>下存储一个文档</a:t>
                      </a:r>
                      <a:endParaRPr lang="zh-CN" altLang="en-US" sz="2400" b="0" dirty="0">
                        <a:solidFill>
                          <a:schemeClr val="tx1"/>
                        </a:solidFill>
                        <a:latin typeface="微软雅黑" panose="020B0503020204020204" pitchFamily="34" charset="-122"/>
                        <a:ea typeface="微软雅黑" panose="020B0503020204020204" pitchFamily="34" charset="-122"/>
                        <a:sym typeface="+mn-ea"/>
                      </a:endParaRPr>
                    </a:p>
                  </a:txBody>
                  <a:tcPr/>
                </a:tc>
                <a:extLst>
                  <a:ext uri="{0D108BD9-81ED-4DB2-BD59-A6C34878D82A}">
                    <a16:rowId xmlns:a16="http://schemas.microsoft.com/office/drawing/2014/main" val="10005"/>
                  </a:ext>
                </a:extLst>
              </a:tr>
              <a:tr h="522605">
                <a:tc>
                  <a:txBody>
                    <a:bodyPr/>
                    <a:lstStyle/>
                    <a:p>
                      <a:pPr>
                        <a:buNone/>
                      </a:pPr>
                      <a:r>
                        <a:rPr lang="en-US" altLang="zh-CN" sz="2400" b="0">
                          <a:latin typeface="微软雅黑" panose="020B0503020204020204" pitchFamily="34" charset="-122"/>
                          <a:ea typeface="微软雅黑" panose="020B0503020204020204" pitchFamily="34" charset="-122"/>
                        </a:rPr>
                        <a:t>DELETE</a:t>
                      </a:r>
                    </a:p>
                  </a:txBody>
                  <a:tcPr/>
                </a:tc>
                <a:tc>
                  <a:txBody>
                    <a:bodyPr/>
                    <a:lstStyle/>
                    <a:p>
                      <a:pPr>
                        <a:buNone/>
                      </a:pPr>
                      <a:r>
                        <a:rPr lang="zh-CN" sz="2400" b="0" dirty="0">
                          <a:solidFill>
                            <a:schemeClr val="tx1"/>
                          </a:solidFill>
                          <a:latin typeface="微软雅黑" panose="020B0503020204020204" pitchFamily="34" charset="-122"/>
                          <a:ea typeface="微软雅黑" panose="020B0503020204020204" pitchFamily="34" charset="-122"/>
                          <a:sym typeface="+mn-ea"/>
                        </a:rPr>
                        <a:t>删除指明的 </a:t>
                      </a:r>
                      <a:r>
                        <a:rPr lang="en-US" sz="2400" b="0" dirty="0">
                          <a:solidFill>
                            <a:schemeClr val="tx1"/>
                          </a:solidFill>
                          <a:latin typeface="微软雅黑" panose="020B0503020204020204" pitchFamily="34" charset="-122"/>
                          <a:ea typeface="微软雅黑" panose="020B0503020204020204" pitchFamily="34" charset="-122"/>
                          <a:sym typeface="+mn-ea"/>
                        </a:rPr>
                        <a:t>URL</a:t>
                      </a:r>
                      <a:r>
                        <a:rPr lang="zh-CN" sz="2400" b="0" dirty="0">
                          <a:solidFill>
                            <a:schemeClr val="tx1"/>
                          </a:solidFill>
                          <a:latin typeface="微软雅黑" panose="020B0503020204020204" pitchFamily="34" charset="-122"/>
                          <a:ea typeface="微软雅黑" panose="020B0503020204020204" pitchFamily="34" charset="-122"/>
                          <a:sym typeface="+mn-ea"/>
                        </a:rPr>
                        <a:t>所标志的资源</a:t>
                      </a:r>
                      <a:endParaRPr lang="zh-CN" altLang="en-US" sz="2400" b="0" dirty="0">
                        <a:solidFill>
                          <a:schemeClr val="tx1"/>
                        </a:solidFill>
                        <a:latin typeface="微软雅黑" panose="020B0503020204020204" pitchFamily="34" charset="-122"/>
                        <a:ea typeface="微软雅黑" panose="020B0503020204020204" pitchFamily="34" charset="-122"/>
                        <a:sym typeface="+mn-ea"/>
                      </a:endParaRPr>
                    </a:p>
                  </a:txBody>
                  <a:tcPr/>
                </a:tc>
                <a:extLst>
                  <a:ext uri="{0D108BD9-81ED-4DB2-BD59-A6C34878D82A}">
                    <a16:rowId xmlns:a16="http://schemas.microsoft.com/office/drawing/2014/main" val="10006"/>
                  </a:ext>
                </a:extLst>
              </a:tr>
              <a:tr h="522605">
                <a:tc>
                  <a:txBody>
                    <a:bodyPr/>
                    <a:lstStyle/>
                    <a:p>
                      <a:pPr>
                        <a:buNone/>
                      </a:pPr>
                      <a:r>
                        <a:rPr lang="en-US" altLang="zh-CN" sz="2400" b="0">
                          <a:latin typeface="微软雅黑" panose="020B0503020204020204" pitchFamily="34" charset="-122"/>
                          <a:ea typeface="微软雅黑" panose="020B0503020204020204" pitchFamily="34" charset="-122"/>
                        </a:rPr>
                        <a:t>TRACE</a:t>
                      </a:r>
                    </a:p>
                  </a:txBody>
                  <a:tcPr/>
                </a:tc>
                <a:tc>
                  <a:txBody>
                    <a:bodyPr/>
                    <a:lstStyle/>
                    <a:p>
                      <a:pPr>
                        <a:buNone/>
                      </a:pPr>
                      <a:r>
                        <a:rPr lang="zh-CN" sz="2400" b="0" dirty="0">
                          <a:solidFill>
                            <a:schemeClr val="tx1"/>
                          </a:solidFill>
                          <a:latin typeface="微软雅黑" panose="020B0503020204020204" pitchFamily="34" charset="-122"/>
                          <a:ea typeface="微软雅黑" panose="020B0503020204020204" pitchFamily="34" charset="-122"/>
                          <a:sym typeface="+mn-ea"/>
                        </a:rPr>
                        <a:t>用来进行环回测试的请求报文</a:t>
                      </a:r>
                      <a:endParaRPr lang="zh-CN" altLang="en-US" sz="2400" b="0" dirty="0">
                        <a:solidFill>
                          <a:schemeClr val="tx1"/>
                        </a:solidFill>
                        <a:latin typeface="微软雅黑" panose="020B0503020204020204" pitchFamily="34" charset="-122"/>
                        <a:ea typeface="微软雅黑" panose="020B0503020204020204" pitchFamily="34" charset="-122"/>
                        <a:sym typeface="+mn-ea"/>
                      </a:endParaRPr>
                    </a:p>
                  </a:txBody>
                  <a:tcPr/>
                </a:tc>
                <a:extLst>
                  <a:ext uri="{0D108BD9-81ED-4DB2-BD59-A6C34878D82A}">
                    <a16:rowId xmlns:a16="http://schemas.microsoft.com/office/drawing/2014/main" val="10007"/>
                  </a:ext>
                </a:extLst>
              </a:tr>
              <a:tr h="522605">
                <a:tc>
                  <a:txBody>
                    <a:bodyPr/>
                    <a:lstStyle/>
                    <a:p>
                      <a:pPr>
                        <a:buNone/>
                      </a:pPr>
                      <a:r>
                        <a:rPr lang="en-US" altLang="zh-CN" sz="2400" b="0">
                          <a:latin typeface="微软雅黑" panose="020B0503020204020204" pitchFamily="34" charset="-122"/>
                          <a:ea typeface="微软雅黑" panose="020B0503020204020204" pitchFamily="34" charset="-122"/>
                        </a:rPr>
                        <a:t>CONNECT</a:t>
                      </a:r>
                    </a:p>
                  </a:txBody>
                  <a:tcPr/>
                </a:tc>
                <a:tc>
                  <a:txBody>
                    <a:bodyPr/>
                    <a:lstStyle/>
                    <a:p>
                      <a:pPr>
                        <a:buNone/>
                      </a:pPr>
                      <a:r>
                        <a:rPr lang="zh-CN" sz="2400" b="0" dirty="0">
                          <a:solidFill>
                            <a:schemeClr val="tx1"/>
                          </a:solidFill>
                          <a:latin typeface="微软雅黑" panose="020B0503020204020204" pitchFamily="34" charset="-122"/>
                          <a:ea typeface="微软雅黑" panose="020B0503020204020204" pitchFamily="34" charset="-122"/>
                          <a:sym typeface="+mn-ea"/>
                        </a:rPr>
                        <a:t>用于代理服务器</a:t>
                      </a:r>
                      <a:endParaRPr lang="zh-CN" altLang="en-US" sz="2400" b="0" dirty="0">
                        <a:solidFill>
                          <a:schemeClr val="tx1"/>
                        </a:solidFill>
                        <a:latin typeface="微软雅黑" panose="020B0503020204020204" pitchFamily="34" charset="-122"/>
                        <a:ea typeface="微软雅黑" panose="020B0503020204020204" pitchFamily="34" charset="-122"/>
                        <a:sym typeface="+mn-ea"/>
                      </a:endParaRP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065119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671002" y="1153048"/>
            <a:ext cx="8849995" cy="4379843"/>
            <a:chOff x="5686" y="2285"/>
            <a:chExt cx="8331" cy="4960"/>
          </a:xfrm>
          <a:noFill/>
        </p:grpSpPr>
        <p:sp>
          <p:nvSpPr>
            <p:cNvPr id="5" name="Rectangle 51"/>
            <p:cNvSpPr>
              <a:spLocks noChangeArrowheads="1"/>
            </p:cNvSpPr>
            <p:nvPr/>
          </p:nvSpPr>
          <p:spPr bwMode="auto">
            <a:xfrm>
              <a:off x="5686" y="4868"/>
              <a:ext cx="4662" cy="560"/>
            </a:xfrm>
            <a:prstGeom prst="rect">
              <a:avLst/>
            </a:prstGeom>
            <a:grpFill/>
            <a:ln w="9525">
              <a:solidFill>
                <a:schemeClr val="tx1"/>
              </a:solidFill>
              <a:miter lim="800000"/>
            </a:ln>
            <a:effec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Rectangle 43"/>
            <p:cNvSpPr>
              <a:spLocks noChangeArrowheads="1"/>
            </p:cNvSpPr>
            <p:nvPr/>
          </p:nvSpPr>
          <p:spPr bwMode="auto">
            <a:xfrm>
              <a:off x="5686" y="3749"/>
              <a:ext cx="4662" cy="56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Rectangle 34"/>
            <p:cNvSpPr>
              <a:spLocks noChangeArrowheads="1"/>
            </p:cNvSpPr>
            <p:nvPr/>
          </p:nvSpPr>
          <p:spPr bwMode="auto">
            <a:xfrm>
              <a:off x="5686" y="3191"/>
              <a:ext cx="7137" cy="558"/>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23"/>
            <p:cNvSpPr>
              <a:spLocks noChangeArrowheads="1"/>
            </p:cNvSpPr>
            <p:nvPr/>
          </p:nvSpPr>
          <p:spPr bwMode="auto">
            <a:xfrm>
              <a:off x="9029" y="4881"/>
              <a:ext cx="1319" cy="534"/>
            </a:xfrm>
            <a:prstGeom prst="rect">
              <a:avLst/>
            </a:prstGeom>
            <a:grpFill/>
            <a:ln>
              <a:noFill/>
            </a:ln>
            <a:effec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Rectangle 24"/>
            <p:cNvSpPr>
              <a:spLocks noChangeArrowheads="1"/>
            </p:cNvSpPr>
            <p:nvPr/>
          </p:nvSpPr>
          <p:spPr bwMode="auto">
            <a:xfrm>
              <a:off x="5695" y="5454"/>
              <a:ext cx="1352" cy="531"/>
            </a:xfrm>
            <a:prstGeom prst="rect">
              <a:avLst/>
            </a:prstGeom>
            <a:grpFill/>
            <a:ln>
              <a:noFill/>
            </a:ln>
            <a:effec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Rectangle 25"/>
            <p:cNvSpPr>
              <a:spLocks noChangeArrowheads="1"/>
            </p:cNvSpPr>
            <p:nvPr/>
          </p:nvSpPr>
          <p:spPr bwMode="auto">
            <a:xfrm>
              <a:off x="9029" y="3762"/>
              <a:ext cx="1319" cy="547"/>
            </a:xfrm>
            <a:prstGeom prst="rect">
              <a:avLst/>
            </a:prstGeom>
            <a:grpFill/>
            <a:ln>
              <a:noFill/>
            </a:ln>
            <a:effec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Rectangle 26"/>
            <p:cNvSpPr>
              <a:spLocks noChangeArrowheads="1"/>
            </p:cNvSpPr>
            <p:nvPr/>
          </p:nvSpPr>
          <p:spPr bwMode="auto">
            <a:xfrm>
              <a:off x="8203" y="4881"/>
              <a:ext cx="179" cy="54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27"/>
            <p:cNvSpPr>
              <a:spLocks noChangeArrowheads="1"/>
            </p:cNvSpPr>
            <p:nvPr/>
          </p:nvSpPr>
          <p:spPr bwMode="auto">
            <a:xfrm>
              <a:off x="8203" y="3762"/>
              <a:ext cx="165" cy="54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Line 28"/>
            <p:cNvSpPr>
              <a:spLocks noChangeShapeType="1"/>
            </p:cNvSpPr>
            <p:nvPr/>
          </p:nvSpPr>
          <p:spPr bwMode="auto">
            <a:xfrm>
              <a:off x="7998"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Line 29"/>
            <p:cNvSpPr>
              <a:spLocks noChangeShapeType="1"/>
            </p:cNvSpPr>
            <p:nvPr/>
          </p:nvSpPr>
          <p:spPr bwMode="auto">
            <a:xfrm>
              <a:off x="9029"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Line 30"/>
            <p:cNvSpPr>
              <a:spLocks noChangeShapeType="1"/>
            </p:cNvSpPr>
            <p:nvPr/>
          </p:nvSpPr>
          <p:spPr bwMode="auto">
            <a:xfrm>
              <a:off x="8203"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Rectangle 31"/>
            <p:cNvSpPr>
              <a:spLocks noChangeArrowheads="1"/>
            </p:cNvSpPr>
            <p:nvPr/>
          </p:nvSpPr>
          <p:spPr bwMode="auto">
            <a:xfrm>
              <a:off x="11461" y="3204"/>
              <a:ext cx="1361"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Rectangle 32"/>
            <p:cNvSpPr>
              <a:spLocks noChangeArrowheads="1"/>
            </p:cNvSpPr>
            <p:nvPr/>
          </p:nvSpPr>
          <p:spPr bwMode="auto">
            <a:xfrm>
              <a:off x="9482" y="3204"/>
              <a:ext cx="165"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Rectangle 33"/>
            <p:cNvSpPr>
              <a:spLocks noChangeArrowheads="1"/>
            </p:cNvSpPr>
            <p:nvPr/>
          </p:nvSpPr>
          <p:spPr bwMode="auto">
            <a:xfrm>
              <a:off x="7503" y="3204"/>
              <a:ext cx="165"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 Box 35"/>
            <p:cNvSpPr txBox="1">
              <a:spLocks noChangeArrowheads="1"/>
            </p:cNvSpPr>
            <p:nvPr/>
          </p:nvSpPr>
          <p:spPr bwMode="auto">
            <a:xfrm>
              <a:off x="5941" y="3176"/>
              <a:ext cx="1213"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方   法</a:t>
              </a:r>
            </a:p>
          </p:txBody>
        </p:sp>
        <p:sp>
          <p:nvSpPr>
            <p:cNvPr id="20" name="Line 36"/>
            <p:cNvSpPr>
              <a:spLocks noChangeShapeType="1"/>
            </p:cNvSpPr>
            <p:nvPr/>
          </p:nvSpPr>
          <p:spPr bwMode="auto">
            <a:xfrm>
              <a:off x="7503"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Line 37"/>
            <p:cNvSpPr>
              <a:spLocks noChangeShapeType="1"/>
            </p:cNvSpPr>
            <p:nvPr/>
          </p:nvSpPr>
          <p:spPr bwMode="auto">
            <a:xfrm>
              <a:off x="7668"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Line 38"/>
            <p:cNvSpPr>
              <a:spLocks noChangeShapeType="1"/>
            </p:cNvSpPr>
            <p:nvPr/>
          </p:nvSpPr>
          <p:spPr bwMode="auto">
            <a:xfrm>
              <a:off x="9482"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Line 39"/>
            <p:cNvSpPr>
              <a:spLocks noChangeShapeType="1"/>
            </p:cNvSpPr>
            <p:nvPr/>
          </p:nvSpPr>
          <p:spPr bwMode="auto">
            <a:xfrm>
              <a:off x="9647"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Line 40"/>
            <p:cNvSpPr>
              <a:spLocks noChangeShapeType="1"/>
            </p:cNvSpPr>
            <p:nvPr/>
          </p:nvSpPr>
          <p:spPr bwMode="auto">
            <a:xfrm>
              <a:off x="11461"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Text Box 41"/>
            <p:cNvSpPr txBox="1">
              <a:spLocks noChangeArrowheads="1"/>
            </p:cNvSpPr>
            <p:nvPr/>
          </p:nvSpPr>
          <p:spPr bwMode="auto">
            <a:xfrm>
              <a:off x="7984" y="3176"/>
              <a:ext cx="934"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URL</a:t>
              </a:r>
            </a:p>
          </p:txBody>
        </p:sp>
        <p:sp>
          <p:nvSpPr>
            <p:cNvPr id="26" name="Text Box 42"/>
            <p:cNvSpPr txBox="1">
              <a:spLocks noChangeArrowheads="1"/>
            </p:cNvSpPr>
            <p:nvPr/>
          </p:nvSpPr>
          <p:spPr bwMode="auto">
            <a:xfrm>
              <a:off x="9836" y="3176"/>
              <a:ext cx="1213"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版   本</a:t>
              </a:r>
            </a:p>
          </p:txBody>
        </p:sp>
        <p:sp>
          <p:nvSpPr>
            <p:cNvPr id="27" name="Text Box 44"/>
            <p:cNvSpPr txBox="1">
              <a:spLocks noChangeArrowheads="1"/>
            </p:cNvSpPr>
            <p:nvPr/>
          </p:nvSpPr>
          <p:spPr bwMode="auto">
            <a:xfrm>
              <a:off x="5698" y="3742"/>
              <a:ext cx="1888"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首部字段名</a:t>
              </a:r>
            </a:p>
          </p:txBody>
        </p:sp>
        <p:sp>
          <p:nvSpPr>
            <p:cNvPr id="28" name="Line 45"/>
            <p:cNvSpPr>
              <a:spLocks noChangeShapeType="1"/>
            </p:cNvSpPr>
            <p:nvPr/>
          </p:nvSpPr>
          <p:spPr bwMode="auto">
            <a:xfrm>
              <a:off x="7998"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Line 46"/>
            <p:cNvSpPr>
              <a:spLocks noChangeShapeType="1"/>
            </p:cNvSpPr>
            <p:nvPr/>
          </p:nvSpPr>
          <p:spPr bwMode="auto">
            <a:xfrm>
              <a:off x="9029"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 Box 47"/>
            <p:cNvSpPr txBox="1">
              <a:spLocks noChangeArrowheads="1"/>
            </p:cNvSpPr>
            <p:nvPr/>
          </p:nvSpPr>
          <p:spPr bwMode="auto">
            <a:xfrm>
              <a:off x="10690" y="4313"/>
              <a:ext cx="1248"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a:latin typeface="微软雅黑" panose="020B0503020204020204" pitchFamily="34" charset="-122"/>
                  <a:ea typeface="微软雅黑" panose="020B0503020204020204" pitchFamily="34" charset="-122"/>
                  <a:cs typeface="微软雅黑" panose="020B0503020204020204" pitchFamily="34" charset="-122"/>
                </a:rPr>
                <a:t>首部行</a:t>
              </a:r>
            </a:p>
          </p:txBody>
        </p:sp>
        <p:sp>
          <p:nvSpPr>
            <p:cNvPr id="31" name="Line 48"/>
            <p:cNvSpPr>
              <a:spLocks noChangeShapeType="1"/>
            </p:cNvSpPr>
            <p:nvPr/>
          </p:nvSpPr>
          <p:spPr bwMode="auto">
            <a:xfrm>
              <a:off x="8203"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Text Box 49"/>
            <p:cNvSpPr txBox="1">
              <a:spLocks noChangeArrowheads="1"/>
            </p:cNvSpPr>
            <p:nvPr/>
          </p:nvSpPr>
          <p:spPr bwMode="auto">
            <a:xfrm>
              <a:off x="7970" y="3745"/>
              <a:ext cx="379"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3" name="Text Box 50"/>
            <p:cNvSpPr txBox="1">
              <a:spLocks noChangeArrowheads="1"/>
            </p:cNvSpPr>
            <p:nvPr/>
          </p:nvSpPr>
          <p:spPr bwMode="auto">
            <a:xfrm>
              <a:off x="8385" y="3753"/>
              <a:ext cx="608"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值</a:t>
              </a:r>
            </a:p>
          </p:txBody>
        </p:sp>
        <p:sp>
          <p:nvSpPr>
            <p:cNvPr id="34" name="Text Box 52"/>
            <p:cNvSpPr txBox="1">
              <a:spLocks noChangeArrowheads="1"/>
            </p:cNvSpPr>
            <p:nvPr/>
          </p:nvSpPr>
          <p:spPr bwMode="auto">
            <a:xfrm>
              <a:off x="5691" y="4851"/>
              <a:ext cx="1888"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首部字段名</a:t>
              </a:r>
            </a:p>
          </p:txBody>
        </p:sp>
        <p:sp>
          <p:nvSpPr>
            <p:cNvPr id="35" name="Text Box 53"/>
            <p:cNvSpPr txBox="1">
              <a:spLocks noChangeArrowheads="1"/>
            </p:cNvSpPr>
            <p:nvPr/>
          </p:nvSpPr>
          <p:spPr bwMode="auto">
            <a:xfrm>
              <a:off x="8420" y="4868"/>
              <a:ext cx="608"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值</a:t>
              </a:r>
            </a:p>
          </p:txBody>
        </p:sp>
        <p:sp>
          <p:nvSpPr>
            <p:cNvPr id="36" name="Text Box 54"/>
            <p:cNvSpPr txBox="1">
              <a:spLocks noChangeArrowheads="1"/>
            </p:cNvSpPr>
            <p:nvPr/>
          </p:nvSpPr>
          <p:spPr bwMode="auto">
            <a:xfrm>
              <a:off x="7833" y="5374"/>
              <a:ext cx="379"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7" name="Text Box 55"/>
            <p:cNvSpPr txBox="1">
              <a:spLocks noChangeArrowheads="1"/>
            </p:cNvSpPr>
            <p:nvPr/>
          </p:nvSpPr>
          <p:spPr bwMode="auto">
            <a:xfrm rot="16200000">
              <a:off x="6779" y="4402"/>
              <a:ext cx="596" cy="37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8" name="AutoShape 56"/>
            <p:cNvSpPr/>
            <p:nvPr/>
          </p:nvSpPr>
          <p:spPr bwMode="auto">
            <a:xfrm>
              <a:off x="10452" y="3821"/>
              <a:ext cx="330" cy="1607"/>
            </a:xfrm>
            <a:prstGeom prst="rightBrace">
              <a:avLst>
                <a:gd name="adj1" fmla="val 43929"/>
                <a:gd name="adj2" fmla="val 50000"/>
              </a:avLst>
            </a:prstGeom>
            <a:grpFill/>
            <a:ln w="19050">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Rectangle 57"/>
            <p:cNvSpPr>
              <a:spLocks noChangeArrowheads="1"/>
            </p:cNvSpPr>
            <p:nvPr/>
          </p:nvSpPr>
          <p:spPr bwMode="auto">
            <a:xfrm>
              <a:off x="5686" y="5986"/>
              <a:ext cx="7427" cy="1259"/>
            </a:xfrm>
            <a:prstGeom prst="rect">
              <a:avLst/>
            </a:prstGeom>
            <a:grpFill/>
            <a:ln w="9525">
              <a:solidFill>
                <a:schemeClr val="tx1"/>
              </a:solidFill>
              <a:miter lim="800000"/>
            </a:ln>
            <a:effec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 Box 58"/>
            <p:cNvSpPr txBox="1">
              <a:spLocks noChangeArrowheads="1"/>
            </p:cNvSpPr>
            <p:nvPr/>
          </p:nvSpPr>
          <p:spPr bwMode="auto">
            <a:xfrm>
              <a:off x="8220" y="6114"/>
              <a:ext cx="2208" cy="80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实体主体</a:t>
              </a:r>
            </a:p>
            <a:p>
              <a:pPr algn="ct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（通常不用）</a:t>
              </a:r>
            </a:p>
          </p:txBody>
        </p:sp>
        <p:sp>
          <p:nvSpPr>
            <p:cNvPr id="41" name="Text Box 59"/>
            <p:cNvSpPr txBox="1">
              <a:spLocks noChangeArrowheads="1"/>
            </p:cNvSpPr>
            <p:nvPr/>
          </p:nvSpPr>
          <p:spPr bwMode="auto">
            <a:xfrm>
              <a:off x="12769" y="3176"/>
              <a:ext cx="1248"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请求行</a:t>
              </a:r>
            </a:p>
          </p:txBody>
        </p:sp>
        <p:sp>
          <p:nvSpPr>
            <p:cNvPr id="42" name="Line 60"/>
            <p:cNvSpPr>
              <a:spLocks noChangeShapeType="1"/>
            </p:cNvSpPr>
            <p:nvPr/>
          </p:nvSpPr>
          <p:spPr bwMode="auto">
            <a:xfrm>
              <a:off x="5686" y="430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Line 61"/>
            <p:cNvSpPr>
              <a:spLocks noChangeShapeType="1"/>
            </p:cNvSpPr>
            <p:nvPr/>
          </p:nvSpPr>
          <p:spPr bwMode="auto">
            <a:xfrm>
              <a:off x="5686" y="5428"/>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Line 62"/>
            <p:cNvSpPr>
              <a:spLocks noChangeShapeType="1"/>
            </p:cNvSpPr>
            <p:nvPr/>
          </p:nvSpPr>
          <p:spPr bwMode="auto">
            <a:xfrm>
              <a:off x="7047" y="5428"/>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Line 63"/>
            <p:cNvSpPr>
              <a:spLocks noChangeShapeType="1"/>
            </p:cNvSpPr>
            <p:nvPr/>
          </p:nvSpPr>
          <p:spPr bwMode="auto">
            <a:xfrm>
              <a:off x="10348" y="430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Text Box 64"/>
            <p:cNvSpPr txBox="1">
              <a:spLocks noChangeArrowheads="1"/>
            </p:cNvSpPr>
            <p:nvPr/>
          </p:nvSpPr>
          <p:spPr bwMode="auto">
            <a:xfrm>
              <a:off x="8012" y="2285"/>
              <a:ext cx="928"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空格</a:t>
              </a:r>
            </a:p>
          </p:txBody>
        </p:sp>
        <p:sp>
          <p:nvSpPr>
            <p:cNvPr id="47" name="Text Box 65"/>
            <p:cNvSpPr txBox="1">
              <a:spLocks noChangeArrowheads="1"/>
            </p:cNvSpPr>
            <p:nvPr/>
          </p:nvSpPr>
          <p:spPr bwMode="auto">
            <a:xfrm>
              <a:off x="10891" y="2285"/>
              <a:ext cx="1568"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回车换行</a:t>
              </a:r>
            </a:p>
          </p:txBody>
        </p:sp>
        <p:sp>
          <p:nvSpPr>
            <p:cNvPr id="48" name="Line 66"/>
            <p:cNvSpPr>
              <a:spLocks noChangeShapeType="1"/>
            </p:cNvSpPr>
            <p:nvPr/>
          </p:nvSpPr>
          <p:spPr bwMode="auto">
            <a:xfrm>
              <a:off x="8918" y="2771"/>
              <a:ext cx="606"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Line 67"/>
            <p:cNvSpPr>
              <a:spLocks noChangeShapeType="1"/>
            </p:cNvSpPr>
            <p:nvPr/>
          </p:nvSpPr>
          <p:spPr bwMode="auto">
            <a:xfrm flipH="1">
              <a:off x="7543" y="2771"/>
              <a:ext cx="661"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 name="Line 68"/>
            <p:cNvSpPr>
              <a:spLocks noChangeShapeType="1"/>
            </p:cNvSpPr>
            <p:nvPr/>
          </p:nvSpPr>
          <p:spPr bwMode="auto">
            <a:xfrm>
              <a:off x="11778" y="2771"/>
              <a:ext cx="330"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 name="Line 69"/>
            <p:cNvSpPr>
              <a:spLocks noChangeShapeType="1"/>
            </p:cNvSpPr>
            <p:nvPr/>
          </p:nvSpPr>
          <p:spPr bwMode="auto">
            <a:xfrm>
              <a:off x="8368"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Line 70"/>
            <p:cNvSpPr>
              <a:spLocks noChangeShapeType="1"/>
            </p:cNvSpPr>
            <p:nvPr/>
          </p:nvSpPr>
          <p:spPr bwMode="auto">
            <a:xfrm>
              <a:off x="8368"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Text Box 71"/>
            <p:cNvSpPr txBox="1">
              <a:spLocks noChangeArrowheads="1"/>
            </p:cNvSpPr>
            <p:nvPr/>
          </p:nvSpPr>
          <p:spPr bwMode="auto">
            <a:xfrm>
              <a:off x="7970" y="4871"/>
              <a:ext cx="379"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54" name="Text Box 72"/>
            <p:cNvSpPr txBox="1">
              <a:spLocks noChangeArrowheads="1"/>
            </p:cNvSpPr>
            <p:nvPr/>
          </p:nvSpPr>
          <p:spPr bwMode="auto">
            <a:xfrm>
              <a:off x="11400" y="3176"/>
              <a:ext cx="1080"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a:latin typeface="微软雅黑" panose="020B0503020204020204" pitchFamily="34" charset="-122"/>
                  <a:ea typeface="微软雅黑" panose="020B0503020204020204" pitchFamily="34" charset="-122"/>
                  <a:cs typeface="微软雅黑" panose="020B0503020204020204" pitchFamily="34" charset="-122"/>
                </a:rPr>
                <a:t>CRLF</a:t>
              </a:r>
            </a:p>
          </p:txBody>
        </p:sp>
        <p:sp>
          <p:nvSpPr>
            <p:cNvPr id="55" name="Text Box 75"/>
            <p:cNvSpPr txBox="1">
              <a:spLocks noChangeArrowheads="1"/>
            </p:cNvSpPr>
            <p:nvPr/>
          </p:nvSpPr>
          <p:spPr bwMode="auto">
            <a:xfrm>
              <a:off x="5691" y="5417"/>
              <a:ext cx="1080"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a:latin typeface="微软雅黑" panose="020B0503020204020204" pitchFamily="34" charset="-122"/>
                  <a:ea typeface="微软雅黑" panose="020B0503020204020204" pitchFamily="34" charset="-122"/>
                  <a:cs typeface="微软雅黑" panose="020B0503020204020204" pitchFamily="34" charset="-122"/>
                </a:rPr>
                <a:t>CRLF</a:t>
              </a:r>
            </a:p>
          </p:txBody>
        </p:sp>
        <p:sp>
          <p:nvSpPr>
            <p:cNvPr id="57" name="Rectangle 132"/>
            <p:cNvSpPr>
              <a:spLocks noChangeArrowheads="1"/>
            </p:cNvSpPr>
            <p:nvPr/>
          </p:nvSpPr>
          <p:spPr bwMode="auto">
            <a:xfrm>
              <a:off x="7543" y="3117"/>
              <a:ext cx="2114" cy="690"/>
            </a:xfrm>
            <a:prstGeom prst="rect">
              <a:avLst/>
            </a:prstGeom>
            <a:grpFill/>
            <a:ln w="38100">
              <a:solidFill>
                <a:srgbClr val="CC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Text Box 73"/>
            <p:cNvSpPr txBox="1">
              <a:spLocks noChangeArrowheads="1"/>
            </p:cNvSpPr>
            <p:nvPr/>
          </p:nvSpPr>
          <p:spPr bwMode="auto">
            <a:xfrm>
              <a:off x="9050" y="4879"/>
              <a:ext cx="1262"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a:latin typeface="微软雅黑" panose="020B0503020204020204" pitchFamily="34" charset="-122"/>
                  <a:ea typeface="微软雅黑" panose="020B0503020204020204" pitchFamily="34" charset="-122"/>
                  <a:cs typeface="微软雅黑" panose="020B0503020204020204" pitchFamily="34" charset="-122"/>
                </a:rPr>
                <a:t>CRLF</a:t>
              </a:r>
            </a:p>
          </p:txBody>
        </p:sp>
        <p:sp>
          <p:nvSpPr>
            <p:cNvPr id="60" name="Text Box 74"/>
            <p:cNvSpPr txBox="1">
              <a:spLocks noChangeArrowheads="1"/>
            </p:cNvSpPr>
            <p:nvPr/>
          </p:nvSpPr>
          <p:spPr bwMode="auto">
            <a:xfrm>
              <a:off x="9060" y="3769"/>
              <a:ext cx="1080"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CRLF</a:t>
              </a:r>
            </a:p>
          </p:txBody>
        </p:sp>
      </p:grpSp>
      <p:sp>
        <p:nvSpPr>
          <p:cNvPr id="61" name="矩形 60"/>
          <p:cNvSpPr/>
          <p:nvPr/>
        </p:nvSpPr>
        <p:spPr>
          <a:xfrm>
            <a:off x="2686559" y="5635323"/>
            <a:ext cx="5119208" cy="461665"/>
          </a:xfrm>
          <a:prstGeom prst="rect">
            <a:avLst/>
          </a:prstGeom>
          <a:noFill/>
          <a:ln>
            <a:noFill/>
          </a:ln>
        </p:spPr>
        <p:txBody>
          <a:bodyPr wrap="square">
            <a:spAutoFit/>
          </a:bodyPr>
          <a:lstStyle/>
          <a:p>
            <a:pPr marL="457200" indent="-457200">
              <a:buFont typeface="Wingdings" panose="05000000000000000000" charset="0"/>
              <a:buChar char="Ø"/>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URL”</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是所请求资源的</a:t>
            </a:r>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URL</a:t>
            </a:r>
            <a:endPar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标题 1"/>
          <p:cNvSpPr>
            <a:spLocks noGrp="1"/>
          </p:cNvSpPr>
          <p:nvPr>
            <p:ph type="title"/>
          </p:nvPr>
        </p:nvSpPr>
        <p:spPr/>
        <p:txBody>
          <a:bodyPr>
            <a:normAutofit/>
          </a:bodyPr>
          <a:lstStyle/>
          <a:p>
            <a:r>
              <a:rPr lang="en-US" altLang="zh-CN" sz="3200" dirty="0"/>
              <a:t>HTTP</a:t>
            </a:r>
            <a:r>
              <a:rPr lang="zh-CN" altLang="en-US" sz="3200" dirty="0"/>
              <a:t>报文结构：</a:t>
            </a:r>
            <a:r>
              <a:rPr lang="en-US" altLang="zh-CN" sz="3200" dirty="0"/>
              <a:t>URL</a:t>
            </a:r>
            <a:endParaRPr lang="zh-CN" altLang="en-US" sz="3200" dirty="0"/>
          </a:p>
        </p:txBody>
      </p:sp>
    </p:spTree>
    <p:extLst>
      <p:ext uri="{BB962C8B-B14F-4D97-AF65-F5344CB8AC3E}">
        <p14:creationId xmlns:p14="http://schemas.microsoft.com/office/powerpoint/2010/main" val="98146292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38275" y="1450975"/>
            <a:ext cx="8818003" cy="4893662"/>
            <a:chOff x="5686" y="2285"/>
            <a:chExt cx="8415" cy="4960"/>
          </a:xfrm>
          <a:noFill/>
        </p:grpSpPr>
        <p:sp>
          <p:nvSpPr>
            <p:cNvPr id="5" name="Rectangle 51"/>
            <p:cNvSpPr>
              <a:spLocks noChangeArrowheads="1"/>
            </p:cNvSpPr>
            <p:nvPr/>
          </p:nvSpPr>
          <p:spPr bwMode="auto">
            <a:xfrm>
              <a:off x="5686" y="4868"/>
              <a:ext cx="4662" cy="560"/>
            </a:xfrm>
            <a:prstGeom prst="rect">
              <a:avLst/>
            </a:prstGeom>
            <a:grpFill/>
            <a:ln w="9525">
              <a:solidFill>
                <a:schemeClr val="tx1"/>
              </a:solidFill>
              <a:miter lim="800000"/>
            </a:ln>
            <a:effec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Rectangle 43"/>
            <p:cNvSpPr>
              <a:spLocks noChangeArrowheads="1"/>
            </p:cNvSpPr>
            <p:nvPr/>
          </p:nvSpPr>
          <p:spPr bwMode="auto">
            <a:xfrm>
              <a:off x="5686" y="3749"/>
              <a:ext cx="4662" cy="56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Rectangle 34"/>
            <p:cNvSpPr>
              <a:spLocks noChangeArrowheads="1"/>
            </p:cNvSpPr>
            <p:nvPr/>
          </p:nvSpPr>
          <p:spPr bwMode="auto">
            <a:xfrm>
              <a:off x="5686" y="3191"/>
              <a:ext cx="7137" cy="558"/>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23"/>
            <p:cNvSpPr>
              <a:spLocks noChangeArrowheads="1"/>
            </p:cNvSpPr>
            <p:nvPr/>
          </p:nvSpPr>
          <p:spPr bwMode="auto">
            <a:xfrm>
              <a:off x="9029" y="4881"/>
              <a:ext cx="1319" cy="534"/>
            </a:xfrm>
            <a:prstGeom prst="rect">
              <a:avLst/>
            </a:prstGeom>
            <a:grpFill/>
            <a:ln>
              <a:noFill/>
            </a:ln>
            <a:effec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Rectangle 24"/>
            <p:cNvSpPr>
              <a:spLocks noChangeArrowheads="1"/>
            </p:cNvSpPr>
            <p:nvPr/>
          </p:nvSpPr>
          <p:spPr bwMode="auto">
            <a:xfrm>
              <a:off x="5695" y="5454"/>
              <a:ext cx="1352" cy="531"/>
            </a:xfrm>
            <a:prstGeom prst="rect">
              <a:avLst/>
            </a:prstGeom>
            <a:grpFill/>
            <a:ln>
              <a:noFill/>
            </a:ln>
            <a:effec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Rectangle 25"/>
            <p:cNvSpPr>
              <a:spLocks noChangeArrowheads="1"/>
            </p:cNvSpPr>
            <p:nvPr/>
          </p:nvSpPr>
          <p:spPr bwMode="auto">
            <a:xfrm>
              <a:off x="9029" y="3762"/>
              <a:ext cx="1319" cy="547"/>
            </a:xfrm>
            <a:prstGeom prst="rect">
              <a:avLst/>
            </a:prstGeom>
            <a:grpFill/>
            <a:ln>
              <a:noFill/>
            </a:ln>
            <a:effec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Rectangle 26"/>
            <p:cNvSpPr>
              <a:spLocks noChangeArrowheads="1"/>
            </p:cNvSpPr>
            <p:nvPr/>
          </p:nvSpPr>
          <p:spPr bwMode="auto">
            <a:xfrm>
              <a:off x="8203" y="4881"/>
              <a:ext cx="179" cy="54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27"/>
            <p:cNvSpPr>
              <a:spLocks noChangeArrowheads="1"/>
            </p:cNvSpPr>
            <p:nvPr/>
          </p:nvSpPr>
          <p:spPr bwMode="auto">
            <a:xfrm>
              <a:off x="8203" y="3762"/>
              <a:ext cx="165" cy="54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Line 28"/>
            <p:cNvSpPr>
              <a:spLocks noChangeShapeType="1"/>
            </p:cNvSpPr>
            <p:nvPr/>
          </p:nvSpPr>
          <p:spPr bwMode="auto">
            <a:xfrm>
              <a:off x="7998"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Line 29"/>
            <p:cNvSpPr>
              <a:spLocks noChangeShapeType="1"/>
            </p:cNvSpPr>
            <p:nvPr/>
          </p:nvSpPr>
          <p:spPr bwMode="auto">
            <a:xfrm>
              <a:off x="9029"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Line 30"/>
            <p:cNvSpPr>
              <a:spLocks noChangeShapeType="1"/>
            </p:cNvSpPr>
            <p:nvPr/>
          </p:nvSpPr>
          <p:spPr bwMode="auto">
            <a:xfrm>
              <a:off x="8203"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Rectangle 31"/>
            <p:cNvSpPr>
              <a:spLocks noChangeArrowheads="1"/>
            </p:cNvSpPr>
            <p:nvPr/>
          </p:nvSpPr>
          <p:spPr bwMode="auto">
            <a:xfrm>
              <a:off x="11461" y="3204"/>
              <a:ext cx="1361"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Rectangle 32"/>
            <p:cNvSpPr>
              <a:spLocks noChangeArrowheads="1"/>
            </p:cNvSpPr>
            <p:nvPr/>
          </p:nvSpPr>
          <p:spPr bwMode="auto">
            <a:xfrm>
              <a:off x="9482" y="3204"/>
              <a:ext cx="165"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Rectangle 33"/>
            <p:cNvSpPr>
              <a:spLocks noChangeArrowheads="1"/>
            </p:cNvSpPr>
            <p:nvPr/>
          </p:nvSpPr>
          <p:spPr bwMode="auto">
            <a:xfrm>
              <a:off x="7503" y="3204"/>
              <a:ext cx="165"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 Box 35"/>
            <p:cNvSpPr txBox="1">
              <a:spLocks noChangeArrowheads="1"/>
            </p:cNvSpPr>
            <p:nvPr/>
          </p:nvSpPr>
          <p:spPr bwMode="auto">
            <a:xfrm>
              <a:off x="5941" y="3254"/>
              <a:ext cx="1213"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方   法</a:t>
              </a:r>
            </a:p>
          </p:txBody>
        </p:sp>
        <p:sp>
          <p:nvSpPr>
            <p:cNvPr id="20" name="Line 36"/>
            <p:cNvSpPr>
              <a:spLocks noChangeShapeType="1"/>
            </p:cNvSpPr>
            <p:nvPr/>
          </p:nvSpPr>
          <p:spPr bwMode="auto">
            <a:xfrm>
              <a:off x="7503"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Line 37"/>
            <p:cNvSpPr>
              <a:spLocks noChangeShapeType="1"/>
            </p:cNvSpPr>
            <p:nvPr/>
          </p:nvSpPr>
          <p:spPr bwMode="auto">
            <a:xfrm>
              <a:off x="7668"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Line 38"/>
            <p:cNvSpPr>
              <a:spLocks noChangeShapeType="1"/>
            </p:cNvSpPr>
            <p:nvPr/>
          </p:nvSpPr>
          <p:spPr bwMode="auto">
            <a:xfrm>
              <a:off x="9482"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Line 39"/>
            <p:cNvSpPr>
              <a:spLocks noChangeShapeType="1"/>
            </p:cNvSpPr>
            <p:nvPr/>
          </p:nvSpPr>
          <p:spPr bwMode="auto">
            <a:xfrm>
              <a:off x="9647"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Line 40"/>
            <p:cNvSpPr>
              <a:spLocks noChangeShapeType="1"/>
            </p:cNvSpPr>
            <p:nvPr/>
          </p:nvSpPr>
          <p:spPr bwMode="auto">
            <a:xfrm>
              <a:off x="11461"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Text Box 41"/>
            <p:cNvSpPr txBox="1">
              <a:spLocks noChangeArrowheads="1"/>
            </p:cNvSpPr>
            <p:nvPr/>
          </p:nvSpPr>
          <p:spPr bwMode="auto">
            <a:xfrm>
              <a:off x="7984" y="3254"/>
              <a:ext cx="934"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a:latin typeface="微软雅黑" panose="020B0503020204020204" pitchFamily="34" charset="-122"/>
                  <a:ea typeface="微软雅黑" panose="020B0503020204020204" pitchFamily="34" charset="-122"/>
                  <a:cs typeface="微软雅黑" panose="020B0503020204020204" pitchFamily="34" charset="-122"/>
                </a:rPr>
                <a:t>URL</a:t>
              </a:r>
            </a:p>
          </p:txBody>
        </p:sp>
        <p:sp>
          <p:nvSpPr>
            <p:cNvPr id="26" name="Text Box 42"/>
            <p:cNvSpPr txBox="1">
              <a:spLocks noChangeArrowheads="1"/>
            </p:cNvSpPr>
            <p:nvPr/>
          </p:nvSpPr>
          <p:spPr bwMode="auto">
            <a:xfrm>
              <a:off x="9836" y="3254"/>
              <a:ext cx="1213"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r" eaLnBrk="1" hangingPunct="1"/>
              <a:r>
                <a:rPr kumimoji="1"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版   本</a:t>
              </a:r>
            </a:p>
          </p:txBody>
        </p:sp>
        <p:sp>
          <p:nvSpPr>
            <p:cNvPr id="27" name="Text Box 44"/>
            <p:cNvSpPr txBox="1">
              <a:spLocks noChangeArrowheads="1"/>
            </p:cNvSpPr>
            <p:nvPr/>
          </p:nvSpPr>
          <p:spPr bwMode="auto">
            <a:xfrm>
              <a:off x="5782" y="3807"/>
              <a:ext cx="1888"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首部字段名</a:t>
              </a:r>
            </a:p>
          </p:txBody>
        </p:sp>
        <p:sp>
          <p:nvSpPr>
            <p:cNvPr id="28" name="Line 45"/>
            <p:cNvSpPr>
              <a:spLocks noChangeShapeType="1"/>
            </p:cNvSpPr>
            <p:nvPr/>
          </p:nvSpPr>
          <p:spPr bwMode="auto">
            <a:xfrm>
              <a:off x="7998"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Line 46"/>
            <p:cNvSpPr>
              <a:spLocks noChangeShapeType="1"/>
            </p:cNvSpPr>
            <p:nvPr/>
          </p:nvSpPr>
          <p:spPr bwMode="auto">
            <a:xfrm>
              <a:off x="9029"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 Box 47"/>
            <p:cNvSpPr txBox="1">
              <a:spLocks noChangeArrowheads="1"/>
            </p:cNvSpPr>
            <p:nvPr/>
          </p:nvSpPr>
          <p:spPr bwMode="auto">
            <a:xfrm>
              <a:off x="10690" y="4313"/>
              <a:ext cx="1248"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a:latin typeface="微软雅黑" panose="020B0503020204020204" pitchFamily="34" charset="-122"/>
                  <a:ea typeface="微软雅黑" panose="020B0503020204020204" pitchFamily="34" charset="-122"/>
                  <a:cs typeface="微软雅黑" panose="020B0503020204020204" pitchFamily="34" charset="-122"/>
                </a:rPr>
                <a:t>首部行</a:t>
              </a:r>
            </a:p>
          </p:txBody>
        </p:sp>
        <p:sp>
          <p:nvSpPr>
            <p:cNvPr id="31" name="Line 48"/>
            <p:cNvSpPr>
              <a:spLocks noChangeShapeType="1"/>
            </p:cNvSpPr>
            <p:nvPr/>
          </p:nvSpPr>
          <p:spPr bwMode="auto">
            <a:xfrm>
              <a:off x="8203"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Text Box 49"/>
            <p:cNvSpPr txBox="1">
              <a:spLocks noChangeArrowheads="1"/>
            </p:cNvSpPr>
            <p:nvPr/>
          </p:nvSpPr>
          <p:spPr bwMode="auto">
            <a:xfrm>
              <a:off x="7982" y="3784"/>
              <a:ext cx="379"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3" name="Text Box 50"/>
            <p:cNvSpPr txBox="1">
              <a:spLocks noChangeArrowheads="1"/>
            </p:cNvSpPr>
            <p:nvPr/>
          </p:nvSpPr>
          <p:spPr bwMode="auto">
            <a:xfrm>
              <a:off x="8469" y="3818"/>
              <a:ext cx="608"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值</a:t>
              </a:r>
            </a:p>
          </p:txBody>
        </p:sp>
        <p:sp>
          <p:nvSpPr>
            <p:cNvPr id="34" name="Text Box 52"/>
            <p:cNvSpPr txBox="1">
              <a:spLocks noChangeArrowheads="1"/>
            </p:cNvSpPr>
            <p:nvPr/>
          </p:nvSpPr>
          <p:spPr bwMode="auto">
            <a:xfrm>
              <a:off x="5799" y="4916"/>
              <a:ext cx="1888"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首部字段名</a:t>
              </a:r>
            </a:p>
          </p:txBody>
        </p:sp>
        <p:sp>
          <p:nvSpPr>
            <p:cNvPr id="35" name="Text Box 53"/>
            <p:cNvSpPr txBox="1">
              <a:spLocks noChangeArrowheads="1"/>
            </p:cNvSpPr>
            <p:nvPr/>
          </p:nvSpPr>
          <p:spPr bwMode="auto">
            <a:xfrm>
              <a:off x="8528" y="4933"/>
              <a:ext cx="608"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值</a:t>
              </a:r>
            </a:p>
          </p:txBody>
        </p:sp>
        <p:sp>
          <p:nvSpPr>
            <p:cNvPr id="36" name="Text Box 54"/>
            <p:cNvSpPr txBox="1">
              <a:spLocks noChangeArrowheads="1"/>
            </p:cNvSpPr>
            <p:nvPr/>
          </p:nvSpPr>
          <p:spPr bwMode="auto">
            <a:xfrm>
              <a:off x="7833" y="5468"/>
              <a:ext cx="379"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7" name="Text Box 55"/>
            <p:cNvSpPr txBox="1">
              <a:spLocks noChangeArrowheads="1"/>
            </p:cNvSpPr>
            <p:nvPr/>
          </p:nvSpPr>
          <p:spPr bwMode="auto">
            <a:xfrm rot="16200000">
              <a:off x="6779" y="4397"/>
              <a:ext cx="596" cy="38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8" name="AutoShape 56"/>
            <p:cNvSpPr/>
            <p:nvPr/>
          </p:nvSpPr>
          <p:spPr bwMode="auto">
            <a:xfrm>
              <a:off x="10452" y="3821"/>
              <a:ext cx="330" cy="1607"/>
            </a:xfrm>
            <a:prstGeom prst="rightBrace">
              <a:avLst>
                <a:gd name="adj1" fmla="val 43929"/>
                <a:gd name="adj2" fmla="val 50000"/>
              </a:avLst>
            </a:prstGeom>
            <a:grpFill/>
            <a:ln w="19050">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Rectangle 57"/>
            <p:cNvSpPr>
              <a:spLocks noChangeArrowheads="1"/>
            </p:cNvSpPr>
            <p:nvPr/>
          </p:nvSpPr>
          <p:spPr bwMode="auto">
            <a:xfrm>
              <a:off x="5686" y="5986"/>
              <a:ext cx="7427" cy="1259"/>
            </a:xfrm>
            <a:prstGeom prst="rect">
              <a:avLst/>
            </a:prstGeom>
            <a:grpFill/>
            <a:ln w="9525">
              <a:solidFill>
                <a:schemeClr val="tx1"/>
              </a:solidFill>
              <a:miter lim="800000"/>
            </a:ln>
            <a:effec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 Box 58"/>
            <p:cNvSpPr txBox="1">
              <a:spLocks noChangeArrowheads="1"/>
            </p:cNvSpPr>
            <p:nvPr/>
          </p:nvSpPr>
          <p:spPr bwMode="auto">
            <a:xfrm>
              <a:off x="8220" y="6114"/>
              <a:ext cx="2208" cy="71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实体主体</a:t>
              </a:r>
            </a:p>
            <a:p>
              <a:pPr algn="ct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（通常不用）</a:t>
              </a:r>
            </a:p>
          </p:txBody>
        </p:sp>
        <p:sp>
          <p:nvSpPr>
            <p:cNvPr id="41" name="Text Box 59"/>
            <p:cNvSpPr txBox="1">
              <a:spLocks noChangeArrowheads="1"/>
            </p:cNvSpPr>
            <p:nvPr/>
          </p:nvSpPr>
          <p:spPr bwMode="auto">
            <a:xfrm>
              <a:off x="12853" y="3214"/>
              <a:ext cx="1248"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请求行</a:t>
              </a:r>
            </a:p>
          </p:txBody>
        </p:sp>
        <p:sp>
          <p:nvSpPr>
            <p:cNvPr id="42" name="Line 60"/>
            <p:cNvSpPr>
              <a:spLocks noChangeShapeType="1"/>
            </p:cNvSpPr>
            <p:nvPr/>
          </p:nvSpPr>
          <p:spPr bwMode="auto">
            <a:xfrm>
              <a:off x="5686" y="430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Line 61"/>
            <p:cNvSpPr>
              <a:spLocks noChangeShapeType="1"/>
            </p:cNvSpPr>
            <p:nvPr/>
          </p:nvSpPr>
          <p:spPr bwMode="auto">
            <a:xfrm>
              <a:off x="5686" y="5428"/>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Line 62"/>
            <p:cNvSpPr>
              <a:spLocks noChangeShapeType="1"/>
            </p:cNvSpPr>
            <p:nvPr/>
          </p:nvSpPr>
          <p:spPr bwMode="auto">
            <a:xfrm>
              <a:off x="7047" y="5428"/>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Line 63"/>
            <p:cNvSpPr>
              <a:spLocks noChangeShapeType="1"/>
            </p:cNvSpPr>
            <p:nvPr/>
          </p:nvSpPr>
          <p:spPr bwMode="auto">
            <a:xfrm>
              <a:off x="10348" y="430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Text Box 64"/>
            <p:cNvSpPr txBox="1">
              <a:spLocks noChangeArrowheads="1"/>
            </p:cNvSpPr>
            <p:nvPr/>
          </p:nvSpPr>
          <p:spPr bwMode="auto">
            <a:xfrm>
              <a:off x="8012" y="2285"/>
              <a:ext cx="928"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空格</a:t>
              </a:r>
            </a:p>
          </p:txBody>
        </p:sp>
        <p:sp>
          <p:nvSpPr>
            <p:cNvPr id="47" name="Text Box 65"/>
            <p:cNvSpPr txBox="1">
              <a:spLocks noChangeArrowheads="1"/>
            </p:cNvSpPr>
            <p:nvPr/>
          </p:nvSpPr>
          <p:spPr bwMode="auto">
            <a:xfrm>
              <a:off x="10891" y="2285"/>
              <a:ext cx="1568"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回车换行</a:t>
              </a:r>
            </a:p>
          </p:txBody>
        </p:sp>
        <p:sp>
          <p:nvSpPr>
            <p:cNvPr id="48" name="Line 66"/>
            <p:cNvSpPr>
              <a:spLocks noChangeShapeType="1"/>
            </p:cNvSpPr>
            <p:nvPr/>
          </p:nvSpPr>
          <p:spPr bwMode="auto">
            <a:xfrm>
              <a:off x="8918" y="2771"/>
              <a:ext cx="606"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Line 67"/>
            <p:cNvSpPr>
              <a:spLocks noChangeShapeType="1"/>
            </p:cNvSpPr>
            <p:nvPr/>
          </p:nvSpPr>
          <p:spPr bwMode="auto">
            <a:xfrm flipH="1">
              <a:off x="7543" y="2771"/>
              <a:ext cx="661"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 name="Line 68"/>
            <p:cNvSpPr>
              <a:spLocks noChangeShapeType="1"/>
            </p:cNvSpPr>
            <p:nvPr/>
          </p:nvSpPr>
          <p:spPr bwMode="auto">
            <a:xfrm>
              <a:off x="11778" y="2771"/>
              <a:ext cx="330"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 name="Line 69"/>
            <p:cNvSpPr>
              <a:spLocks noChangeShapeType="1"/>
            </p:cNvSpPr>
            <p:nvPr/>
          </p:nvSpPr>
          <p:spPr bwMode="auto">
            <a:xfrm>
              <a:off x="8368"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Line 70"/>
            <p:cNvSpPr>
              <a:spLocks noChangeShapeType="1"/>
            </p:cNvSpPr>
            <p:nvPr/>
          </p:nvSpPr>
          <p:spPr bwMode="auto">
            <a:xfrm>
              <a:off x="8368"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Text Box 71"/>
            <p:cNvSpPr txBox="1">
              <a:spLocks noChangeArrowheads="1"/>
            </p:cNvSpPr>
            <p:nvPr/>
          </p:nvSpPr>
          <p:spPr bwMode="auto">
            <a:xfrm>
              <a:off x="7970" y="4936"/>
              <a:ext cx="379"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54" name="Text Box 72"/>
            <p:cNvSpPr txBox="1">
              <a:spLocks noChangeArrowheads="1"/>
            </p:cNvSpPr>
            <p:nvPr/>
          </p:nvSpPr>
          <p:spPr bwMode="auto">
            <a:xfrm>
              <a:off x="11653" y="3267"/>
              <a:ext cx="1080"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CRLF</a:t>
              </a:r>
            </a:p>
          </p:txBody>
        </p:sp>
        <p:sp>
          <p:nvSpPr>
            <p:cNvPr id="55" name="Text Box 75"/>
            <p:cNvSpPr txBox="1">
              <a:spLocks noChangeArrowheads="1"/>
            </p:cNvSpPr>
            <p:nvPr/>
          </p:nvSpPr>
          <p:spPr bwMode="auto">
            <a:xfrm>
              <a:off x="5823" y="5482"/>
              <a:ext cx="1080"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CRLF</a:t>
              </a:r>
            </a:p>
          </p:txBody>
        </p:sp>
        <p:sp>
          <p:nvSpPr>
            <p:cNvPr id="57" name="Rectangle 132"/>
            <p:cNvSpPr>
              <a:spLocks noChangeArrowheads="1"/>
            </p:cNvSpPr>
            <p:nvPr/>
          </p:nvSpPr>
          <p:spPr bwMode="auto">
            <a:xfrm>
              <a:off x="9565" y="3117"/>
              <a:ext cx="1992" cy="690"/>
            </a:xfrm>
            <a:prstGeom prst="rect">
              <a:avLst/>
            </a:prstGeom>
            <a:grpFill/>
            <a:ln w="38100">
              <a:solidFill>
                <a:srgbClr val="CC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Text Box 73"/>
            <p:cNvSpPr txBox="1">
              <a:spLocks noChangeArrowheads="1"/>
            </p:cNvSpPr>
            <p:nvPr/>
          </p:nvSpPr>
          <p:spPr bwMode="auto">
            <a:xfrm>
              <a:off x="9158" y="4944"/>
              <a:ext cx="1262"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a:latin typeface="微软雅黑" panose="020B0503020204020204" pitchFamily="34" charset="-122"/>
                  <a:ea typeface="微软雅黑" panose="020B0503020204020204" pitchFamily="34" charset="-122"/>
                  <a:cs typeface="微软雅黑" panose="020B0503020204020204" pitchFamily="34" charset="-122"/>
                </a:rPr>
                <a:t>CRLF</a:t>
              </a:r>
            </a:p>
          </p:txBody>
        </p:sp>
        <p:sp>
          <p:nvSpPr>
            <p:cNvPr id="60" name="Text Box 74"/>
            <p:cNvSpPr txBox="1">
              <a:spLocks noChangeArrowheads="1"/>
            </p:cNvSpPr>
            <p:nvPr/>
          </p:nvSpPr>
          <p:spPr bwMode="auto">
            <a:xfrm>
              <a:off x="9144" y="3834"/>
              <a:ext cx="1080"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CRLF</a:t>
              </a:r>
            </a:p>
          </p:txBody>
        </p:sp>
      </p:grpSp>
      <p:sp>
        <p:nvSpPr>
          <p:cNvPr id="2" name="标题 1"/>
          <p:cNvSpPr>
            <a:spLocks noGrp="1"/>
          </p:cNvSpPr>
          <p:nvPr>
            <p:ph type="title"/>
          </p:nvPr>
        </p:nvSpPr>
        <p:spPr/>
        <p:txBody>
          <a:bodyPr>
            <a:normAutofit/>
          </a:bodyPr>
          <a:lstStyle/>
          <a:p>
            <a:r>
              <a:rPr lang="en-US" altLang="zh-CN" sz="3200" dirty="0"/>
              <a:t>HTTP</a:t>
            </a:r>
            <a:r>
              <a:rPr lang="zh-CN" altLang="en-US" sz="3200" dirty="0"/>
              <a:t>报文结构：版本</a:t>
            </a:r>
          </a:p>
        </p:txBody>
      </p:sp>
    </p:spTree>
    <p:extLst>
      <p:ext uri="{BB962C8B-B14F-4D97-AF65-F5344CB8AC3E}">
        <p14:creationId xmlns:p14="http://schemas.microsoft.com/office/powerpoint/2010/main" val="40772529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822450" y="1450975"/>
            <a:ext cx="8641080" cy="4339195"/>
            <a:chOff x="4235" y="2285"/>
            <a:chExt cx="10902" cy="4960"/>
          </a:xfrm>
          <a:noFill/>
        </p:grpSpPr>
        <p:sp>
          <p:nvSpPr>
            <p:cNvPr id="5" name="Rectangle 51"/>
            <p:cNvSpPr>
              <a:spLocks noChangeArrowheads="1"/>
            </p:cNvSpPr>
            <p:nvPr/>
          </p:nvSpPr>
          <p:spPr bwMode="auto">
            <a:xfrm>
              <a:off x="5686" y="4868"/>
              <a:ext cx="4662" cy="560"/>
            </a:xfrm>
            <a:prstGeom prst="rect">
              <a:avLst/>
            </a:prstGeom>
            <a:grpFill/>
            <a:ln w="9525">
              <a:solidFill>
                <a:schemeClr val="tx1"/>
              </a:solidFill>
              <a:miter lim="800000"/>
            </a:ln>
            <a:effec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Rectangle 43"/>
            <p:cNvSpPr>
              <a:spLocks noChangeArrowheads="1"/>
            </p:cNvSpPr>
            <p:nvPr/>
          </p:nvSpPr>
          <p:spPr bwMode="auto">
            <a:xfrm>
              <a:off x="5686" y="3749"/>
              <a:ext cx="4662" cy="56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Rectangle 34"/>
            <p:cNvSpPr>
              <a:spLocks noChangeArrowheads="1"/>
            </p:cNvSpPr>
            <p:nvPr/>
          </p:nvSpPr>
          <p:spPr bwMode="auto">
            <a:xfrm>
              <a:off x="5686" y="3191"/>
              <a:ext cx="7137" cy="558"/>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23"/>
            <p:cNvSpPr>
              <a:spLocks noChangeArrowheads="1"/>
            </p:cNvSpPr>
            <p:nvPr/>
          </p:nvSpPr>
          <p:spPr bwMode="auto">
            <a:xfrm>
              <a:off x="9029" y="4881"/>
              <a:ext cx="1319" cy="534"/>
            </a:xfrm>
            <a:prstGeom prst="rect">
              <a:avLst/>
            </a:prstGeom>
            <a:grpFill/>
            <a:ln>
              <a:noFill/>
            </a:ln>
            <a:effec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Rectangle 24"/>
            <p:cNvSpPr>
              <a:spLocks noChangeArrowheads="1"/>
            </p:cNvSpPr>
            <p:nvPr/>
          </p:nvSpPr>
          <p:spPr bwMode="auto">
            <a:xfrm>
              <a:off x="5695" y="5454"/>
              <a:ext cx="1352" cy="531"/>
            </a:xfrm>
            <a:prstGeom prst="rect">
              <a:avLst/>
            </a:prstGeom>
            <a:grpFill/>
            <a:ln>
              <a:noFill/>
            </a:ln>
            <a:effec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Rectangle 25"/>
            <p:cNvSpPr>
              <a:spLocks noChangeArrowheads="1"/>
            </p:cNvSpPr>
            <p:nvPr/>
          </p:nvSpPr>
          <p:spPr bwMode="auto">
            <a:xfrm>
              <a:off x="9029" y="3762"/>
              <a:ext cx="1319" cy="547"/>
            </a:xfrm>
            <a:prstGeom prst="rect">
              <a:avLst/>
            </a:prstGeom>
            <a:grpFill/>
            <a:ln>
              <a:noFill/>
            </a:ln>
            <a:effec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Rectangle 26"/>
            <p:cNvSpPr>
              <a:spLocks noChangeArrowheads="1"/>
            </p:cNvSpPr>
            <p:nvPr/>
          </p:nvSpPr>
          <p:spPr bwMode="auto">
            <a:xfrm>
              <a:off x="8203" y="4881"/>
              <a:ext cx="179" cy="54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27"/>
            <p:cNvSpPr>
              <a:spLocks noChangeArrowheads="1"/>
            </p:cNvSpPr>
            <p:nvPr/>
          </p:nvSpPr>
          <p:spPr bwMode="auto">
            <a:xfrm>
              <a:off x="8203" y="3762"/>
              <a:ext cx="165" cy="54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Line 28"/>
            <p:cNvSpPr>
              <a:spLocks noChangeShapeType="1"/>
            </p:cNvSpPr>
            <p:nvPr/>
          </p:nvSpPr>
          <p:spPr bwMode="auto">
            <a:xfrm>
              <a:off x="7998"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Line 29"/>
            <p:cNvSpPr>
              <a:spLocks noChangeShapeType="1"/>
            </p:cNvSpPr>
            <p:nvPr/>
          </p:nvSpPr>
          <p:spPr bwMode="auto">
            <a:xfrm>
              <a:off x="9029"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Line 30"/>
            <p:cNvSpPr>
              <a:spLocks noChangeShapeType="1"/>
            </p:cNvSpPr>
            <p:nvPr/>
          </p:nvSpPr>
          <p:spPr bwMode="auto">
            <a:xfrm>
              <a:off x="8203"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Rectangle 31"/>
            <p:cNvSpPr>
              <a:spLocks noChangeArrowheads="1"/>
            </p:cNvSpPr>
            <p:nvPr/>
          </p:nvSpPr>
          <p:spPr bwMode="auto">
            <a:xfrm>
              <a:off x="11461" y="3204"/>
              <a:ext cx="1361"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Rectangle 32"/>
            <p:cNvSpPr>
              <a:spLocks noChangeArrowheads="1"/>
            </p:cNvSpPr>
            <p:nvPr/>
          </p:nvSpPr>
          <p:spPr bwMode="auto">
            <a:xfrm>
              <a:off x="9482" y="3204"/>
              <a:ext cx="165"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Rectangle 33"/>
            <p:cNvSpPr>
              <a:spLocks noChangeArrowheads="1"/>
            </p:cNvSpPr>
            <p:nvPr/>
          </p:nvSpPr>
          <p:spPr bwMode="auto">
            <a:xfrm>
              <a:off x="7503" y="3204"/>
              <a:ext cx="165"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 Box 35"/>
            <p:cNvSpPr txBox="1">
              <a:spLocks noChangeArrowheads="1"/>
            </p:cNvSpPr>
            <p:nvPr/>
          </p:nvSpPr>
          <p:spPr bwMode="auto">
            <a:xfrm>
              <a:off x="6005" y="3281"/>
              <a:ext cx="1213"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版   本</a:t>
              </a:r>
            </a:p>
          </p:txBody>
        </p:sp>
        <p:sp>
          <p:nvSpPr>
            <p:cNvPr id="20" name="Line 36"/>
            <p:cNvSpPr>
              <a:spLocks noChangeShapeType="1"/>
            </p:cNvSpPr>
            <p:nvPr/>
          </p:nvSpPr>
          <p:spPr bwMode="auto">
            <a:xfrm>
              <a:off x="7503"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Line 37"/>
            <p:cNvSpPr>
              <a:spLocks noChangeShapeType="1"/>
            </p:cNvSpPr>
            <p:nvPr/>
          </p:nvSpPr>
          <p:spPr bwMode="auto">
            <a:xfrm>
              <a:off x="7668"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Line 38"/>
            <p:cNvSpPr>
              <a:spLocks noChangeShapeType="1"/>
            </p:cNvSpPr>
            <p:nvPr/>
          </p:nvSpPr>
          <p:spPr bwMode="auto">
            <a:xfrm>
              <a:off x="9482"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Line 39"/>
            <p:cNvSpPr>
              <a:spLocks noChangeShapeType="1"/>
            </p:cNvSpPr>
            <p:nvPr/>
          </p:nvSpPr>
          <p:spPr bwMode="auto">
            <a:xfrm>
              <a:off x="9647"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Line 40"/>
            <p:cNvSpPr>
              <a:spLocks noChangeShapeType="1"/>
            </p:cNvSpPr>
            <p:nvPr/>
          </p:nvSpPr>
          <p:spPr bwMode="auto">
            <a:xfrm>
              <a:off x="11461"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Text Box 41"/>
            <p:cNvSpPr txBox="1">
              <a:spLocks noChangeArrowheads="1"/>
            </p:cNvSpPr>
            <p:nvPr/>
          </p:nvSpPr>
          <p:spPr bwMode="auto">
            <a:xfrm>
              <a:off x="8048" y="3281"/>
              <a:ext cx="1248"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状态码</a:t>
              </a:r>
            </a:p>
          </p:txBody>
        </p:sp>
        <p:sp>
          <p:nvSpPr>
            <p:cNvPr id="26" name="Text Box 42"/>
            <p:cNvSpPr txBox="1">
              <a:spLocks noChangeArrowheads="1"/>
            </p:cNvSpPr>
            <p:nvPr/>
          </p:nvSpPr>
          <p:spPr bwMode="auto">
            <a:xfrm>
              <a:off x="9900" y="3281"/>
              <a:ext cx="1213"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短   语</a:t>
              </a:r>
            </a:p>
          </p:txBody>
        </p:sp>
        <p:sp>
          <p:nvSpPr>
            <p:cNvPr id="27" name="Text Box 44"/>
            <p:cNvSpPr txBox="1">
              <a:spLocks noChangeArrowheads="1"/>
            </p:cNvSpPr>
            <p:nvPr/>
          </p:nvSpPr>
          <p:spPr bwMode="auto">
            <a:xfrm>
              <a:off x="5762" y="3847"/>
              <a:ext cx="1888"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首部字段名</a:t>
              </a:r>
            </a:p>
          </p:txBody>
        </p:sp>
        <p:sp>
          <p:nvSpPr>
            <p:cNvPr id="28" name="Line 45"/>
            <p:cNvSpPr>
              <a:spLocks noChangeShapeType="1"/>
            </p:cNvSpPr>
            <p:nvPr/>
          </p:nvSpPr>
          <p:spPr bwMode="auto">
            <a:xfrm>
              <a:off x="7998"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Line 46"/>
            <p:cNvSpPr>
              <a:spLocks noChangeShapeType="1"/>
            </p:cNvSpPr>
            <p:nvPr/>
          </p:nvSpPr>
          <p:spPr bwMode="auto">
            <a:xfrm>
              <a:off x="9029"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 Box 47"/>
            <p:cNvSpPr txBox="1">
              <a:spLocks noChangeArrowheads="1"/>
            </p:cNvSpPr>
            <p:nvPr/>
          </p:nvSpPr>
          <p:spPr bwMode="auto">
            <a:xfrm>
              <a:off x="10690" y="4313"/>
              <a:ext cx="1248"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a:latin typeface="微软雅黑" panose="020B0503020204020204" pitchFamily="34" charset="-122"/>
                  <a:ea typeface="微软雅黑" panose="020B0503020204020204" pitchFamily="34" charset="-122"/>
                  <a:cs typeface="微软雅黑" panose="020B0503020204020204" pitchFamily="34" charset="-122"/>
                </a:rPr>
                <a:t>首部行</a:t>
              </a:r>
            </a:p>
          </p:txBody>
        </p:sp>
        <p:sp>
          <p:nvSpPr>
            <p:cNvPr id="31" name="Line 48"/>
            <p:cNvSpPr>
              <a:spLocks noChangeShapeType="1"/>
            </p:cNvSpPr>
            <p:nvPr/>
          </p:nvSpPr>
          <p:spPr bwMode="auto">
            <a:xfrm>
              <a:off x="8203"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Text Box 49"/>
            <p:cNvSpPr txBox="1">
              <a:spLocks noChangeArrowheads="1"/>
            </p:cNvSpPr>
            <p:nvPr/>
          </p:nvSpPr>
          <p:spPr bwMode="auto">
            <a:xfrm>
              <a:off x="7942" y="3820"/>
              <a:ext cx="379"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3" name="Text Box 50"/>
            <p:cNvSpPr txBox="1">
              <a:spLocks noChangeArrowheads="1"/>
            </p:cNvSpPr>
            <p:nvPr/>
          </p:nvSpPr>
          <p:spPr bwMode="auto">
            <a:xfrm>
              <a:off x="8449" y="3858"/>
              <a:ext cx="608"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值</a:t>
              </a:r>
            </a:p>
          </p:txBody>
        </p:sp>
        <p:sp>
          <p:nvSpPr>
            <p:cNvPr id="34" name="Text Box 52"/>
            <p:cNvSpPr txBox="1">
              <a:spLocks noChangeArrowheads="1"/>
            </p:cNvSpPr>
            <p:nvPr/>
          </p:nvSpPr>
          <p:spPr bwMode="auto">
            <a:xfrm>
              <a:off x="5755" y="4956"/>
              <a:ext cx="1888"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首部字段名</a:t>
              </a:r>
            </a:p>
          </p:txBody>
        </p:sp>
        <p:sp>
          <p:nvSpPr>
            <p:cNvPr id="35" name="Text Box 53"/>
            <p:cNvSpPr txBox="1">
              <a:spLocks noChangeArrowheads="1"/>
            </p:cNvSpPr>
            <p:nvPr/>
          </p:nvSpPr>
          <p:spPr bwMode="auto">
            <a:xfrm>
              <a:off x="8484" y="4973"/>
              <a:ext cx="608"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值</a:t>
              </a:r>
            </a:p>
          </p:txBody>
        </p:sp>
        <p:sp>
          <p:nvSpPr>
            <p:cNvPr id="36" name="Text Box 54"/>
            <p:cNvSpPr txBox="1">
              <a:spLocks noChangeArrowheads="1"/>
            </p:cNvSpPr>
            <p:nvPr/>
          </p:nvSpPr>
          <p:spPr bwMode="auto">
            <a:xfrm>
              <a:off x="7833" y="5448"/>
              <a:ext cx="379"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7" name="Text Box 55"/>
            <p:cNvSpPr txBox="1">
              <a:spLocks noChangeArrowheads="1"/>
            </p:cNvSpPr>
            <p:nvPr/>
          </p:nvSpPr>
          <p:spPr bwMode="auto">
            <a:xfrm rot="16200000">
              <a:off x="6779" y="4335"/>
              <a:ext cx="596" cy="50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8" name="AutoShape 56"/>
            <p:cNvSpPr/>
            <p:nvPr/>
          </p:nvSpPr>
          <p:spPr bwMode="auto">
            <a:xfrm>
              <a:off x="10452" y="3821"/>
              <a:ext cx="330" cy="1607"/>
            </a:xfrm>
            <a:prstGeom prst="rightBrace">
              <a:avLst>
                <a:gd name="adj1" fmla="val 43929"/>
                <a:gd name="adj2" fmla="val 50000"/>
              </a:avLst>
            </a:prstGeom>
            <a:grpFill/>
            <a:ln w="19050">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Rectangle 57"/>
            <p:cNvSpPr>
              <a:spLocks noChangeArrowheads="1"/>
            </p:cNvSpPr>
            <p:nvPr/>
          </p:nvSpPr>
          <p:spPr bwMode="auto">
            <a:xfrm>
              <a:off x="5686" y="5986"/>
              <a:ext cx="7427" cy="1259"/>
            </a:xfrm>
            <a:prstGeom prst="rect">
              <a:avLst/>
            </a:prstGeom>
            <a:grpFill/>
            <a:ln w="9525">
              <a:solidFill>
                <a:schemeClr val="tx1"/>
              </a:solidFill>
              <a:miter lim="800000"/>
            </a:ln>
            <a:effec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 Box 58"/>
            <p:cNvSpPr txBox="1">
              <a:spLocks noChangeArrowheads="1"/>
            </p:cNvSpPr>
            <p:nvPr/>
          </p:nvSpPr>
          <p:spPr bwMode="auto">
            <a:xfrm>
              <a:off x="7580" y="6114"/>
              <a:ext cx="3488" cy="809"/>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实体主体</a:t>
              </a:r>
            </a:p>
            <a:p>
              <a:pPr algn="ct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（有些响应报文不用）</a:t>
              </a:r>
            </a:p>
          </p:txBody>
        </p:sp>
        <p:sp>
          <p:nvSpPr>
            <p:cNvPr id="41" name="Text Box 59"/>
            <p:cNvSpPr txBox="1">
              <a:spLocks noChangeArrowheads="1"/>
            </p:cNvSpPr>
            <p:nvPr/>
          </p:nvSpPr>
          <p:spPr bwMode="auto">
            <a:xfrm>
              <a:off x="13407" y="3215"/>
              <a:ext cx="1639" cy="52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状态行</a:t>
              </a:r>
            </a:p>
          </p:txBody>
        </p:sp>
        <p:sp>
          <p:nvSpPr>
            <p:cNvPr id="42" name="Line 60"/>
            <p:cNvSpPr>
              <a:spLocks noChangeShapeType="1"/>
            </p:cNvSpPr>
            <p:nvPr/>
          </p:nvSpPr>
          <p:spPr bwMode="auto">
            <a:xfrm>
              <a:off x="5686" y="430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Line 61"/>
            <p:cNvSpPr>
              <a:spLocks noChangeShapeType="1"/>
            </p:cNvSpPr>
            <p:nvPr/>
          </p:nvSpPr>
          <p:spPr bwMode="auto">
            <a:xfrm>
              <a:off x="5686" y="5428"/>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Line 62"/>
            <p:cNvSpPr>
              <a:spLocks noChangeShapeType="1"/>
            </p:cNvSpPr>
            <p:nvPr/>
          </p:nvSpPr>
          <p:spPr bwMode="auto">
            <a:xfrm>
              <a:off x="7047" y="5428"/>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Line 63"/>
            <p:cNvSpPr>
              <a:spLocks noChangeShapeType="1"/>
            </p:cNvSpPr>
            <p:nvPr/>
          </p:nvSpPr>
          <p:spPr bwMode="auto">
            <a:xfrm>
              <a:off x="10348" y="430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Text Box 64"/>
            <p:cNvSpPr txBox="1">
              <a:spLocks noChangeArrowheads="1"/>
            </p:cNvSpPr>
            <p:nvPr/>
          </p:nvSpPr>
          <p:spPr bwMode="auto">
            <a:xfrm>
              <a:off x="8012" y="2285"/>
              <a:ext cx="928"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a:latin typeface="微软雅黑" panose="020B0503020204020204" pitchFamily="34" charset="-122"/>
                  <a:ea typeface="微软雅黑" panose="020B0503020204020204" pitchFamily="34" charset="-122"/>
                  <a:cs typeface="微软雅黑" panose="020B0503020204020204" pitchFamily="34" charset="-122"/>
                </a:rPr>
                <a:t>空格</a:t>
              </a:r>
            </a:p>
          </p:txBody>
        </p:sp>
        <p:sp>
          <p:nvSpPr>
            <p:cNvPr id="47" name="Text Box 65"/>
            <p:cNvSpPr txBox="1">
              <a:spLocks noChangeArrowheads="1"/>
            </p:cNvSpPr>
            <p:nvPr/>
          </p:nvSpPr>
          <p:spPr bwMode="auto">
            <a:xfrm>
              <a:off x="10891" y="2285"/>
              <a:ext cx="1568"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a:latin typeface="微软雅黑" panose="020B0503020204020204" pitchFamily="34" charset="-122"/>
                  <a:ea typeface="微软雅黑" panose="020B0503020204020204" pitchFamily="34" charset="-122"/>
                  <a:cs typeface="微软雅黑" panose="020B0503020204020204" pitchFamily="34" charset="-122"/>
                </a:rPr>
                <a:t>回车换行</a:t>
              </a:r>
            </a:p>
          </p:txBody>
        </p:sp>
        <p:sp>
          <p:nvSpPr>
            <p:cNvPr id="48" name="Line 66"/>
            <p:cNvSpPr>
              <a:spLocks noChangeShapeType="1"/>
            </p:cNvSpPr>
            <p:nvPr/>
          </p:nvSpPr>
          <p:spPr bwMode="auto">
            <a:xfrm>
              <a:off x="8918" y="2771"/>
              <a:ext cx="606"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Line 67"/>
            <p:cNvSpPr>
              <a:spLocks noChangeShapeType="1"/>
            </p:cNvSpPr>
            <p:nvPr/>
          </p:nvSpPr>
          <p:spPr bwMode="auto">
            <a:xfrm flipH="1">
              <a:off x="7543" y="2771"/>
              <a:ext cx="661"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 name="Line 68"/>
            <p:cNvSpPr>
              <a:spLocks noChangeShapeType="1"/>
            </p:cNvSpPr>
            <p:nvPr/>
          </p:nvSpPr>
          <p:spPr bwMode="auto">
            <a:xfrm>
              <a:off x="11778" y="2771"/>
              <a:ext cx="330"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 name="Line 69"/>
            <p:cNvSpPr>
              <a:spLocks noChangeShapeType="1"/>
            </p:cNvSpPr>
            <p:nvPr/>
          </p:nvSpPr>
          <p:spPr bwMode="auto">
            <a:xfrm>
              <a:off x="8368"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Line 70"/>
            <p:cNvSpPr>
              <a:spLocks noChangeShapeType="1"/>
            </p:cNvSpPr>
            <p:nvPr/>
          </p:nvSpPr>
          <p:spPr bwMode="auto">
            <a:xfrm>
              <a:off x="8368"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Text Box 71"/>
            <p:cNvSpPr txBox="1">
              <a:spLocks noChangeArrowheads="1"/>
            </p:cNvSpPr>
            <p:nvPr/>
          </p:nvSpPr>
          <p:spPr bwMode="auto">
            <a:xfrm>
              <a:off x="7942" y="4946"/>
              <a:ext cx="379"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54" name="Text Box 72"/>
            <p:cNvSpPr txBox="1">
              <a:spLocks noChangeArrowheads="1"/>
            </p:cNvSpPr>
            <p:nvPr/>
          </p:nvSpPr>
          <p:spPr bwMode="auto">
            <a:xfrm>
              <a:off x="11464" y="3281"/>
              <a:ext cx="1080"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CRLF</a:t>
              </a:r>
            </a:p>
          </p:txBody>
        </p:sp>
        <p:sp>
          <p:nvSpPr>
            <p:cNvPr id="55" name="Text Box 75"/>
            <p:cNvSpPr txBox="1">
              <a:spLocks noChangeArrowheads="1"/>
            </p:cNvSpPr>
            <p:nvPr/>
          </p:nvSpPr>
          <p:spPr bwMode="auto">
            <a:xfrm>
              <a:off x="5755" y="5522"/>
              <a:ext cx="1080"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a:latin typeface="微软雅黑" panose="020B0503020204020204" pitchFamily="34" charset="-122"/>
                  <a:ea typeface="微软雅黑" panose="020B0503020204020204" pitchFamily="34" charset="-122"/>
                  <a:cs typeface="微软雅黑" panose="020B0503020204020204" pitchFamily="34" charset="-122"/>
                </a:rPr>
                <a:t>CRLF</a:t>
              </a:r>
            </a:p>
          </p:txBody>
        </p:sp>
        <p:grpSp>
          <p:nvGrpSpPr>
            <p:cNvPr id="56" name="Group 134"/>
            <p:cNvGrpSpPr/>
            <p:nvPr/>
          </p:nvGrpSpPr>
          <p:grpSpPr bwMode="auto">
            <a:xfrm>
              <a:off x="4235" y="3117"/>
              <a:ext cx="10902" cy="690"/>
              <a:chOff x="572" y="1045"/>
              <a:chExt cx="4621" cy="317"/>
            </a:xfrm>
            <a:grpFill/>
          </p:grpSpPr>
          <p:sp>
            <p:nvSpPr>
              <p:cNvPr id="57" name="Rectangle 132"/>
              <p:cNvSpPr>
                <a:spLocks noChangeArrowheads="1"/>
              </p:cNvSpPr>
              <p:nvPr/>
            </p:nvSpPr>
            <p:spPr bwMode="auto">
              <a:xfrm>
                <a:off x="1111" y="1045"/>
                <a:ext cx="4082" cy="317"/>
              </a:xfrm>
              <a:prstGeom prst="rect">
                <a:avLst/>
              </a:prstGeom>
              <a:grpFill/>
              <a:ln w="38100">
                <a:solidFill>
                  <a:srgbClr val="CC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 name="Text Box 133"/>
              <p:cNvSpPr txBox="1">
                <a:spLocks noChangeArrowheads="1"/>
              </p:cNvSpPr>
              <p:nvPr/>
            </p:nvSpPr>
            <p:spPr bwMode="auto">
              <a:xfrm>
                <a:off x="572" y="1063"/>
                <a:ext cx="529" cy="21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开始行</a:t>
                </a:r>
              </a:p>
            </p:txBody>
          </p:sp>
        </p:grpSp>
        <p:sp>
          <p:nvSpPr>
            <p:cNvPr id="59" name="Text Box 73"/>
            <p:cNvSpPr txBox="1">
              <a:spLocks noChangeArrowheads="1"/>
            </p:cNvSpPr>
            <p:nvPr/>
          </p:nvSpPr>
          <p:spPr bwMode="auto">
            <a:xfrm>
              <a:off x="9114" y="4984"/>
              <a:ext cx="1262"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a:latin typeface="微软雅黑" panose="020B0503020204020204" pitchFamily="34" charset="-122"/>
                  <a:ea typeface="微软雅黑" panose="020B0503020204020204" pitchFamily="34" charset="-122"/>
                  <a:cs typeface="微软雅黑" panose="020B0503020204020204" pitchFamily="34" charset="-122"/>
                </a:rPr>
                <a:t>CRLF</a:t>
              </a:r>
            </a:p>
          </p:txBody>
        </p:sp>
        <p:sp>
          <p:nvSpPr>
            <p:cNvPr id="60" name="Text Box 74"/>
            <p:cNvSpPr txBox="1">
              <a:spLocks noChangeArrowheads="1"/>
            </p:cNvSpPr>
            <p:nvPr/>
          </p:nvSpPr>
          <p:spPr bwMode="auto">
            <a:xfrm>
              <a:off x="9124" y="3874"/>
              <a:ext cx="1080"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CRLF</a:t>
              </a:r>
            </a:p>
          </p:txBody>
        </p:sp>
      </p:grpSp>
      <p:sp>
        <p:nvSpPr>
          <p:cNvPr id="2" name="标题 1"/>
          <p:cNvSpPr>
            <a:spLocks noGrp="1"/>
          </p:cNvSpPr>
          <p:nvPr>
            <p:ph type="title"/>
          </p:nvPr>
        </p:nvSpPr>
        <p:spPr/>
        <p:txBody>
          <a:bodyPr>
            <a:normAutofit/>
          </a:bodyPr>
          <a:lstStyle/>
          <a:p>
            <a:r>
              <a:rPr lang="en-US" altLang="zh-CN" sz="3200" dirty="0"/>
              <a:t>HTTP</a:t>
            </a:r>
            <a:r>
              <a:rPr lang="zh-CN" altLang="en-US" sz="3200" dirty="0"/>
              <a:t>报文结构：响应报文</a:t>
            </a:r>
          </a:p>
        </p:txBody>
      </p:sp>
    </p:spTree>
    <p:extLst>
      <p:ext uri="{BB962C8B-B14F-4D97-AF65-F5344CB8AC3E}">
        <p14:creationId xmlns:p14="http://schemas.microsoft.com/office/powerpoint/2010/main" val="20843361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9572C1-9A88-47F8-8394-B6F7A8E85B03}"/>
              </a:ext>
            </a:extLst>
          </p:cNvPr>
          <p:cNvSpPr>
            <a:spLocks noGrp="1"/>
          </p:cNvSpPr>
          <p:nvPr>
            <p:ph type="title"/>
          </p:nvPr>
        </p:nvSpPr>
        <p:spPr/>
        <p:txBody>
          <a:bodyPr>
            <a:normAutofit/>
          </a:bodyPr>
          <a:lstStyle/>
          <a:p>
            <a:r>
              <a:rPr lang="en-US" altLang="zh-CN" sz="2800" b="1" dirty="0">
                <a:solidFill>
                  <a:schemeClr val="accent1"/>
                </a:solidFill>
                <a:latin typeface="+mj-lt"/>
                <a:ea typeface="+mj-ea"/>
              </a:rPr>
              <a:t>HTTP</a:t>
            </a:r>
            <a:r>
              <a:rPr lang="zh-CN" altLang="en-US" sz="2800" b="1" dirty="0">
                <a:solidFill>
                  <a:schemeClr val="accent1"/>
                </a:solidFill>
                <a:latin typeface="+mj-lt"/>
                <a:ea typeface="+mj-ea"/>
              </a:rPr>
              <a:t>响应报文：状态码</a:t>
            </a:r>
            <a:endParaRPr lang="zh-CN" altLang="en-US" dirty="0"/>
          </a:p>
        </p:txBody>
      </p:sp>
      <p:sp>
        <p:nvSpPr>
          <p:cNvPr id="6" name="内容占位符 2">
            <a:extLst>
              <a:ext uri="{FF2B5EF4-FFF2-40B4-BE49-F238E27FC236}">
                <a16:creationId xmlns:a16="http://schemas.microsoft.com/office/drawing/2014/main" id="{B2FDDA76-8242-40B2-9FB8-113F8259DF92}"/>
              </a:ext>
            </a:extLst>
          </p:cNvPr>
          <p:cNvSpPr txBox="1">
            <a:spLocks/>
          </p:cNvSpPr>
          <p:nvPr/>
        </p:nvSpPr>
        <p:spPr>
          <a:xfrm>
            <a:off x="660400" y="1178790"/>
            <a:ext cx="4540250" cy="472916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状态码都是三位数字</a:t>
            </a:r>
          </a:p>
          <a:p>
            <a:pPr lvl="1" algn="just">
              <a:buFont typeface="Wingdings" panose="05000000000000000000" pitchFamily="2" charset="2"/>
              <a:buChar char="Ø"/>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1xx </a:t>
            </a:r>
            <a:r>
              <a:rPr lang="zh-CN" altLang="en-US" sz="2000" dirty="0">
                <a:latin typeface="微软雅黑" panose="020B0503020204020204" pitchFamily="34" charset="-122"/>
                <a:ea typeface="微软雅黑" panose="020B0503020204020204" pitchFamily="34" charset="-122"/>
              </a:rPr>
              <a:t>表示通知信息的，如请求收到了或正在进行处理。</a:t>
            </a:r>
          </a:p>
          <a:p>
            <a:pPr lvl="1" algn="just">
              <a:buFont typeface="Wingdings" panose="05000000000000000000" pitchFamily="2" charset="2"/>
              <a:buChar char="Ø"/>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2xx </a:t>
            </a:r>
            <a:r>
              <a:rPr lang="zh-CN" altLang="en-US" sz="2000" dirty="0">
                <a:latin typeface="微软雅黑" panose="020B0503020204020204" pitchFamily="34" charset="-122"/>
                <a:ea typeface="微软雅黑" panose="020B0503020204020204" pitchFamily="34" charset="-122"/>
              </a:rPr>
              <a:t>表示成功，如接受或知道了。</a:t>
            </a:r>
          </a:p>
          <a:p>
            <a:pPr lvl="1" algn="just">
              <a:buFont typeface="Wingdings" panose="05000000000000000000" pitchFamily="2" charset="2"/>
              <a:buChar char="Ø"/>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3xx</a:t>
            </a:r>
            <a:r>
              <a:rPr lang="zh-CN" altLang="en-US" sz="2000" dirty="0">
                <a:latin typeface="微软雅黑" panose="020B0503020204020204" pitchFamily="34" charset="-122"/>
                <a:ea typeface="微软雅黑" panose="020B0503020204020204" pitchFamily="34" charset="-122"/>
              </a:rPr>
              <a:t> 表示重定向，表示要完成请求还必须采取进一步的行动。</a:t>
            </a:r>
          </a:p>
          <a:p>
            <a:pPr lvl="1" algn="just">
              <a:buFont typeface="Wingdings" panose="05000000000000000000" pitchFamily="2" charset="2"/>
              <a:buChar char="Ø"/>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4xx </a:t>
            </a:r>
            <a:r>
              <a:rPr lang="zh-CN" altLang="en-US" sz="2000" dirty="0">
                <a:latin typeface="微软雅黑" panose="020B0503020204020204" pitchFamily="34" charset="-122"/>
                <a:ea typeface="微软雅黑" panose="020B0503020204020204" pitchFamily="34" charset="-122"/>
              </a:rPr>
              <a:t>表示客户的差错，如请求中有错误的语法或不能完成。</a:t>
            </a:r>
          </a:p>
          <a:p>
            <a:pPr lvl="1" algn="just">
              <a:buFont typeface="Wingdings" panose="05000000000000000000" pitchFamily="2" charset="2"/>
              <a:buChar char="Ø"/>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5xx </a:t>
            </a:r>
            <a:r>
              <a:rPr lang="zh-CN" altLang="en-US" sz="2000" dirty="0">
                <a:latin typeface="微软雅黑" panose="020B0503020204020204" pitchFamily="34" charset="-122"/>
                <a:ea typeface="微软雅黑" panose="020B0503020204020204" pitchFamily="34" charset="-122"/>
              </a:rPr>
              <a:t>表示服务器的差错，如服务器失效无法完成请求。</a:t>
            </a:r>
          </a:p>
        </p:txBody>
      </p:sp>
      <p:sp>
        <p:nvSpPr>
          <p:cNvPr id="7" name="文本框 6">
            <a:extLst>
              <a:ext uri="{FF2B5EF4-FFF2-40B4-BE49-F238E27FC236}">
                <a16:creationId xmlns:a16="http://schemas.microsoft.com/office/drawing/2014/main" id="{694B1301-0902-474E-8CBF-5358310D228F}"/>
              </a:ext>
            </a:extLst>
          </p:cNvPr>
          <p:cNvSpPr txBox="1"/>
          <p:nvPr/>
        </p:nvSpPr>
        <p:spPr>
          <a:xfrm>
            <a:off x="5757661" y="1125538"/>
            <a:ext cx="5330190" cy="4585871"/>
          </a:xfrm>
          <a:prstGeom prst="rect">
            <a:avLst/>
          </a:prstGeom>
          <a:noFill/>
        </p:spPr>
        <p:txBody>
          <a:bodyPr wrap="square" rtlCol="0" anchor="t">
            <a:spAutoFit/>
          </a:bodyPr>
          <a:lstStyle/>
          <a:p>
            <a:pPr marL="342900" lvl="0" indent="-342900" algn="just">
              <a:buFont typeface="Wingdings" panose="05000000000000000000" pitchFamily="2" charset="2"/>
              <a:buChar char="n"/>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典型的状态码</a:t>
            </a:r>
            <a:endPar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spcBef>
                <a:spcPts val="600"/>
              </a:spcBef>
              <a:buClrTx/>
              <a:buSzTx/>
              <a:buFont typeface="Wingdings" panose="05000000000000000000" pitchFamily="2" charset="2"/>
              <a:buChar char="Ø"/>
            </a:pPr>
            <a:r>
              <a:rPr lang="zh-CN" altLang="en-US" sz="2000" dirty="0">
                <a:solidFill>
                  <a:srgbClr val="C00000"/>
                </a:solidFill>
                <a:latin typeface="微软雅黑" panose="020B0503020204020204" pitchFamily="34" charset="-122"/>
                <a:ea typeface="微软雅黑" panose="020B0503020204020204" pitchFamily="34" charset="-122"/>
                <a:sym typeface="+mn-ea"/>
              </a:rPr>
              <a:t>200 OK</a:t>
            </a:r>
            <a:endParaRPr lang="zh-CN" altLang="en-US" sz="2000" dirty="0">
              <a:solidFill>
                <a:srgbClr val="C00000"/>
              </a:solidFill>
              <a:latin typeface="微软雅黑" panose="020B0503020204020204" pitchFamily="34" charset="-122"/>
              <a:ea typeface="微软雅黑" panose="020B0503020204020204" pitchFamily="34" charset="-122"/>
            </a:endParaRPr>
          </a:p>
          <a:p>
            <a:pPr marL="1257300" lvl="2" indent="-342900" algn="just">
              <a:spcBef>
                <a:spcPts val="600"/>
              </a:spcBef>
              <a:buClrTx/>
              <a:buSzTx/>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sym typeface="+mn-ea"/>
              </a:rPr>
              <a:t>请求成功，被请求的对象包含在该响应的数据部分</a:t>
            </a:r>
            <a:endParaRPr lang="zh-CN" altLang="en-US" sz="1600" dirty="0">
              <a:latin typeface="微软雅黑" panose="020B0503020204020204" pitchFamily="34" charset="-122"/>
              <a:ea typeface="微软雅黑" panose="020B0503020204020204" pitchFamily="34" charset="-122"/>
            </a:endParaRPr>
          </a:p>
          <a:p>
            <a:pPr marL="800100" lvl="1" indent="-342900" algn="just">
              <a:spcBef>
                <a:spcPts val="600"/>
              </a:spcBef>
              <a:buClrTx/>
              <a:buSzTx/>
              <a:buFont typeface="Wingdings" panose="05000000000000000000" pitchFamily="2" charset="2"/>
              <a:buChar char="Ø"/>
            </a:pPr>
            <a:r>
              <a:rPr lang="zh-CN" altLang="en-US" sz="2000" dirty="0">
                <a:solidFill>
                  <a:srgbClr val="C00000"/>
                </a:solidFill>
                <a:latin typeface="微软雅黑" panose="020B0503020204020204" pitchFamily="34" charset="-122"/>
                <a:ea typeface="微软雅黑" panose="020B0503020204020204" pitchFamily="34" charset="-122"/>
                <a:sym typeface="+mn-ea"/>
              </a:rPr>
              <a:t>301 Moved Permanently</a:t>
            </a:r>
            <a:endParaRPr lang="zh-CN" altLang="en-US" sz="2000" dirty="0">
              <a:solidFill>
                <a:srgbClr val="C00000"/>
              </a:solidFill>
              <a:latin typeface="微软雅黑" panose="020B0503020204020204" pitchFamily="34" charset="-122"/>
              <a:ea typeface="微软雅黑" panose="020B0503020204020204" pitchFamily="34" charset="-122"/>
            </a:endParaRPr>
          </a:p>
          <a:p>
            <a:pPr marL="1257300" lvl="2" indent="-342900" algn="just">
              <a:spcBef>
                <a:spcPts val="600"/>
              </a:spcBef>
              <a:buClrTx/>
              <a:buSzTx/>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sym typeface="+mn-ea"/>
              </a:rPr>
              <a:t>请求的对象被移走，新的位置在响应中通过Location: 给出</a:t>
            </a:r>
            <a:endParaRPr lang="zh-CN" altLang="en-US" sz="1600" dirty="0">
              <a:latin typeface="微软雅黑" panose="020B0503020204020204" pitchFamily="34" charset="-122"/>
              <a:ea typeface="微软雅黑" panose="020B0503020204020204" pitchFamily="34" charset="-122"/>
            </a:endParaRPr>
          </a:p>
          <a:p>
            <a:pPr marL="800100" lvl="1" indent="-342900" algn="just">
              <a:spcBef>
                <a:spcPts val="600"/>
              </a:spcBef>
              <a:buClrTx/>
              <a:buSzTx/>
              <a:buFont typeface="Wingdings" panose="05000000000000000000" pitchFamily="2" charset="2"/>
              <a:buChar char="Ø"/>
            </a:pPr>
            <a:r>
              <a:rPr lang="zh-CN" altLang="en-US" sz="2000" dirty="0">
                <a:solidFill>
                  <a:srgbClr val="C00000"/>
                </a:solidFill>
                <a:latin typeface="微软雅黑" panose="020B0503020204020204" pitchFamily="34" charset="-122"/>
                <a:ea typeface="微软雅黑" panose="020B0503020204020204" pitchFamily="34" charset="-122"/>
                <a:sym typeface="+mn-ea"/>
              </a:rPr>
              <a:t>400 Bad Request</a:t>
            </a:r>
            <a:endParaRPr lang="zh-CN" altLang="en-US" sz="2000" dirty="0">
              <a:solidFill>
                <a:srgbClr val="C00000"/>
              </a:solidFill>
              <a:latin typeface="微软雅黑" panose="020B0503020204020204" pitchFamily="34" charset="-122"/>
              <a:ea typeface="微软雅黑" panose="020B0503020204020204" pitchFamily="34" charset="-122"/>
            </a:endParaRPr>
          </a:p>
          <a:p>
            <a:pPr marL="1257300" lvl="2" indent="-342900" algn="just">
              <a:spcBef>
                <a:spcPts val="600"/>
              </a:spcBef>
              <a:buClrTx/>
              <a:buSzTx/>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sym typeface="+mn-ea"/>
              </a:rPr>
              <a:t>服务器不能解释请求报文</a:t>
            </a:r>
            <a:endParaRPr lang="zh-CN" altLang="en-US" dirty="0">
              <a:latin typeface="微软雅黑" panose="020B0503020204020204" pitchFamily="34" charset="-122"/>
              <a:ea typeface="微软雅黑" panose="020B0503020204020204" pitchFamily="34" charset="-122"/>
            </a:endParaRPr>
          </a:p>
          <a:p>
            <a:pPr marL="800100" lvl="1" indent="-342900" algn="just">
              <a:spcBef>
                <a:spcPts val="600"/>
              </a:spcBef>
              <a:buClrTx/>
              <a:buSzTx/>
              <a:buFont typeface="Wingdings" panose="05000000000000000000" pitchFamily="2" charset="2"/>
              <a:buChar char="Ø"/>
            </a:pPr>
            <a:r>
              <a:rPr lang="zh-CN" altLang="en-US" sz="2000" dirty="0">
                <a:solidFill>
                  <a:srgbClr val="C00000"/>
                </a:solidFill>
                <a:latin typeface="微软雅黑" panose="020B0503020204020204" pitchFamily="34" charset="-122"/>
                <a:ea typeface="微软雅黑" panose="020B0503020204020204" pitchFamily="34" charset="-122"/>
                <a:sym typeface="+mn-ea"/>
              </a:rPr>
              <a:t>404 Not Found</a:t>
            </a:r>
            <a:endParaRPr lang="zh-CN" altLang="en-US" sz="2000" dirty="0">
              <a:solidFill>
                <a:srgbClr val="C00000"/>
              </a:solidFill>
              <a:latin typeface="微软雅黑" panose="020B0503020204020204" pitchFamily="34" charset="-122"/>
              <a:ea typeface="微软雅黑" panose="020B0503020204020204" pitchFamily="34" charset="-122"/>
            </a:endParaRPr>
          </a:p>
          <a:p>
            <a:pPr marL="1257300" lvl="2" indent="-342900" algn="just">
              <a:spcBef>
                <a:spcPts val="600"/>
              </a:spcBef>
              <a:buClrTx/>
              <a:buSzTx/>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sym typeface="+mn-ea"/>
              </a:rPr>
              <a:t>服务器中找不到请求的文档</a:t>
            </a:r>
            <a:endParaRPr lang="zh-CN" altLang="en-US" sz="1600" dirty="0">
              <a:latin typeface="微软雅黑" panose="020B0503020204020204" pitchFamily="34" charset="-122"/>
              <a:ea typeface="微软雅黑" panose="020B0503020204020204" pitchFamily="34" charset="-122"/>
            </a:endParaRPr>
          </a:p>
          <a:p>
            <a:pPr marL="800100" lvl="1" indent="-342900" algn="just">
              <a:spcBef>
                <a:spcPts val="600"/>
              </a:spcBef>
              <a:buClrTx/>
              <a:buSzTx/>
              <a:buFont typeface="Wingdings" panose="05000000000000000000" pitchFamily="2" charset="2"/>
              <a:buChar char="Ø"/>
            </a:pPr>
            <a:r>
              <a:rPr lang="zh-CN" altLang="en-US" sz="2000" dirty="0">
                <a:solidFill>
                  <a:srgbClr val="C00000"/>
                </a:solidFill>
                <a:latin typeface="微软雅黑" panose="020B0503020204020204" pitchFamily="34" charset="-122"/>
                <a:ea typeface="微软雅黑" panose="020B0503020204020204" pitchFamily="34" charset="-122"/>
                <a:sym typeface="+mn-ea"/>
              </a:rPr>
              <a:t>505 HTTP Version Not Supported</a:t>
            </a:r>
            <a:endParaRPr lang="zh-CN" altLang="en-US" sz="2000" dirty="0">
              <a:solidFill>
                <a:srgbClr val="C00000"/>
              </a:solidFill>
              <a:latin typeface="微软雅黑" panose="020B0503020204020204" pitchFamily="34" charset="-122"/>
              <a:ea typeface="微软雅黑" panose="020B0503020204020204" pitchFamily="34" charset="-122"/>
            </a:endParaRPr>
          </a:p>
          <a:p>
            <a:pPr marL="1257300" lvl="2" indent="-342900" algn="just">
              <a:spcBef>
                <a:spcPts val="600"/>
              </a:spcBef>
              <a:buClrTx/>
              <a:buSzTx/>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sym typeface="+mn-ea"/>
              </a:rPr>
              <a:t>服务器不支持相应的HTTP版本</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30057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349499-4A2A-4863-9DCB-76E2159E5C44}"/>
              </a:ext>
            </a:extLst>
          </p:cNvPr>
          <p:cNvSpPr>
            <a:spLocks noGrp="1"/>
          </p:cNvSpPr>
          <p:nvPr>
            <p:ph type="title"/>
          </p:nvPr>
        </p:nvSpPr>
        <p:spPr/>
        <p:txBody>
          <a:bodyPr>
            <a:normAutofit/>
          </a:bodyPr>
          <a:lstStyle/>
          <a:p>
            <a:r>
              <a:rPr lang="en-US" altLang="zh-CN" sz="2800" dirty="0">
                <a:cs typeface="微软雅黑" panose="020B0503020204020204" pitchFamily="34" charset="-122"/>
              </a:rPr>
              <a:t>HTTP </a:t>
            </a:r>
            <a:r>
              <a:rPr lang="zh-CN" altLang="en-US" sz="2800" dirty="0">
                <a:cs typeface="微软雅黑" panose="020B0503020204020204" pitchFamily="34" charset="-122"/>
              </a:rPr>
              <a:t>协议工作过程：协议流程示例</a:t>
            </a:r>
            <a:endParaRPr lang="zh-CN" altLang="en-US" dirty="0"/>
          </a:p>
        </p:txBody>
      </p:sp>
      <p:pic>
        <p:nvPicPr>
          <p:cNvPr id="62"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7649" y="2002861"/>
            <a:ext cx="1157840" cy="115784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986013" y="2201949"/>
            <a:ext cx="795076" cy="453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mn-ea"/>
            </a:endParaRPr>
          </a:p>
        </p:txBody>
      </p:sp>
      <p:sp>
        <p:nvSpPr>
          <p:cNvPr id="41" name="Text Box 110"/>
          <p:cNvSpPr txBox="1">
            <a:spLocks noChangeArrowheads="1"/>
          </p:cNvSpPr>
          <p:nvPr/>
        </p:nvSpPr>
        <p:spPr bwMode="auto">
          <a:xfrm>
            <a:off x="9060441" y="2627317"/>
            <a:ext cx="973343" cy="14465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8800" dirty="0">
                <a:solidFill>
                  <a:srgbClr val="009900"/>
                </a:solidFill>
                <a:latin typeface="+mn-ea"/>
                <a:ea typeface="+mn-ea"/>
                <a:sym typeface="Wingdings" pitchFamily="2" charset="2"/>
              </a:rPr>
              <a:t></a:t>
            </a:r>
            <a:endParaRPr kumimoji="1" lang="en-US" altLang="zh-CN" sz="8800" dirty="0">
              <a:solidFill>
                <a:srgbClr val="009900"/>
              </a:solidFill>
              <a:latin typeface="+mn-ea"/>
              <a:ea typeface="+mn-ea"/>
            </a:endParaRPr>
          </a:p>
        </p:txBody>
      </p:sp>
      <p:pic>
        <p:nvPicPr>
          <p:cNvPr id="61" name="图片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9240" y="1876374"/>
            <a:ext cx="1078589" cy="1510025"/>
          </a:xfrm>
          <a:prstGeom prst="rect">
            <a:avLst/>
          </a:prstGeom>
        </p:spPr>
      </p:pic>
      <p:graphicFrame>
        <p:nvGraphicFramePr>
          <p:cNvPr id="11" name="Object 66"/>
          <p:cNvGraphicFramePr>
            <a:graphicFrameLocks noChangeAspect="1"/>
          </p:cNvGraphicFramePr>
          <p:nvPr/>
        </p:nvGraphicFramePr>
        <p:xfrm>
          <a:off x="4709039" y="2819838"/>
          <a:ext cx="2865204" cy="1164063"/>
        </p:xfrm>
        <a:graphic>
          <a:graphicData uri="http://schemas.openxmlformats.org/presentationml/2006/ole">
            <mc:AlternateContent xmlns:mc="http://schemas.openxmlformats.org/markup-compatibility/2006">
              <mc:Choice xmlns:v="urn:schemas-microsoft-com:vml" Requires="v">
                <p:oleObj spid="_x0000_s33010" name="VISIO" r:id="rId6" imgW="1687068" imgH="964692" progId="">
                  <p:embed/>
                </p:oleObj>
              </mc:Choice>
              <mc:Fallback>
                <p:oleObj name="VISIO" r:id="rId6" imgW="1687068" imgH="964692" progId="">
                  <p:embed/>
                  <p:pic>
                    <p:nvPicPr>
                      <p:cNvPr id="11" name="Object 6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9039" y="2819838"/>
                        <a:ext cx="2865204" cy="1164063"/>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3" name="Freeform 70"/>
          <p:cNvSpPr>
            <a:spLocks/>
          </p:cNvSpPr>
          <p:nvPr/>
        </p:nvSpPr>
        <p:spPr bwMode="auto">
          <a:xfrm>
            <a:off x="7237089" y="3065535"/>
            <a:ext cx="1367108" cy="512144"/>
          </a:xfrm>
          <a:custGeom>
            <a:avLst/>
            <a:gdLst>
              <a:gd name="T0" fmla="*/ 2147483646 w 567"/>
              <a:gd name="T1" fmla="*/ 0 h 371"/>
              <a:gd name="T2" fmla="*/ 2147483646 w 567"/>
              <a:gd name="T3" fmla="*/ 2147483646 h 371"/>
              <a:gd name="T4" fmla="*/ 2147483646 w 567"/>
              <a:gd name="T5" fmla="*/ 2147483646 h 371"/>
              <a:gd name="T6" fmla="*/ 2147483646 w 567"/>
              <a:gd name="T7" fmla="*/ 2147483646 h 371"/>
              <a:gd name="T8" fmla="*/ 0 w 567"/>
              <a:gd name="T9" fmla="*/ 2147483646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7" h="371">
                <a:moveTo>
                  <a:pt x="567" y="0"/>
                </a:moveTo>
                <a:cubicBezTo>
                  <a:pt x="561" y="28"/>
                  <a:pt x="553" y="122"/>
                  <a:pt x="530" y="168"/>
                </a:cubicBezTo>
                <a:cubicBezTo>
                  <a:pt x="516" y="193"/>
                  <a:pt x="460" y="266"/>
                  <a:pt x="428" y="280"/>
                </a:cubicBezTo>
                <a:cubicBezTo>
                  <a:pt x="395" y="294"/>
                  <a:pt x="356" y="316"/>
                  <a:pt x="314" y="328"/>
                </a:cubicBezTo>
                <a:cubicBezTo>
                  <a:pt x="241" y="341"/>
                  <a:pt x="52" y="364"/>
                  <a:pt x="0" y="371"/>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000099"/>
              </a:solidFill>
              <a:latin typeface="+mn-ea"/>
            </a:endParaRPr>
          </a:p>
        </p:txBody>
      </p:sp>
      <p:sp>
        <p:nvSpPr>
          <p:cNvPr id="14" name="Freeform 71"/>
          <p:cNvSpPr>
            <a:spLocks/>
          </p:cNvSpPr>
          <p:nvPr/>
        </p:nvSpPr>
        <p:spPr bwMode="auto">
          <a:xfrm>
            <a:off x="3320370" y="2824206"/>
            <a:ext cx="1710441" cy="743647"/>
          </a:xfrm>
          <a:custGeom>
            <a:avLst/>
            <a:gdLst>
              <a:gd name="T0" fmla="*/ 2147483646 w 759"/>
              <a:gd name="T1" fmla="*/ 0 h 664"/>
              <a:gd name="T2" fmla="*/ 2147483646 w 759"/>
              <a:gd name="T3" fmla="*/ 2147483646 h 664"/>
              <a:gd name="T4" fmla="*/ 2147483646 w 759"/>
              <a:gd name="T5" fmla="*/ 2147483646 h 664"/>
              <a:gd name="T6" fmla="*/ 2147483646 w 759"/>
              <a:gd name="T7" fmla="*/ 2147483646 h 664"/>
              <a:gd name="T8" fmla="*/ 2147483646 w 759"/>
              <a:gd name="T9" fmla="*/ 2147483646 h 664"/>
              <a:gd name="T10" fmla="*/ 2147483646 w 759"/>
              <a:gd name="T11" fmla="*/ 2147483646 h 664"/>
              <a:gd name="T12" fmla="*/ 2147483646 w 759"/>
              <a:gd name="T13" fmla="*/ 2147483646 h 664"/>
              <a:gd name="T14" fmla="*/ 2147483646 w 759"/>
              <a:gd name="T15" fmla="*/ 2147483646 h 6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59" h="664">
                <a:moveTo>
                  <a:pt x="7" y="0"/>
                </a:moveTo>
                <a:cubicBezTo>
                  <a:pt x="8" y="71"/>
                  <a:pt x="0" y="333"/>
                  <a:pt x="15" y="424"/>
                </a:cubicBezTo>
                <a:cubicBezTo>
                  <a:pt x="30" y="515"/>
                  <a:pt x="77" y="520"/>
                  <a:pt x="100" y="545"/>
                </a:cubicBezTo>
                <a:lnTo>
                  <a:pt x="154" y="571"/>
                </a:lnTo>
                <a:lnTo>
                  <a:pt x="190" y="591"/>
                </a:lnTo>
                <a:lnTo>
                  <a:pt x="351" y="633"/>
                </a:lnTo>
                <a:lnTo>
                  <a:pt x="583" y="664"/>
                </a:lnTo>
                <a:lnTo>
                  <a:pt x="759" y="664"/>
                </a:lnTo>
              </a:path>
            </a:pathLst>
          </a:custGeom>
          <a:noFill/>
          <a:ln w="28575" cap="rnd"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srgbClr val="000099"/>
              </a:solidFill>
              <a:latin typeface="+mn-ea"/>
            </a:endParaRPr>
          </a:p>
        </p:txBody>
      </p:sp>
      <p:sp>
        <p:nvSpPr>
          <p:cNvPr id="15" name="Rectangle 72"/>
          <p:cNvSpPr>
            <a:spLocks noChangeArrowheads="1"/>
          </p:cNvSpPr>
          <p:nvPr/>
        </p:nvSpPr>
        <p:spPr bwMode="auto">
          <a:xfrm>
            <a:off x="5678336" y="3466296"/>
            <a:ext cx="859212" cy="36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r>
              <a:rPr kumimoji="1" lang="zh-CN" altLang="en-US" sz="1600" dirty="0">
                <a:latin typeface="+mn-ea"/>
              </a:rPr>
              <a:t>互联网</a:t>
            </a:r>
          </a:p>
        </p:txBody>
      </p:sp>
      <p:sp>
        <p:nvSpPr>
          <p:cNvPr id="16" name="Rectangle 73"/>
          <p:cNvSpPr>
            <a:spLocks noChangeArrowheads="1"/>
          </p:cNvSpPr>
          <p:nvPr/>
        </p:nvSpPr>
        <p:spPr bwMode="auto">
          <a:xfrm>
            <a:off x="7528689" y="1469956"/>
            <a:ext cx="1707393" cy="513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a:lnSpc>
                <a:spcPct val="80000"/>
              </a:lnSpc>
            </a:pPr>
            <a:r>
              <a:rPr kumimoji="1" lang="zh-CN" altLang="en-US" sz="1600" dirty="0">
                <a:latin typeface="+mn-ea"/>
              </a:rPr>
              <a:t>服务器</a:t>
            </a:r>
          </a:p>
          <a:p>
            <a:pPr algn="ctr">
              <a:lnSpc>
                <a:spcPct val="80000"/>
              </a:lnSpc>
            </a:pPr>
            <a:r>
              <a:rPr kumimoji="1" lang="en-US" altLang="zh-CN" sz="1600" dirty="0">
                <a:latin typeface="+mn-ea"/>
              </a:rPr>
              <a:t>www.jlu.edu.cn</a:t>
            </a:r>
          </a:p>
        </p:txBody>
      </p:sp>
      <p:sp>
        <p:nvSpPr>
          <p:cNvPr id="17" name="Rectangle 74"/>
          <p:cNvSpPr>
            <a:spLocks noChangeArrowheads="1"/>
          </p:cNvSpPr>
          <p:nvPr/>
        </p:nvSpPr>
        <p:spPr bwMode="auto">
          <a:xfrm>
            <a:off x="5095857" y="1601175"/>
            <a:ext cx="1990932" cy="36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r>
              <a:rPr kumimoji="1" lang="zh-CN" altLang="zh-CN" sz="1600" dirty="0">
                <a:solidFill>
                  <a:srgbClr val="000099"/>
                </a:solidFill>
                <a:latin typeface="+mn-ea"/>
              </a:rPr>
              <a:t>链接到</a:t>
            </a:r>
            <a:r>
              <a:rPr kumimoji="1" lang="en-US" altLang="zh-CN" sz="1600" dirty="0">
                <a:solidFill>
                  <a:srgbClr val="000099"/>
                </a:solidFill>
                <a:latin typeface="+mn-ea"/>
              </a:rPr>
              <a:t> URL </a:t>
            </a:r>
            <a:r>
              <a:rPr kumimoji="1" lang="zh-CN" altLang="en-US" sz="1600" dirty="0">
                <a:solidFill>
                  <a:srgbClr val="000099"/>
                </a:solidFill>
                <a:latin typeface="+mn-ea"/>
              </a:rPr>
              <a:t>的超链</a:t>
            </a:r>
          </a:p>
        </p:txBody>
      </p:sp>
      <p:sp>
        <p:nvSpPr>
          <p:cNvPr id="18" name="Rectangle 75"/>
          <p:cNvSpPr>
            <a:spLocks noChangeArrowheads="1"/>
          </p:cNvSpPr>
          <p:nvPr/>
        </p:nvSpPr>
        <p:spPr bwMode="auto">
          <a:xfrm>
            <a:off x="5118353" y="3069168"/>
            <a:ext cx="2344298" cy="365913"/>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r>
              <a:rPr kumimoji="1" lang="en-US" altLang="zh-CN" sz="1600" dirty="0">
                <a:latin typeface="+mn-ea"/>
              </a:rPr>
              <a:t>HTTP </a:t>
            </a:r>
            <a:r>
              <a:rPr kumimoji="1" lang="zh-CN" altLang="en-US" sz="1600" dirty="0">
                <a:latin typeface="+mn-ea"/>
              </a:rPr>
              <a:t>使用此 </a:t>
            </a:r>
            <a:r>
              <a:rPr kumimoji="1" lang="en-US" altLang="zh-CN" sz="1600" dirty="0">
                <a:latin typeface="+mn-ea"/>
              </a:rPr>
              <a:t>TCP </a:t>
            </a:r>
            <a:r>
              <a:rPr kumimoji="1" lang="zh-CN" altLang="en-US" sz="1600" dirty="0">
                <a:latin typeface="+mn-ea"/>
              </a:rPr>
              <a:t>连接</a:t>
            </a:r>
          </a:p>
        </p:txBody>
      </p:sp>
      <p:sp>
        <p:nvSpPr>
          <p:cNvPr id="19" name="Rectangle 76"/>
          <p:cNvSpPr>
            <a:spLocks noChangeArrowheads="1"/>
          </p:cNvSpPr>
          <p:nvPr/>
        </p:nvSpPr>
        <p:spPr bwMode="auto">
          <a:xfrm>
            <a:off x="3907669" y="2234530"/>
            <a:ext cx="859212" cy="562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nSpc>
                <a:spcPct val="90000"/>
              </a:lnSpc>
            </a:pPr>
            <a:r>
              <a:rPr kumimoji="1" lang="zh-CN" altLang="en-US" sz="1600" dirty="0">
                <a:solidFill>
                  <a:srgbClr val="000099"/>
                </a:solidFill>
                <a:latin typeface="+mn-ea"/>
              </a:rPr>
              <a:t>浏览器</a:t>
            </a:r>
          </a:p>
          <a:p>
            <a:pPr>
              <a:lnSpc>
                <a:spcPct val="90000"/>
              </a:lnSpc>
            </a:pPr>
            <a:r>
              <a:rPr kumimoji="1" lang="zh-CN" altLang="en-US" sz="1600" dirty="0">
                <a:solidFill>
                  <a:srgbClr val="000099"/>
                </a:solidFill>
                <a:latin typeface="+mn-ea"/>
              </a:rPr>
              <a:t> 程序</a:t>
            </a:r>
          </a:p>
        </p:txBody>
      </p:sp>
      <p:sp>
        <p:nvSpPr>
          <p:cNvPr id="20" name="Rectangle 77"/>
          <p:cNvSpPr>
            <a:spLocks noChangeArrowheads="1"/>
          </p:cNvSpPr>
          <p:nvPr/>
        </p:nvSpPr>
        <p:spPr bwMode="auto">
          <a:xfrm>
            <a:off x="7172185" y="2234530"/>
            <a:ext cx="859212" cy="562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nSpc>
                <a:spcPct val="90000"/>
              </a:lnSpc>
            </a:pPr>
            <a:r>
              <a:rPr kumimoji="1" lang="zh-CN" altLang="en-US" sz="1600">
                <a:solidFill>
                  <a:srgbClr val="000099"/>
                </a:solidFill>
                <a:latin typeface="+mn-ea"/>
              </a:rPr>
              <a:t>服务器</a:t>
            </a:r>
          </a:p>
          <a:p>
            <a:pPr>
              <a:lnSpc>
                <a:spcPct val="90000"/>
              </a:lnSpc>
            </a:pPr>
            <a:r>
              <a:rPr kumimoji="1" lang="zh-CN" altLang="en-US" sz="1600">
                <a:solidFill>
                  <a:srgbClr val="000099"/>
                </a:solidFill>
                <a:latin typeface="+mn-ea"/>
              </a:rPr>
              <a:t> 程序</a:t>
            </a:r>
          </a:p>
        </p:txBody>
      </p:sp>
      <p:sp>
        <p:nvSpPr>
          <p:cNvPr id="21" name="Rectangle 78"/>
          <p:cNvSpPr>
            <a:spLocks noChangeArrowheads="1"/>
          </p:cNvSpPr>
          <p:nvPr/>
        </p:nvSpPr>
        <p:spPr bwMode="auto">
          <a:xfrm>
            <a:off x="5768996" y="2491147"/>
            <a:ext cx="765661" cy="36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r>
              <a:rPr kumimoji="1" lang="en-US" altLang="zh-CN" sz="1600">
                <a:solidFill>
                  <a:srgbClr val="000099"/>
                </a:solidFill>
                <a:latin typeface="+mn-ea"/>
              </a:rPr>
              <a:t>HTTP</a:t>
            </a:r>
          </a:p>
        </p:txBody>
      </p:sp>
      <p:sp>
        <p:nvSpPr>
          <p:cNvPr id="22" name="Rectangle 79"/>
          <p:cNvSpPr>
            <a:spLocks noChangeArrowheads="1"/>
          </p:cNvSpPr>
          <p:nvPr/>
        </p:nvSpPr>
        <p:spPr bwMode="auto">
          <a:xfrm>
            <a:off x="3873847" y="1749686"/>
            <a:ext cx="654027" cy="36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r>
              <a:rPr kumimoji="1" lang="zh-CN" altLang="en-US" sz="1600">
                <a:latin typeface="+mn-ea"/>
              </a:rPr>
              <a:t>客户</a:t>
            </a:r>
          </a:p>
        </p:txBody>
      </p:sp>
      <p:sp>
        <p:nvSpPr>
          <p:cNvPr id="24" name="Freeform 81"/>
          <p:cNvSpPr>
            <a:spLocks/>
          </p:cNvSpPr>
          <p:nvPr/>
        </p:nvSpPr>
        <p:spPr bwMode="auto">
          <a:xfrm>
            <a:off x="3934179" y="2219242"/>
            <a:ext cx="552456" cy="382197"/>
          </a:xfrm>
          <a:custGeom>
            <a:avLst/>
            <a:gdLst>
              <a:gd name="T0" fmla="*/ 2147483646 w 463"/>
              <a:gd name="T1" fmla="*/ 0 h 322"/>
              <a:gd name="T2" fmla="*/ 2147483646 w 463"/>
              <a:gd name="T3" fmla="*/ 0 h 322"/>
              <a:gd name="T4" fmla="*/ 2147483646 w 463"/>
              <a:gd name="T5" fmla="*/ 2147483646 h 322"/>
              <a:gd name="T6" fmla="*/ 0 w 463"/>
              <a:gd name="T7" fmla="*/ 2147483646 h 322"/>
              <a:gd name="T8" fmla="*/ 2147483646 w 463"/>
              <a:gd name="T9" fmla="*/ 0 h 3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3" h="322">
                <a:moveTo>
                  <a:pt x="17" y="0"/>
                </a:moveTo>
                <a:lnTo>
                  <a:pt x="462" y="0"/>
                </a:lnTo>
                <a:lnTo>
                  <a:pt x="443" y="321"/>
                </a:lnTo>
                <a:lnTo>
                  <a:pt x="0" y="304"/>
                </a:lnTo>
                <a:lnTo>
                  <a:pt x="17" y="0"/>
                </a:lnTo>
              </a:path>
            </a:pathLst>
          </a:cu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srgbClr val="000099"/>
              </a:solidFill>
              <a:latin typeface="+mn-ea"/>
            </a:endParaRPr>
          </a:p>
        </p:txBody>
      </p:sp>
      <p:sp>
        <p:nvSpPr>
          <p:cNvPr id="25" name="Rectangle 82"/>
          <p:cNvSpPr>
            <a:spLocks noChangeArrowheads="1"/>
          </p:cNvSpPr>
          <p:nvPr/>
        </p:nvSpPr>
        <p:spPr bwMode="auto">
          <a:xfrm>
            <a:off x="2922857" y="2172018"/>
            <a:ext cx="961804" cy="550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r>
              <a:rPr kumimoji="1" lang="zh-CN" altLang="en-US" sz="1400" dirty="0">
                <a:latin typeface="+mn-ea"/>
              </a:rPr>
              <a:t>吉林大学</a:t>
            </a:r>
          </a:p>
          <a:p>
            <a:r>
              <a:rPr kumimoji="1" lang="zh-CN" altLang="en-US" sz="1400" dirty="0">
                <a:latin typeface="+mn-ea"/>
              </a:rPr>
              <a:t>院系设置</a:t>
            </a:r>
          </a:p>
        </p:txBody>
      </p:sp>
      <p:sp>
        <p:nvSpPr>
          <p:cNvPr id="26" name="Line 83"/>
          <p:cNvSpPr>
            <a:spLocks noChangeShapeType="1"/>
          </p:cNvSpPr>
          <p:nvPr/>
        </p:nvSpPr>
        <p:spPr bwMode="auto">
          <a:xfrm>
            <a:off x="2986014" y="2686435"/>
            <a:ext cx="88783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000099"/>
              </a:solidFill>
              <a:latin typeface="+mn-ea"/>
            </a:endParaRPr>
          </a:p>
        </p:txBody>
      </p:sp>
      <p:sp>
        <p:nvSpPr>
          <p:cNvPr id="27" name="Oval 84"/>
          <p:cNvSpPr>
            <a:spLocks noChangeArrowheads="1"/>
          </p:cNvSpPr>
          <p:nvPr/>
        </p:nvSpPr>
        <p:spPr bwMode="auto">
          <a:xfrm>
            <a:off x="3209319" y="2724565"/>
            <a:ext cx="442439" cy="173627"/>
          </a:xfrm>
          <a:prstGeom prst="ellipse">
            <a:avLst/>
          </a:prstGeom>
          <a:solidFill>
            <a:srgbClr val="00FFCC"/>
          </a:solidFill>
          <a:ln w="12700">
            <a:solidFill>
              <a:schemeClr val="tx1"/>
            </a:solidFill>
            <a:round/>
            <a:headEnd/>
            <a:tailEnd/>
          </a:ln>
          <a:effectLst/>
        </p:spPr>
        <p:txBody>
          <a:bodyPr wrap="none" anchor="ctr"/>
          <a:lstStyle/>
          <a:p>
            <a:pPr eaLnBrk="1" hangingPunct="1"/>
            <a:endParaRPr lang="zh-CN" altLang="en-US" sz="1600">
              <a:solidFill>
                <a:srgbClr val="000099"/>
              </a:solidFill>
              <a:latin typeface="+mn-ea"/>
            </a:endParaRPr>
          </a:p>
        </p:txBody>
      </p:sp>
      <p:sp>
        <p:nvSpPr>
          <p:cNvPr id="28" name="Line 85"/>
          <p:cNvSpPr>
            <a:spLocks noChangeShapeType="1"/>
          </p:cNvSpPr>
          <p:nvPr/>
        </p:nvSpPr>
        <p:spPr bwMode="auto">
          <a:xfrm>
            <a:off x="7741206" y="2581783"/>
            <a:ext cx="379740" cy="174719"/>
          </a:xfrm>
          <a:prstGeom prst="line">
            <a:avLst/>
          </a:prstGeom>
          <a:noFill/>
          <a:ln w="28575">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000099"/>
              </a:solidFill>
              <a:latin typeface="+mn-ea"/>
            </a:endParaRPr>
          </a:p>
        </p:txBody>
      </p:sp>
      <p:sp>
        <p:nvSpPr>
          <p:cNvPr id="29" name="Line 86"/>
          <p:cNvSpPr>
            <a:spLocks noChangeShapeType="1"/>
          </p:cNvSpPr>
          <p:nvPr/>
        </p:nvSpPr>
        <p:spPr bwMode="auto">
          <a:xfrm flipH="1">
            <a:off x="3576689" y="2581782"/>
            <a:ext cx="408800" cy="174719"/>
          </a:xfrm>
          <a:prstGeom prst="line">
            <a:avLst/>
          </a:prstGeom>
          <a:noFill/>
          <a:ln w="28575">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000099"/>
              </a:solidFill>
              <a:latin typeface="+mn-ea"/>
            </a:endParaRPr>
          </a:p>
        </p:txBody>
      </p:sp>
      <p:sp>
        <p:nvSpPr>
          <p:cNvPr id="30" name="Oval 87"/>
          <p:cNvSpPr>
            <a:spLocks noChangeArrowheads="1"/>
          </p:cNvSpPr>
          <p:nvPr/>
        </p:nvSpPr>
        <p:spPr bwMode="auto">
          <a:xfrm>
            <a:off x="8057063" y="2698625"/>
            <a:ext cx="443621" cy="173627"/>
          </a:xfrm>
          <a:prstGeom prst="ellipse">
            <a:avLst/>
          </a:prstGeom>
          <a:solidFill>
            <a:srgbClr val="00FFCC"/>
          </a:solidFill>
          <a:ln w="12700">
            <a:solidFill>
              <a:schemeClr val="tx1"/>
            </a:solidFill>
            <a:round/>
            <a:headEnd/>
            <a:tailEnd/>
          </a:ln>
          <a:effectLst/>
        </p:spPr>
        <p:txBody>
          <a:bodyPr wrap="none" anchor="ctr"/>
          <a:lstStyle/>
          <a:p>
            <a:pPr eaLnBrk="1" hangingPunct="1"/>
            <a:endParaRPr lang="zh-CN" altLang="en-US" sz="1600">
              <a:solidFill>
                <a:srgbClr val="000099"/>
              </a:solidFill>
              <a:latin typeface="+mn-ea"/>
            </a:endParaRPr>
          </a:p>
        </p:txBody>
      </p:sp>
      <p:sp>
        <p:nvSpPr>
          <p:cNvPr id="31" name="Freeform 88"/>
          <p:cNvSpPr>
            <a:spLocks/>
          </p:cNvSpPr>
          <p:nvPr/>
        </p:nvSpPr>
        <p:spPr bwMode="auto">
          <a:xfrm>
            <a:off x="3510600" y="2829664"/>
            <a:ext cx="4768273" cy="564560"/>
          </a:xfrm>
          <a:custGeom>
            <a:avLst/>
            <a:gdLst>
              <a:gd name="T0" fmla="*/ 0 w 2448"/>
              <a:gd name="T1" fmla="*/ 0 h 852"/>
              <a:gd name="T2" fmla="*/ 0 w 2448"/>
              <a:gd name="T3" fmla="*/ 2147483646 h 852"/>
              <a:gd name="T4" fmla="*/ 2147483646 w 2448"/>
              <a:gd name="T5" fmla="*/ 2147483646 h 852"/>
              <a:gd name="T6" fmla="*/ 2147483646 w 2448"/>
              <a:gd name="T7" fmla="*/ 2147483646 h 852"/>
              <a:gd name="T8" fmla="*/ 2147483646 w 2448"/>
              <a:gd name="T9" fmla="*/ 2147483646 h 852"/>
              <a:gd name="T10" fmla="*/ 2147483646 w 2448"/>
              <a:gd name="T11" fmla="*/ 2147483646 h 852"/>
              <a:gd name="T12" fmla="*/ 2147483646 w 2448"/>
              <a:gd name="T13" fmla="*/ 2147483646 h 852"/>
              <a:gd name="T14" fmla="*/ 2147483646 w 2448"/>
              <a:gd name="T15" fmla="*/ 2147483646 h 852"/>
              <a:gd name="T16" fmla="*/ 2147483646 w 2448"/>
              <a:gd name="T17" fmla="*/ 2147483646 h 852"/>
              <a:gd name="T18" fmla="*/ 2147483646 w 2448"/>
              <a:gd name="T19" fmla="*/ 2147483646 h 852"/>
              <a:gd name="T20" fmla="*/ 2147483646 w 2448"/>
              <a:gd name="T21" fmla="*/ 2147483646 h 852"/>
              <a:gd name="T22" fmla="*/ 2147483646 w 2448"/>
              <a:gd name="T23" fmla="*/ 2147483646 h 852"/>
              <a:gd name="T24" fmla="*/ 2147483646 w 2448"/>
              <a:gd name="T25" fmla="*/ 2147483646 h 852"/>
              <a:gd name="T26" fmla="*/ 2147483646 w 2448"/>
              <a:gd name="T27" fmla="*/ 2147483646 h 852"/>
              <a:gd name="T28" fmla="*/ 2147483646 w 2448"/>
              <a:gd name="T29" fmla="*/ 2147483646 h 852"/>
              <a:gd name="T30" fmla="*/ 2147483646 w 2448"/>
              <a:gd name="T31" fmla="*/ 2147483646 h 8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48" h="852">
                <a:moveTo>
                  <a:pt x="0" y="0"/>
                </a:moveTo>
                <a:lnTo>
                  <a:pt x="0" y="608"/>
                </a:lnTo>
                <a:lnTo>
                  <a:pt x="6" y="651"/>
                </a:lnTo>
                <a:lnTo>
                  <a:pt x="24" y="699"/>
                </a:lnTo>
                <a:lnTo>
                  <a:pt x="66" y="750"/>
                </a:lnTo>
                <a:lnTo>
                  <a:pt x="144" y="793"/>
                </a:lnTo>
                <a:lnTo>
                  <a:pt x="282" y="830"/>
                </a:lnTo>
                <a:lnTo>
                  <a:pt x="432" y="852"/>
                </a:lnTo>
                <a:lnTo>
                  <a:pt x="816" y="852"/>
                </a:lnTo>
                <a:lnTo>
                  <a:pt x="2135" y="852"/>
                </a:lnTo>
                <a:lnTo>
                  <a:pt x="2250" y="837"/>
                </a:lnTo>
                <a:lnTo>
                  <a:pt x="2315" y="815"/>
                </a:lnTo>
                <a:lnTo>
                  <a:pt x="2394" y="757"/>
                </a:lnTo>
                <a:lnTo>
                  <a:pt x="2436" y="680"/>
                </a:lnTo>
                <a:lnTo>
                  <a:pt x="2448" y="615"/>
                </a:lnTo>
                <a:lnTo>
                  <a:pt x="2448" y="18"/>
                </a:lnTo>
              </a:path>
            </a:pathLst>
          </a:custGeom>
          <a:noFill/>
          <a:ln w="28575" cap="flat" cmpd="sng">
            <a:solidFill>
              <a:srgbClr val="002060"/>
            </a:solidFill>
            <a:prstDash val="sysDot"/>
            <a:round/>
            <a:headEnd type="triangle" w="sm" len="lg"/>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000099"/>
              </a:solidFill>
              <a:latin typeface="+mn-ea"/>
            </a:endParaRPr>
          </a:p>
        </p:txBody>
      </p:sp>
      <p:sp>
        <p:nvSpPr>
          <p:cNvPr id="32" name="Line 89"/>
          <p:cNvSpPr>
            <a:spLocks noChangeShapeType="1"/>
          </p:cNvSpPr>
          <p:nvPr/>
        </p:nvSpPr>
        <p:spPr bwMode="auto">
          <a:xfrm flipV="1">
            <a:off x="3651756" y="2794720"/>
            <a:ext cx="4405307" cy="0"/>
          </a:xfrm>
          <a:prstGeom prst="line">
            <a:avLst/>
          </a:prstGeom>
          <a:noFill/>
          <a:ln w="38100">
            <a:solidFill>
              <a:srgbClr val="0000FF"/>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000099"/>
              </a:solidFill>
              <a:latin typeface="+mn-ea"/>
            </a:endParaRPr>
          </a:p>
        </p:txBody>
      </p:sp>
      <p:sp>
        <p:nvSpPr>
          <p:cNvPr id="33" name="Line 90"/>
          <p:cNvSpPr>
            <a:spLocks noChangeShapeType="1"/>
          </p:cNvSpPr>
          <p:nvPr/>
        </p:nvSpPr>
        <p:spPr bwMode="auto">
          <a:xfrm rot="16200000" flipH="1">
            <a:off x="8428523" y="2825206"/>
            <a:ext cx="198743" cy="144325"/>
          </a:xfrm>
          <a:prstGeom prst="line">
            <a:avLst/>
          </a:prstGeom>
          <a:noFill/>
          <a:ln w="2857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000099"/>
              </a:solidFill>
              <a:latin typeface="+mn-ea"/>
            </a:endParaRPr>
          </a:p>
        </p:txBody>
      </p:sp>
      <p:sp>
        <p:nvSpPr>
          <p:cNvPr id="34" name="Freeform 91"/>
          <p:cNvSpPr>
            <a:spLocks/>
          </p:cNvSpPr>
          <p:nvPr/>
        </p:nvSpPr>
        <p:spPr bwMode="auto">
          <a:xfrm>
            <a:off x="3510601" y="1886183"/>
            <a:ext cx="4410257" cy="458636"/>
          </a:xfrm>
          <a:custGeom>
            <a:avLst/>
            <a:gdLst>
              <a:gd name="T0" fmla="*/ 0 w 2454"/>
              <a:gd name="T1" fmla="*/ 2147483646 h 332"/>
              <a:gd name="T2" fmla="*/ 2147483646 w 2454"/>
              <a:gd name="T3" fmla="*/ 2147483646 h 332"/>
              <a:gd name="T4" fmla="*/ 2147483646 w 2454"/>
              <a:gd name="T5" fmla="*/ 2147483646 h 332"/>
              <a:gd name="T6" fmla="*/ 2147483646 w 2454"/>
              <a:gd name="T7" fmla="*/ 2147483646 h 332"/>
              <a:gd name="T8" fmla="*/ 2147483646 w 2454"/>
              <a:gd name="T9" fmla="*/ 2147483646 h 332"/>
              <a:gd name="T10" fmla="*/ 2147483646 w 2454"/>
              <a:gd name="T11" fmla="*/ 2147483646 h 332"/>
              <a:gd name="T12" fmla="*/ 2147483646 w 2454"/>
              <a:gd name="T13" fmla="*/ 2147483646 h 3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54" h="332">
                <a:moveTo>
                  <a:pt x="0" y="332"/>
                </a:moveTo>
                <a:cubicBezTo>
                  <a:pt x="56" y="300"/>
                  <a:pt x="211" y="189"/>
                  <a:pt x="336" y="140"/>
                </a:cubicBezTo>
                <a:cubicBezTo>
                  <a:pt x="461" y="91"/>
                  <a:pt x="595" y="61"/>
                  <a:pt x="753" y="38"/>
                </a:cubicBezTo>
                <a:cubicBezTo>
                  <a:pt x="911" y="15"/>
                  <a:pt x="1120" y="0"/>
                  <a:pt x="1287" y="2"/>
                </a:cubicBezTo>
                <a:cubicBezTo>
                  <a:pt x="1454" y="4"/>
                  <a:pt x="1606" y="28"/>
                  <a:pt x="1756" y="50"/>
                </a:cubicBezTo>
                <a:cubicBezTo>
                  <a:pt x="1907" y="71"/>
                  <a:pt x="2075" y="102"/>
                  <a:pt x="2191" y="129"/>
                </a:cubicBezTo>
                <a:cubicBezTo>
                  <a:pt x="2307" y="156"/>
                  <a:pt x="2400" y="194"/>
                  <a:pt x="2454" y="212"/>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000099"/>
              </a:solidFill>
              <a:latin typeface="+mn-ea"/>
            </a:endParaRPr>
          </a:p>
        </p:txBody>
      </p:sp>
      <p:sp>
        <p:nvSpPr>
          <p:cNvPr id="35" name="Line 92"/>
          <p:cNvSpPr>
            <a:spLocks noChangeShapeType="1"/>
          </p:cNvSpPr>
          <p:nvPr/>
        </p:nvSpPr>
        <p:spPr bwMode="auto">
          <a:xfrm>
            <a:off x="4187339" y="3659578"/>
            <a:ext cx="0" cy="2054037"/>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srgbClr val="000099"/>
              </a:solidFill>
              <a:latin typeface="+mn-ea"/>
            </a:endParaRPr>
          </a:p>
        </p:txBody>
      </p:sp>
      <p:sp>
        <p:nvSpPr>
          <p:cNvPr id="36" name="Line 93"/>
          <p:cNvSpPr>
            <a:spLocks noChangeShapeType="1"/>
          </p:cNvSpPr>
          <p:nvPr/>
        </p:nvSpPr>
        <p:spPr bwMode="auto">
          <a:xfrm>
            <a:off x="8020229" y="3659578"/>
            <a:ext cx="0" cy="2054037"/>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srgbClr val="000099"/>
              </a:solidFill>
              <a:latin typeface="+mn-ea"/>
            </a:endParaRPr>
          </a:p>
        </p:txBody>
      </p:sp>
      <p:grpSp>
        <p:nvGrpSpPr>
          <p:cNvPr id="37" name="Group 116"/>
          <p:cNvGrpSpPr>
            <a:grpSpLocks/>
          </p:cNvGrpSpPr>
          <p:nvPr/>
        </p:nvGrpSpPr>
        <p:grpSpPr bwMode="auto">
          <a:xfrm>
            <a:off x="4187339" y="3978448"/>
            <a:ext cx="3832891" cy="338518"/>
            <a:chOff x="1149" y="2704"/>
            <a:chExt cx="3240" cy="310"/>
          </a:xfrm>
        </p:grpSpPr>
        <p:sp>
          <p:nvSpPr>
            <p:cNvPr id="38" name="Line 103"/>
            <p:cNvSpPr>
              <a:spLocks noChangeShapeType="1"/>
            </p:cNvSpPr>
            <p:nvPr/>
          </p:nvSpPr>
          <p:spPr bwMode="auto">
            <a:xfrm>
              <a:off x="1149" y="2836"/>
              <a:ext cx="3240" cy="0"/>
            </a:xfrm>
            <a:prstGeom prst="line">
              <a:avLst/>
            </a:prstGeom>
            <a:noFill/>
            <a:ln w="28575">
              <a:solidFill>
                <a:srgbClr val="0000FF"/>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srgbClr val="0000FF"/>
                </a:solidFill>
                <a:latin typeface="+mn-ea"/>
              </a:endParaRPr>
            </a:p>
          </p:txBody>
        </p:sp>
        <p:sp>
          <p:nvSpPr>
            <p:cNvPr id="39" name="Text Box 104"/>
            <p:cNvSpPr txBox="1">
              <a:spLocks noChangeArrowheads="1"/>
            </p:cNvSpPr>
            <p:nvPr/>
          </p:nvSpPr>
          <p:spPr bwMode="auto">
            <a:xfrm>
              <a:off x="2176" y="2704"/>
              <a:ext cx="1266" cy="3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600" dirty="0">
                  <a:latin typeface="+mn-ea"/>
                  <a:ea typeface="+mn-ea"/>
                </a:rPr>
                <a:t>建立 </a:t>
              </a:r>
              <a:r>
                <a:rPr kumimoji="1" lang="en-US" altLang="zh-CN" sz="1600" dirty="0">
                  <a:latin typeface="+mn-ea"/>
                  <a:ea typeface="+mn-ea"/>
                </a:rPr>
                <a:t>TCP </a:t>
              </a:r>
              <a:r>
                <a:rPr kumimoji="1" lang="zh-CN" altLang="en-US" sz="1600" dirty="0">
                  <a:latin typeface="+mn-ea"/>
                  <a:ea typeface="+mn-ea"/>
                </a:rPr>
                <a:t>连接</a:t>
              </a:r>
            </a:p>
          </p:txBody>
        </p:sp>
      </p:grpSp>
      <p:sp>
        <p:nvSpPr>
          <p:cNvPr id="40" name="Line 108"/>
          <p:cNvSpPr>
            <a:spLocks noChangeShapeType="1"/>
          </p:cNvSpPr>
          <p:nvPr/>
        </p:nvSpPr>
        <p:spPr bwMode="auto">
          <a:xfrm>
            <a:off x="8797630" y="3068989"/>
            <a:ext cx="385655" cy="110291"/>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srgbClr val="000099"/>
              </a:solidFill>
              <a:latin typeface="+mn-ea"/>
            </a:endParaRPr>
          </a:p>
        </p:txBody>
      </p:sp>
      <p:sp>
        <p:nvSpPr>
          <p:cNvPr id="42" name="AutoShape 111"/>
          <p:cNvSpPr>
            <a:spLocks noChangeArrowheads="1"/>
          </p:cNvSpPr>
          <p:nvPr/>
        </p:nvSpPr>
        <p:spPr bwMode="auto">
          <a:xfrm>
            <a:off x="8382387" y="2955244"/>
            <a:ext cx="443621" cy="173627"/>
          </a:xfrm>
          <a:prstGeom prst="can">
            <a:avLst>
              <a:gd name="adj" fmla="val 39583"/>
            </a:avLst>
          </a:prstGeom>
          <a:solidFill>
            <a:srgbClr val="FF00FF"/>
          </a:solidFill>
          <a:ln w="9525">
            <a:solidFill>
              <a:schemeClr val="tx1"/>
            </a:solidFill>
            <a:round/>
            <a:headEnd/>
            <a:tailEnd/>
          </a:ln>
          <a:effectLst/>
        </p:spPr>
        <p:txBody>
          <a:bodyPr wrap="none" anchor="ctr"/>
          <a:lstStyle/>
          <a:p>
            <a:pPr eaLnBrk="1" hangingPunct="1"/>
            <a:endParaRPr lang="zh-CN" altLang="en-US" sz="1600">
              <a:solidFill>
                <a:srgbClr val="000099"/>
              </a:solidFill>
              <a:latin typeface="+mn-ea"/>
            </a:endParaRPr>
          </a:p>
        </p:txBody>
      </p:sp>
      <p:grpSp>
        <p:nvGrpSpPr>
          <p:cNvPr id="44" name="Group 117"/>
          <p:cNvGrpSpPr>
            <a:grpSpLocks/>
          </p:cNvGrpSpPr>
          <p:nvPr/>
        </p:nvGrpSpPr>
        <p:grpSpPr bwMode="auto">
          <a:xfrm>
            <a:off x="3182983" y="4311492"/>
            <a:ext cx="4837245" cy="585306"/>
            <a:chOff x="300" y="3009"/>
            <a:chExt cx="4089" cy="536"/>
          </a:xfrm>
        </p:grpSpPr>
        <p:sp>
          <p:nvSpPr>
            <p:cNvPr id="45" name="Line 94"/>
            <p:cNvSpPr>
              <a:spLocks noChangeShapeType="1"/>
            </p:cNvSpPr>
            <p:nvPr/>
          </p:nvSpPr>
          <p:spPr bwMode="auto">
            <a:xfrm>
              <a:off x="1149" y="3218"/>
              <a:ext cx="3240" cy="0"/>
            </a:xfrm>
            <a:prstGeom prst="line">
              <a:avLst/>
            </a:prstGeom>
            <a:noFill/>
            <a:ln w="28575">
              <a:solidFill>
                <a:srgbClr val="0000FF"/>
              </a:solidFill>
              <a:prstDash val="sys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srgbClr val="000099"/>
                </a:solidFill>
                <a:latin typeface="+mn-ea"/>
              </a:endParaRPr>
            </a:p>
          </p:txBody>
        </p:sp>
        <p:grpSp>
          <p:nvGrpSpPr>
            <p:cNvPr id="46" name="Group 95"/>
            <p:cNvGrpSpPr>
              <a:grpSpLocks/>
            </p:cNvGrpSpPr>
            <p:nvPr/>
          </p:nvGrpSpPr>
          <p:grpSpPr bwMode="auto">
            <a:xfrm>
              <a:off x="1373" y="3067"/>
              <a:ext cx="1651" cy="303"/>
              <a:chOff x="513" y="1824"/>
              <a:chExt cx="1296" cy="240"/>
            </a:xfrm>
          </p:grpSpPr>
          <p:sp>
            <p:nvSpPr>
              <p:cNvPr id="48" name="AutoShape 96"/>
              <p:cNvSpPr>
                <a:spLocks noChangeArrowheads="1"/>
              </p:cNvSpPr>
              <p:nvPr/>
            </p:nvSpPr>
            <p:spPr bwMode="auto">
              <a:xfrm>
                <a:off x="1521" y="1872"/>
                <a:ext cx="288" cy="144"/>
              </a:xfrm>
              <a:prstGeom prst="rightArrow">
                <a:avLst>
                  <a:gd name="adj1" fmla="val 50000"/>
                  <a:gd name="adj2" fmla="val 50000"/>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solidFill>
                    <a:srgbClr val="000099"/>
                  </a:solidFill>
                  <a:latin typeface="+mn-ea"/>
                </a:endParaRPr>
              </a:p>
            </p:txBody>
          </p:sp>
          <p:sp>
            <p:nvSpPr>
              <p:cNvPr id="49" name="Rectangle 97"/>
              <p:cNvSpPr>
                <a:spLocks noChangeArrowheads="1"/>
              </p:cNvSpPr>
              <p:nvPr/>
            </p:nvSpPr>
            <p:spPr bwMode="auto">
              <a:xfrm>
                <a:off x="513" y="1824"/>
                <a:ext cx="1008" cy="240"/>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600" dirty="0">
                    <a:latin typeface="+mn-ea"/>
                  </a:rPr>
                  <a:t>HTTP </a:t>
                </a:r>
                <a:r>
                  <a:rPr kumimoji="1" lang="zh-CN" altLang="en-US" sz="1600" dirty="0">
                    <a:latin typeface="+mn-ea"/>
                  </a:rPr>
                  <a:t>请求报文</a:t>
                </a:r>
              </a:p>
            </p:txBody>
          </p:sp>
        </p:grpSp>
        <p:sp>
          <p:nvSpPr>
            <p:cNvPr id="47" name="Text Box 114"/>
            <p:cNvSpPr txBox="1">
              <a:spLocks noChangeArrowheads="1"/>
            </p:cNvSpPr>
            <p:nvPr/>
          </p:nvSpPr>
          <p:spPr bwMode="auto">
            <a:xfrm>
              <a:off x="300" y="3009"/>
              <a:ext cx="850" cy="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600" dirty="0">
                  <a:solidFill>
                    <a:srgbClr val="000099"/>
                  </a:solidFill>
                  <a:latin typeface="+mn-ea"/>
                  <a:ea typeface="+mn-ea"/>
                  <a:sym typeface="Wingdings" pitchFamily="2" charset="2"/>
                </a:rPr>
                <a:t>浏览器</a:t>
              </a:r>
              <a:endParaRPr kumimoji="1" lang="en-US" altLang="zh-CN" sz="1600" dirty="0">
                <a:solidFill>
                  <a:srgbClr val="000099"/>
                </a:solidFill>
                <a:latin typeface="+mn-ea"/>
                <a:ea typeface="+mn-ea"/>
                <a:sym typeface="Wingdings" pitchFamily="2" charset="2"/>
              </a:endParaRPr>
            </a:p>
            <a:p>
              <a:pPr algn="ctr" eaLnBrk="1" hangingPunct="1"/>
              <a:r>
                <a:rPr kumimoji="1" lang="zh-CN" altLang="en-US" sz="1600" dirty="0">
                  <a:solidFill>
                    <a:srgbClr val="000099"/>
                  </a:solidFill>
                  <a:latin typeface="+mn-ea"/>
                  <a:ea typeface="+mn-ea"/>
                  <a:sym typeface="Wingdings" pitchFamily="2" charset="2"/>
                </a:rPr>
                <a:t>发出</a:t>
              </a:r>
              <a:r>
                <a:rPr kumimoji="1" lang="zh-CN" altLang="en-US" sz="1600" dirty="0">
                  <a:solidFill>
                    <a:srgbClr val="000099"/>
                  </a:solidFill>
                  <a:latin typeface="+mn-ea"/>
                  <a:ea typeface="+mn-ea"/>
                </a:rPr>
                <a:t>请求</a:t>
              </a:r>
            </a:p>
          </p:txBody>
        </p:sp>
      </p:grpSp>
      <p:grpSp>
        <p:nvGrpSpPr>
          <p:cNvPr id="50" name="Group 120"/>
          <p:cNvGrpSpPr>
            <a:grpSpLocks/>
          </p:cNvGrpSpPr>
          <p:nvPr/>
        </p:nvGrpSpPr>
        <p:grpSpPr bwMode="auto">
          <a:xfrm>
            <a:off x="4187339" y="5266995"/>
            <a:ext cx="3832891" cy="338519"/>
            <a:chOff x="1149" y="3884"/>
            <a:chExt cx="3240" cy="310"/>
          </a:xfrm>
        </p:grpSpPr>
        <p:sp>
          <p:nvSpPr>
            <p:cNvPr id="51" name="Line 106"/>
            <p:cNvSpPr>
              <a:spLocks noChangeShapeType="1"/>
            </p:cNvSpPr>
            <p:nvPr/>
          </p:nvSpPr>
          <p:spPr bwMode="auto">
            <a:xfrm>
              <a:off x="1149" y="4012"/>
              <a:ext cx="3240" cy="0"/>
            </a:xfrm>
            <a:prstGeom prst="line">
              <a:avLst/>
            </a:prstGeom>
            <a:noFill/>
            <a:ln w="28575">
              <a:solidFill>
                <a:srgbClr val="0000FF"/>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srgbClr val="0000FF"/>
                </a:solidFill>
                <a:latin typeface="+mn-ea"/>
              </a:endParaRPr>
            </a:p>
          </p:txBody>
        </p:sp>
        <p:sp>
          <p:nvSpPr>
            <p:cNvPr id="52" name="Text Box 107"/>
            <p:cNvSpPr txBox="1">
              <a:spLocks noChangeArrowheads="1"/>
            </p:cNvSpPr>
            <p:nvPr/>
          </p:nvSpPr>
          <p:spPr bwMode="auto">
            <a:xfrm>
              <a:off x="2176" y="3884"/>
              <a:ext cx="1266" cy="3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600" dirty="0">
                  <a:latin typeface="+mn-ea"/>
                  <a:ea typeface="+mn-ea"/>
                </a:rPr>
                <a:t>释放 </a:t>
              </a:r>
              <a:r>
                <a:rPr kumimoji="1" lang="en-US" altLang="zh-CN" sz="1600" dirty="0">
                  <a:latin typeface="+mn-ea"/>
                  <a:ea typeface="+mn-ea"/>
                </a:rPr>
                <a:t>TCP </a:t>
              </a:r>
              <a:r>
                <a:rPr kumimoji="1" lang="zh-CN" altLang="en-US" sz="1600" dirty="0">
                  <a:latin typeface="+mn-ea"/>
                  <a:ea typeface="+mn-ea"/>
                </a:rPr>
                <a:t>连接</a:t>
              </a:r>
            </a:p>
          </p:txBody>
        </p:sp>
      </p:grpSp>
      <p:grpSp>
        <p:nvGrpSpPr>
          <p:cNvPr id="63" name="组合 62"/>
          <p:cNvGrpSpPr/>
          <p:nvPr/>
        </p:nvGrpSpPr>
        <p:grpSpPr>
          <a:xfrm>
            <a:off x="4204280" y="4478183"/>
            <a:ext cx="4772919" cy="1015663"/>
            <a:chOff x="3088360" y="3449427"/>
            <a:chExt cx="3579689" cy="761747"/>
          </a:xfrm>
        </p:grpSpPr>
        <p:sp>
          <p:nvSpPr>
            <p:cNvPr id="56" name="Line 98"/>
            <p:cNvSpPr>
              <a:spLocks noChangeShapeType="1"/>
            </p:cNvSpPr>
            <p:nvPr/>
          </p:nvSpPr>
          <p:spPr bwMode="auto">
            <a:xfrm flipH="1">
              <a:off x="3088360" y="3829738"/>
              <a:ext cx="2861961" cy="0"/>
            </a:xfrm>
            <a:prstGeom prst="line">
              <a:avLst/>
            </a:prstGeom>
            <a:noFill/>
            <a:ln w="28575">
              <a:solidFill>
                <a:srgbClr val="CC00CC"/>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srgbClr val="000099"/>
                </a:solidFill>
                <a:latin typeface="+mn-ea"/>
              </a:endParaRPr>
            </a:p>
          </p:txBody>
        </p:sp>
        <p:sp>
          <p:nvSpPr>
            <p:cNvPr id="43" name="Rectangle 112"/>
            <p:cNvSpPr>
              <a:spLocks noChangeArrowheads="1"/>
            </p:cNvSpPr>
            <p:nvPr/>
          </p:nvSpPr>
          <p:spPr bwMode="auto">
            <a:xfrm>
              <a:off x="5540207" y="3647403"/>
              <a:ext cx="275920" cy="3603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solidFill>
                  <a:srgbClr val="000099"/>
                </a:solidFill>
                <a:latin typeface="+mn-ea"/>
              </a:endParaRPr>
            </a:p>
          </p:txBody>
        </p:sp>
        <p:sp>
          <p:nvSpPr>
            <p:cNvPr id="54" name="Text Box 109"/>
            <p:cNvSpPr txBox="1">
              <a:spLocks noChangeArrowheads="1"/>
            </p:cNvSpPr>
            <p:nvPr/>
          </p:nvSpPr>
          <p:spPr bwMode="auto">
            <a:xfrm>
              <a:off x="5913996" y="3696241"/>
              <a:ext cx="754053" cy="438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600" dirty="0">
                  <a:solidFill>
                    <a:srgbClr val="000099"/>
                  </a:solidFill>
                  <a:latin typeface="+mn-ea"/>
                  <a:ea typeface="+mn-ea"/>
                  <a:sym typeface="Wingdings" pitchFamily="2" charset="2"/>
                </a:rPr>
                <a:t>服务器</a:t>
              </a:r>
              <a:endParaRPr kumimoji="1" lang="en-US" altLang="zh-CN" sz="1600" dirty="0">
                <a:solidFill>
                  <a:srgbClr val="000099"/>
                </a:solidFill>
                <a:latin typeface="+mn-ea"/>
                <a:ea typeface="+mn-ea"/>
                <a:sym typeface="Wingdings" pitchFamily="2" charset="2"/>
              </a:endParaRPr>
            </a:p>
            <a:p>
              <a:pPr algn="ctr" eaLnBrk="1" hangingPunct="1"/>
              <a:r>
                <a:rPr kumimoji="1" lang="zh-CN" altLang="en-US" sz="1600" dirty="0">
                  <a:solidFill>
                    <a:srgbClr val="000099"/>
                  </a:solidFill>
                  <a:latin typeface="+mn-ea"/>
                  <a:ea typeface="+mn-ea"/>
                  <a:sym typeface="Wingdings" pitchFamily="2" charset="2"/>
                </a:rPr>
                <a:t>返回</a:t>
              </a:r>
              <a:r>
                <a:rPr kumimoji="1" lang="zh-CN" altLang="en-US" sz="1600" dirty="0">
                  <a:solidFill>
                    <a:srgbClr val="000099"/>
                  </a:solidFill>
                  <a:latin typeface="+mn-ea"/>
                  <a:ea typeface="+mn-ea"/>
                </a:rPr>
                <a:t>响应</a:t>
              </a:r>
            </a:p>
          </p:txBody>
        </p:sp>
        <p:sp>
          <p:nvSpPr>
            <p:cNvPr id="57" name="TextBox 56"/>
            <p:cNvSpPr txBox="1"/>
            <p:nvPr/>
          </p:nvSpPr>
          <p:spPr>
            <a:xfrm>
              <a:off x="5480337" y="3449427"/>
              <a:ext cx="393049" cy="761747"/>
            </a:xfrm>
            <a:prstGeom prst="rect">
              <a:avLst/>
            </a:prstGeom>
            <a:noFill/>
          </p:spPr>
          <p:txBody>
            <a:bodyPr wrap="square" rtlCol="0" anchor="ctr">
              <a:spAutoFit/>
            </a:bodyPr>
            <a:lstStyle/>
            <a:p>
              <a:pPr algn="ctr"/>
              <a:r>
                <a:rPr kumimoji="1" lang="en-US" altLang="zh-CN" sz="6000" dirty="0">
                  <a:solidFill>
                    <a:srgbClr val="009900"/>
                  </a:solidFill>
                  <a:latin typeface="+mn-ea"/>
                  <a:sym typeface="Wingdings" pitchFamily="2" charset="2"/>
                </a:rPr>
                <a:t></a:t>
              </a:r>
              <a:endParaRPr lang="zh-CN" altLang="en-US" sz="6000" dirty="0">
                <a:solidFill>
                  <a:srgbClr val="009900"/>
                </a:solidFill>
                <a:latin typeface="+mn-ea"/>
              </a:endParaRPr>
            </a:p>
          </p:txBody>
        </p:sp>
        <p:grpSp>
          <p:nvGrpSpPr>
            <p:cNvPr id="58" name="Group 99"/>
            <p:cNvGrpSpPr>
              <a:grpSpLocks/>
            </p:cNvGrpSpPr>
            <p:nvPr/>
          </p:nvGrpSpPr>
          <p:grpSpPr bwMode="auto">
            <a:xfrm flipH="1">
              <a:off x="4089834" y="3706069"/>
              <a:ext cx="1450373" cy="248156"/>
              <a:chOff x="903" y="1824"/>
              <a:chExt cx="1284" cy="240"/>
            </a:xfrm>
          </p:grpSpPr>
          <p:sp>
            <p:nvSpPr>
              <p:cNvPr id="59" name="AutoShape 100"/>
              <p:cNvSpPr>
                <a:spLocks noChangeArrowheads="1"/>
              </p:cNvSpPr>
              <p:nvPr/>
            </p:nvSpPr>
            <p:spPr bwMode="auto">
              <a:xfrm>
                <a:off x="1899" y="1872"/>
                <a:ext cx="288" cy="144"/>
              </a:xfrm>
              <a:prstGeom prst="rightArrow">
                <a:avLst>
                  <a:gd name="adj1" fmla="val 50000"/>
                  <a:gd name="adj2" fmla="val 50000"/>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solidFill>
                    <a:srgbClr val="000099"/>
                  </a:solidFill>
                  <a:latin typeface="+mn-ea"/>
                </a:endParaRPr>
              </a:p>
            </p:txBody>
          </p:sp>
          <p:sp>
            <p:nvSpPr>
              <p:cNvPr id="60" name="Rectangle 101"/>
              <p:cNvSpPr>
                <a:spLocks noChangeArrowheads="1"/>
              </p:cNvSpPr>
              <p:nvPr/>
            </p:nvSpPr>
            <p:spPr bwMode="auto">
              <a:xfrm>
                <a:off x="903" y="1824"/>
                <a:ext cx="1008" cy="24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600" dirty="0">
                    <a:latin typeface="+mn-ea"/>
                  </a:rPr>
                  <a:t>HTTP </a:t>
                </a:r>
                <a:r>
                  <a:rPr kumimoji="1" lang="zh-CN" altLang="en-US" sz="1600" dirty="0">
                    <a:latin typeface="+mn-ea"/>
                  </a:rPr>
                  <a:t>响应报文</a:t>
                </a:r>
              </a:p>
            </p:txBody>
          </p:sp>
        </p:grpSp>
      </p:grpSp>
    </p:spTree>
    <p:extLst>
      <p:ext uri="{BB962C8B-B14F-4D97-AF65-F5344CB8AC3E}">
        <p14:creationId xmlns:p14="http://schemas.microsoft.com/office/powerpoint/2010/main" val="243690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500"/>
                                  </p:stCondLst>
                                  <p:childTnLst>
                                    <p:anim calcmode="discrete" valueType="str">
                                      <p:cBhvr>
                                        <p:cTn id="6" dur="500" fill="hold"/>
                                        <p:tgtEl>
                                          <p:spTgt spid="37"/>
                                        </p:tgtEl>
                                        <p:attrNameLst>
                                          <p:attrName>style.visibility</p:attrName>
                                        </p:attrNameLst>
                                      </p:cBhvr>
                                      <p:tavLst>
                                        <p:tav tm="0">
                                          <p:val>
                                            <p:strVal val="hidden"/>
                                          </p:val>
                                        </p:tav>
                                        <p:tav tm="50000">
                                          <p:val>
                                            <p:strVal val="visible"/>
                                          </p:val>
                                        </p:tav>
                                      </p:tavLst>
                                    </p:anim>
                                  </p:childTnLst>
                                </p:cTn>
                              </p:par>
                            </p:childTnLst>
                          </p:cTn>
                        </p:par>
                        <p:par>
                          <p:cTn id="7" fill="hold">
                            <p:stCondLst>
                              <p:cond delay="2000"/>
                            </p:stCondLst>
                            <p:childTnLst>
                              <p:par>
                                <p:cTn id="8" presetID="22" presetClass="entr" presetSubtype="8" fill="hold" nodeType="afterEffect">
                                  <p:stCondLst>
                                    <p:cond delay="500"/>
                                  </p:stCondLst>
                                  <p:childTnLst>
                                    <p:set>
                                      <p:cBhvr>
                                        <p:cTn id="9" dur="1" fill="hold">
                                          <p:stCondLst>
                                            <p:cond delay="0"/>
                                          </p:stCondLst>
                                        </p:cTn>
                                        <p:tgtEl>
                                          <p:spTgt spid="44"/>
                                        </p:tgtEl>
                                        <p:attrNameLst>
                                          <p:attrName>style.visibility</p:attrName>
                                        </p:attrNameLst>
                                      </p:cBhvr>
                                      <p:to>
                                        <p:strVal val="visible"/>
                                      </p:to>
                                    </p:set>
                                    <p:animEffect transition="in" filter="wipe(left)">
                                      <p:cBhvr>
                                        <p:cTn id="10" dur="2000"/>
                                        <p:tgtEl>
                                          <p:spTgt spid="44"/>
                                        </p:tgtEl>
                                      </p:cBhvr>
                                    </p:animEffect>
                                  </p:childTnLst>
                                </p:cTn>
                              </p:par>
                            </p:childTnLst>
                          </p:cTn>
                        </p:par>
                        <p:par>
                          <p:cTn id="11" fill="hold">
                            <p:stCondLst>
                              <p:cond delay="4500"/>
                            </p:stCondLst>
                            <p:childTnLst>
                              <p:par>
                                <p:cTn id="12" presetID="22" presetClass="entr" presetSubtype="2" fill="hold" nodeType="after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wipe(right)">
                                      <p:cBhvr>
                                        <p:cTn id="14" dur="2000"/>
                                        <p:tgtEl>
                                          <p:spTgt spid="63"/>
                                        </p:tgtEl>
                                      </p:cBhvr>
                                    </p:animEffect>
                                  </p:childTnLst>
                                </p:cTn>
                              </p:par>
                            </p:childTnLst>
                          </p:cTn>
                        </p:par>
                        <p:par>
                          <p:cTn id="15" fill="hold">
                            <p:stCondLst>
                              <p:cond delay="6500"/>
                            </p:stCondLst>
                            <p:childTnLst>
                              <p:par>
                                <p:cTn id="16" presetID="1" presetClass="entr" presetSubtype="0" fill="hold" nodeType="afterEffect">
                                  <p:stCondLst>
                                    <p:cond delay="500"/>
                                  </p:stCondLst>
                                  <p:childTnLst>
                                    <p:set>
                                      <p:cBhvr>
                                        <p:cTn id="17" dur="1" fill="hold">
                                          <p:stCondLst>
                                            <p:cond delay="0"/>
                                          </p:stCondLst>
                                        </p:cTn>
                                        <p:tgtEl>
                                          <p:spTgt spid="50"/>
                                        </p:tgtEl>
                                        <p:attrNameLst>
                                          <p:attrName>style.visibility</p:attrName>
                                        </p:attrNameLst>
                                      </p:cBhvr>
                                      <p:to>
                                        <p:strVal val="visible"/>
                                      </p:to>
                                    </p:set>
                                  </p:childTnLst>
                                </p:cTn>
                              </p:par>
                            </p:childTnLst>
                          </p:cTn>
                        </p:par>
                        <p:par>
                          <p:cTn id="18" fill="hold">
                            <p:stCondLst>
                              <p:cond delay="7000"/>
                            </p:stCondLst>
                            <p:childTnLst>
                              <p:par>
                                <p:cTn id="19" presetID="35" presetClass="emph" presetSubtype="0" repeatCount="3000" fill="hold" nodeType="afterEffect">
                                  <p:stCondLst>
                                    <p:cond delay="0"/>
                                  </p:stCondLst>
                                  <p:childTnLst>
                                    <p:anim calcmode="discrete" valueType="str">
                                      <p:cBhvr>
                                        <p:cTn id="20" dur="500" fill="hold"/>
                                        <p:tgtEl>
                                          <p:spTgt spid="5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FEC7BC-E76D-4720-8CD0-868C2EDA658F}"/>
              </a:ext>
            </a:extLst>
          </p:cNvPr>
          <p:cNvSpPr txBox="1">
            <a:spLocks noChangeArrowheads="1"/>
          </p:cNvSpPr>
          <p:nvPr/>
        </p:nvSpPr>
        <p:spPr>
          <a:xfrm>
            <a:off x="615819" y="51786"/>
            <a:ext cx="10858500" cy="900112"/>
          </a:xfrm>
          <a:prstGeom prst="rect">
            <a:avLst/>
          </a:prstGeom>
        </p:spPr>
        <p:txBody>
          <a:bodyPr>
            <a:normAutofit fontScale="92500" lnSpcReduction="20000"/>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en-US" altLang="zh-CN" sz="3200" dirty="0">
              <a:cs typeface="微软雅黑" panose="020B0503020204020204" pitchFamily="34" charset="-122"/>
            </a:endParaRPr>
          </a:p>
          <a:p>
            <a:r>
              <a:rPr lang="en-US" altLang="zh-CN" sz="3500" dirty="0">
                <a:cs typeface="微软雅黑" panose="020B0503020204020204" pitchFamily="34" charset="-122"/>
              </a:rPr>
              <a:t>HTTP </a:t>
            </a:r>
            <a:r>
              <a:rPr lang="zh-CN" altLang="en-US" sz="3500" dirty="0">
                <a:cs typeface="微软雅黑" panose="020B0503020204020204" pitchFamily="34" charset="-122"/>
              </a:rPr>
              <a:t>协议工作过程：协议流程示例</a:t>
            </a:r>
            <a:endParaRPr lang="en-US" altLang="zh-CN" sz="3500" dirty="0">
              <a:cs typeface="微软雅黑" panose="020B0503020204020204" pitchFamily="34" charset="-122"/>
            </a:endParaRPr>
          </a:p>
        </p:txBody>
      </p:sp>
      <p:sp>
        <p:nvSpPr>
          <p:cNvPr id="1593345" name="Rectangle 2"/>
          <p:cNvSpPr>
            <a:spLocks noGrp="1"/>
          </p:cNvSpPr>
          <p:nvPr>
            <p:ph type="title"/>
          </p:nvPr>
        </p:nvSpPr>
        <p:spPr>
          <a:xfrm>
            <a:off x="666750" y="1130300"/>
            <a:ext cx="10858500" cy="900112"/>
          </a:xfrm>
          <a:noFill/>
          <a:ln>
            <a:noFill/>
          </a:ln>
        </p:spPr>
        <p:txBody>
          <a:bodyPr anchor="t">
            <a:normAutofit/>
          </a:bodyPr>
          <a:lstStyle/>
          <a:p>
            <a:pPr marL="457200" indent="-457200">
              <a:buFont typeface="Wingdings" panose="05000000000000000000" pitchFamily="2" charset="2"/>
              <a:buChar char="n"/>
            </a:pPr>
            <a:r>
              <a:rPr lang="zh-CN" altLang="en-US" sz="2400" b="0" dirty="0"/>
              <a:t>用户在某处链接处点击鼠标后所发生的事件 ：</a:t>
            </a:r>
          </a:p>
        </p:txBody>
      </p:sp>
      <p:sp>
        <p:nvSpPr>
          <p:cNvPr id="1593346" name="Rectangle 20"/>
          <p:cNvSpPr>
            <a:spLocks noGrp="1"/>
          </p:cNvSpPr>
          <p:nvPr>
            <p:ph type="body" idx="4294967295"/>
          </p:nvPr>
        </p:nvSpPr>
        <p:spPr>
          <a:xfrm>
            <a:off x="1039091" y="1580356"/>
            <a:ext cx="7707745" cy="4403292"/>
          </a:xfrm>
          <a:prstGeom prst="rect">
            <a:avLst/>
          </a:prstGeom>
          <a:solidFill>
            <a:srgbClr val="FFFF99">
              <a:alpha val="22000"/>
            </a:srgbClr>
          </a:solidFill>
          <a:ln w="9525" cap="flat" cmpd="sng">
            <a:solidFill>
              <a:srgbClr val="333399"/>
            </a:solidFill>
            <a:prstDash val="solid"/>
            <a:round/>
            <a:headEnd type="none" w="med" len="med"/>
            <a:tailEnd type="none" w="med" len="med"/>
          </a:ln>
        </p:spPr>
        <p:txBody>
          <a:bodyPr anchor="t">
            <a:noAutofit/>
          </a:bodyPr>
          <a:lstStyle/>
          <a:p>
            <a:pPr>
              <a:buFont typeface="Wingdings" panose="05000000000000000000" pitchFamily="2" charset="2"/>
              <a:buNone/>
            </a:pPr>
            <a:r>
              <a:rPr lang="en-US" altLang="zh-CN" sz="2000" dirty="0">
                <a:latin typeface="+mn-ea"/>
              </a:rPr>
              <a:t>(1) </a:t>
            </a:r>
            <a:r>
              <a:rPr lang="zh-CN" altLang="en-US" sz="2000" dirty="0">
                <a:latin typeface="+mn-ea"/>
              </a:rPr>
              <a:t>浏览器分析超链指向页面的 </a:t>
            </a:r>
            <a:r>
              <a:rPr lang="en-US" altLang="zh-CN" sz="2000" dirty="0">
                <a:latin typeface="+mn-ea"/>
              </a:rPr>
              <a:t>URL</a:t>
            </a:r>
            <a:r>
              <a:rPr lang="zh-CN" altLang="en-US" sz="2000" dirty="0">
                <a:latin typeface="+mn-ea"/>
              </a:rPr>
              <a:t>。</a:t>
            </a:r>
          </a:p>
          <a:p>
            <a:pPr>
              <a:buFont typeface="Wingdings" panose="05000000000000000000" pitchFamily="2" charset="2"/>
              <a:buNone/>
            </a:pPr>
            <a:r>
              <a:rPr lang="en-US" altLang="zh-CN" sz="2000" dirty="0">
                <a:latin typeface="+mn-ea"/>
              </a:rPr>
              <a:t>(2) </a:t>
            </a:r>
            <a:r>
              <a:rPr lang="zh-CN" altLang="en-US" sz="2000" dirty="0">
                <a:latin typeface="+mn-ea"/>
              </a:rPr>
              <a:t>浏览器向 </a:t>
            </a:r>
            <a:r>
              <a:rPr lang="en-US" altLang="zh-CN" sz="2000" dirty="0">
                <a:latin typeface="+mn-ea"/>
              </a:rPr>
              <a:t>DNS </a:t>
            </a:r>
            <a:r>
              <a:rPr lang="zh-CN" altLang="en-US" sz="2000" dirty="0">
                <a:latin typeface="+mn-ea"/>
              </a:rPr>
              <a:t>请求解析 </a:t>
            </a:r>
            <a:r>
              <a:rPr lang="en-US" altLang="zh-CN" sz="2000" dirty="0">
                <a:latin typeface="+mn-ea"/>
              </a:rPr>
              <a:t>www.jlu.edu.cn </a:t>
            </a:r>
            <a:r>
              <a:rPr lang="zh-CN" altLang="en-US" sz="2000" dirty="0">
                <a:latin typeface="+mn-ea"/>
              </a:rPr>
              <a:t>的 </a:t>
            </a:r>
            <a:r>
              <a:rPr lang="en-US" altLang="zh-CN" sz="2000" dirty="0">
                <a:latin typeface="+mn-ea"/>
              </a:rPr>
              <a:t>IP </a:t>
            </a:r>
            <a:r>
              <a:rPr lang="zh-CN" altLang="en-US" sz="2000" dirty="0">
                <a:latin typeface="+mn-ea"/>
              </a:rPr>
              <a:t>地址。</a:t>
            </a:r>
          </a:p>
          <a:p>
            <a:pPr>
              <a:buFont typeface="Wingdings" panose="05000000000000000000" pitchFamily="2" charset="2"/>
              <a:buNone/>
            </a:pPr>
            <a:r>
              <a:rPr lang="en-US" altLang="zh-CN" sz="2000" dirty="0">
                <a:latin typeface="+mn-ea"/>
              </a:rPr>
              <a:t>(3) </a:t>
            </a:r>
            <a:r>
              <a:rPr lang="zh-CN" altLang="en-US" sz="2000" dirty="0">
                <a:latin typeface="+mn-ea"/>
              </a:rPr>
              <a:t>域名系统 </a:t>
            </a:r>
            <a:r>
              <a:rPr lang="en-US" altLang="zh-CN" sz="2000" dirty="0">
                <a:latin typeface="+mn-ea"/>
              </a:rPr>
              <a:t>DNS </a:t>
            </a:r>
            <a:r>
              <a:rPr lang="zh-CN" altLang="en-US" sz="2000" dirty="0">
                <a:latin typeface="+mn-ea"/>
              </a:rPr>
              <a:t>解析出清华大学服务器的 </a:t>
            </a:r>
            <a:r>
              <a:rPr lang="en-US" altLang="zh-CN" sz="2000" dirty="0">
                <a:latin typeface="+mn-ea"/>
              </a:rPr>
              <a:t>IP </a:t>
            </a:r>
            <a:r>
              <a:rPr lang="zh-CN" altLang="en-US" sz="2000" dirty="0">
                <a:latin typeface="+mn-ea"/>
              </a:rPr>
              <a:t>地址。</a:t>
            </a:r>
          </a:p>
          <a:p>
            <a:pPr>
              <a:buFont typeface="Wingdings" panose="05000000000000000000" pitchFamily="2" charset="2"/>
              <a:buNone/>
            </a:pPr>
            <a:r>
              <a:rPr lang="en-US" altLang="zh-CN" sz="2000" dirty="0">
                <a:latin typeface="+mn-ea"/>
              </a:rPr>
              <a:t>(4) </a:t>
            </a:r>
            <a:r>
              <a:rPr lang="zh-CN" altLang="en-US" sz="2000" dirty="0">
                <a:latin typeface="+mn-ea"/>
              </a:rPr>
              <a:t>浏览器与服务器建立 </a:t>
            </a:r>
            <a:r>
              <a:rPr lang="en-US" altLang="zh-CN" sz="2000" dirty="0">
                <a:latin typeface="+mn-ea"/>
              </a:rPr>
              <a:t>TCP </a:t>
            </a:r>
            <a:r>
              <a:rPr lang="zh-CN" altLang="en-US" sz="2000" dirty="0">
                <a:latin typeface="+mn-ea"/>
              </a:rPr>
              <a:t>连接</a:t>
            </a:r>
          </a:p>
          <a:p>
            <a:pPr>
              <a:buFont typeface="Wingdings" panose="05000000000000000000" pitchFamily="2" charset="2"/>
              <a:buNone/>
            </a:pPr>
            <a:r>
              <a:rPr lang="en-US" altLang="zh-CN" sz="2000" dirty="0">
                <a:latin typeface="+mn-ea"/>
              </a:rPr>
              <a:t>(5) </a:t>
            </a:r>
            <a:r>
              <a:rPr lang="zh-CN" altLang="en-US" sz="2000" dirty="0">
                <a:latin typeface="+mn-ea"/>
              </a:rPr>
              <a:t>浏览器发出取文件命令：</a:t>
            </a:r>
          </a:p>
          <a:p>
            <a:pPr>
              <a:buFont typeface="Wingdings" panose="05000000000000000000" pitchFamily="2" charset="2"/>
              <a:buNone/>
            </a:pPr>
            <a:r>
              <a:rPr lang="zh-CN" altLang="en-US" sz="2000" dirty="0">
                <a:latin typeface="+mn-ea"/>
              </a:rPr>
              <a:t>      </a:t>
            </a:r>
            <a:r>
              <a:rPr lang="en-US" altLang="zh-CN" sz="2000" dirty="0">
                <a:latin typeface="+mn-ea"/>
              </a:rPr>
              <a:t>GET /</a:t>
            </a:r>
            <a:r>
              <a:rPr lang="en-US" altLang="zh-CN" sz="2000" dirty="0" err="1">
                <a:latin typeface="+mn-ea"/>
              </a:rPr>
              <a:t>jgsz</a:t>
            </a:r>
            <a:r>
              <a:rPr lang="en-US" altLang="zh-CN" sz="2000" dirty="0">
                <a:latin typeface="+mn-ea"/>
              </a:rPr>
              <a:t>/yxsz.htm</a:t>
            </a:r>
            <a:r>
              <a:rPr lang="zh-CN" altLang="en-US" sz="2000" dirty="0">
                <a:latin typeface="+mn-ea"/>
              </a:rPr>
              <a:t>。</a:t>
            </a:r>
          </a:p>
          <a:p>
            <a:pPr>
              <a:buFont typeface="Wingdings" panose="05000000000000000000" pitchFamily="2" charset="2"/>
              <a:buNone/>
            </a:pPr>
            <a:r>
              <a:rPr lang="en-US" altLang="zh-CN" sz="2000" dirty="0">
                <a:latin typeface="+mn-ea"/>
              </a:rPr>
              <a:t>(6) </a:t>
            </a:r>
            <a:r>
              <a:rPr lang="zh-CN" altLang="en-US" sz="2000" dirty="0">
                <a:latin typeface="+mn-ea"/>
              </a:rPr>
              <a:t>服务器给出响应，把文件 </a:t>
            </a:r>
            <a:r>
              <a:rPr lang="en-US" altLang="zh-CN" sz="2000" dirty="0">
                <a:latin typeface="+mn-ea"/>
              </a:rPr>
              <a:t>yxsz.htm</a:t>
            </a:r>
            <a:r>
              <a:rPr lang="zh-CN" altLang="en-US" sz="2000" dirty="0">
                <a:latin typeface="+mn-ea"/>
              </a:rPr>
              <a:t>发给浏览器。</a:t>
            </a:r>
          </a:p>
          <a:p>
            <a:pPr>
              <a:buFont typeface="Wingdings" panose="05000000000000000000" pitchFamily="2" charset="2"/>
              <a:buNone/>
            </a:pPr>
            <a:r>
              <a:rPr lang="en-US" altLang="zh-CN" sz="2000" dirty="0">
                <a:latin typeface="+mn-ea"/>
              </a:rPr>
              <a:t>(7) TCP </a:t>
            </a:r>
            <a:r>
              <a:rPr lang="zh-CN" altLang="en-US" sz="2000" dirty="0">
                <a:latin typeface="+mn-ea"/>
              </a:rPr>
              <a:t>连接释放。</a:t>
            </a:r>
          </a:p>
          <a:p>
            <a:pPr>
              <a:buFont typeface="Wingdings" panose="05000000000000000000" pitchFamily="2" charset="2"/>
              <a:buNone/>
            </a:pPr>
            <a:r>
              <a:rPr lang="en-US" altLang="zh-CN" sz="2000" dirty="0">
                <a:latin typeface="+mn-ea"/>
              </a:rPr>
              <a:t>(8) </a:t>
            </a:r>
            <a:r>
              <a:rPr lang="zh-CN" altLang="en-US" sz="2000" dirty="0">
                <a:latin typeface="+mn-ea"/>
              </a:rPr>
              <a:t>浏览器显示“吉林大学院系设置”文件 </a:t>
            </a:r>
            <a:r>
              <a:rPr lang="en-US" altLang="zh-CN" sz="2000" dirty="0">
                <a:latin typeface="+mn-ea"/>
              </a:rPr>
              <a:t>yxsz.htm</a:t>
            </a:r>
            <a:r>
              <a:rPr lang="zh-CN" altLang="en-US" sz="2000" dirty="0">
                <a:latin typeface="+mn-ea"/>
              </a:rPr>
              <a:t>中的所有文本。</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sz="3200" dirty="0">
                <a:sym typeface="+mn-ea"/>
              </a:rPr>
              <a:t>服务器进程工作方式</a:t>
            </a:r>
            <a:r>
              <a:rPr kumimoji="1" lang="zh-CN" altLang="en-US" sz="3200" dirty="0">
                <a:sym typeface="+mn-ea"/>
              </a:rPr>
              <a:t>分类</a:t>
            </a:r>
            <a:endParaRPr lang="zh-CN" altLang="en-US" sz="3200" dirty="0"/>
          </a:p>
        </p:txBody>
      </p:sp>
      <p:sp>
        <p:nvSpPr>
          <p:cNvPr id="3" name="内容占位符 2"/>
          <p:cNvSpPr>
            <a:spLocks noGrp="1"/>
          </p:cNvSpPr>
          <p:nvPr>
            <p:ph idx="1"/>
          </p:nvPr>
        </p:nvSpPr>
        <p:spPr/>
        <p:txBody>
          <a:bodyPr>
            <a:noAutofit/>
          </a:bodyPr>
          <a:lstStyle/>
          <a:p>
            <a:pPr algn="just">
              <a:lnSpc>
                <a:spcPct val="150000"/>
              </a:lnSpc>
            </a:pPr>
            <a:r>
              <a:rPr kumimoji="1" lang="zh-CN" altLang="en-US" noProof="0" dirty="0">
                <a:ln>
                  <a:noFill/>
                </a:ln>
                <a:effectLst/>
                <a:uLnTx/>
                <a:uFillTx/>
                <a:sym typeface="+mn-ea"/>
              </a:rPr>
              <a:t>服务器上的进程有两种工作方式：</a:t>
            </a:r>
            <a:endParaRPr kumimoji="1" lang="en-US" altLang="zh-CN" noProof="0" dirty="0">
              <a:ln>
                <a:noFill/>
              </a:ln>
              <a:effectLst/>
              <a:uLnTx/>
              <a:uFillTx/>
              <a:sym typeface="+mn-ea"/>
            </a:endParaRPr>
          </a:p>
          <a:p>
            <a:pPr lvl="1" algn="just">
              <a:lnSpc>
                <a:spcPct val="150000"/>
              </a:lnSpc>
            </a:pPr>
            <a:r>
              <a:rPr kumimoji="1" lang="en-US" altLang="zh-CN" noProof="0" dirty="0" err="1">
                <a:ln>
                  <a:noFill/>
                </a:ln>
                <a:solidFill>
                  <a:srgbClr val="C00000"/>
                </a:solidFill>
                <a:effectLst/>
                <a:uLnTx/>
                <a:uFillTx/>
                <a:sym typeface="+mn-ea"/>
              </a:rPr>
              <a:t>循环方式</a:t>
            </a:r>
            <a:r>
              <a:rPr lang="zh-CN" altLang="en-US" dirty="0">
                <a:sym typeface="+mn-ea"/>
              </a:rPr>
              <a:t>(iterative mode)</a:t>
            </a:r>
            <a:endParaRPr lang="en-US" altLang="zh-CN" dirty="0">
              <a:sym typeface="+mn-ea"/>
            </a:endParaRPr>
          </a:p>
          <a:p>
            <a:pPr lvl="2" algn="just">
              <a:lnSpc>
                <a:spcPct val="150000"/>
              </a:lnSpc>
            </a:pPr>
            <a:r>
              <a:rPr lang="zh-CN" altLang="en-US" dirty="0">
                <a:sym typeface="+mn-ea"/>
              </a:rPr>
              <a:t>一次只运行</a:t>
            </a:r>
            <a:r>
              <a:rPr kumimoji="1" lang="en-US" altLang="zh-CN" noProof="0" dirty="0" err="1">
                <a:ln>
                  <a:noFill/>
                </a:ln>
                <a:effectLst/>
                <a:uLnTx/>
                <a:uFillTx/>
                <a:sym typeface="+mn-ea"/>
              </a:rPr>
              <a:t>一个服务进程</a:t>
            </a:r>
            <a:endParaRPr lang="en-US" altLang="zh-CN" dirty="0">
              <a:sym typeface="+mn-ea"/>
            </a:endParaRPr>
          </a:p>
          <a:p>
            <a:pPr lvl="2" algn="just">
              <a:lnSpc>
                <a:spcPct val="150000"/>
              </a:lnSpc>
            </a:pPr>
            <a:r>
              <a:rPr lang="zh-CN" altLang="en-US" dirty="0">
                <a:sym typeface="+mn-ea"/>
              </a:rPr>
              <a:t>当有多个客户进程请求服务时，服务进程就按</a:t>
            </a:r>
            <a:r>
              <a:rPr kumimoji="1" lang="en-US" altLang="zh-CN" noProof="0" dirty="0" err="1">
                <a:ln>
                  <a:noFill/>
                </a:ln>
                <a:effectLst/>
                <a:uLnTx/>
                <a:uFillTx/>
                <a:sym typeface="+mn-ea"/>
              </a:rPr>
              <a:t>请求</a:t>
            </a:r>
            <a:r>
              <a:rPr kumimoji="1" lang="zh-CN" altLang="en-US" noProof="0" dirty="0">
                <a:ln>
                  <a:noFill/>
                </a:ln>
                <a:effectLst/>
                <a:uLnTx/>
                <a:uFillTx/>
                <a:sym typeface="+mn-ea"/>
              </a:rPr>
              <a:t>的</a:t>
            </a:r>
            <a:r>
              <a:rPr kumimoji="1" lang="en-US" altLang="zh-CN" noProof="0" dirty="0" err="1">
                <a:ln>
                  <a:noFill/>
                </a:ln>
                <a:effectLst/>
                <a:uLnTx/>
                <a:uFillTx/>
                <a:sym typeface="+mn-ea"/>
              </a:rPr>
              <a:t>先后顺序</a:t>
            </a:r>
            <a:r>
              <a:rPr lang="zh-CN" altLang="en-US" dirty="0">
                <a:sym typeface="+mn-ea"/>
              </a:rPr>
              <a:t>依次做出响应 (</a:t>
            </a:r>
            <a:r>
              <a:rPr kumimoji="1" lang="zh-CN" altLang="en-US" dirty="0">
                <a:solidFill>
                  <a:srgbClr val="FF0000"/>
                </a:solidFill>
                <a:sym typeface="+mn-ea"/>
              </a:rPr>
              <a:t>阻塞方式</a:t>
            </a:r>
            <a:r>
              <a:rPr lang="zh-CN" altLang="en-US" dirty="0">
                <a:sym typeface="+mn-ea"/>
              </a:rPr>
              <a:t>)</a:t>
            </a:r>
            <a:endParaRPr lang="zh-CN" altLang="en-US" dirty="0">
              <a:solidFill>
                <a:schemeClr val="tx1"/>
              </a:solidFill>
              <a:cs typeface="微软雅黑" panose="020B0503020204020204" pitchFamily="34" charset="-122"/>
              <a:sym typeface="+mn-ea"/>
            </a:endParaRPr>
          </a:p>
          <a:p>
            <a:pPr lvl="1" algn="just">
              <a:lnSpc>
                <a:spcPct val="150000"/>
              </a:lnSpc>
              <a:spcBef>
                <a:spcPts val="1200"/>
              </a:spcBef>
            </a:pPr>
            <a:r>
              <a:rPr kumimoji="1" lang="en-US" altLang="zh-CN" noProof="0" dirty="0" err="1">
                <a:ln>
                  <a:noFill/>
                </a:ln>
                <a:solidFill>
                  <a:srgbClr val="C00000"/>
                </a:solidFill>
                <a:effectLst/>
                <a:uLnTx/>
                <a:uFillTx/>
                <a:sym typeface="+mn-ea"/>
              </a:rPr>
              <a:t>并发方式</a:t>
            </a:r>
            <a:r>
              <a:rPr lang="zh-CN" altLang="en-US" dirty="0">
                <a:sym typeface="+mn-ea"/>
              </a:rPr>
              <a:t>(concurrent </a:t>
            </a:r>
            <a:r>
              <a:rPr lang="en-US" altLang="zh-CN" dirty="0">
                <a:sym typeface="+mn-ea"/>
              </a:rPr>
              <a:t>mode</a:t>
            </a:r>
            <a:r>
              <a:rPr lang="zh-CN" altLang="en-US" dirty="0">
                <a:sym typeface="+mn-ea"/>
              </a:rPr>
              <a:t>)</a:t>
            </a:r>
            <a:endParaRPr lang="en-US" altLang="zh-CN" dirty="0">
              <a:sym typeface="+mn-ea"/>
            </a:endParaRPr>
          </a:p>
          <a:p>
            <a:pPr lvl="2" algn="just">
              <a:lnSpc>
                <a:spcPct val="150000"/>
              </a:lnSpc>
            </a:pPr>
            <a:r>
              <a:rPr lang="zh-CN" altLang="en-US" dirty="0">
                <a:sym typeface="+mn-ea"/>
              </a:rPr>
              <a:t>可以同时运行</a:t>
            </a:r>
            <a:r>
              <a:rPr kumimoji="1" lang="en-US" altLang="zh-CN" noProof="0" dirty="0" err="1">
                <a:ln>
                  <a:noFill/>
                </a:ln>
                <a:effectLst/>
                <a:uLnTx/>
                <a:uFillTx/>
                <a:sym typeface="+mn-ea"/>
              </a:rPr>
              <a:t>多个服务进程</a:t>
            </a:r>
            <a:endParaRPr lang="en-US" altLang="zh-CN" dirty="0">
              <a:sym typeface="+mn-ea"/>
            </a:endParaRPr>
          </a:p>
          <a:p>
            <a:pPr lvl="2" algn="just">
              <a:lnSpc>
                <a:spcPct val="150000"/>
              </a:lnSpc>
            </a:pPr>
            <a:r>
              <a:rPr lang="zh-CN" altLang="en-US" dirty="0">
                <a:sym typeface="+mn-ea"/>
              </a:rPr>
              <a:t>每一个服务进程都对某个特定的客户进程做出响应 (</a:t>
            </a:r>
            <a:r>
              <a:rPr kumimoji="1" lang="zh-CN" altLang="en-US" dirty="0">
                <a:solidFill>
                  <a:srgbClr val="FF0000"/>
                </a:solidFill>
                <a:sym typeface="+mn-ea"/>
              </a:rPr>
              <a:t>非阻塞方式</a:t>
            </a:r>
            <a:r>
              <a:rPr lang="zh-CN" altLang="en-US" dirty="0">
                <a:sym typeface="+mn-ea"/>
              </a:rPr>
              <a:t>)</a:t>
            </a:r>
            <a:endParaRPr lang="en-US" altLang="zh-CN" dirty="0">
              <a:cs typeface="微软雅黑" panose="020B0503020204020204" pitchFamily="34" charset="-122"/>
            </a:endParaRPr>
          </a:p>
        </p:txBody>
      </p:sp>
    </p:spTree>
    <p:extLst>
      <p:ext uri="{BB962C8B-B14F-4D97-AF65-F5344CB8AC3E}">
        <p14:creationId xmlns:p14="http://schemas.microsoft.com/office/powerpoint/2010/main" val="41397118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6A8833B-9F59-4FE9-90B2-70FF27162374}"/>
              </a:ext>
            </a:extLst>
          </p:cNvPr>
          <p:cNvSpPr>
            <a:spLocks noGrp="1"/>
          </p:cNvSpPr>
          <p:nvPr>
            <p:ph idx="1"/>
          </p:nvPr>
        </p:nvSpPr>
        <p:spPr/>
        <p:txBody>
          <a:bodyPr/>
          <a:lstStyle/>
          <a:p>
            <a:pPr eaLnBrk="0" hangingPunct="0">
              <a:lnSpc>
                <a:spcPts val="4400"/>
              </a:lnSpc>
            </a:pPr>
            <a:r>
              <a:rPr lang="en-US" altLang="zh-CN" sz="2400" dirty="0"/>
              <a:t>HTTP </a:t>
            </a:r>
            <a:r>
              <a:rPr lang="zh-CN" altLang="en-US" sz="2400" dirty="0">
                <a:solidFill>
                  <a:srgbClr val="0000FF"/>
                </a:solidFill>
              </a:rPr>
              <a:t>使用了面向连接的 </a:t>
            </a:r>
            <a:r>
              <a:rPr lang="en-US" altLang="zh-CN" sz="2400" dirty="0">
                <a:solidFill>
                  <a:srgbClr val="0000FF"/>
                </a:solidFill>
              </a:rPr>
              <a:t>TCP </a:t>
            </a:r>
            <a:r>
              <a:rPr lang="zh-CN" altLang="en-US" sz="2400" dirty="0"/>
              <a:t>作为运输层协议，保证了数据的可靠传输。</a:t>
            </a:r>
          </a:p>
          <a:p>
            <a:pPr eaLnBrk="0" hangingPunct="0">
              <a:lnSpc>
                <a:spcPts val="4400"/>
              </a:lnSpc>
            </a:pPr>
            <a:r>
              <a:rPr lang="en-US" altLang="zh-CN" sz="2400" dirty="0"/>
              <a:t>HTTP </a:t>
            </a:r>
            <a:r>
              <a:rPr lang="zh-CN" altLang="en-US" sz="2400" dirty="0"/>
              <a:t>协议本身也是</a:t>
            </a:r>
            <a:r>
              <a:rPr lang="zh-CN" altLang="en-US" sz="2400" dirty="0">
                <a:solidFill>
                  <a:srgbClr val="0000FF"/>
                </a:solidFill>
              </a:rPr>
              <a:t>无连接的</a:t>
            </a:r>
            <a:r>
              <a:rPr lang="zh-CN" altLang="en-US" sz="2400" dirty="0"/>
              <a:t>，虽然它使用了面向连接的 </a:t>
            </a:r>
            <a:r>
              <a:rPr lang="en-US" altLang="zh-CN" sz="2400" dirty="0"/>
              <a:t>TCP </a:t>
            </a:r>
            <a:r>
              <a:rPr lang="zh-CN" altLang="en-US" sz="2400" dirty="0"/>
              <a:t>向上提供的服务。</a:t>
            </a:r>
          </a:p>
          <a:p>
            <a:pPr eaLnBrk="0" hangingPunct="0">
              <a:lnSpc>
                <a:spcPts val="4400"/>
              </a:lnSpc>
            </a:pPr>
            <a:r>
              <a:rPr lang="en-US" altLang="zh-CN" sz="2400" dirty="0"/>
              <a:t>HTTP </a:t>
            </a:r>
            <a:r>
              <a:rPr lang="zh-CN" altLang="en-US" sz="2400" dirty="0"/>
              <a:t>是</a:t>
            </a:r>
            <a:r>
              <a:rPr lang="zh-CN" altLang="en-US" sz="2400" dirty="0">
                <a:solidFill>
                  <a:srgbClr val="0000FF"/>
                </a:solidFill>
              </a:rPr>
              <a:t>面向事务</a:t>
            </a:r>
            <a:r>
              <a:rPr lang="zh-CN" altLang="en-US" sz="2400" dirty="0"/>
              <a:t>的客户服务器协议。</a:t>
            </a:r>
          </a:p>
          <a:p>
            <a:pPr eaLnBrk="0" hangingPunct="0">
              <a:lnSpc>
                <a:spcPts val="4400"/>
              </a:lnSpc>
            </a:pPr>
            <a:r>
              <a:rPr lang="en-US" altLang="zh-CN" sz="2400" dirty="0"/>
              <a:t>HTTP 1.0 </a:t>
            </a:r>
            <a:r>
              <a:rPr lang="zh-CN" altLang="en-US" sz="2400" dirty="0"/>
              <a:t>协议是</a:t>
            </a:r>
            <a:r>
              <a:rPr lang="zh-CN" altLang="en-US" sz="2400" dirty="0">
                <a:solidFill>
                  <a:srgbClr val="0000FF"/>
                </a:solidFill>
              </a:rPr>
              <a:t>无状态的 </a:t>
            </a:r>
            <a:r>
              <a:rPr lang="en-US" altLang="zh-CN" sz="2400" dirty="0"/>
              <a:t>(stateless)</a:t>
            </a:r>
            <a:r>
              <a:rPr lang="zh-CN" altLang="en-US" sz="2400" dirty="0"/>
              <a:t>。</a:t>
            </a:r>
          </a:p>
        </p:txBody>
      </p:sp>
      <p:sp>
        <p:nvSpPr>
          <p:cNvPr id="2" name="标题 1">
            <a:extLst>
              <a:ext uri="{FF2B5EF4-FFF2-40B4-BE49-F238E27FC236}">
                <a16:creationId xmlns:a16="http://schemas.microsoft.com/office/drawing/2014/main" id="{D6D91B43-64D5-4366-8DE7-C30AC7AC27A5}"/>
              </a:ext>
            </a:extLst>
          </p:cNvPr>
          <p:cNvSpPr>
            <a:spLocks noGrp="1"/>
          </p:cNvSpPr>
          <p:nvPr>
            <p:ph type="title"/>
          </p:nvPr>
        </p:nvSpPr>
        <p:spPr/>
        <p:txBody>
          <a:bodyPr>
            <a:normAutofit/>
          </a:bodyPr>
          <a:lstStyle/>
          <a:p>
            <a:r>
              <a:rPr lang="en-US" altLang="zh-CN" sz="3200" dirty="0">
                <a:cs typeface="微软雅黑" panose="020B0503020204020204" pitchFamily="34" charset="-122"/>
              </a:rPr>
              <a:t>HTTP </a:t>
            </a:r>
            <a:r>
              <a:rPr lang="zh-CN" altLang="en-US" sz="3200" dirty="0">
                <a:cs typeface="微软雅黑" panose="020B0503020204020204" pitchFamily="34" charset="-122"/>
              </a:rPr>
              <a:t>协议的主要特点</a:t>
            </a:r>
            <a:endParaRPr lang="zh-CN" altLang="en-US" dirty="0"/>
          </a:p>
        </p:txBody>
      </p:sp>
    </p:spTree>
    <p:extLst>
      <p:ext uri="{BB962C8B-B14F-4D97-AF65-F5344CB8AC3E}">
        <p14:creationId xmlns:p14="http://schemas.microsoft.com/office/powerpoint/2010/main" val="19907733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56436D6-8E95-4A3C-8C69-183521DC8889}"/>
              </a:ext>
            </a:extLst>
          </p:cNvPr>
          <p:cNvSpPr>
            <a:spLocks noGrp="1"/>
          </p:cNvSpPr>
          <p:nvPr>
            <p:ph idx="1"/>
          </p:nvPr>
        </p:nvSpPr>
        <p:spPr/>
        <p:txBody>
          <a:bodyPr/>
          <a:lstStyle/>
          <a:p>
            <a:pPr>
              <a:lnSpc>
                <a:spcPct val="150000"/>
              </a:lnSpc>
            </a:pPr>
            <a:r>
              <a:rPr lang="zh-CN" altLang="en-US" dirty="0">
                <a:solidFill>
                  <a:srgbClr val="FF0000"/>
                </a:solidFill>
              </a:rPr>
              <a:t>代理服务器 </a:t>
            </a:r>
            <a:r>
              <a:rPr lang="en-US" altLang="zh-CN" dirty="0"/>
              <a:t>(proxy server) </a:t>
            </a:r>
            <a:r>
              <a:rPr lang="zh-CN" altLang="en-US" dirty="0"/>
              <a:t>又称为</a:t>
            </a:r>
            <a:r>
              <a:rPr lang="zh-CN" altLang="en-US" dirty="0">
                <a:solidFill>
                  <a:srgbClr val="FF0000"/>
                </a:solidFill>
              </a:rPr>
              <a:t>万维网高速缓存 </a:t>
            </a:r>
            <a:r>
              <a:rPr lang="en-US" altLang="zh-CN" dirty="0"/>
              <a:t>(Web cache)</a:t>
            </a:r>
            <a:r>
              <a:rPr lang="zh-CN" altLang="en-US" dirty="0"/>
              <a:t>，它代理浏览器向</a:t>
            </a:r>
            <a:r>
              <a:rPr lang="en-US" altLang="zh-CN" dirty="0"/>
              <a:t>URL</a:t>
            </a:r>
            <a:r>
              <a:rPr lang="zh-CN" altLang="en-US" dirty="0"/>
              <a:t>服务器发出 </a:t>
            </a:r>
            <a:r>
              <a:rPr lang="en-US" altLang="zh-CN" dirty="0"/>
              <a:t>HTTP </a:t>
            </a:r>
            <a:r>
              <a:rPr lang="zh-CN" altLang="en-US" dirty="0"/>
              <a:t>请求。</a:t>
            </a:r>
          </a:p>
          <a:p>
            <a:pPr>
              <a:lnSpc>
                <a:spcPct val="150000"/>
              </a:lnSpc>
            </a:pPr>
            <a:r>
              <a:rPr lang="zh-CN" altLang="en-US" dirty="0"/>
              <a:t>万维网高速缓存把最近的一些请求和响应暂存在本地磁盘中。</a:t>
            </a:r>
          </a:p>
          <a:p>
            <a:pPr>
              <a:lnSpc>
                <a:spcPct val="150000"/>
              </a:lnSpc>
            </a:pPr>
            <a:r>
              <a:rPr lang="zh-CN" altLang="en-US" dirty="0"/>
              <a:t>当与暂时存放的请求相同的新请求到达时，万维网高速缓存就把暂存的响应发送出去，而不需要按 </a:t>
            </a:r>
            <a:r>
              <a:rPr lang="en-US" altLang="zh-CN" dirty="0"/>
              <a:t>URL </a:t>
            </a:r>
            <a:r>
              <a:rPr lang="zh-CN" altLang="en-US" dirty="0"/>
              <a:t>的地址再去互联网访问该资源。 </a:t>
            </a:r>
          </a:p>
        </p:txBody>
      </p:sp>
      <p:sp>
        <p:nvSpPr>
          <p:cNvPr id="2" name="标题 1">
            <a:extLst>
              <a:ext uri="{FF2B5EF4-FFF2-40B4-BE49-F238E27FC236}">
                <a16:creationId xmlns:a16="http://schemas.microsoft.com/office/drawing/2014/main" id="{729B4410-B10A-4129-9125-7B0F922C079A}"/>
              </a:ext>
            </a:extLst>
          </p:cNvPr>
          <p:cNvSpPr>
            <a:spLocks noGrp="1"/>
          </p:cNvSpPr>
          <p:nvPr>
            <p:ph type="title"/>
          </p:nvPr>
        </p:nvSpPr>
        <p:spPr/>
        <p:txBody>
          <a:bodyPr>
            <a:normAutofit/>
          </a:bodyPr>
          <a:lstStyle/>
          <a:p>
            <a:r>
              <a:rPr lang="zh-CN" altLang="en-US" sz="3200" dirty="0"/>
              <a:t>代理服务器</a:t>
            </a:r>
            <a:endParaRPr lang="zh-CN" altLang="en-US" dirty="0"/>
          </a:p>
        </p:txBody>
      </p:sp>
    </p:spTree>
    <p:extLst>
      <p:ext uri="{BB962C8B-B14F-4D97-AF65-F5344CB8AC3E}">
        <p14:creationId xmlns:p14="http://schemas.microsoft.com/office/powerpoint/2010/main" val="184617922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0FE033-C79E-4434-89DB-6CEB8F55C2D1}"/>
              </a:ext>
            </a:extLst>
          </p:cNvPr>
          <p:cNvSpPr>
            <a:spLocks noGrp="1"/>
          </p:cNvSpPr>
          <p:nvPr>
            <p:ph type="title"/>
          </p:nvPr>
        </p:nvSpPr>
        <p:spPr/>
        <p:txBody>
          <a:bodyPr>
            <a:normAutofit/>
          </a:bodyPr>
          <a:lstStyle/>
          <a:p>
            <a:r>
              <a:rPr lang="zh-CN" altLang="en-US" sz="2800" dirty="0"/>
              <a:t>代理服务器工作原理</a:t>
            </a:r>
            <a:endParaRPr lang="zh-CN" altLang="en-US" dirty="0"/>
          </a:p>
        </p:txBody>
      </p:sp>
      <p:grpSp>
        <p:nvGrpSpPr>
          <p:cNvPr id="11" name="Group 24"/>
          <p:cNvGrpSpPr>
            <a:grpSpLocks/>
          </p:cNvGrpSpPr>
          <p:nvPr/>
        </p:nvGrpSpPr>
        <p:grpSpPr bwMode="auto">
          <a:xfrm>
            <a:off x="544011" y="1889900"/>
            <a:ext cx="4509393" cy="3320193"/>
            <a:chOff x="912" y="768"/>
            <a:chExt cx="2400" cy="1584"/>
          </a:xfrm>
          <a:solidFill>
            <a:schemeClr val="bg2">
              <a:lumMod val="90000"/>
              <a:alpha val="19000"/>
            </a:schemeClr>
          </a:solidFill>
        </p:grpSpPr>
        <p:sp>
          <p:nvSpPr>
            <p:cNvPr id="12" name="Oval 25"/>
            <p:cNvSpPr>
              <a:spLocks noChangeArrowheads="1"/>
            </p:cNvSpPr>
            <p:nvPr/>
          </p:nvSpPr>
          <p:spPr bwMode="auto">
            <a:xfrm>
              <a:off x="1751" y="799"/>
              <a:ext cx="1026" cy="62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 name="Oval 26"/>
            <p:cNvSpPr>
              <a:spLocks noChangeArrowheads="1"/>
            </p:cNvSpPr>
            <p:nvPr/>
          </p:nvSpPr>
          <p:spPr bwMode="auto">
            <a:xfrm>
              <a:off x="1172" y="972"/>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4" name="Oval 27"/>
            <p:cNvSpPr>
              <a:spLocks noChangeArrowheads="1"/>
            </p:cNvSpPr>
            <p:nvPr/>
          </p:nvSpPr>
          <p:spPr bwMode="auto">
            <a:xfrm>
              <a:off x="926" y="1364"/>
              <a:ext cx="521" cy="50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5" name="Oval 28"/>
            <p:cNvSpPr>
              <a:spLocks noChangeArrowheads="1"/>
            </p:cNvSpPr>
            <p:nvPr/>
          </p:nvSpPr>
          <p:spPr bwMode="auto">
            <a:xfrm>
              <a:off x="1085" y="1599"/>
              <a:ext cx="796"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6" name="Oval 29"/>
            <p:cNvSpPr>
              <a:spLocks noChangeArrowheads="1"/>
            </p:cNvSpPr>
            <p:nvPr/>
          </p:nvSpPr>
          <p:spPr bwMode="auto">
            <a:xfrm>
              <a:off x="1664" y="1693"/>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7" name="Oval 30"/>
            <p:cNvSpPr>
              <a:spLocks noChangeArrowheads="1"/>
            </p:cNvSpPr>
            <p:nvPr/>
          </p:nvSpPr>
          <p:spPr bwMode="auto">
            <a:xfrm>
              <a:off x="2445" y="988"/>
              <a:ext cx="751"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8" name="Oval 31"/>
            <p:cNvSpPr>
              <a:spLocks noChangeArrowheads="1"/>
            </p:cNvSpPr>
            <p:nvPr/>
          </p:nvSpPr>
          <p:spPr bwMode="auto">
            <a:xfrm>
              <a:off x="2560" y="1317"/>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9" name="Oval 32"/>
            <p:cNvSpPr>
              <a:spLocks noChangeArrowheads="1"/>
            </p:cNvSpPr>
            <p:nvPr/>
          </p:nvSpPr>
          <p:spPr bwMode="auto">
            <a:xfrm>
              <a:off x="2488" y="1427"/>
              <a:ext cx="752"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20" name="Oval 33"/>
            <p:cNvSpPr>
              <a:spLocks noChangeArrowheads="1"/>
            </p:cNvSpPr>
            <p:nvPr/>
          </p:nvSpPr>
          <p:spPr bwMode="auto">
            <a:xfrm>
              <a:off x="1360" y="1176"/>
              <a:ext cx="1547"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grpSp>
          <p:nvGrpSpPr>
            <p:cNvPr id="21" name="Group 34"/>
            <p:cNvGrpSpPr>
              <a:grpSpLocks/>
            </p:cNvGrpSpPr>
            <p:nvPr/>
          </p:nvGrpSpPr>
          <p:grpSpPr bwMode="auto">
            <a:xfrm>
              <a:off x="912" y="768"/>
              <a:ext cx="2386" cy="1553"/>
              <a:chOff x="912" y="768"/>
              <a:chExt cx="2386" cy="1553"/>
            </a:xfrm>
            <a:grpFill/>
          </p:grpSpPr>
          <p:sp>
            <p:nvSpPr>
              <p:cNvPr id="22" name="Oval 35"/>
              <p:cNvSpPr>
                <a:spLocks noChangeArrowheads="1"/>
              </p:cNvSpPr>
              <p:nvPr/>
            </p:nvSpPr>
            <p:spPr bwMode="auto">
              <a:xfrm>
                <a:off x="1736" y="768"/>
                <a:ext cx="1027"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23" name="Oval 36"/>
              <p:cNvSpPr>
                <a:spLocks noChangeArrowheads="1"/>
              </p:cNvSpPr>
              <p:nvPr/>
            </p:nvSpPr>
            <p:spPr bwMode="auto">
              <a:xfrm>
                <a:off x="1158" y="941"/>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24" name="Oval 37"/>
              <p:cNvSpPr>
                <a:spLocks noChangeArrowheads="1"/>
              </p:cNvSpPr>
              <p:nvPr/>
            </p:nvSpPr>
            <p:spPr bwMode="auto">
              <a:xfrm>
                <a:off x="912" y="1333"/>
                <a:ext cx="520" cy="50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25" name="Oval 38"/>
              <p:cNvSpPr>
                <a:spLocks noChangeArrowheads="1"/>
              </p:cNvSpPr>
              <p:nvPr/>
            </p:nvSpPr>
            <p:spPr bwMode="auto">
              <a:xfrm>
                <a:off x="1071" y="1568"/>
                <a:ext cx="795"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26" name="Oval 39"/>
              <p:cNvSpPr>
                <a:spLocks noChangeArrowheads="1"/>
              </p:cNvSpPr>
              <p:nvPr/>
            </p:nvSpPr>
            <p:spPr bwMode="auto">
              <a:xfrm>
                <a:off x="1649" y="1662"/>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27" name="Oval 40"/>
              <p:cNvSpPr>
                <a:spLocks noChangeArrowheads="1"/>
              </p:cNvSpPr>
              <p:nvPr/>
            </p:nvSpPr>
            <p:spPr bwMode="auto">
              <a:xfrm>
                <a:off x="2430" y="95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28" name="Oval 41"/>
              <p:cNvSpPr>
                <a:spLocks noChangeArrowheads="1"/>
              </p:cNvSpPr>
              <p:nvPr/>
            </p:nvSpPr>
            <p:spPr bwMode="auto">
              <a:xfrm>
                <a:off x="2546" y="128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29" name="Oval 42"/>
              <p:cNvSpPr>
                <a:spLocks noChangeArrowheads="1"/>
              </p:cNvSpPr>
              <p:nvPr/>
            </p:nvSpPr>
            <p:spPr bwMode="auto">
              <a:xfrm>
                <a:off x="2473" y="1395"/>
                <a:ext cx="752"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30" name="Oval 43"/>
              <p:cNvSpPr>
                <a:spLocks noChangeArrowheads="1"/>
              </p:cNvSpPr>
              <p:nvPr/>
            </p:nvSpPr>
            <p:spPr bwMode="auto">
              <a:xfrm>
                <a:off x="1346" y="1144"/>
                <a:ext cx="1547"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grpSp>
      </p:grpSp>
      <p:graphicFrame>
        <p:nvGraphicFramePr>
          <p:cNvPr id="31" name="Object 44"/>
          <p:cNvGraphicFramePr>
            <a:graphicFrameLocks noChangeAspect="1"/>
          </p:cNvGraphicFramePr>
          <p:nvPr/>
        </p:nvGraphicFramePr>
        <p:xfrm>
          <a:off x="8246933" y="3087581"/>
          <a:ext cx="2012219" cy="1268179"/>
        </p:xfrm>
        <a:graphic>
          <a:graphicData uri="http://schemas.openxmlformats.org/presentationml/2006/ole">
            <mc:AlternateContent xmlns:mc="http://schemas.openxmlformats.org/markup-compatibility/2006">
              <mc:Choice xmlns:v="urn:schemas-microsoft-com:vml" Requires="v">
                <p:oleObj spid="_x0000_s40167" name="VISIO" r:id="rId3" imgW="1687068" imgH="964692" progId="">
                  <p:embed/>
                </p:oleObj>
              </mc:Choice>
              <mc:Fallback>
                <p:oleObj name="VISIO" r:id="rId3" imgW="1687068" imgH="964692" progId="">
                  <p:embed/>
                  <p:pic>
                    <p:nvPicPr>
                      <p:cNvPr id="31" name="Object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6933" y="3087581"/>
                        <a:ext cx="2012219" cy="1268179"/>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2" name="Line 45"/>
          <p:cNvSpPr>
            <a:spLocks noChangeShapeType="1"/>
          </p:cNvSpPr>
          <p:nvPr/>
        </p:nvSpPr>
        <p:spPr bwMode="auto">
          <a:xfrm>
            <a:off x="5053404" y="3707259"/>
            <a:ext cx="2872616"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3" name="Line 46"/>
          <p:cNvSpPr>
            <a:spLocks noChangeShapeType="1"/>
          </p:cNvSpPr>
          <p:nvPr/>
        </p:nvSpPr>
        <p:spPr bwMode="auto">
          <a:xfrm>
            <a:off x="9492429" y="4269294"/>
            <a:ext cx="738969" cy="598861"/>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4" name="Line 47"/>
          <p:cNvSpPr>
            <a:spLocks noChangeShapeType="1"/>
          </p:cNvSpPr>
          <p:nvPr/>
        </p:nvSpPr>
        <p:spPr bwMode="auto">
          <a:xfrm>
            <a:off x="9919158" y="3961857"/>
            <a:ext cx="593257" cy="126497"/>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5" name="Line 48"/>
          <p:cNvSpPr>
            <a:spLocks noChangeShapeType="1"/>
          </p:cNvSpPr>
          <p:nvPr/>
        </p:nvSpPr>
        <p:spPr bwMode="auto">
          <a:xfrm flipV="1">
            <a:off x="9952116" y="3210877"/>
            <a:ext cx="560299" cy="169731"/>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6" name="Line 49"/>
          <p:cNvSpPr>
            <a:spLocks noChangeShapeType="1"/>
          </p:cNvSpPr>
          <p:nvPr/>
        </p:nvSpPr>
        <p:spPr bwMode="auto">
          <a:xfrm flipV="1">
            <a:off x="9457735" y="2528751"/>
            <a:ext cx="773664" cy="656507"/>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00" name="Rectangle 114"/>
          <p:cNvSpPr>
            <a:spLocks noChangeArrowheads="1"/>
          </p:cNvSpPr>
          <p:nvPr/>
        </p:nvSpPr>
        <p:spPr bwMode="auto">
          <a:xfrm>
            <a:off x="3204246" y="2238927"/>
            <a:ext cx="36428" cy="2861407"/>
          </a:xfrm>
          <a:prstGeom prst="rect">
            <a:avLst/>
          </a:prstGeom>
          <a:solidFill>
            <a:srgbClr val="000000"/>
          </a:solidFill>
          <a:ln w="38100" cmpd="sng">
            <a:solidFill>
              <a:srgbClr val="00B0F0"/>
            </a:solidFill>
            <a:miter lim="800000"/>
            <a:headEnd/>
            <a:tailEnd/>
          </a:ln>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01" name="Line 115"/>
          <p:cNvSpPr>
            <a:spLocks noChangeShapeType="1"/>
          </p:cNvSpPr>
          <p:nvPr/>
        </p:nvSpPr>
        <p:spPr bwMode="auto">
          <a:xfrm>
            <a:off x="2305685" y="2666457"/>
            <a:ext cx="934987" cy="3203"/>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02" name="Line 116"/>
          <p:cNvSpPr>
            <a:spLocks noChangeShapeType="1"/>
          </p:cNvSpPr>
          <p:nvPr/>
        </p:nvSpPr>
        <p:spPr bwMode="auto">
          <a:xfrm>
            <a:off x="2584969" y="3447860"/>
            <a:ext cx="655705" cy="1601"/>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03" name="Line 117"/>
          <p:cNvSpPr>
            <a:spLocks noChangeShapeType="1"/>
          </p:cNvSpPr>
          <p:nvPr/>
        </p:nvSpPr>
        <p:spPr bwMode="auto">
          <a:xfrm>
            <a:off x="1816509" y="3990677"/>
            <a:ext cx="1405084" cy="4803"/>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04" name="Line 118"/>
          <p:cNvSpPr>
            <a:spLocks noChangeShapeType="1"/>
          </p:cNvSpPr>
          <p:nvPr/>
        </p:nvSpPr>
        <p:spPr bwMode="auto">
          <a:xfrm>
            <a:off x="2399359" y="4714437"/>
            <a:ext cx="843051" cy="3203"/>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05" name="Line 119"/>
          <p:cNvSpPr>
            <a:spLocks noChangeShapeType="1"/>
          </p:cNvSpPr>
          <p:nvPr/>
        </p:nvSpPr>
        <p:spPr bwMode="auto">
          <a:xfrm>
            <a:off x="3221592" y="3699255"/>
            <a:ext cx="1590693" cy="3203"/>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240" name="Rectangle 254"/>
          <p:cNvSpPr>
            <a:spLocks noChangeArrowheads="1"/>
          </p:cNvSpPr>
          <p:nvPr/>
        </p:nvSpPr>
        <p:spPr bwMode="auto">
          <a:xfrm>
            <a:off x="3502610" y="2628029"/>
            <a:ext cx="973151" cy="682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241" name="Rectangle 255"/>
          <p:cNvSpPr>
            <a:spLocks noChangeArrowheads="1"/>
          </p:cNvSpPr>
          <p:nvPr/>
        </p:nvSpPr>
        <p:spPr bwMode="auto">
          <a:xfrm>
            <a:off x="3848982" y="2846757"/>
            <a:ext cx="6155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latin typeface="微软雅黑" pitchFamily="34" charset="-122"/>
                <a:ea typeface="微软雅黑" pitchFamily="34" charset="-122"/>
              </a:rPr>
              <a:t>校园网</a:t>
            </a:r>
          </a:p>
        </p:txBody>
      </p:sp>
      <p:sp>
        <p:nvSpPr>
          <p:cNvPr id="263" name="Rectangle 279"/>
          <p:cNvSpPr>
            <a:spLocks noChangeArrowheads="1"/>
          </p:cNvSpPr>
          <p:nvPr/>
        </p:nvSpPr>
        <p:spPr bwMode="auto">
          <a:xfrm>
            <a:off x="9861913" y="1533128"/>
            <a:ext cx="10259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latin typeface="微软雅黑" pitchFamily="34" charset="-122"/>
                <a:ea typeface="微软雅黑" pitchFamily="34" charset="-122"/>
              </a:rPr>
              <a:t>源点服务器</a:t>
            </a:r>
          </a:p>
        </p:txBody>
      </p:sp>
      <p:sp>
        <p:nvSpPr>
          <p:cNvPr id="264" name="Rectangle 280"/>
          <p:cNvSpPr>
            <a:spLocks noChangeArrowheads="1"/>
          </p:cNvSpPr>
          <p:nvPr/>
        </p:nvSpPr>
        <p:spPr bwMode="auto">
          <a:xfrm>
            <a:off x="5558193" y="3270123"/>
            <a:ext cx="929784" cy="42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265" name="Rectangle 281"/>
          <p:cNvSpPr>
            <a:spLocks noChangeArrowheads="1"/>
          </p:cNvSpPr>
          <p:nvPr/>
        </p:nvSpPr>
        <p:spPr bwMode="auto">
          <a:xfrm>
            <a:off x="6304187" y="3342178"/>
            <a:ext cx="1025922"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7" b="1" dirty="0">
                <a:solidFill>
                  <a:srgbClr val="000099"/>
                </a:solidFill>
                <a:latin typeface="微软雅黑" pitchFamily="34" charset="-122"/>
                <a:ea typeface="微软雅黑" pitchFamily="34" charset="-122"/>
              </a:rPr>
              <a:t>2 Mbit/s</a:t>
            </a:r>
          </a:p>
        </p:txBody>
      </p:sp>
      <p:sp>
        <p:nvSpPr>
          <p:cNvPr id="292" name="Rectangle 308"/>
          <p:cNvSpPr>
            <a:spLocks noChangeArrowheads="1"/>
          </p:cNvSpPr>
          <p:nvPr/>
        </p:nvSpPr>
        <p:spPr bwMode="auto">
          <a:xfrm>
            <a:off x="8359690" y="3017129"/>
            <a:ext cx="973151" cy="43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293" name="Rectangle 309"/>
          <p:cNvSpPr>
            <a:spLocks noChangeArrowheads="1"/>
          </p:cNvSpPr>
          <p:nvPr/>
        </p:nvSpPr>
        <p:spPr bwMode="auto">
          <a:xfrm>
            <a:off x="8869469" y="3604782"/>
            <a:ext cx="716543"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867" b="1" dirty="0">
                <a:solidFill>
                  <a:srgbClr val="000099"/>
                </a:solidFill>
                <a:latin typeface="微软雅黑" pitchFamily="34" charset="-122"/>
                <a:ea typeface="微软雅黑" pitchFamily="34" charset="-122"/>
              </a:rPr>
              <a:t>互联网</a:t>
            </a:r>
          </a:p>
        </p:txBody>
      </p:sp>
      <p:sp>
        <p:nvSpPr>
          <p:cNvPr id="294" name="Rectangle 310"/>
          <p:cNvSpPr>
            <a:spLocks noChangeArrowheads="1"/>
          </p:cNvSpPr>
          <p:nvPr/>
        </p:nvSpPr>
        <p:spPr bwMode="auto">
          <a:xfrm>
            <a:off x="4997896" y="3114803"/>
            <a:ext cx="437137" cy="40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295" name="Rectangle 311"/>
          <p:cNvSpPr>
            <a:spLocks noChangeArrowheads="1"/>
          </p:cNvSpPr>
          <p:nvPr/>
        </p:nvSpPr>
        <p:spPr bwMode="auto">
          <a:xfrm>
            <a:off x="4062907" y="3893003"/>
            <a:ext cx="473567" cy="403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296" name="Rectangle 312"/>
          <p:cNvSpPr>
            <a:spLocks noChangeArrowheads="1"/>
          </p:cNvSpPr>
          <p:nvPr/>
        </p:nvSpPr>
        <p:spPr bwMode="auto">
          <a:xfrm>
            <a:off x="2748027" y="3503903"/>
            <a:ext cx="477035" cy="40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297" name="Rectangle 313"/>
          <p:cNvSpPr>
            <a:spLocks noChangeArrowheads="1"/>
          </p:cNvSpPr>
          <p:nvPr/>
        </p:nvSpPr>
        <p:spPr bwMode="auto">
          <a:xfrm>
            <a:off x="1437897" y="3336734"/>
            <a:ext cx="6155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latin typeface="微软雅黑" pitchFamily="34" charset="-122"/>
                <a:ea typeface="微软雅黑" pitchFamily="34" charset="-122"/>
              </a:rPr>
              <a:t>浏览器</a:t>
            </a:r>
          </a:p>
        </p:txBody>
      </p:sp>
      <p:sp>
        <p:nvSpPr>
          <p:cNvPr id="298" name="Rectangle 314"/>
          <p:cNvSpPr>
            <a:spLocks noChangeArrowheads="1"/>
          </p:cNvSpPr>
          <p:nvPr/>
        </p:nvSpPr>
        <p:spPr bwMode="auto">
          <a:xfrm>
            <a:off x="4992692" y="3142025"/>
            <a:ext cx="264496"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7" b="1">
                <a:solidFill>
                  <a:srgbClr val="000099"/>
                </a:solidFill>
                <a:latin typeface="微软雅黑" pitchFamily="34" charset="-122"/>
                <a:ea typeface="微软雅黑" pitchFamily="34" charset="-122"/>
              </a:rPr>
              <a:t>R</a:t>
            </a:r>
            <a:r>
              <a:rPr kumimoji="1" lang="en-US" altLang="zh-CN" sz="1867" b="1" baseline="-25000">
                <a:solidFill>
                  <a:srgbClr val="000099"/>
                </a:solidFill>
                <a:latin typeface="微软雅黑" pitchFamily="34" charset="-122"/>
                <a:ea typeface="微软雅黑" pitchFamily="34" charset="-122"/>
              </a:rPr>
              <a:t>1</a:t>
            </a:r>
          </a:p>
        </p:txBody>
      </p:sp>
      <p:sp>
        <p:nvSpPr>
          <p:cNvPr id="299" name="Rectangle 315"/>
          <p:cNvSpPr>
            <a:spLocks noChangeArrowheads="1"/>
          </p:cNvSpPr>
          <p:nvPr/>
        </p:nvSpPr>
        <p:spPr bwMode="auto">
          <a:xfrm>
            <a:off x="7856634" y="3143625"/>
            <a:ext cx="264496"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7" b="1">
                <a:solidFill>
                  <a:srgbClr val="000099"/>
                </a:solidFill>
                <a:latin typeface="微软雅黑" pitchFamily="34" charset="-122"/>
                <a:ea typeface="微软雅黑" pitchFamily="34" charset="-122"/>
              </a:rPr>
              <a:t>R</a:t>
            </a:r>
            <a:r>
              <a:rPr kumimoji="1" lang="en-US" altLang="zh-CN" sz="1867" b="1" baseline="-25000">
                <a:solidFill>
                  <a:srgbClr val="000099"/>
                </a:solidFill>
                <a:latin typeface="微软雅黑" pitchFamily="34" charset="-122"/>
                <a:ea typeface="微软雅黑" pitchFamily="34" charset="-122"/>
              </a:rPr>
              <a:t>2</a:t>
            </a:r>
          </a:p>
        </p:txBody>
      </p:sp>
      <p:grpSp>
        <p:nvGrpSpPr>
          <p:cNvPr id="301" name="Group 327"/>
          <p:cNvGrpSpPr>
            <a:grpSpLocks/>
          </p:cNvGrpSpPr>
          <p:nvPr/>
        </p:nvGrpSpPr>
        <p:grpSpPr bwMode="auto">
          <a:xfrm>
            <a:off x="6142782" y="2272554"/>
            <a:ext cx="1497022" cy="723759"/>
            <a:chOff x="2981" y="1888"/>
            <a:chExt cx="863" cy="452"/>
          </a:xfrm>
        </p:grpSpPr>
        <p:sp>
          <p:nvSpPr>
            <p:cNvPr id="302" name="AutoShape 318"/>
            <p:cNvSpPr>
              <a:spLocks noChangeArrowheads="1"/>
            </p:cNvSpPr>
            <p:nvPr/>
          </p:nvSpPr>
          <p:spPr bwMode="auto">
            <a:xfrm>
              <a:off x="2981" y="1888"/>
              <a:ext cx="863" cy="452"/>
            </a:xfrm>
            <a:prstGeom prst="wedgeRoundRectCallout">
              <a:avLst>
                <a:gd name="adj1" fmla="val -89051"/>
                <a:gd name="adj2" fmla="val 144468"/>
                <a:gd name="adj3" fmla="val 16667"/>
              </a:avLst>
            </a:prstGeom>
            <a:solidFill>
              <a:srgbClr val="66FF66"/>
            </a:solidFill>
            <a:ln w="9525">
              <a:solidFill>
                <a:schemeClr val="tx1"/>
              </a:solidFill>
              <a:miter lim="800000"/>
              <a:headEnd/>
              <a:tailEnd/>
            </a:ln>
            <a:effectLst/>
          </p:spPr>
          <p:txBody>
            <a:bodyPr/>
            <a:lstStyle/>
            <a:p>
              <a:pPr algn="ctr" eaLnBrk="1" hangingPunct="1"/>
              <a:endParaRPr kumimoji="1" lang="zh-CN" altLang="zh-CN" sz="1867" b="1">
                <a:solidFill>
                  <a:srgbClr val="000099"/>
                </a:solidFill>
                <a:latin typeface="微软雅黑" pitchFamily="34" charset="-122"/>
                <a:ea typeface="微软雅黑" pitchFamily="34" charset="-122"/>
              </a:endParaRPr>
            </a:p>
          </p:txBody>
        </p:sp>
        <p:sp>
          <p:nvSpPr>
            <p:cNvPr id="303" name="Rectangle 319"/>
            <p:cNvSpPr>
              <a:spLocks noChangeArrowheads="1"/>
            </p:cNvSpPr>
            <p:nvPr/>
          </p:nvSpPr>
          <p:spPr bwMode="auto">
            <a:xfrm>
              <a:off x="3086" y="1936"/>
              <a:ext cx="688"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867" b="1" dirty="0">
                  <a:latin typeface="微软雅黑" pitchFamily="34" charset="-122"/>
                  <a:ea typeface="微软雅黑" pitchFamily="34" charset="-122"/>
                </a:rPr>
                <a:t>这条链路上</a:t>
              </a:r>
            </a:p>
            <a:p>
              <a:pPr eaLnBrk="1" hangingPunct="1"/>
              <a:r>
                <a:rPr kumimoji="1" lang="zh-CN" altLang="en-US" sz="1867" b="1" dirty="0">
                  <a:latin typeface="微软雅黑" pitchFamily="34" charset="-122"/>
                  <a:ea typeface="微软雅黑" pitchFamily="34" charset="-122"/>
                </a:rPr>
                <a:t>的时延很大</a:t>
              </a:r>
            </a:p>
          </p:txBody>
        </p:sp>
      </p:grpSp>
      <p:sp>
        <p:nvSpPr>
          <p:cNvPr id="311" name="Text Box 326"/>
          <p:cNvSpPr txBox="1">
            <a:spLocks noChangeArrowheads="1"/>
          </p:cNvSpPr>
          <p:nvPr/>
        </p:nvSpPr>
        <p:spPr bwMode="auto">
          <a:xfrm>
            <a:off x="1148813" y="5560072"/>
            <a:ext cx="5118709" cy="420564"/>
          </a:xfrm>
          <a:prstGeom prst="rect">
            <a:avLst/>
          </a:prstGeom>
          <a:solidFill>
            <a:srgbClr val="0070C0"/>
          </a:solidFill>
          <a:ln w="9525">
            <a:solidFill>
              <a:srgbClr val="333399"/>
            </a:solidFill>
            <a:miter lim="800000"/>
            <a:headEnd/>
            <a:tailEnd/>
          </a:ln>
          <a:effec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2133" b="1" dirty="0">
                <a:solidFill>
                  <a:schemeClr val="bg1"/>
                </a:solidFill>
                <a:latin typeface="微软雅黑" pitchFamily="34" charset="-122"/>
                <a:ea typeface="微软雅黑" pitchFamily="34" charset="-122"/>
              </a:rPr>
              <a:t>校园网出口处没有使用代理服务器的情况</a:t>
            </a:r>
          </a:p>
        </p:txBody>
      </p:sp>
      <p:pic>
        <p:nvPicPr>
          <p:cNvPr id="312" name="图片 3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3579" y="1873610"/>
            <a:ext cx="588101" cy="823341"/>
          </a:xfrm>
          <a:prstGeom prst="rect">
            <a:avLst/>
          </a:prstGeom>
        </p:spPr>
      </p:pic>
      <p:pic>
        <p:nvPicPr>
          <p:cNvPr id="314"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55909" y="2188119"/>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50917" y="2956696"/>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55909" y="4291044"/>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91478" y="3621022"/>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318" name="图片 3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16480" y="2756926"/>
            <a:ext cx="588101" cy="823341"/>
          </a:xfrm>
          <a:prstGeom prst="rect">
            <a:avLst/>
          </a:prstGeom>
        </p:spPr>
      </p:pic>
      <p:pic>
        <p:nvPicPr>
          <p:cNvPr id="319" name="图片 3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16480" y="3717032"/>
            <a:ext cx="588101" cy="823341"/>
          </a:xfrm>
          <a:prstGeom prst="rect">
            <a:avLst/>
          </a:prstGeom>
        </p:spPr>
      </p:pic>
      <p:pic>
        <p:nvPicPr>
          <p:cNvPr id="320" name="图片 3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3579" y="4485118"/>
            <a:ext cx="588101" cy="823341"/>
          </a:xfrm>
          <a:prstGeom prst="rect">
            <a:avLst/>
          </a:prstGeom>
        </p:spPr>
      </p:pic>
      <p:sp>
        <p:nvSpPr>
          <p:cNvPr id="300" name="Freeform 316"/>
          <p:cNvSpPr>
            <a:spLocks/>
          </p:cNvSpPr>
          <p:nvPr/>
        </p:nvSpPr>
        <p:spPr bwMode="auto">
          <a:xfrm>
            <a:off x="5110650" y="2631229"/>
            <a:ext cx="5068709" cy="1172104"/>
          </a:xfrm>
          <a:custGeom>
            <a:avLst/>
            <a:gdLst>
              <a:gd name="T0" fmla="*/ 0 w 2922"/>
              <a:gd name="T1" fmla="*/ 2147483646 h 732"/>
              <a:gd name="T2" fmla="*/ 2147483646 w 2922"/>
              <a:gd name="T3" fmla="*/ 2147483646 h 732"/>
              <a:gd name="T4" fmla="*/ 2147483646 w 2922"/>
              <a:gd name="T5" fmla="*/ 2147483646 h 732"/>
              <a:gd name="T6" fmla="*/ 2147483646 w 2922"/>
              <a:gd name="T7" fmla="*/ 2147483646 h 732"/>
              <a:gd name="T8" fmla="*/ 2147483646 w 2922"/>
              <a:gd name="T9" fmla="*/ 0 h 7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22" h="732">
                <a:moveTo>
                  <a:pt x="0" y="718"/>
                </a:moveTo>
                <a:cubicBezTo>
                  <a:pt x="127" y="717"/>
                  <a:pt x="481" y="715"/>
                  <a:pt x="765" y="712"/>
                </a:cubicBezTo>
                <a:cubicBezTo>
                  <a:pt x="1049" y="709"/>
                  <a:pt x="1442" y="732"/>
                  <a:pt x="1702" y="700"/>
                </a:cubicBezTo>
                <a:cubicBezTo>
                  <a:pt x="1962" y="668"/>
                  <a:pt x="2121" y="637"/>
                  <a:pt x="2324" y="520"/>
                </a:cubicBezTo>
                <a:cubicBezTo>
                  <a:pt x="2527" y="403"/>
                  <a:pt x="2798" y="108"/>
                  <a:pt x="2922" y="0"/>
                </a:cubicBezTo>
              </a:path>
            </a:pathLst>
          </a:custGeom>
          <a:noFill/>
          <a:ln w="38100"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04" name="Freeform 320"/>
          <p:cNvSpPr>
            <a:spLocks/>
          </p:cNvSpPr>
          <p:nvPr/>
        </p:nvSpPr>
        <p:spPr bwMode="auto">
          <a:xfrm>
            <a:off x="2584968" y="2471107"/>
            <a:ext cx="2154461" cy="1170503"/>
          </a:xfrm>
          <a:custGeom>
            <a:avLst/>
            <a:gdLst>
              <a:gd name="T0" fmla="*/ 0 w 620"/>
              <a:gd name="T1" fmla="*/ 0 h 909"/>
              <a:gd name="T2" fmla="*/ 2147483646 w 620"/>
              <a:gd name="T3" fmla="*/ 2147483646 h 909"/>
              <a:gd name="T4" fmla="*/ 0 60000 65536"/>
              <a:gd name="T5" fmla="*/ 0 60000 65536"/>
            </a:gdLst>
            <a:ahLst/>
            <a:cxnLst>
              <a:cxn ang="T4">
                <a:pos x="T0" y="T1"/>
              </a:cxn>
              <a:cxn ang="T5">
                <a:pos x="T2" y="T3"/>
              </a:cxn>
            </a:cxnLst>
            <a:rect l="0" t="0" r="r" b="b"/>
            <a:pathLst>
              <a:path w="620" h="909">
                <a:moveTo>
                  <a:pt x="0" y="0"/>
                </a:moveTo>
                <a:cubicBezTo>
                  <a:pt x="103" y="151"/>
                  <a:pt x="491" y="720"/>
                  <a:pt x="620" y="909"/>
                </a:cubicBezTo>
              </a:path>
            </a:pathLst>
          </a:custGeom>
          <a:noFill/>
          <a:ln w="28575"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05" name="Freeform 321"/>
          <p:cNvSpPr>
            <a:spLocks/>
          </p:cNvSpPr>
          <p:nvPr/>
        </p:nvSpPr>
        <p:spPr bwMode="auto">
          <a:xfrm>
            <a:off x="2772313" y="3252509"/>
            <a:ext cx="1871711" cy="488377"/>
          </a:xfrm>
          <a:custGeom>
            <a:avLst/>
            <a:gdLst>
              <a:gd name="T0" fmla="*/ 0 w 620"/>
              <a:gd name="T1" fmla="*/ 0 h 909"/>
              <a:gd name="T2" fmla="*/ 2147483646 w 620"/>
              <a:gd name="T3" fmla="*/ 2147483646 h 909"/>
              <a:gd name="T4" fmla="*/ 0 60000 65536"/>
              <a:gd name="T5" fmla="*/ 0 60000 65536"/>
            </a:gdLst>
            <a:ahLst/>
            <a:cxnLst>
              <a:cxn ang="T4">
                <a:pos x="T0" y="T1"/>
              </a:cxn>
              <a:cxn ang="T5">
                <a:pos x="T2" y="T3"/>
              </a:cxn>
            </a:cxnLst>
            <a:rect l="0" t="0" r="r" b="b"/>
            <a:pathLst>
              <a:path w="620" h="909">
                <a:moveTo>
                  <a:pt x="0" y="0"/>
                </a:moveTo>
                <a:cubicBezTo>
                  <a:pt x="103" y="151"/>
                  <a:pt x="491" y="720"/>
                  <a:pt x="620" y="909"/>
                </a:cubicBezTo>
              </a:path>
            </a:pathLst>
          </a:custGeom>
          <a:noFill/>
          <a:ln w="28575"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06" name="Freeform 322"/>
          <p:cNvSpPr>
            <a:spLocks/>
          </p:cNvSpPr>
          <p:nvPr/>
        </p:nvSpPr>
        <p:spPr bwMode="auto">
          <a:xfrm>
            <a:off x="1917120" y="3796928"/>
            <a:ext cx="2772005" cy="38429"/>
          </a:xfrm>
          <a:custGeom>
            <a:avLst/>
            <a:gdLst>
              <a:gd name="T0" fmla="*/ 0 w 1344"/>
              <a:gd name="T1" fmla="*/ 2147483646 h 17"/>
              <a:gd name="T2" fmla="*/ 2147483646 w 1344"/>
              <a:gd name="T3" fmla="*/ 0 h 17"/>
              <a:gd name="T4" fmla="*/ 0 60000 65536"/>
              <a:gd name="T5" fmla="*/ 0 60000 65536"/>
            </a:gdLst>
            <a:ahLst/>
            <a:cxnLst>
              <a:cxn ang="T4">
                <a:pos x="T0" y="T1"/>
              </a:cxn>
              <a:cxn ang="T5">
                <a:pos x="T2" y="T3"/>
              </a:cxn>
            </a:cxnLst>
            <a:rect l="0" t="0" r="r" b="b"/>
            <a:pathLst>
              <a:path w="1344" h="17">
                <a:moveTo>
                  <a:pt x="0" y="17"/>
                </a:moveTo>
                <a:cubicBezTo>
                  <a:pt x="224" y="14"/>
                  <a:pt x="1064" y="4"/>
                  <a:pt x="1344" y="0"/>
                </a:cubicBezTo>
              </a:path>
            </a:pathLst>
          </a:custGeom>
          <a:noFill/>
          <a:ln w="28575"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07" name="Freeform 323"/>
          <p:cNvSpPr>
            <a:spLocks/>
          </p:cNvSpPr>
          <p:nvPr/>
        </p:nvSpPr>
        <p:spPr bwMode="auto">
          <a:xfrm>
            <a:off x="2584967" y="3867383"/>
            <a:ext cx="2171808" cy="653304"/>
          </a:xfrm>
          <a:custGeom>
            <a:avLst/>
            <a:gdLst>
              <a:gd name="T0" fmla="*/ 0 w 1052"/>
              <a:gd name="T1" fmla="*/ 2147483646 h 304"/>
              <a:gd name="T2" fmla="*/ 2147483646 w 1052"/>
              <a:gd name="T3" fmla="*/ 0 h 304"/>
              <a:gd name="T4" fmla="*/ 0 60000 65536"/>
              <a:gd name="T5" fmla="*/ 0 60000 65536"/>
            </a:gdLst>
            <a:ahLst/>
            <a:cxnLst>
              <a:cxn ang="T4">
                <a:pos x="T0" y="T1"/>
              </a:cxn>
              <a:cxn ang="T5">
                <a:pos x="T2" y="T3"/>
              </a:cxn>
            </a:cxnLst>
            <a:rect l="0" t="0" r="r" b="b"/>
            <a:pathLst>
              <a:path w="1052" h="304">
                <a:moveTo>
                  <a:pt x="0" y="304"/>
                </a:moveTo>
                <a:cubicBezTo>
                  <a:pt x="175" y="253"/>
                  <a:pt x="833" y="63"/>
                  <a:pt x="1052" y="0"/>
                </a:cubicBezTo>
              </a:path>
            </a:pathLst>
          </a:custGeom>
          <a:noFill/>
          <a:ln w="28575"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grpSp>
        <p:nvGrpSpPr>
          <p:cNvPr id="308" name="Group 330"/>
          <p:cNvGrpSpPr>
            <a:grpSpLocks/>
          </p:cNvGrpSpPr>
          <p:nvPr/>
        </p:nvGrpSpPr>
        <p:grpSpPr bwMode="auto">
          <a:xfrm>
            <a:off x="5710845" y="3652842"/>
            <a:ext cx="2095483" cy="1594839"/>
            <a:chOff x="2732" y="2750"/>
            <a:chExt cx="1208" cy="996"/>
          </a:xfrm>
        </p:grpSpPr>
        <p:sp>
          <p:nvSpPr>
            <p:cNvPr id="309" name="Text Box 328"/>
            <p:cNvSpPr txBox="1">
              <a:spLocks noChangeArrowheads="1"/>
            </p:cNvSpPr>
            <p:nvPr/>
          </p:nvSpPr>
          <p:spPr bwMode="auto">
            <a:xfrm>
              <a:off x="2732" y="3329"/>
              <a:ext cx="1208" cy="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867" b="1" dirty="0">
                  <a:solidFill>
                    <a:srgbClr val="000099"/>
                  </a:solidFill>
                  <a:latin typeface="微软雅黑" pitchFamily="34" charset="-122"/>
                  <a:ea typeface="微软雅黑" pitchFamily="34" charset="-122"/>
                </a:rPr>
                <a:t>所有万维网通信量</a:t>
              </a:r>
            </a:p>
            <a:p>
              <a:pPr algn="ctr" eaLnBrk="1" hangingPunct="1"/>
              <a:r>
                <a:rPr lang="zh-CN" altLang="en-US" sz="1867" b="1" dirty="0">
                  <a:solidFill>
                    <a:srgbClr val="000099"/>
                  </a:solidFill>
                  <a:latin typeface="微软雅黑" pitchFamily="34" charset="-122"/>
                  <a:ea typeface="微软雅黑" pitchFamily="34" charset="-122"/>
                </a:rPr>
                <a:t>都经过这条链路</a:t>
              </a:r>
            </a:p>
          </p:txBody>
        </p:sp>
        <p:sp>
          <p:nvSpPr>
            <p:cNvPr id="310" name="Line 329"/>
            <p:cNvSpPr>
              <a:spLocks noChangeShapeType="1"/>
            </p:cNvSpPr>
            <p:nvPr/>
          </p:nvSpPr>
          <p:spPr bwMode="auto">
            <a:xfrm flipV="1">
              <a:off x="3334" y="2750"/>
              <a:ext cx="0" cy="589"/>
            </a:xfrm>
            <a:prstGeom prst="line">
              <a:avLst/>
            </a:prstGeom>
            <a:noFill/>
            <a:ln w="571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grpSp>
      <p:sp>
        <p:nvSpPr>
          <p:cNvPr id="133" name="Line 46">
            <a:extLst>
              <a:ext uri="{FF2B5EF4-FFF2-40B4-BE49-F238E27FC236}">
                <a16:creationId xmlns:a16="http://schemas.microsoft.com/office/drawing/2014/main" id="{04FA6AEB-E274-4341-9A67-5A87626409A4}"/>
              </a:ext>
            </a:extLst>
          </p:cNvPr>
          <p:cNvSpPr>
            <a:spLocks noChangeShapeType="1"/>
          </p:cNvSpPr>
          <p:nvPr/>
        </p:nvSpPr>
        <p:spPr bwMode="auto">
          <a:xfrm>
            <a:off x="3891747" y="4847471"/>
            <a:ext cx="554490" cy="712601"/>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pic>
        <p:nvPicPr>
          <p:cNvPr id="134" name="图形 133">
            <a:extLst>
              <a:ext uri="{FF2B5EF4-FFF2-40B4-BE49-F238E27FC236}">
                <a16:creationId xmlns:a16="http://schemas.microsoft.com/office/drawing/2014/main" id="{2E86DBF9-7E80-4955-B116-0B3AFDF704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05460" y="3430438"/>
            <a:ext cx="698726" cy="698726"/>
          </a:xfrm>
          <a:prstGeom prst="rect">
            <a:avLst/>
          </a:prstGeom>
        </p:spPr>
      </p:pic>
      <p:pic>
        <p:nvPicPr>
          <p:cNvPr id="135" name="图形 134">
            <a:extLst>
              <a:ext uri="{FF2B5EF4-FFF2-40B4-BE49-F238E27FC236}">
                <a16:creationId xmlns:a16="http://schemas.microsoft.com/office/drawing/2014/main" id="{48F08689-CDA9-4D26-A45E-00C9E9A0C8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04586" y="3443413"/>
            <a:ext cx="698726" cy="698726"/>
          </a:xfrm>
          <a:prstGeom prst="rect">
            <a:avLst/>
          </a:prstGeom>
        </p:spPr>
      </p:pic>
    </p:spTree>
    <p:extLst>
      <p:ext uri="{BB962C8B-B14F-4D97-AF65-F5344CB8AC3E}">
        <p14:creationId xmlns:p14="http://schemas.microsoft.com/office/powerpoint/2010/main" val="235456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301"/>
                                        </p:tgtEl>
                                        <p:attrNameLst>
                                          <p:attrName>style.visibility</p:attrName>
                                        </p:attrNameLst>
                                      </p:cBhvr>
                                      <p:to>
                                        <p:strVal val="visible"/>
                                      </p:to>
                                    </p:set>
                                  </p:childTnLst>
                                </p:cTn>
                              </p:par>
                            </p:childTnLst>
                          </p:cTn>
                        </p:par>
                        <p:par>
                          <p:cTn id="10" fill="hold">
                            <p:stCondLst>
                              <p:cond delay="500"/>
                            </p:stCondLst>
                            <p:childTnLst>
                              <p:par>
                                <p:cTn id="11" presetID="35" presetClass="emph" presetSubtype="0" repeatCount="4000" fill="hold" nodeType="afterEffect">
                                  <p:stCondLst>
                                    <p:cond delay="0"/>
                                  </p:stCondLst>
                                  <p:childTnLst>
                                    <p:anim calcmode="discrete" valueType="str">
                                      <p:cBhvr>
                                        <p:cTn id="12" dur="500" fill="hold"/>
                                        <p:tgtEl>
                                          <p:spTgt spid="3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D7643E-B7A4-4249-93D2-C5075DD8EEC5}"/>
              </a:ext>
            </a:extLst>
          </p:cNvPr>
          <p:cNvSpPr>
            <a:spLocks noGrp="1"/>
          </p:cNvSpPr>
          <p:nvPr>
            <p:ph type="title"/>
          </p:nvPr>
        </p:nvSpPr>
        <p:spPr/>
        <p:txBody>
          <a:bodyPr>
            <a:normAutofit/>
          </a:bodyPr>
          <a:lstStyle/>
          <a:p>
            <a:r>
              <a:rPr lang="zh-CN" altLang="en-US" sz="2800" dirty="0"/>
              <a:t>代理服务器工作原理</a:t>
            </a:r>
            <a:endParaRPr lang="zh-CN" altLang="en-US" dirty="0"/>
          </a:p>
        </p:txBody>
      </p:sp>
      <p:sp>
        <p:nvSpPr>
          <p:cNvPr id="141" name="Line 119"/>
          <p:cNvSpPr>
            <a:spLocks noChangeShapeType="1"/>
          </p:cNvSpPr>
          <p:nvPr/>
        </p:nvSpPr>
        <p:spPr bwMode="auto">
          <a:xfrm flipV="1">
            <a:off x="3970147" y="4102434"/>
            <a:ext cx="685091" cy="867767"/>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graphicFrame>
        <p:nvGraphicFramePr>
          <p:cNvPr id="31" name="Object 44"/>
          <p:cNvGraphicFramePr>
            <a:graphicFrameLocks noChangeAspect="1"/>
          </p:cNvGraphicFramePr>
          <p:nvPr/>
        </p:nvGraphicFramePr>
        <p:xfrm>
          <a:off x="8095797" y="3373771"/>
          <a:ext cx="2012219" cy="1268179"/>
        </p:xfrm>
        <a:graphic>
          <a:graphicData uri="http://schemas.openxmlformats.org/presentationml/2006/ole">
            <mc:AlternateContent xmlns:mc="http://schemas.openxmlformats.org/markup-compatibility/2006">
              <mc:Choice xmlns:v="urn:schemas-microsoft-com:vml" Requires="v">
                <p:oleObj spid="_x0000_s41190" name="VISIO" r:id="rId3" imgW="1687068" imgH="964692" progId="">
                  <p:embed/>
                </p:oleObj>
              </mc:Choice>
              <mc:Fallback>
                <p:oleObj name="VISIO" r:id="rId3" imgW="1687068" imgH="964692" progId="">
                  <p:embed/>
                  <p:pic>
                    <p:nvPicPr>
                      <p:cNvPr id="31" name="Object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5797" y="3373771"/>
                        <a:ext cx="2012219" cy="1268179"/>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2" name="Line 45"/>
          <p:cNvSpPr>
            <a:spLocks noChangeShapeType="1"/>
          </p:cNvSpPr>
          <p:nvPr/>
        </p:nvSpPr>
        <p:spPr bwMode="auto">
          <a:xfrm>
            <a:off x="4902268" y="3993448"/>
            <a:ext cx="2872616"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3" name="Line 46"/>
          <p:cNvSpPr>
            <a:spLocks noChangeShapeType="1"/>
          </p:cNvSpPr>
          <p:nvPr/>
        </p:nvSpPr>
        <p:spPr bwMode="auto">
          <a:xfrm>
            <a:off x="9341293" y="4555483"/>
            <a:ext cx="738969" cy="598861"/>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4" name="Line 47"/>
          <p:cNvSpPr>
            <a:spLocks noChangeShapeType="1"/>
          </p:cNvSpPr>
          <p:nvPr/>
        </p:nvSpPr>
        <p:spPr bwMode="auto">
          <a:xfrm>
            <a:off x="9768022" y="4248046"/>
            <a:ext cx="593257" cy="126497"/>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5" name="Line 48"/>
          <p:cNvSpPr>
            <a:spLocks noChangeShapeType="1"/>
          </p:cNvSpPr>
          <p:nvPr/>
        </p:nvSpPr>
        <p:spPr bwMode="auto">
          <a:xfrm flipV="1">
            <a:off x="9800980" y="3497067"/>
            <a:ext cx="560299" cy="169731"/>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6" name="Line 49"/>
          <p:cNvSpPr>
            <a:spLocks noChangeShapeType="1"/>
          </p:cNvSpPr>
          <p:nvPr/>
        </p:nvSpPr>
        <p:spPr bwMode="auto">
          <a:xfrm flipV="1">
            <a:off x="9306599" y="2814940"/>
            <a:ext cx="773664" cy="656507"/>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7" name="Rectangle 114"/>
          <p:cNvSpPr>
            <a:spLocks noChangeArrowheads="1"/>
          </p:cNvSpPr>
          <p:nvPr/>
        </p:nvSpPr>
        <p:spPr bwMode="auto">
          <a:xfrm>
            <a:off x="3053110" y="2525117"/>
            <a:ext cx="36428" cy="2861407"/>
          </a:xfrm>
          <a:prstGeom prst="rect">
            <a:avLst/>
          </a:prstGeom>
          <a:solidFill>
            <a:srgbClr val="000000"/>
          </a:solidFill>
          <a:ln w="38100" cmpd="sng">
            <a:solidFill>
              <a:srgbClr val="00B0F0"/>
            </a:solidFill>
            <a:miter lim="800000"/>
            <a:headEnd/>
            <a:tailEnd/>
          </a:ln>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38" name="Line 115"/>
          <p:cNvSpPr>
            <a:spLocks noChangeShapeType="1"/>
          </p:cNvSpPr>
          <p:nvPr/>
        </p:nvSpPr>
        <p:spPr bwMode="auto">
          <a:xfrm>
            <a:off x="2154549" y="2952647"/>
            <a:ext cx="934987" cy="3203"/>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9" name="Line 116"/>
          <p:cNvSpPr>
            <a:spLocks noChangeShapeType="1"/>
          </p:cNvSpPr>
          <p:nvPr/>
        </p:nvSpPr>
        <p:spPr bwMode="auto">
          <a:xfrm>
            <a:off x="2433833" y="3734049"/>
            <a:ext cx="655705" cy="1601"/>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0" name="Line 117"/>
          <p:cNvSpPr>
            <a:spLocks noChangeShapeType="1"/>
          </p:cNvSpPr>
          <p:nvPr/>
        </p:nvSpPr>
        <p:spPr bwMode="auto">
          <a:xfrm>
            <a:off x="1665373" y="4276867"/>
            <a:ext cx="1405084" cy="4803"/>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1" name="Line 118"/>
          <p:cNvSpPr>
            <a:spLocks noChangeShapeType="1"/>
          </p:cNvSpPr>
          <p:nvPr/>
        </p:nvSpPr>
        <p:spPr bwMode="auto">
          <a:xfrm>
            <a:off x="2248223" y="5000627"/>
            <a:ext cx="843051" cy="3203"/>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2" name="Line 119"/>
          <p:cNvSpPr>
            <a:spLocks noChangeShapeType="1"/>
          </p:cNvSpPr>
          <p:nvPr/>
        </p:nvSpPr>
        <p:spPr bwMode="auto">
          <a:xfrm>
            <a:off x="3070456" y="3985444"/>
            <a:ext cx="1590693" cy="3203"/>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69" name="Rectangle 254"/>
          <p:cNvSpPr>
            <a:spLocks noChangeArrowheads="1"/>
          </p:cNvSpPr>
          <p:nvPr/>
        </p:nvSpPr>
        <p:spPr bwMode="auto">
          <a:xfrm>
            <a:off x="3351474" y="2914218"/>
            <a:ext cx="973151" cy="682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70" name="Rectangle 255"/>
          <p:cNvSpPr>
            <a:spLocks noChangeArrowheads="1"/>
          </p:cNvSpPr>
          <p:nvPr/>
        </p:nvSpPr>
        <p:spPr bwMode="auto">
          <a:xfrm>
            <a:off x="3697846" y="3132946"/>
            <a:ext cx="6155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solidFill>
                  <a:schemeClr val="bg1"/>
                </a:solidFill>
                <a:latin typeface="微软雅黑" pitchFamily="34" charset="-122"/>
                <a:ea typeface="微软雅黑" pitchFamily="34" charset="-122"/>
              </a:rPr>
              <a:t>校园网</a:t>
            </a:r>
          </a:p>
        </p:txBody>
      </p:sp>
      <p:sp>
        <p:nvSpPr>
          <p:cNvPr id="71" name="Rectangle 279"/>
          <p:cNvSpPr>
            <a:spLocks noChangeArrowheads="1"/>
          </p:cNvSpPr>
          <p:nvPr/>
        </p:nvSpPr>
        <p:spPr bwMode="auto">
          <a:xfrm>
            <a:off x="8653481" y="2514229"/>
            <a:ext cx="10259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latin typeface="微软雅黑" pitchFamily="34" charset="-122"/>
                <a:ea typeface="微软雅黑" pitchFamily="34" charset="-122"/>
              </a:rPr>
              <a:t>源点服务器</a:t>
            </a:r>
          </a:p>
        </p:txBody>
      </p:sp>
      <p:sp>
        <p:nvSpPr>
          <p:cNvPr id="72" name="Rectangle 280"/>
          <p:cNvSpPr>
            <a:spLocks noChangeArrowheads="1"/>
          </p:cNvSpPr>
          <p:nvPr/>
        </p:nvSpPr>
        <p:spPr bwMode="auto">
          <a:xfrm>
            <a:off x="5407057" y="3556312"/>
            <a:ext cx="929784" cy="42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73" name="Rectangle 281"/>
          <p:cNvSpPr>
            <a:spLocks noChangeArrowheads="1"/>
          </p:cNvSpPr>
          <p:nvPr/>
        </p:nvSpPr>
        <p:spPr bwMode="auto">
          <a:xfrm>
            <a:off x="5833124" y="3628368"/>
            <a:ext cx="1025922"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7" b="1" dirty="0">
                <a:solidFill>
                  <a:srgbClr val="000099"/>
                </a:solidFill>
                <a:latin typeface="微软雅黑" pitchFamily="34" charset="-122"/>
                <a:ea typeface="微软雅黑" pitchFamily="34" charset="-122"/>
              </a:rPr>
              <a:t>2 Mbit/s</a:t>
            </a:r>
          </a:p>
        </p:txBody>
      </p:sp>
      <p:sp>
        <p:nvSpPr>
          <p:cNvPr id="100" name="Rectangle 308"/>
          <p:cNvSpPr>
            <a:spLocks noChangeArrowheads="1"/>
          </p:cNvSpPr>
          <p:nvPr/>
        </p:nvSpPr>
        <p:spPr bwMode="auto">
          <a:xfrm>
            <a:off x="8208554" y="3303318"/>
            <a:ext cx="973151" cy="43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01" name="Rectangle 309"/>
          <p:cNvSpPr>
            <a:spLocks noChangeArrowheads="1"/>
          </p:cNvSpPr>
          <p:nvPr/>
        </p:nvSpPr>
        <p:spPr bwMode="auto">
          <a:xfrm>
            <a:off x="8718333" y="3890972"/>
            <a:ext cx="716543"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867" b="1" dirty="0">
                <a:solidFill>
                  <a:srgbClr val="000099"/>
                </a:solidFill>
                <a:latin typeface="微软雅黑" pitchFamily="34" charset="-122"/>
                <a:ea typeface="微软雅黑" pitchFamily="34" charset="-122"/>
              </a:rPr>
              <a:t>互联网</a:t>
            </a:r>
          </a:p>
        </p:txBody>
      </p:sp>
      <p:sp>
        <p:nvSpPr>
          <p:cNvPr id="102" name="Rectangle 310"/>
          <p:cNvSpPr>
            <a:spLocks noChangeArrowheads="1"/>
          </p:cNvSpPr>
          <p:nvPr/>
        </p:nvSpPr>
        <p:spPr bwMode="auto">
          <a:xfrm>
            <a:off x="4846760" y="3400993"/>
            <a:ext cx="437137" cy="40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03" name="Rectangle 311"/>
          <p:cNvSpPr>
            <a:spLocks noChangeArrowheads="1"/>
          </p:cNvSpPr>
          <p:nvPr/>
        </p:nvSpPr>
        <p:spPr bwMode="auto">
          <a:xfrm>
            <a:off x="3911771" y="4179193"/>
            <a:ext cx="473567" cy="403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04" name="Rectangle 312"/>
          <p:cNvSpPr>
            <a:spLocks noChangeArrowheads="1"/>
          </p:cNvSpPr>
          <p:nvPr/>
        </p:nvSpPr>
        <p:spPr bwMode="auto">
          <a:xfrm>
            <a:off x="2596891" y="3790092"/>
            <a:ext cx="477035" cy="40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05" name="Rectangle 313"/>
          <p:cNvSpPr>
            <a:spLocks noChangeArrowheads="1"/>
          </p:cNvSpPr>
          <p:nvPr/>
        </p:nvSpPr>
        <p:spPr bwMode="auto">
          <a:xfrm>
            <a:off x="1286761" y="3622923"/>
            <a:ext cx="6155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solidFill>
                  <a:schemeClr val="bg1"/>
                </a:solidFill>
                <a:latin typeface="微软雅黑" pitchFamily="34" charset="-122"/>
                <a:ea typeface="微软雅黑" pitchFamily="34" charset="-122"/>
              </a:rPr>
              <a:t>浏览器</a:t>
            </a:r>
          </a:p>
        </p:txBody>
      </p:sp>
      <p:sp>
        <p:nvSpPr>
          <p:cNvPr id="106" name="Rectangle 314"/>
          <p:cNvSpPr>
            <a:spLocks noChangeArrowheads="1"/>
          </p:cNvSpPr>
          <p:nvPr/>
        </p:nvSpPr>
        <p:spPr bwMode="auto">
          <a:xfrm>
            <a:off x="4841556" y="3428214"/>
            <a:ext cx="264496"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7" b="1">
                <a:solidFill>
                  <a:srgbClr val="000099"/>
                </a:solidFill>
                <a:latin typeface="微软雅黑" pitchFamily="34" charset="-122"/>
                <a:ea typeface="微软雅黑" pitchFamily="34" charset="-122"/>
              </a:rPr>
              <a:t>R</a:t>
            </a:r>
            <a:r>
              <a:rPr kumimoji="1" lang="en-US" altLang="zh-CN" sz="1867" b="1" baseline="-25000">
                <a:solidFill>
                  <a:srgbClr val="000099"/>
                </a:solidFill>
                <a:latin typeface="微软雅黑" pitchFamily="34" charset="-122"/>
                <a:ea typeface="微软雅黑" pitchFamily="34" charset="-122"/>
              </a:rPr>
              <a:t>1</a:t>
            </a:r>
          </a:p>
        </p:txBody>
      </p:sp>
      <p:sp>
        <p:nvSpPr>
          <p:cNvPr id="107" name="Rectangle 315"/>
          <p:cNvSpPr>
            <a:spLocks noChangeArrowheads="1"/>
          </p:cNvSpPr>
          <p:nvPr/>
        </p:nvSpPr>
        <p:spPr bwMode="auto">
          <a:xfrm>
            <a:off x="7705498" y="3429814"/>
            <a:ext cx="264496"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7" b="1">
                <a:solidFill>
                  <a:srgbClr val="000099"/>
                </a:solidFill>
                <a:latin typeface="微软雅黑" pitchFamily="34" charset="-122"/>
                <a:ea typeface="微软雅黑" pitchFamily="34" charset="-122"/>
              </a:rPr>
              <a:t>R</a:t>
            </a:r>
            <a:r>
              <a:rPr kumimoji="1" lang="en-US" altLang="zh-CN" sz="1867" b="1" baseline="-25000">
                <a:solidFill>
                  <a:srgbClr val="000099"/>
                </a:solidFill>
                <a:latin typeface="微软雅黑" pitchFamily="34" charset="-122"/>
                <a:ea typeface="微软雅黑" pitchFamily="34" charset="-122"/>
              </a:rPr>
              <a:t>2</a:t>
            </a:r>
          </a:p>
        </p:txBody>
      </p:sp>
      <p:pic>
        <p:nvPicPr>
          <p:cNvPr id="112" name="图片 1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22443" y="2159799"/>
            <a:ext cx="588101" cy="823341"/>
          </a:xfrm>
          <a:prstGeom prst="rect">
            <a:avLst/>
          </a:prstGeom>
        </p:spPr>
      </p:pic>
      <p:pic>
        <p:nvPicPr>
          <p:cNvPr id="113"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4773" y="2474308"/>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99781" y="3242886"/>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4773" y="4577234"/>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40342" y="3907211"/>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17" name="图片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5344" y="3043115"/>
            <a:ext cx="588101" cy="823341"/>
          </a:xfrm>
          <a:prstGeom prst="rect">
            <a:avLst/>
          </a:prstGeom>
        </p:spPr>
      </p:pic>
      <p:pic>
        <p:nvPicPr>
          <p:cNvPr id="118" name="图片 1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5344" y="4003222"/>
            <a:ext cx="588101" cy="823341"/>
          </a:xfrm>
          <a:prstGeom prst="rect">
            <a:avLst/>
          </a:prstGeom>
        </p:spPr>
      </p:pic>
      <p:pic>
        <p:nvPicPr>
          <p:cNvPr id="119" name="图片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22443" y="4771307"/>
            <a:ext cx="588101" cy="823341"/>
          </a:xfrm>
          <a:prstGeom prst="rect">
            <a:avLst/>
          </a:prstGeom>
        </p:spPr>
      </p:pic>
      <p:pic>
        <p:nvPicPr>
          <p:cNvPr id="128" name="图片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9747" y="4745264"/>
            <a:ext cx="588101" cy="823341"/>
          </a:xfrm>
          <a:prstGeom prst="rect">
            <a:avLst/>
          </a:prstGeom>
        </p:spPr>
      </p:pic>
      <p:cxnSp>
        <p:nvCxnSpPr>
          <p:cNvPr id="3" name="直接箭头连接符 2"/>
          <p:cNvCxnSpPr/>
          <p:nvPr/>
        </p:nvCxnSpPr>
        <p:spPr>
          <a:xfrm>
            <a:off x="2433832" y="2760450"/>
            <a:ext cx="1379965" cy="2161223"/>
          </a:xfrm>
          <a:prstGeom prst="straightConnector1">
            <a:avLst/>
          </a:prstGeom>
          <a:ln w="38100">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p:nvPr/>
        </p:nvCxnSpPr>
        <p:spPr>
          <a:xfrm>
            <a:off x="2433832" y="3556312"/>
            <a:ext cx="1174901" cy="1365360"/>
          </a:xfrm>
          <a:prstGeom prst="straightConnector1">
            <a:avLst/>
          </a:prstGeom>
          <a:ln w="38100">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p:nvPr/>
        </p:nvCxnSpPr>
        <p:spPr>
          <a:xfrm>
            <a:off x="1720395" y="4099232"/>
            <a:ext cx="1977451" cy="987149"/>
          </a:xfrm>
          <a:prstGeom prst="straightConnector1">
            <a:avLst/>
          </a:prstGeom>
          <a:ln w="38100">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2367914" y="4906654"/>
            <a:ext cx="1269756" cy="359457"/>
          </a:xfrm>
          <a:prstGeom prst="straightConnector1">
            <a:avLst/>
          </a:prstGeom>
          <a:ln w="38100">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矩形 141"/>
          <p:cNvSpPr/>
          <p:nvPr/>
        </p:nvSpPr>
        <p:spPr>
          <a:xfrm>
            <a:off x="4040573" y="1731380"/>
            <a:ext cx="4432400" cy="954300"/>
          </a:xfrm>
          <a:prstGeom prst="rect">
            <a:avLst/>
          </a:prstGeom>
          <a:solidFill>
            <a:srgbClr val="66FF66"/>
          </a:solidFill>
          <a:ln>
            <a:solidFill>
              <a:schemeClr val="tx1"/>
            </a:solidFill>
          </a:ln>
        </p:spPr>
        <p:txBody>
          <a:bodyPr wrap="square">
            <a:spAutoFit/>
          </a:bodyPr>
          <a:lstStyle/>
          <a:p>
            <a:r>
              <a:rPr kumimoji="1" lang="en-US" altLang="zh-CN" sz="1867" b="1" dirty="0">
                <a:latin typeface="微软雅黑" pitchFamily="34" charset="-122"/>
                <a:ea typeface="微软雅黑" pitchFamily="34" charset="-122"/>
              </a:rPr>
              <a:t>(1) </a:t>
            </a:r>
            <a:r>
              <a:rPr kumimoji="1" lang="zh-CN" altLang="en-US" sz="1867" b="1" dirty="0">
                <a:latin typeface="微软雅黑" pitchFamily="34" charset="-122"/>
                <a:ea typeface="微软雅黑" pitchFamily="34" charset="-122"/>
              </a:rPr>
              <a:t>浏览器访问互联网的服务器时，要先与校园网的高速缓存建立 </a:t>
            </a:r>
            <a:r>
              <a:rPr kumimoji="1" lang="en-US" altLang="zh-CN" sz="1867" b="1" dirty="0">
                <a:latin typeface="微软雅黑" pitchFamily="34" charset="-122"/>
                <a:ea typeface="微软雅黑" pitchFamily="34" charset="-122"/>
              </a:rPr>
              <a:t>TCP </a:t>
            </a:r>
            <a:r>
              <a:rPr kumimoji="1" lang="zh-CN" altLang="en-US" sz="1867" b="1" dirty="0">
                <a:latin typeface="微软雅黑" pitchFamily="34" charset="-122"/>
                <a:ea typeface="微软雅黑" pitchFamily="34" charset="-122"/>
              </a:rPr>
              <a:t>连接，并向高速缓存发出 </a:t>
            </a:r>
            <a:r>
              <a:rPr kumimoji="1" lang="en-US" altLang="zh-CN" sz="1867" b="1" dirty="0">
                <a:latin typeface="微软雅黑" pitchFamily="34" charset="-122"/>
                <a:ea typeface="微软雅黑" pitchFamily="34" charset="-122"/>
              </a:rPr>
              <a:t>HTTP </a:t>
            </a:r>
            <a:r>
              <a:rPr kumimoji="1" lang="zh-CN" altLang="en-US" sz="1867" b="1" dirty="0">
                <a:latin typeface="微软雅黑" pitchFamily="34" charset="-122"/>
                <a:ea typeface="微软雅黑" pitchFamily="34" charset="-122"/>
              </a:rPr>
              <a:t>请求报文。</a:t>
            </a:r>
          </a:p>
        </p:txBody>
      </p:sp>
      <p:sp>
        <p:nvSpPr>
          <p:cNvPr id="143" name="Text Box 328"/>
          <p:cNvSpPr txBox="1">
            <a:spLocks noChangeArrowheads="1"/>
          </p:cNvSpPr>
          <p:nvPr/>
        </p:nvSpPr>
        <p:spPr bwMode="auto">
          <a:xfrm>
            <a:off x="5065327" y="4864519"/>
            <a:ext cx="3050835"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lang="zh-CN" altLang="en-US" sz="1867" b="1" dirty="0">
                <a:solidFill>
                  <a:srgbClr val="000099"/>
                </a:solidFill>
                <a:latin typeface="微软雅黑" pitchFamily="34" charset="-122"/>
                <a:ea typeface="微软雅黑" pitchFamily="34" charset="-122"/>
              </a:rPr>
              <a:t>校园网出口处的代理服务器</a:t>
            </a:r>
          </a:p>
          <a:p>
            <a:pPr algn="ctr"/>
            <a:r>
              <a:rPr lang="zh-CN" altLang="en-US" sz="1867" b="1" dirty="0">
                <a:solidFill>
                  <a:srgbClr val="000099"/>
                </a:solidFill>
                <a:latin typeface="微软雅黑" pitchFamily="34" charset="-122"/>
                <a:ea typeface="微软雅黑" pitchFamily="34" charset="-122"/>
              </a:rPr>
              <a:t>（高速缓存）</a:t>
            </a:r>
          </a:p>
        </p:txBody>
      </p:sp>
      <p:cxnSp>
        <p:nvCxnSpPr>
          <p:cNvPr id="147" name="直接箭头连接符 146"/>
          <p:cNvCxnSpPr/>
          <p:nvPr/>
        </p:nvCxnSpPr>
        <p:spPr>
          <a:xfrm flipH="1">
            <a:off x="3970147" y="5086382"/>
            <a:ext cx="1095180" cy="179729"/>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0" name="Group 24">
            <a:extLst>
              <a:ext uri="{FF2B5EF4-FFF2-40B4-BE49-F238E27FC236}">
                <a16:creationId xmlns:a16="http://schemas.microsoft.com/office/drawing/2014/main" id="{FD2333A1-529C-4190-A522-49FA64CF1F23}"/>
              </a:ext>
            </a:extLst>
          </p:cNvPr>
          <p:cNvGrpSpPr>
            <a:grpSpLocks/>
          </p:cNvGrpSpPr>
          <p:nvPr/>
        </p:nvGrpSpPr>
        <p:grpSpPr bwMode="auto">
          <a:xfrm>
            <a:off x="440126" y="2315189"/>
            <a:ext cx="4509393" cy="3320193"/>
            <a:chOff x="912" y="768"/>
            <a:chExt cx="2400" cy="1584"/>
          </a:xfrm>
          <a:solidFill>
            <a:schemeClr val="bg2">
              <a:lumMod val="90000"/>
              <a:alpha val="19000"/>
            </a:schemeClr>
          </a:solidFill>
        </p:grpSpPr>
        <p:sp>
          <p:nvSpPr>
            <p:cNvPr id="121" name="Oval 25">
              <a:extLst>
                <a:ext uri="{FF2B5EF4-FFF2-40B4-BE49-F238E27FC236}">
                  <a16:creationId xmlns:a16="http://schemas.microsoft.com/office/drawing/2014/main" id="{6A54EA53-CE3D-4726-95C6-C27F263D17B1}"/>
                </a:ext>
              </a:extLst>
            </p:cNvPr>
            <p:cNvSpPr>
              <a:spLocks noChangeArrowheads="1"/>
            </p:cNvSpPr>
            <p:nvPr/>
          </p:nvSpPr>
          <p:spPr bwMode="auto">
            <a:xfrm>
              <a:off x="1751" y="799"/>
              <a:ext cx="1026" cy="62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22" name="Oval 26">
              <a:extLst>
                <a:ext uri="{FF2B5EF4-FFF2-40B4-BE49-F238E27FC236}">
                  <a16:creationId xmlns:a16="http://schemas.microsoft.com/office/drawing/2014/main" id="{62334A35-89DD-46DA-AB3F-3C4756B93E74}"/>
                </a:ext>
              </a:extLst>
            </p:cNvPr>
            <p:cNvSpPr>
              <a:spLocks noChangeArrowheads="1"/>
            </p:cNvSpPr>
            <p:nvPr/>
          </p:nvSpPr>
          <p:spPr bwMode="auto">
            <a:xfrm>
              <a:off x="1172" y="972"/>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23" name="Oval 27">
              <a:extLst>
                <a:ext uri="{FF2B5EF4-FFF2-40B4-BE49-F238E27FC236}">
                  <a16:creationId xmlns:a16="http://schemas.microsoft.com/office/drawing/2014/main" id="{F0C9C508-44CE-488C-858A-14B9706734B7}"/>
                </a:ext>
              </a:extLst>
            </p:cNvPr>
            <p:cNvSpPr>
              <a:spLocks noChangeArrowheads="1"/>
            </p:cNvSpPr>
            <p:nvPr/>
          </p:nvSpPr>
          <p:spPr bwMode="auto">
            <a:xfrm>
              <a:off x="926" y="1364"/>
              <a:ext cx="521" cy="50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24" name="Oval 28">
              <a:extLst>
                <a:ext uri="{FF2B5EF4-FFF2-40B4-BE49-F238E27FC236}">
                  <a16:creationId xmlns:a16="http://schemas.microsoft.com/office/drawing/2014/main" id="{83B733B6-2F69-4F71-AB90-B924C03AC806}"/>
                </a:ext>
              </a:extLst>
            </p:cNvPr>
            <p:cNvSpPr>
              <a:spLocks noChangeArrowheads="1"/>
            </p:cNvSpPr>
            <p:nvPr/>
          </p:nvSpPr>
          <p:spPr bwMode="auto">
            <a:xfrm>
              <a:off x="1085" y="1599"/>
              <a:ext cx="796"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25" name="Oval 29">
              <a:extLst>
                <a:ext uri="{FF2B5EF4-FFF2-40B4-BE49-F238E27FC236}">
                  <a16:creationId xmlns:a16="http://schemas.microsoft.com/office/drawing/2014/main" id="{BF855845-DB00-433B-8353-065EC809AB23}"/>
                </a:ext>
              </a:extLst>
            </p:cNvPr>
            <p:cNvSpPr>
              <a:spLocks noChangeArrowheads="1"/>
            </p:cNvSpPr>
            <p:nvPr/>
          </p:nvSpPr>
          <p:spPr bwMode="auto">
            <a:xfrm>
              <a:off x="1664" y="1693"/>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26" name="Oval 30">
              <a:extLst>
                <a:ext uri="{FF2B5EF4-FFF2-40B4-BE49-F238E27FC236}">
                  <a16:creationId xmlns:a16="http://schemas.microsoft.com/office/drawing/2014/main" id="{8A750DE8-9016-4C69-ADF1-37B6A2889CB3}"/>
                </a:ext>
              </a:extLst>
            </p:cNvPr>
            <p:cNvSpPr>
              <a:spLocks noChangeArrowheads="1"/>
            </p:cNvSpPr>
            <p:nvPr/>
          </p:nvSpPr>
          <p:spPr bwMode="auto">
            <a:xfrm>
              <a:off x="2445" y="988"/>
              <a:ext cx="751"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27" name="Oval 31">
              <a:extLst>
                <a:ext uri="{FF2B5EF4-FFF2-40B4-BE49-F238E27FC236}">
                  <a16:creationId xmlns:a16="http://schemas.microsoft.com/office/drawing/2014/main" id="{F1A77118-1302-4756-952A-87460DAF0427}"/>
                </a:ext>
              </a:extLst>
            </p:cNvPr>
            <p:cNvSpPr>
              <a:spLocks noChangeArrowheads="1"/>
            </p:cNvSpPr>
            <p:nvPr/>
          </p:nvSpPr>
          <p:spPr bwMode="auto">
            <a:xfrm>
              <a:off x="2560" y="1317"/>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1" name="Oval 32">
              <a:extLst>
                <a:ext uri="{FF2B5EF4-FFF2-40B4-BE49-F238E27FC236}">
                  <a16:creationId xmlns:a16="http://schemas.microsoft.com/office/drawing/2014/main" id="{E53BA515-4B48-4D1D-9EE7-0A68F98B74F3}"/>
                </a:ext>
              </a:extLst>
            </p:cNvPr>
            <p:cNvSpPr>
              <a:spLocks noChangeArrowheads="1"/>
            </p:cNvSpPr>
            <p:nvPr/>
          </p:nvSpPr>
          <p:spPr bwMode="auto">
            <a:xfrm>
              <a:off x="2488" y="1427"/>
              <a:ext cx="752"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2" name="Oval 33">
              <a:extLst>
                <a:ext uri="{FF2B5EF4-FFF2-40B4-BE49-F238E27FC236}">
                  <a16:creationId xmlns:a16="http://schemas.microsoft.com/office/drawing/2014/main" id="{BAAE6AE5-3902-41BE-8FA1-0617B81CD052}"/>
                </a:ext>
              </a:extLst>
            </p:cNvPr>
            <p:cNvSpPr>
              <a:spLocks noChangeArrowheads="1"/>
            </p:cNvSpPr>
            <p:nvPr/>
          </p:nvSpPr>
          <p:spPr bwMode="auto">
            <a:xfrm>
              <a:off x="1360" y="1176"/>
              <a:ext cx="1547"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grpSp>
          <p:nvGrpSpPr>
            <p:cNvPr id="133" name="Group 34">
              <a:extLst>
                <a:ext uri="{FF2B5EF4-FFF2-40B4-BE49-F238E27FC236}">
                  <a16:creationId xmlns:a16="http://schemas.microsoft.com/office/drawing/2014/main" id="{6F496655-29D0-46B6-BF90-05F22F700A54}"/>
                </a:ext>
              </a:extLst>
            </p:cNvPr>
            <p:cNvGrpSpPr>
              <a:grpSpLocks/>
            </p:cNvGrpSpPr>
            <p:nvPr/>
          </p:nvGrpSpPr>
          <p:grpSpPr bwMode="auto">
            <a:xfrm>
              <a:off x="912" y="768"/>
              <a:ext cx="2386" cy="1553"/>
              <a:chOff x="912" y="768"/>
              <a:chExt cx="2386" cy="1553"/>
            </a:xfrm>
            <a:grpFill/>
          </p:grpSpPr>
          <p:sp>
            <p:nvSpPr>
              <p:cNvPr id="134" name="Oval 35">
                <a:extLst>
                  <a:ext uri="{FF2B5EF4-FFF2-40B4-BE49-F238E27FC236}">
                    <a16:creationId xmlns:a16="http://schemas.microsoft.com/office/drawing/2014/main" id="{2CC62436-7BD1-4CE8-BAB6-5954C9B731F9}"/>
                  </a:ext>
                </a:extLst>
              </p:cNvPr>
              <p:cNvSpPr>
                <a:spLocks noChangeArrowheads="1"/>
              </p:cNvSpPr>
              <p:nvPr/>
            </p:nvSpPr>
            <p:spPr bwMode="auto">
              <a:xfrm>
                <a:off x="1736" y="768"/>
                <a:ext cx="1027"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6" name="Oval 36">
                <a:extLst>
                  <a:ext uri="{FF2B5EF4-FFF2-40B4-BE49-F238E27FC236}">
                    <a16:creationId xmlns:a16="http://schemas.microsoft.com/office/drawing/2014/main" id="{B67D95B5-C10F-4A78-A054-45B7F189B36F}"/>
                  </a:ext>
                </a:extLst>
              </p:cNvPr>
              <p:cNvSpPr>
                <a:spLocks noChangeArrowheads="1"/>
              </p:cNvSpPr>
              <p:nvPr/>
            </p:nvSpPr>
            <p:spPr bwMode="auto">
              <a:xfrm>
                <a:off x="1158" y="941"/>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7" name="Oval 37">
                <a:extLst>
                  <a:ext uri="{FF2B5EF4-FFF2-40B4-BE49-F238E27FC236}">
                    <a16:creationId xmlns:a16="http://schemas.microsoft.com/office/drawing/2014/main" id="{78CB8FEB-D2D7-438F-90B7-F0A888AD0A6D}"/>
                  </a:ext>
                </a:extLst>
              </p:cNvPr>
              <p:cNvSpPr>
                <a:spLocks noChangeArrowheads="1"/>
              </p:cNvSpPr>
              <p:nvPr/>
            </p:nvSpPr>
            <p:spPr bwMode="auto">
              <a:xfrm>
                <a:off x="912" y="1333"/>
                <a:ext cx="520" cy="50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8" name="Oval 38">
                <a:extLst>
                  <a:ext uri="{FF2B5EF4-FFF2-40B4-BE49-F238E27FC236}">
                    <a16:creationId xmlns:a16="http://schemas.microsoft.com/office/drawing/2014/main" id="{9C5B3846-35FE-45E1-9023-3BBFE246F824}"/>
                  </a:ext>
                </a:extLst>
              </p:cNvPr>
              <p:cNvSpPr>
                <a:spLocks noChangeArrowheads="1"/>
              </p:cNvSpPr>
              <p:nvPr/>
            </p:nvSpPr>
            <p:spPr bwMode="auto">
              <a:xfrm>
                <a:off x="1071" y="1568"/>
                <a:ext cx="795"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9" name="Oval 39">
                <a:extLst>
                  <a:ext uri="{FF2B5EF4-FFF2-40B4-BE49-F238E27FC236}">
                    <a16:creationId xmlns:a16="http://schemas.microsoft.com/office/drawing/2014/main" id="{141C5E47-EE12-4154-ADF6-17CADA758EC1}"/>
                  </a:ext>
                </a:extLst>
              </p:cNvPr>
              <p:cNvSpPr>
                <a:spLocks noChangeArrowheads="1"/>
              </p:cNvSpPr>
              <p:nvPr/>
            </p:nvSpPr>
            <p:spPr bwMode="auto">
              <a:xfrm>
                <a:off x="1649" y="1662"/>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40" name="Oval 40">
                <a:extLst>
                  <a:ext uri="{FF2B5EF4-FFF2-40B4-BE49-F238E27FC236}">
                    <a16:creationId xmlns:a16="http://schemas.microsoft.com/office/drawing/2014/main" id="{2FB99BC5-0A19-4B58-87B4-AAC4091A62A0}"/>
                  </a:ext>
                </a:extLst>
              </p:cNvPr>
              <p:cNvSpPr>
                <a:spLocks noChangeArrowheads="1"/>
              </p:cNvSpPr>
              <p:nvPr/>
            </p:nvSpPr>
            <p:spPr bwMode="auto">
              <a:xfrm>
                <a:off x="2430" y="95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44" name="Oval 41">
                <a:extLst>
                  <a:ext uri="{FF2B5EF4-FFF2-40B4-BE49-F238E27FC236}">
                    <a16:creationId xmlns:a16="http://schemas.microsoft.com/office/drawing/2014/main" id="{BD810D67-C33C-405A-B0E5-1E42F26221AF}"/>
                  </a:ext>
                </a:extLst>
              </p:cNvPr>
              <p:cNvSpPr>
                <a:spLocks noChangeArrowheads="1"/>
              </p:cNvSpPr>
              <p:nvPr/>
            </p:nvSpPr>
            <p:spPr bwMode="auto">
              <a:xfrm>
                <a:off x="2546" y="128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45" name="Oval 42">
                <a:extLst>
                  <a:ext uri="{FF2B5EF4-FFF2-40B4-BE49-F238E27FC236}">
                    <a16:creationId xmlns:a16="http://schemas.microsoft.com/office/drawing/2014/main" id="{FF07BBF9-0EC7-4C2C-9075-9CF4D10AF13D}"/>
                  </a:ext>
                </a:extLst>
              </p:cNvPr>
              <p:cNvSpPr>
                <a:spLocks noChangeArrowheads="1"/>
              </p:cNvSpPr>
              <p:nvPr/>
            </p:nvSpPr>
            <p:spPr bwMode="auto">
              <a:xfrm>
                <a:off x="2473" y="1395"/>
                <a:ext cx="752"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46" name="Oval 43">
                <a:extLst>
                  <a:ext uri="{FF2B5EF4-FFF2-40B4-BE49-F238E27FC236}">
                    <a16:creationId xmlns:a16="http://schemas.microsoft.com/office/drawing/2014/main" id="{C77D90F8-B856-45AE-8EC0-43B8BC54DC7A}"/>
                  </a:ext>
                </a:extLst>
              </p:cNvPr>
              <p:cNvSpPr>
                <a:spLocks noChangeArrowheads="1"/>
              </p:cNvSpPr>
              <p:nvPr/>
            </p:nvSpPr>
            <p:spPr bwMode="auto">
              <a:xfrm>
                <a:off x="1346" y="1144"/>
                <a:ext cx="1547"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grpSp>
      </p:grpSp>
      <p:pic>
        <p:nvPicPr>
          <p:cNvPr id="149" name="图形 148">
            <a:extLst>
              <a:ext uri="{FF2B5EF4-FFF2-40B4-BE49-F238E27FC236}">
                <a16:creationId xmlns:a16="http://schemas.microsoft.com/office/drawing/2014/main" id="{3489C85B-9475-4480-B848-890C5F52E9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24392" y="3742758"/>
            <a:ext cx="698726" cy="698726"/>
          </a:xfrm>
          <a:prstGeom prst="rect">
            <a:avLst/>
          </a:prstGeom>
        </p:spPr>
      </p:pic>
      <p:pic>
        <p:nvPicPr>
          <p:cNvPr id="150" name="图形 149">
            <a:extLst>
              <a:ext uri="{FF2B5EF4-FFF2-40B4-BE49-F238E27FC236}">
                <a16:creationId xmlns:a16="http://schemas.microsoft.com/office/drawing/2014/main" id="{C94807DD-B2E9-4EED-B915-3176EFCFCC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3552" y="3770877"/>
            <a:ext cx="698726" cy="698726"/>
          </a:xfrm>
          <a:prstGeom prst="rect">
            <a:avLst/>
          </a:prstGeom>
        </p:spPr>
      </p:pic>
    </p:spTree>
    <p:extLst>
      <p:ext uri="{BB962C8B-B14F-4D97-AF65-F5344CB8AC3E}">
        <p14:creationId xmlns:p14="http://schemas.microsoft.com/office/powerpoint/2010/main" val="264339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000"/>
                                        <p:tgtEl>
                                          <p:spTgt spid="3"/>
                                        </p:tgtEl>
                                      </p:cBhvr>
                                    </p:animEffect>
                                  </p:childTnLst>
                                </p:cTn>
                              </p:par>
                            </p:childTnLst>
                          </p:cTn>
                        </p:par>
                        <p:par>
                          <p:cTn id="8" fill="hold">
                            <p:stCondLst>
                              <p:cond delay="2000"/>
                            </p:stCondLst>
                            <p:childTnLst>
                              <p:par>
                                <p:cTn id="9" presetID="22" presetClass="entr" presetSubtype="1" fill="hold"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wipe(up)">
                                      <p:cBhvr>
                                        <p:cTn id="11" dur="2000"/>
                                        <p:tgtEl>
                                          <p:spTgt spid="129"/>
                                        </p:tgtEl>
                                      </p:cBhvr>
                                    </p:animEffect>
                                  </p:childTnLst>
                                </p:cTn>
                              </p:par>
                            </p:childTnLst>
                          </p:cTn>
                        </p:par>
                        <p:par>
                          <p:cTn id="12" fill="hold">
                            <p:stCondLst>
                              <p:cond delay="4000"/>
                            </p:stCondLst>
                            <p:childTnLst>
                              <p:par>
                                <p:cTn id="13" presetID="22" presetClass="entr" presetSubtype="1" fill="hold" nodeType="afterEffect">
                                  <p:stCondLst>
                                    <p:cond delay="0"/>
                                  </p:stCondLst>
                                  <p:childTnLst>
                                    <p:set>
                                      <p:cBhvr>
                                        <p:cTn id="14" dur="1" fill="hold">
                                          <p:stCondLst>
                                            <p:cond delay="0"/>
                                          </p:stCondLst>
                                        </p:cTn>
                                        <p:tgtEl>
                                          <p:spTgt spid="130"/>
                                        </p:tgtEl>
                                        <p:attrNameLst>
                                          <p:attrName>style.visibility</p:attrName>
                                        </p:attrNameLst>
                                      </p:cBhvr>
                                      <p:to>
                                        <p:strVal val="visible"/>
                                      </p:to>
                                    </p:set>
                                    <p:animEffect transition="in" filter="wipe(up)">
                                      <p:cBhvr>
                                        <p:cTn id="15" dur="2000"/>
                                        <p:tgtEl>
                                          <p:spTgt spid="130"/>
                                        </p:tgtEl>
                                      </p:cBhvr>
                                    </p:animEffect>
                                  </p:childTnLst>
                                </p:cTn>
                              </p:par>
                            </p:childTnLst>
                          </p:cTn>
                        </p:par>
                        <p:par>
                          <p:cTn id="16" fill="hold">
                            <p:stCondLst>
                              <p:cond delay="6000"/>
                            </p:stCondLst>
                            <p:childTnLst>
                              <p:par>
                                <p:cTn id="17" presetID="22" presetClass="entr" presetSubtype="1" fill="hold" nodeType="afterEffect">
                                  <p:stCondLst>
                                    <p:cond delay="0"/>
                                  </p:stCondLst>
                                  <p:childTnLst>
                                    <p:set>
                                      <p:cBhvr>
                                        <p:cTn id="18" dur="1" fill="hold">
                                          <p:stCondLst>
                                            <p:cond delay="0"/>
                                          </p:stCondLst>
                                        </p:cTn>
                                        <p:tgtEl>
                                          <p:spTgt spid="135"/>
                                        </p:tgtEl>
                                        <p:attrNameLst>
                                          <p:attrName>style.visibility</p:attrName>
                                        </p:attrNameLst>
                                      </p:cBhvr>
                                      <p:to>
                                        <p:strVal val="visible"/>
                                      </p:to>
                                    </p:set>
                                    <p:animEffect transition="in" filter="wipe(up)">
                                      <p:cBhvr>
                                        <p:cTn id="19" dur="20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08770F-832A-4BBB-BFE1-41530A9B2C83}"/>
              </a:ext>
            </a:extLst>
          </p:cNvPr>
          <p:cNvSpPr>
            <a:spLocks noGrp="1"/>
          </p:cNvSpPr>
          <p:nvPr>
            <p:ph type="title"/>
          </p:nvPr>
        </p:nvSpPr>
        <p:spPr/>
        <p:txBody>
          <a:bodyPr>
            <a:normAutofit/>
          </a:bodyPr>
          <a:lstStyle/>
          <a:p>
            <a:r>
              <a:rPr lang="zh-CN" altLang="en-US" sz="2800" dirty="0"/>
              <a:t>代理服务器工作原理</a:t>
            </a:r>
            <a:endParaRPr lang="zh-CN" altLang="en-US" dirty="0"/>
          </a:p>
        </p:txBody>
      </p:sp>
      <p:sp>
        <p:nvSpPr>
          <p:cNvPr id="189" name="Line 119"/>
          <p:cNvSpPr>
            <a:spLocks noChangeShapeType="1"/>
          </p:cNvSpPr>
          <p:nvPr/>
        </p:nvSpPr>
        <p:spPr bwMode="auto">
          <a:xfrm flipV="1">
            <a:off x="3970147" y="4102434"/>
            <a:ext cx="685091" cy="867767"/>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graphicFrame>
        <p:nvGraphicFramePr>
          <p:cNvPr id="192" name="Object 44"/>
          <p:cNvGraphicFramePr>
            <a:graphicFrameLocks noChangeAspect="1"/>
          </p:cNvGraphicFramePr>
          <p:nvPr/>
        </p:nvGraphicFramePr>
        <p:xfrm>
          <a:off x="8095797" y="3373771"/>
          <a:ext cx="2012219" cy="1268179"/>
        </p:xfrm>
        <a:graphic>
          <a:graphicData uri="http://schemas.openxmlformats.org/presentationml/2006/ole">
            <mc:AlternateContent xmlns:mc="http://schemas.openxmlformats.org/markup-compatibility/2006">
              <mc:Choice xmlns:v="urn:schemas-microsoft-com:vml" Requires="v">
                <p:oleObj spid="_x0000_s42214" name="VISIO" r:id="rId3" imgW="1687068" imgH="964692" progId="">
                  <p:embed/>
                </p:oleObj>
              </mc:Choice>
              <mc:Fallback>
                <p:oleObj name="VISIO" r:id="rId3" imgW="1687068" imgH="964692" progId="">
                  <p:embed/>
                  <p:pic>
                    <p:nvPicPr>
                      <p:cNvPr id="192" name="Object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5797" y="3373771"/>
                        <a:ext cx="2012219" cy="1268179"/>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93" name="Line 45"/>
          <p:cNvSpPr>
            <a:spLocks noChangeShapeType="1"/>
          </p:cNvSpPr>
          <p:nvPr/>
        </p:nvSpPr>
        <p:spPr bwMode="auto">
          <a:xfrm>
            <a:off x="4902268" y="3993448"/>
            <a:ext cx="2872616"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94" name="Line 46"/>
          <p:cNvSpPr>
            <a:spLocks noChangeShapeType="1"/>
          </p:cNvSpPr>
          <p:nvPr/>
        </p:nvSpPr>
        <p:spPr bwMode="auto">
          <a:xfrm>
            <a:off x="9341293" y="4555483"/>
            <a:ext cx="738969" cy="598861"/>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95" name="Line 47"/>
          <p:cNvSpPr>
            <a:spLocks noChangeShapeType="1"/>
          </p:cNvSpPr>
          <p:nvPr/>
        </p:nvSpPr>
        <p:spPr bwMode="auto">
          <a:xfrm>
            <a:off x="9768022" y="4248046"/>
            <a:ext cx="593257" cy="126497"/>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96" name="Line 48"/>
          <p:cNvSpPr>
            <a:spLocks noChangeShapeType="1"/>
          </p:cNvSpPr>
          <p:nvPr/>
        </p:nvSpPr>
        <p:spPr bwMode="auto">
          <a:xfrm flipV="1">
            <a:off x="9800980" y="3497067"/>
            <a:ext cx="560299" cy="169731"/>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97" name="Line 49"/>
          <p:cNvSpPr>
            <a:spLocks noChangeShapeType="1"/>
          </p:cNvSpPr>
          <p:nvPr/>
        </p:nvSpPr>
        <p:spPr bwMode="auto">
          <a:xfrm flipV="1">
            <a:off x="9306599" y="2814940"/>
            <a:ext cx="773664" cy="656507"/>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98" name="Rectangle 114"/>
          <p:cNvSpPr>
            <a:spLocks noChangeArrowheads="1"/>
          </p:cNvSpPr>
          <p:nvPr/>
        </p:nvSpPr>
        <p:spPr bwMode="auto">
          <a:xfrm>
            <a:off x="3053110" y="2525117"/>
            <a:ext cx="36428" cy="2861407"/>
          </a:xfrm>
          <a:prstGeom prst="rect">
            <a:avLst/>
          </a:prstGeom>
          <a:solidFill>
            <a:srgbClr val="000000"/>
          </a:solidFill>
          <a:ln w="38100" cmpd="sng">
            <a:solidFill>
              <a:srgbClr val="00B0F0"/>
            </a:solidFill>
            <a:miter lim="800000"/>
            <a:headEnd/>
            <a:tailEnd/>
          </a:ln>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99" name="Line 115"/>
          <p:cNvSpPr>
            <a:spLocks noChangeShapeType="1"/>
          </p:cNvSpPr>
          <p:nvPr/>
        </p:nvSpPr>
        <p:spPr bwMode="auto">
          <a:xfrm>
            <a:off x="2154549" y="2952647"/>
            <a:ext cx="934987" cy="3203"/>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200" name="Line 116"/>
          <p:cNvSpPr>
            <a:spLocks noChangeShapeType="1"/>
          </p:cNvSpPr>
          <p:nvPr/>
        </p:nvSpPr>
        <p:spPr bwMode="auto">
          <a:xfrm>
            <a:off x="2433833" y="3734049"/>
            <a:ext cx="655705" cy="1601"/>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201" name="Line 117"/>
          <p:cNvSpPr>
            <a:spLocks noChangeShapeType="1"/>
          </p:cNvSpPr>
          <p:nvPr/>
        </p:nvSpPr>
        <p:spPr bwMode="auto">
          <a:xfrm>
            <a:off x="1665373" y="4276867"/>
            <a:ext cx="1405084" cy="4803"/>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202" name="Line 118"/>
          <p:cNvSpPr>
            <a:spLocks noChangeShapeType="1"/>
          </p:cNvSpPr>
          <p:nvPr/>
        </p:nvSpPr>
        <p:spPr bwMode="auto">
          <a:xfrm>
            <a:off x="2248223" y="5000627"/>
            <a:ext cx="843051" cy="3203"/>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203" name="Line 119"/>
          <p:cNvSpPr>
            <a:spLocks noChangeShapeType="1"/>
          </p:cNvSpPr>
          <p:nvPr/>
        </p:nvSpPr>
        <p:spPr bwMode="auto">
          <a:xfrm>
            <a:off x="3070456" y="3985444"/>
            <a:ext cx="1590693" cy="3203"/>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230" name="Rectangle 254"/>
          <p:cNvSpPr>
            <a:spLocks noChangeArrowheads="1"/>
          </p:cNvSpPr>
          <p:nvPr/>
        </p:nvSpPr>
        <p:spPr bwMode="auto">
          <a:xfrm>
            <a:off x="3351474" y="2914218"/>
            <a:ext cx="973151" cy="682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231" name="Rectangle 255"/>
          <p:cNvSpPr>
            <a:spLocks noChangeArrowheads="1"/>
          </p:cNvSpPr>
          <p:nvPr/>
        </p:nvSpPr>
        <p:spPr bwMode="auto">
          <a:xfrm>
            <a:off x="3697846" y="3132946"/>
            <a:ext cx="6155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solidFill>
                  <a:schemeClr val="bg1"/>
                </a:solidFill>
                <a:latin typeface="微软雅黑" pitchFamily="34" charset="-122"/>
                <a:ea typeface="微软雅黑" pitchFamily="34" charset="-122"/>
              </a:rPr>
              <a:t>校园网</a:t>
            </a:r>
          </a:p>
        </p:txBody>
      </p:sp>
      <p:sp>
        <p:nvSpPr>
          <p:cNvPr id="232" name="Rectangle 279"/>
          <p:cNvSpPr>
            <a:spLocks noChangeArrowheads="1"/>
          </p:cNvSpPr>
          <p:nvPr/>
        </p:nvSpPr>
        <p:spPr bwMode="auto">
          <a:xfrm>
            <a:off x="8653481" y="2514229"/>
            <a:ext cx="10259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latin typeface="微软雅黑" pitchFamily="34" charset="-122"/>
                <a:ea typeface="微软雅黑" pitchFamily="34" charset="-122"/>
              </a:rPr>
              <a:t>源点服务器</a:t>
            </a:r>
          </a:p>
        </p:txBody>
      </p:sp>
      <p:sp>
        <p:nvSpPr>
          <p:cNvPr id="233" name="Rectangle 280"/>
          <p:cNvSpPr>
            <a:spLocks noChangeArrowheads="1"/>
          </p:cNvSpPr>
          <p:nvPr/>
        </p:nvSpPr>
        <p:spPr bwMode="auto">
          <a:xfrm>
            <a:off x="5407057" y="3556312"/>
            <a:ext cx="929784" cy="42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234" name="Rectangle 281"/>
          <p:cNvSpPr>
            <a:spLocks noChangeArrowheads="1"/>
          </p:cNvSpPr>
          <p:nvPr/>
        </p:nvSpPr>
        <p:spPr bwMode="auto">
          <a:xfrm>
            <a:off x="5833124" y="3628368"/>
            <a:ext cx="1025922"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7" b="1" dirty="0">
                <a:solidFill>
                  <a:srgbClr val="000099"/>
                </a:solidFill>
                <a:latin typeface="微软雅黑" pitchFamily="34" charset="-122"/>
                <a:ea typeface="微软雅黑" pitchFamily="34" charset="-122"/>
              </a:rPr>
              <a:t>2 Mbit/s</a:t>
            </a:r>
          </a:p>
        </p:txBody>
      </p:sp>
      <p:sp>
        <p:nvSpPr>
          <p:cNvPr id="261" name="Rectangle 308"/>
          <p:cNvSpPr>
            <a:spLocks noChangeArrowheads="1"/>
          </p:cNvSpPr>
          <p:nvPr/>
        </p:nvSpPr>
        <p:spPr bwMode="auto">
          <a:xfrm>
            <a:off x="8208554" y="3303318"/>
            <a:ext cx="973151" cy="43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262" name="Rectangle 309"/>
          <p:cNvSpPr>
            <a:spLocks noChangeArrowheads="1"/>
          </p:cNvSpPr>
          <p:nvPr/>
        </p:nvSpPr>
        <p:spPr bwMode="auto">
          <a:xfrm>
            <a:off x="8718333" y="3890972"/>
            <a:ext cx="716543"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867" b="1" dirty="0">
                <a:solidFill>
                  <a:srgbClr val="000099"/>
                </a:solidFill>
                <a:latin typeface="微软雅黑" pitchFamily="34" charset="-122"/>
                <a:ea typeface="微软雅黑" pitchFamily="34" charset="-122"/>
              </a:rPr>
              <a:t>互联网</a:t>
            </a:r>
          </a:p>
        </p:txBody>
      </p:sp>
      <p:sp>
        <p:nvSpPr>
          <p:cNvPr id="263" name="Rectangle 310"/>
          <p:cNvSpPr>
            <a:spLocks noChangeArrowheads="1"/>
          </p:cNvSpPr>
          <p:nvPr/>
        </p:nvSpPr>
        <p:spPr bwMode="auto">
          <a:xfrm>
            <a:off x="4846760" y="3400993"/>
            <a:ext cx="437137" cy="40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264" name="Rectangle 311"/>
          <p:cNvSpPr>
            <a:spLocks noChangeArrowheads="1"/>
          </p:cNvSpPr>
          <p:nvPr/>
        </p:nvSpPr>
        <p:spPr bwMode="auto">
          <a:xfrm>
            <a:off x="3911771" y="4179193"/>
            <a:ext cx="473567" cy="403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265" name="Rectangle 312"/>
          <p:cNvSpPr>
            <a:spLocks noChangeArrowheads="1"/>
          </p:cNvSpPr>
          <p:nvPr/>
        </p:nvSpPr>
        <p:spPr bwMode="auto">
          <a:xfrm>
            <a:off x="2596891" y="3790092"/>
            <a:ext cx="477035" cy="40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266" name="Rectangle 313"/>
          <p:cNvSpPr>
            <a:spLocks noChangeArrowheads="1"/>
          </p:cNvSpPr>
          <p:nvPr/>
        </p:nvSpPr>
        <p:spPr bwMode="auto">
          <a:xfrm>
            <a:off x="1286761" y="3622923"/>
            <a:ext cx="6155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solidFill>
                  <a:schemeClr val="bg1"/>
                </a:solidFill>
                <a:latin typeface="微软雅黑" pitchFamily="34" charset="-122"/>
                <a:ea typeface="微软雅黑" pitchFamily="34" charset="-122"/>
              </a:rPr>
              <a:t>浏览器</a:t>
            </a:r>
          </a:p>
        </p:txBody>
      </p:sp>
      <p:sp>
        <p:nvSpPr>
          <p:cNvPr id="267" name="Rectangle 314"/>
          <p:cNvSpPr>
            <a:spLocks noChangeArrowheads="1"/>
          </p:cNvSpPr>
          <p:nvPr/>
        </p:nvSpPr>
        <p:spPr bwMode="auto">
          <a:xfrm>
            <a:off x="4841556" y="3428214"/>
            <a:ext cx="264496"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7" b="1">
                <a:solidFill>
                  <a:srgbClr val="000099"/>
                </a:solidFill>
                <a:latin typeface="微软雅黑" pitchFamily="34" charset="-122"/>
                <a:ea typeface="微软雅黑" pitchFamily="34" charset="-122"/>
              </a:rPr>
              <a:t>R</a:t>
            </a:r>
            <a:r>
              <a:rPr kumimoji="1" lang="en-US" altLang="zh-CN" sz="1867" b="1" baseline="-25000">
                <a:solidFill>
                  <a:srgbClr val="000099"/>
                </a:solidFill>
                <a:latin typeface="微软雅黑" pitchFamily="34" charset="-122"/>
                <a:ea typeface="微软雅黑" pitchFamily="34" charset="-122"/>
              </a:rPr>
              <a:t>1</a:t>
            </a:r>
          </a:p>
        </p:txBody>
      </p:sp>
      <p:sp>
        <p:nvSpPr>
          <p:cNvPr id="268" name="Rectangle 315"/>
          <p:cNvSpPr>
            <a:spLocks noChangeArrowheads="1"/>
          </p:cNvSpPr>
          <p:nvPr/>
        </p:nvSpPr>
        <p:spPr bwMode="auto">
          <a:xfrm>
            <a:off x="7705498" y="3429814"/>
            <a:ext cx="264496"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7" b="1">
                <a:solidFill>
                  <a:srgbClr val="000099"/>
                </a:solidFill>
                <a:latin typeface="微软雅黑" pitchFamily="34" charset="-122"/>
                <a:ea typeface="微软雅黑" pitchFamily="34" charset="-122"/>
              </a:rPr>
              <a:t>R</a:t>
            </a:r>
            <a:r>
              <a:rPr kumimoji="1" lang="en-US" altLang="zh-CN" sz="1867" b="1" baseline="-25000">
                <a:solidFill>
                  <a:srgbClr val="000099"/>
                </a:solidFill>
                <a:latin typeface="微软雅黑" pitchFamily="34" charset="-122"/>
                <a:ea typeface="微软雅黑" pitchFamily="34" charset="-122"/>
              </a:rPr>
              <a:t>2</a:t>
            </a:r>
          </a:p>
        </p:txBody>
      </p:sp>
      <p:pic>
        <p:nvPicPr>
          <p:cNvPr id="269" name="图片 2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22443" y="2159799"/>
            <a:ext cx="588101" cy="823341"/>
          </a:xfrm>
          <a:prstGeom prst="rect">
            <a:avLst/>
          </a:prstGeom>
        </p:spPr>
      </p:pic>
      <p:pic>
        <p:nvPicPr>
          <p:cNvPr id="270"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4773" y="2474308"/>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99781" y="3242886"/>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4773" y="4577234"/>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40342" y="3907211"/>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274" name="图片 2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5344" y="3043115"/>
            <a:ext cx="588101" cy="823341"/>
          </a:xfrm>
          <a:prstGeom prst="rect">
            <a:avLst/>
          </a:prstGeom>
        </p:spPr>
      </p:pic>
      <p:pic>
        <p:nvPicPr>
          <p:cNvPr id="275" name="图片 2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5344" y="4003222"/>
            <a:ext cx="588101" cy="823341"/>
          </a:xfrm>
          <a:prstGeom prst="rect">
            <a:avLst/>
          </a:prstGeom>
        </p:spPr>
      </p:pic>
      <p:pic>
        <p:nvPicPr>
          <p:cNvPr id="276" name="图片 2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22443" y="4771307"/>
            <a:ext cx="588101" cy="823341"/>
          </a:xfrm>
          <a:prstGeom prst="rect">
            <a:avLst/>
          </a:prstGeom>
        </p:spPr>
      </p:pic>
      <p:pic>
        <p:nvPicPr>
          <p:cNvPr id="277" name="图片 2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9747" y="4745264"/>
            <a:ext cx="588101" cy="823341"/>
          </a:xfrm>
          <a:prstGeom prst="rect">
            <a:avLst/>
          </a:prstGeom>
        </p:spPr>
      </p:pic>
      <p:cxnSp>
        <p:nvCxnSpPr>
          <p:cNvPr id="278" name="直接箭头连接符 277"/>
          <p:cNvCxnSpPr/>
          <p:nvPr/>
        </p:nvCxnSpPr>
        <p:spPr>
          <a:xfrm>
            <a:off x="2433832" y="2760450"/>
            <a:ext cx="1379965" cy="2161223"/>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9" name="直接箭头连接符 278"/>
          <p:cNvCxnSpPr/>
          <p:nvPr/>
        </p:nvCxnSpPr>
        <p:spPr>
          <a:xfrm>
            <a:off x="2433832" y="3556312"/>
            <a:ext cx="1174901" cy="1365360"/>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a:off x="1720395" y="4099232"/>
            <a:ext cx="1977451" cy="987149"/>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1" name="直接箭头连接符 280"/>
          <p:cNvCxnSpPr/>
          <p:nvPr/>
        </p:nvCxnSpPr>
        <p:spPr>
          <a:xfrm>
            <a:off x="2367914" y="4906654"/>
            <a:ext cx="1269756" cy="359457"/>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2" name="矩形 281"/>
          <p:cNvSpPr/>
          <p:nvPr/>
        </p:nvSpPr>
        <p:spPr>
          <a:xfrm>
            <a:off x="4040573" y="1731380"/>
            <a:ext cx="4432400" cy="954300"/>
          </a:xfrm>
          <a:prstGeom prst="rect">
            <a:avLst/>
          </a:prstGeom>
          <a:solidFill>
            <a:srgbClr val="66FF66"/>
          </a:solidFill>
          <a:ln>
            <a:solidFill>
              <a:schemeClr val="tx1"/>
            </a:solidFill>
          </a:ln>
        </p:spPr>
        <p:txBody>
          <a:bodyPr wrap="square">
            <a:spAutoFit/>
          </a:bodyPr>
          <a:lstStyle/>
          <a:p>
            <a:r>
              <a:rPr kumimoji="1" lang="en-US" altLang="zh-CN" sz="1867" b="1" dirty="0">
                <a:latin typeface="微软雅黑" pitchFamily="34" charset="-122"/>
                <a:ea typeface="微软雅黑" pitchFamily="34" charset="-122"/>
              </a:rPr>
              <a:t>(2) </a:t>
            </a:r>
            <a:r>
              <a:rPr kumimoji="1" lang="zh-CN" altLang="en-US" sz="1867" b="1" dirty="0">
                <a:latin typeface="微软雅黑" pitchFamily="34" charset="-122"/>
                <a:ea typeface="微软雅黑" pitchFamily="34" charset="-122"/>
              </a:rPr>
              <a:t>若高速缓存已经存放了所请求的对象，则将此对象放入 </a:t>
            </a:r>
            <a:r>
              <a:rPr kumimoji="1" lang="en-US" altLang="zh-CN" sz="1867" b="1" dirty="0">
                <a:latin typeface="微软雅黑" pitchFamily="34" charset="-122"/>
                <a:ea typeface="微软雅黑" pitchFamily="34" charset="-122"/>
              </a:rPr>
              <a:t>HTTP </a:t>
            </a:r>
            <a:r>
              <a:rPr kumimoji="1" lang="zh-CN" altLang="en-US" sz="1867" b="1" dirty="0">
                <a:latin typeface="微软雅黑" pitchFamily="34" charset="-122"/>
                <a:ea typeface="微软雅黑" pitchFamily="34" charset="-122"/>
              </a:rPr>
              <a:t>响应报文中返回给浏览器。</a:t>
            </a:r>
          </a:p>
        </p:txBody>
      </p:sp>
      <p:cxnSp>
        <p:nvCxnSpPr>
          <p:cNvPr id="284" name="直接箭头连接符 283"/>
          <p:cNvCxnSpPr/>
          <p:nvPr/>
        </p:nvCxnSpPr>
        <p:spPr>
          <a:xfrm flipH="1">
            <a:off x="3970147" y="5086382"/>
            <a:ext cx="1095180" cy="179729"/>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9" name="Group 24">
            <a:extLst>
              <a:ext uri="{FF2B5EF4-FFF2-40B4-BE49-F238E27FC236}">
                <a16:creationId xmlns:a16="http://schemas.microsoft.com/office/drawing/2014/main" id="{77A0044B-02B4-476E-BF6B-D83063BED932}"/>
              </a:ext>
            </a:extLst>
          </p:cNvPr>
          <p:cNvGrpSpPr>
            <a:grpSpLocks/>
          </p:cNvGrpSpPr>
          <p:nvPr/>
        </p:nvGrpSpPr>
        <p:grpSpPr bwMode="auto">
          <a:xfrm>
            <a:off x="497495" y="2401256"/>
            <a:ext cx="4509393" cy="3320193"/>
            <a:chOff x="912" y="768"/>
            <a:chExt cx="2400" cy="1584"/>
          </a:xfrm>
          <a:solidFill>
            <a:schemeClr val="bg2">
              <a:lumMod val="90000"/>
              <a:alpha val="19000"/>
            </a:schemeClr>
          </a:solidFill>
        </p:grpSpPr>
        <p:sp>
          <p:nvSpPr>
            <p:cNvPr id="120" name="Oval 25">
              <a:extLst>
                <a:ext uri="{FF2B5EF4-FFF2-40B4-BE49-F238E27FC236}">
                  <a16:creationId xmlns:a16="http://schemas.microsoft.com/office/drawing/2014/main" id="{42F2F53D-6916-41AF-9B42-31DD1A3B1134}"/>
                </a:ext>
              </a:extLst>
            </p:cNvPr>
            <p:cNvSpPr>
              <a:spLocks noChangeArrowheads="1"/>
            </p:cNvSpPr>
            <p:nvPr/>
          </p:nvSpPr>
          <p:spPr bwMode="auto">
            <a:xfrm>
              <a:off x="1751" y="799"/>
              <a:ext cx="1026" cy="62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21" name="Oval 26">
              <a:extLst>
                <a:ext uri="{FF2B5EF4-FFF2-40B4-BE49-F238E27FC236}">
                  <a16:creationId xmlns:a16="http://schemas.microsoft.com/office/drawing/2014/main" id="{9664797D-48AB-4E24-8A2A-5E5E2D23F853}"/>
                </a:ext>
              </a:extLst>
            </p:cNvPr>
            <p:cNvSpPr>
              <a:spLocks noChangeArrowheads="1"/>
            </p:cNvSpPr>
            <p:nvPr/>
          </p:nvSpPr>
          <p:spPr bwMode="auto">
            <a:xfrm>
              <a:off x="1172" y="972"/>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22" name="Oval 27">
              <a:extLst>
                <a:ext uri="{FF2B5EF4-FFF2-40B4-BE49-F238E27FC236}">
                  <a16:creationId xmlns:a16="http://schemas.microsoft.com/office/drawing/2014/main" id="{10CA41DB-54FB-4617-8221-3DCE641D1F82}"/>
                </a:ext>
              </a:extLst>
            </p:cNvPr>
            <p:cNvSpPr>
              <a:spLocks noChangeArrowheads="1"/>
            </p:cNvSpPr>
            <p:nvPr/>
          </p:nvSpPr>
          <p:spPr bwMode="auto">
            <a:xfrm>
              <a:off x="926" y="1364"/>
              <a:ext cx="521" cy="50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23" name="Oval 28">
              <a:extLst>
                <a:ext uri="{FF2B5EF4-FFF2-40B4-BE49-F238E27FC236}">
                  <a16:creationId xmlns:a16="http://schemas.microsoft.com/office/drawing/2014/main" id="{5FD280CE-BFF3-4C56-9CD1-525A33A171C0}"/>
                </a:ext>
              </a:extLst>
            </p:cNvPr>
            <p:cNvSpPr>
              <a:spLocks noChangeArrowheads="1"/>
            </p:cNvSpPr>
            <p:nvPr/>
          </p:nvSpPr>
          <p:spPr bwMode="auto">
            <a:xfrm>
              <a:off x="1085" y="1599"/>
              <a:ext cx="796"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24" name="Oval 29">
              <a:extLst>
                <a:ext uri="{FF2B5EF4-FFF2-40B4-BE49-F238E27FC236}">
                  <a16:creationId xmlns:a16="http://schemas.microsoft.com/office/drawing/2014/main" id="{E1533526-71D8-4C02-9928-6FFD63C5FF80}"/>
                </a:ext>
              </a:extLst>
            </p:cNvPr>
            <p:cNvSpPr>
              <a:spLocks noChangeArrowheads="1"/>
            </p:cNvSpPr>
            <p:nvPr/>
          </p:nvSpPr>
          <p:spPr bwMode="auto">
            <a:xfrm>
              <a:off x="1664" y="1693"/>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25" name="Oval 30">
              <a:extLst>
                <a:ext uri="{FF2B5EF4-FFF2-40B4-BE49-F238E27FC236}">
                  <a16:creationId xmlns:a16="http://schemas.microsoft.com/office/drawing/2014/main" id="{176D6582-331F-4DDA-B083-AFA51AB4C968}"/>
                </a:ext>
              </a:extLst>
            </p:cNvPr>
            <p:cNvSpPr>
              <a:spLocks noChangeArrowheads="1"/>
            </p:cNvSpPr>
            <p:nvPr/>
          </p:nvSpPr>
          <p:spPr bwMode="auto">
            <a:xfrm>
              <a:off x="2445" y="988"/>
              <a:ext cx="751"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26" name="Oval 31">
              <a:extLst>
                <a:ext uri="{FF2B5EF4-FFF2-40B4-BE49-F238E27FC236}">
                  <a16:creationId xmlns:a16="http://schemas.microsoft.com/office/drawing/2014/main" id="{142EC8F6-31BC-4014-BB46-F560A7ACD546}"/>
                </a:ext>
              </a:extLst>
            </p:cNvPr>
            <p:cNvSpPr>
              <a:spLocks noChangeArrowheads="1"/>
            </p:cNvSpPr>
            <p:nvPr/>
          </p:nvSpPr>
          <p:spPr bwMode="auto">
            <a:xfrm>
              <a:off x="2560" y="1317"/>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27" name="Oval 32">
              <a:extLst>
                <a:ext uri="{FF2B5EF4-FFF2-40B4-BE49-F238E27FC236}">
                  <a16:creationId xmlns:a16="http://schemas.microsoft.com/office/drawing/2014/main" id="{169D37BE-5BBA-41F2-AC47-EE84AF72F1F7}"/>
                </a:ext>
              </a:extLst>
            </p:cNvPr>
            <p:cNvSpPr>
              <a:spLocks noChangeArrowheads="1"/>
            </p:cNvSpPr>
            <p:nvPr/>
          </p:nvSpPr>
          <p:spPr bwMode="auto">
            <a:xfrm>
              <a:off x="2488" y="1427"/>
              <a:ext cx="752"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28" name="Oval 33">
              <a:extLst>
                <a:ext uri="{FF2B5EF4-FFF2-40B4-BE49-F238E27FC236}">
                  <a16:creationId xmlns:a16="http://schemas.microsoft.com/office/drawing/2014/main" id="{0D1E557B-0A8F-4E74-9710-5D505E8FA7CD}"/>
                </a:ext>
              </a:extLst>
            </p:cNvPr>
            <p:cNvSpPr>
              <a:spLocks noChangeArrowheads="1"/>
            </p:cNvSpPr>
            <p:nvPr/>
          </p:nvSpPr>
          <p:spPr bwMode="auto">
            <a:xfrm>
              <a:off x="1360" y="1176"/>
              <a:ext cx="1547"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grpSp>
          <p:nvGrpSpPr>
            <p:cNvPr id="129" name="Group 34">
              <a:extLst>
                <a:ext uri="{FF2B5EF4-FFF2-40B4-BE49-F238E27FC236}">
                  <a16:creationId xmlns:a16="http://schemas.microsoft.com/office/drawing/2014/main" id="{8496FFFC-3C8B-461C-9E8D-6D7A701F95B0}"/>
                </a:ext>
              </a:extLst>
            </p:cNvPr>
            <p:cNvGrpSpPr>
              <a:grpSpLocks/>
            </p:cNvGrpSpPr>
            <p:nvPr/>
          </p:nvGrpSpPr>
          <p:grpSpPr bwMode="auto">
            <a:xfrm>
              <a:off x="912" y="768"/>
              <a:ext cx="2386" cy="1553"/>
              <a:chOff x="912" y="768"/>
              <a:chExt cx="2386" cy="1553"/>
            </a:xfrm>
            <a:grpFill/>
          </p:grpSpPr>
          <p:sp>
            <p:nvSpPr>
              <p:cNvPr id="130" name="Oval 35">
                <a:extLst>
                  <a:ext uri="{FF2B5EF4-FFF2-40B4-BE49-F238E27FC236}">
                    <a16:creationId xmlns:a16="http://schemas.microsoft.com/office/drawing/2014/main" id="{615F52AA-0A3E-454D-BB1E-196CFFBBF478}"/>
                  </a:ext>
                </a:extLst>
              </p:cNvPr>
              <p:cNvSpPr>
                <a:spLocks noChangeArrowheads="1"/>
              </p:cNvSpPr>
              <p:nvPr/>
            </p:nvSpPr>
            <p:spPr bwMode="auto">
              <a:xfrm>
                <a:off x="1736" y="768"/>
                <a:ext cx="1027"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1" name="Oval 36">
                <a:extLst>
                  <a:ext uri="{FF2B5EF4-FFF2-40B4-BE49-F238E27FC236}">
                    <a16:creationId xmlns:a16="http://schemas.microsoft.com/office/drawing/2014/main" id="{F6A639FD-D8D9-4842-923F-A6FAB929BA96}"/>
                  </a:ext>
                </a:extLst>
              </p:cNvPr>
              <p:cNvSpPr>
                <a:spLocks noChangeArrowheads="1"/>
              </p:cNvSpPr>
              <p:nvPr/>
            </p:nvSpPr>
            <p:spPr bwMode="auto">
              <a:xfrm>
                <a:off x="1158" y="941"/>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2" name="Oval 37">
                <a:extLst>
                  <a:ext uri="{FF2B5EF4-FFF2-40B4-BE49-F238E27FC236}">
                    <a16:creationId xmlns:a16="http://schemas.microsoft.com/office/drawing/2014/main" id="{A2C323AE-64A0-4B9A-9016-2198300A4561}"/>
                  </a:ext>
                </a:extLst>
              </p:cNvPr>
              <p:cNvSpPr>
                <a:spLocks noChangeArrowheads="1"/>
              </p:cNvSpPr>
              <p:nvPr/>
            </p:nvSpPr>
            <p:spPr bwMode="auto">
              <a:xfrm>
                <a:off x="912" y="1333"/>
                <a:ext cx="520" cy="50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3" name="Oval 38">
                <a:extLst>
                  <a:ext uri="{FF2B5EF4-FFF2-40B4-BE49-F238E27FC236}">
                    <a16:creationId xmlns:a16="http://schemas.microsoft.com/office/drawing/2014/main" id="{D5A68753-3476-425C-81C3-3247D8E75483}"/>
                  </a:ext>
                </a:extLst>
              </p:cNvPr>
              <p:cNvSpPr>
                <a:spLocks noChangeArrowheads="1"/>
              </p:cNvSpPr>
              <p:nvPr/>
            </p:nvSpPr>
            <p:spPr bwMode="auto">
              <a:xfrm>
                <a:off x="1071" y="1568"/>
                <a:ext cx="795"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4" name="Oval 39">
                <a:extLst>
                  <a:ext uri="{FF2B5EF4-FFF2-40B4-BE49-F238E27FC236}">
                    <a16:creationId xmlns:a16="http://schemas.microsoft.com/office/drawing/2014/main" id="{A7FA23FF-A9AB-4A88-ACDC-0170A122B35C}"/>
                  </a:ext>
                </a:extLst>
              </p:cNvPr>
              <p:cNvSpPr>
                <a:spLocks noChangeArrowheads="1"/>
              </p:cNvSpPr>
              <p:nvPr/>
            </p:nvSpPr>
            <p:spPr bwMode="auto">
              <a:xfrm>
                <a:off x="1649" y="1662"/>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5" name="Oval 40">
                <a:extLst>
                  <a:ext uri="{FF2B5EF4-FFF2-40B4-BE49-F238E27FC236}">
                    <a16:creationId xmlns:a16="http://schemas.microsoft.com/office/drawing/2014/main" id="{ED83CC18-25D2-4562-A182-0AE1BFA99E4C}"/>
                  </a:ext>
                </a:extLst>
              </p:cNvPr>
              <p:cNvSpPr>
                <a:spLocks noChangeArrowheads="1"/>
              </p:cNvSpPr>
              <p:nvPr/>
            </p:nvSpPr>
            <p:spPr bwMode="auto">
              <a:xfrm>
                <a:off x="2430" y="95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6" name="Oval 41">
                <a:extLst>
                  <a:ext uri="{FF2B5EF4-FFF2-40B4-BE49-F238E27FC236}">
                    <a16:creationId xmlns:a16="http://schemas.microsoft.com/office/drawing/2014/main" id="{61122770-C9AE-42DE-A102-EFEB27193ADF}"/>
                  </a:ext>
                </a:extLst>
              </p:cNvPr>
              <p:cNvSpPr>
                <a:spLocks noChangeArrowheads="1"/>
              </p:cNvSpPr>
              <p:nvPr/>
            </p:nvSpPr>
            <p:spPr bwMode="auto">
              <a:xfrm>
                <a:off x="2546" y="128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7" name="Oval 42">
                <a:extLst>
                  <a:ext uri="{FF2B5EF4-FFF2-40B4-BE49-F238E27FC236}">
                    <a16:creationId xmlns:a16="http://schemas.microsoft.com/office/drawing/2014/main" id="{C296A3EB-4953-47B7-993C-DE721D0C41B4}"/>
                  </a:ext>
                </a:extLst>
              </p:cNvPr>
              <p:cNvSpPr>
                <a:spLocks noChangeArrowheads="1"/>
              </p:cNvSpPr>
              <p:nvPr/>
            </p:nvSpPr>
            <p:spPr bwMode="auto">
              <a:xfrm>
                <a:off x="2473" y="1395"/>
                <a:ext cx="752"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8" name="Oval 43">
                <a:extLst>
                  <a:ext uri="{FF2B5EF4-FFF2-40B4-BE49-F238E27FC236}">
                    <a16:creationId xmlns:a16="http://schemas.microsoft.com/office/drawing/2014/main" id="{AA298864-8C7E-4B60-BC96-0647083E646C}"/>
                  </a:ext>
                </a:extLst>
              </p:cNvPr>
              <p:cNvSpPr>
                <a:spLocks noChangeArrowheads="1"/>
              </p:cNvSpPr>
              <p:nvPr/>
            </p:nvSpPr>
            <p:spPr bwMode="auto">
              <a:xfrm>
                <a:off x="1346" y="1144"/>
                <a:ext cx="1547"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grpSp>
      </p:grpSp>
      <p:sp>
        <p:nvSpPr>
          <p:cNvPr id="140" name="Text Box 328">
            <a:extLst>
              <a:ext uri="{FF2B5EF4-FFF2-40B4-BE49-F238E27FC236}">
                <a16:creationId xmlns:a16="http://schemas.microsoft.com/office/drawing/2014/main" id="{6E4B6F54-6977-4E35-A325-5D6065D5C654}"/>
              </a:ext>
            </a:extLst>
          </p:cNvPr>
          <p:cNvSpPr txBox="1">
            <a:spLocks noChangeArrowheads="1"/>
          </p:cNvSpPr>
          <p:nvPr/>
        </p:nvSpPr>
        <p:spPr bwMode="auto">
          <a:xfrm>
            <a:off x="5065327" y="4864519"/>
            <a:ext cx="3050835"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lang="zh-CN" altLang="en-US" sz="1867" b="1" dirty="0">
                <a:solidFill>
                  <a:srgbClr val="000099"/>
                </a:solidFill>
                <a:latin typeface="微软雅黑" pitchFamily="34" charset="-122"/>
                <a:ea typeface="微软雅黑" pitchFamily="34" charset="-122"/>
              </a:rPr>
              <a:t>校园网出口处的代理服务器</a:t>
            </a:r>
          </a:p>
          <a:p>
            <a:pPr algn="ctr"/>
            <a:r>
              <a:rPr lang="zh-CN" altLang="en-US" sz="1867" b="1" dirty="0">
                <a:solidFill>
                  <a:srgbClr val="000099"/>
                </a:solidFill>
                <a:latin typeface="微软雅黑" pitchFamily="34" charset="-122"/>
                <a:ea typeface="微软雅黑" pitchFamily="34" charset="-122"/>
              </a:rPr>
              <a:t>（高速缓存）</a:t>
            </a:r>
          </a:p>
        </p:txBody>
      </p:sp>
      <p:pic>
        <p:nvPicPr>
          <p:cNvPr id="117" name="图形 116">
            <a:extLst>
              <a:ext uri="{FF2B5EF4-FFF2-40B4-BE49-F238E27FC236}">
                <a16:creationId xmlns:a16="http://schemas.microsoft.com/office/drawing/2014/main" id="{B11D725C-4A91-4FD2-87B6-9B2136AD34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54683" y="3776967"/>
            <a:ext cx="698726" cy="698726"/>
          </a:xfrm>
          <a:prstGeom prst="rect">
            <a:avLst/>
          </a:prstGeom>
        </p:spPr>
      </p:pic>
      <p:pic>
        <p:nvPicPr>
          <p:cNvPr id="118" name="图形 117">
            <a:extLst>
              <a:ext uri="{FF2B5EF4-FFF2-40B4-BE49-F238E27FC236}">
                <a16:creationId xmlns:a16="http://schemas.microsoft.com/office/drawing/2014/main" id="{32792F19-2D46-428A-888D-0501E5FCDE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0934" y="3746033"/>
            <a:ext cx="698726" cy="698726"/>
          </a:xfrm>
          <a:prstGeom prst="rect">
            <a:avLst/>
          </a:prstGeom>
        </p:spPr>
      </p:pic>
    </p:spTree>
    <p:extLst>
      <p:ext uri="{BB962C8B-B14F-4D97-AF65-F5344CB8AC3E}">
        <p14:creationId xmlns:p14="http://schemas.microsoft.com/office/powerpoint/2010/main" val="371419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wipe(down)">
                                      <p:cBhvr>
                                        <p:cTn id="7" dur="2000"/>
                                        <p:tgtEl>
                                          <p:spTgt spid="278"/>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279"/>
                                        </p:tgtEl>
                                        <p:attrNameLst>
                                          <p:attrName>style.visibility</p:attrName>
                                        </p:attrNameLst>
                                      </p:cBhvr>
                                      <p:to>
                                        <p:strVal val="visible"/>
                                      </p:to>
                                    </p:set>
                                    <p:animEffect transition="in" filter="wipe(down)">
                                      <p:cBhvr>
                                        <p:cTn id="11" dur="2000"/>
                                        <p:tgtEl>
                                          <p:spTgt spid="279"/>
                                        </p:tgtEl>
                                      </p:cBhvr>
                                    </p:animEffect>
                                  </p:childTnLst>
                                </p:cTn>
                              </p:par>
                            </p:childTnLst>
                          </p:cTn>
                        </p:par>
                        <p:par>
                          <p:cTn id="12" fill="hold">
                            <p:stCondLst>
                              <p:cond delay="4000"/>
                            </p:stCondLst>
                            <p:childTnLst>
                              <p:par>
                                <p:cTn id="13" presetID="22" presetClass="entr" presetSubtype="4" fill="hold" nodeType="afterEffect">
                                  <p:stCondLst>
                                    <p:cond delay="0"/>
                                  </p:stCondLst>
                                  <p:childTnLst>
                                    <p:set>
                                      <p:cBhvr>
                                        <p:cTn id="14" dur="1" fill="hold">
                                          <p:stCondLst>
                                            <p:cond delay="0"/>
                                          </p:stCondLst>
                                        </p:cTn>
                                        <p:tgtEl>
                                          <p:spTgt spid="280"/>
                                        </p:tgtEl>
                                        <p:attrNameLst>
                                          <p:attrName>style.visibility</p:attrName>
                                        </p:attrNameLst>
                                      </p:cBhvr>
                                      <p:to>
                                        <p:strVal val="visible"/>
                                      </p:to>
                                    </p:set>
                                    <p:animEffect transition="in" filter="wipe(down)">
                                      <p:cBhvr>
                                        <p:cTn id="15" dur="2000"/>
                                        <p:tgtEl>
                                          <p:spTgt spid="280"/>
                                        </p:tgtEl>
                                      </p:cBhvr>
                                    </p:animEffect>
                                  </p:childTnLst>
                                </p:cTn>
                              </p:par>
                            </p:childTnLst>
                          </p:cTn>
                        </p:par>
                        <p:par>
                          <p:cTn id="16" fill="hold">
                            <p:stCondLst>
                              <p:cond delay="6000"/>
                            </p:stCondLst>
                            <p:childTnLst>
                              <p:par>
                                <p:cTn id="17" presetID="22" presetClass="entr" presetSubtype="4" fill="hold" nodeType="afterEffect">
                                  <p:stCondLst>
                                    <p:cond delay="0"/>
                                  </p:stCondLst>
                                  <p:childTnLst>
                                    <p:set>
                                      <p:cBhvr>
                                        <p:cTn id="18" dur="1" fill="hold">
                                          <p:stCondLst>
                                            <p:cond delay="0"/>
                                          </p:stCondLst>
                                        </p:cTn>
                                        <p:tgtEl>
                                          <p:spTgt spid="281"/>
                                        </p:tgtEl>
                                        <p:attrNameLst>
                                          <p:attrName>style.visibility</p:attrName>
                                        </p:attrNameLst>
                                      </p:cBhvr>
                                      <p:to>
                                        <p:strVal val="visible"/>
                                      </p:to>
                                    </p:set>
                                    <p:animEffect transition="in" filter="wipe(down)">
                                      <p:cBhvr>
                                        <p:cTn id="19" dur="20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1B1526-1B36-4FA9-BB87-2BB5843FCD3C}"/>
              </a:ext>
            </a:extLst>
          </p:cNvPr>
          <p:cNvSpPr>
            <a:spLocks noGrp="1"/>
          </p:cNvSpPr>
          <p:nvPr>
            <p:ph type="title"/>
          </p:nvPr>
        </p:nvSpPr>
        <p:spPr/>
        <p:txBody>
          <a:bodyPr>
            <a:normAutofit/>
          </a:bodyPr>
          <a:lstStyle/>
          <a:p>
            <a:r>
              <a:rPr lang="zh-CN" altLang="en-US" sz="2800" dirty="0"/>
              <a:t>代理服务器工作原理</a:t>
            </a:r>
            <a:endParaRPr lang="zh-CN" altLang="en-US" dirty="0"/>
          </a:p>
        </p:txBody>
      </p:sp>
      <p:sp>
        <p:nvSpPr>
          <p:cNvPr id="38" name="Line 119"/>
          <p:cNvSpPr>
            <a:spLocks noChangeShapeType="1"/>
          </p:cNvSpPr>
          <p:nvPr/>
        </p:nvSpPr>
        <p:spPr bwMode="auto">
          <a:xfrm flipV="1">
            <a:off x="3970147" y="4102434"/>
            <a:ext cx="685091" cy="867767"/>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graphicFrame>
        <p:nvGraphicFramePr>
          <p:cNvPr id="41" name="Object 44"/>
          <p:cNvGraphicFramePr>
            <a:graphicFrameLocks noChangeAspect="1"/>
          </p:cNvGraphicFramePr>
          <p:nvPr/>
        </p:nvGraphicFramePr>
        <p:xfrm>
          <a:off x="8095797" y="3373771"/>
          <a:ext cx="2012219" cy="1268179"/>
        </p:xfrm>
        <a:graphic>
          <a:graphicData uri="http://schemas.openxmlformats.org/presentationml/2006/ole">
            <mc:AlternateContent xmlns:mc="http://schemas.openxmlformats.org/markup-compatibility/2006">
              <mc:Choice xmlns:v="urn:schemas-microsoft-com:vml" Requires="v">
                <p:oleObj spid="_x0000_s43237" name="VISIO" r:id="rId3" imgW="1687068" imgH="964692" progId="">
                  <p:embed/>
                </p:oleObj>
              </mc:Choice>
              <mc:Fallback>
                <p:oleObj name="VISIO" r:id="rId3" imgW="1687068" imgH="964692" progId="">
                  <p:embed/>
                  <p:pic>
                    <p:nvPicPr>
                      <p:cNvPr id="41" name="Object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5797" y="3373771"/>
                        <a:ext cx="2012219" cy="1268179"/>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2" name="Line 45"/>
          <p:cNvSpPr>
            <a:spLocks noChangeShapeType="1"/>
          </p:cNvSpPr>
          <p:nvPr/>
        </p:nvSpPr>
        <p:spPr bwMode="auto">
          <a:xfrm>
            <a:off x="4902268" y="3993448"/>
            <a:ext cx="2872616"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3" name="Line 46"/>
          <p:cNvSpPr>
            <a:spLocks noChangeShapeType="1"/>
          </p:cNvSpPr>
          <p:nvPr/>
        </p:nvSpPr>
        <p:spPr bwMode="auto">
          <a:xfrm>
            <a:off x="9341293" y="4555483"/>
            <a:ext cx="738969" cy="598861"/>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4" name="Line 47"/>
          <p:cNvSpPr>
            <a:spLocks noChangeShapeType="1"/>
          </p:cNvSpPr>
          <p:nvPr/>
        </p:nvSpPr>
        <p:spPr bwMode="auto">
          <a:xfrm>
            <a:off x="9768022" y="4248046"/>
            <a:ext cx="593257" cy="126497"/>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5" name="Line 48"/>
          <p:cNvSpPr>
            <a:spLocks noChangeShapeType="1"/>
          </p:cNvSpPr>
          <p:nvPr/>
        </p:nvSpPr>
        <p:spPr bwMode="auto">
          <a:xfrm flipV="1">
            <a:off x="9800980" y="3497067"/>
            <a:ext cx="560299" cy="169731"/>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6" name="Line 49"/>
          <p:cNvSpPr>
            <a:spLocks noChangeShapeType="1"/>
          </p:cNvSpPr>
          <p:nvPr/>
        </p:nvSpPr>
        <p:spPr bwMode="auto">
          <a:xfrm flipV="1">
            <a:off x="9306599" y="2814940"/>
            <a:ext cx="773664" cy="656507"/>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7" name="Rectangle 114"/>
          <p:cNvSpPr>
            <a:spLocks noChangeArrowheads="1"/>
          </p:cNvSpPr>
          <p:nvPr/>
        </p:nvSpPr>
        <p:spPr bwMode="auto">
          <a:xfrm>
            <a:off x="3053110" y="2525117"/>
            <a:ext cx="36428" cy="2861407"/>
          </a:xfrm>
          <a:prstGeom prst="rect">
            <a:avLst/>
          </a:prstGeom>
          <a:solidFill>
            <a:srgbClr val="000000"/>
          </a:solidFill>
          <a:ln w="38100" cmpd="sng">
            <a:solidFill>
              <a:srgbClr val="00B0F0"/>
            </a:solidFill>
            <a:miter lim="800000"/>
            <a:headEnd/>
            <a:tailEnd/>
          </a:ln>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48" name="Line 115"/>
          <p:cNvSpPr>
            <a:spLocks noChangeShapeType="1"/>
          </p:cNvSpPr>
          <p:nvPr/>
        </p:nvSpPr>
        <p:spPr bwMode="auto">
          <a:xfrm>
            <a:off x="2154549" y="2952647"/>
            <a:ext cx="934987" cy="3203"/>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9" name="Line 116"/>
          <p:cNvSpPr>
            <a:spLocks noChangeShapeType="1"/>
          </p:cNvSpPr>
          <p:nvPr/>
        </p:nvSpPr>
        <p:spPr bwMode="auto">
          <a:xfrm>
            <a:off x="2433833" y="3734049"/>
            <a:ext cx="655705" cy="1601"/>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50" name="Line 117"/>
          <p:cNvSpPr>
            <a:spLocks noChangeShapeType="1"/>
          </p:cNvSpPr>
          <p:nvPr/>
        </p:nvSpPr>
        <p:spPr bwMode="auto">
          <a:xfrm>
            <a:off x="1665373" y="4276867"/>
            <a:ext cx="1405084" cy="4803"/>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51" name="Line 118"/>
          <p:cNvSpPr>
            <a:spLocks noChangeShapeType="1"/>
          </p:cNvSpPr>
          <p:nvPr/>
        </p:nvSpPr>
        <p:spPr bwMode="auto">
          <a:xfrm>
            <a:off x="2248223" y="5000627"/>
            <a:ext cx="843051" cy="3203"/>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52" name="Line 119"/>
          <p:cNvSpPr>
            <a:spLocks noChangeShapeType="1"/>
          </p:cNvSpPr>
          <p:nvPr/>
        </p:nvSpPr>
        <p:spPr bwMode="auto">
          <a:xfrm>
            <a:off x="3070456" y="3985444"/>
            <a:ext cx="1590693" cy="3203"/>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79" name="Rectangle 254"/>
          <p:cNvSpPr>
            <a:spLocks noChangeArrowheads="1"/>
          </p:cNvSpPr>
          <p:nvPr/>
        </p:nvSpPr>
        <p:spPr bwMode="auto">
          <a:xfrm>
            <a:off x="3351474" y="2914218"/>
            <a:ext cx="973151" cy="682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81" name="Rectangle 279"/>
          <p:cNvSpPr>
            <a:spLocks noChangeArrowheads="1"/>
          </p:cNvSpPr>
          <p:nvPr/>
        </p:nvSpPr>
        <p:spPr bwMode="auto">
          <a:xfrm>
            <a:off x="8653481" y="2514229"/>
            <a:ext cx="10259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latin typeface="微软雅黑" pitchFamily="34" charset="-122"/>
                <a:ea typeface="微软雅黑" pitchFamily="34" charset="-122"/>
              </a:rPr>
              <a:t>源点服务器</a:t>
            </a:r>
          </a:p>
        </p:txBody>
      </p:sp>
      <p:sp>
        <p:nvSpPr>
          <p:cNvPr id="82" name="Rectangle 280"/>
          <p:cNvSpPr>
            <a:spLocks noChangeArrowheads="1"/>
          </p:cNvSpPr>
          <p:nvPr/>
        </p:nvSpPr>
        <p:spPr bwMode="auto">
          <a:xfrm>
            <a:off x="5407057" y="3556312"/>
            <a:ext cx="929784" cy="42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83" name="Rectangle 281"/>
          <p:cNvSpPr>
            <a:spLocks noChangeArrowheads="1"/>
          </p:cNvSpPr>
          <p:nvPr/>
        </p:nvSpPr>
        <p:spPr bwMode="auto">
          <a:xfrm>
            <a:off x="5833124" y="3628368"/>
            <a:ext cx="1025922"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7" b="1" dirty="0">
                <a:solidFill>
                  <a:srgbClr val="000099"/>
                </a:solidFill>
                <a:latin typeface="微软雅黑" pitchFamily="34" charset="-122"/>
                <a:ea typeface="微软雅黑" pitchFamily="34" charset="-122"/>
              </a:rPr>
              <a:t>2 Mbit/s</a:t>
            </a:r>
          </a:p>
        </p:txBody>
      </p:sp>
      <p:sp>
        <p:nvSpPr>
          <p:cNvPr id="110" name="Rectangle 308"/>
          <p:cNvSpPr>
            <a:spLocks noChangeArrowheads="1"/>
          </p:cNvSpPr>
          <p:nvPr/>
        </p:nvSpPr>
        <p:spPr bwMode="auto">
          <a:xfrm>
            <a:off x="8208554" y="3303318"/>
            <a:ext cx="973151" cy="43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11" name="Rectangle 309"/>
          <p:cNvSpPr>
            <a:spLocks noChangeArrowheads="1"/>
          </p:cNvSpPr>
          <p:nvPr/>
        </p:nvSpPr>
        <p:spPr bwMode="auto">
          <a:xfrm>
            <a:off x="8718333" y="3890972"/>
            <a:ext cx="716543"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867" b="1" dirty="0">
                <a:solidFill>
                  <a:srgbClr val="000099"/>
                </a:solidFill>
                <a:latin typeface="微软雅黑" pitchFamily="34" charset="-122"/>
                <a:ea typeface="微软雅黑" pitchFamily="34" charset="-122"/>
              </a:rPr>
              <a:t>互联网</a:t>
            </a:r>
          </a:p>
        </p:txBody>
      </p:sp>
      <p:sp>
        <p:nvSpPr>
          <p:cNvPr id="121" name="Rectangle 310"/>
          <p:cNvSpPr>
            <a:spLocks noChangeArrowheads="1"/>
          </p:cNvSpPr>
          <p:nvPr/>
        </p:nvSpPr>
        <p:spPr bwMode="auto">
          <a:xfrm>
            <a:off x="4846760" y="3400993"/>
            <a:ext cx="437137" cy="40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23" name="Rectangle 311"/>
          <p:cNvSpPr>
            <a:spLocks noChangeArrowheads="1"/>
          </p:cNvSpPr>
          <p:nvPr/>
        </p:nvSpPr>
        <p:spPr bwMode="auto">
          <a:xfrm>
            <a:off x="3911771" y="4179193"/>
            <a:ext cx="473567" cy="403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24" name="Rectangle 312"/>
          <p:cNvSpPr>
            <a:spLocks noChangeArrowheads="1"/>
          </p:cNvSpPr>
          <p:nvPr/>
        </p:nvSpPr>
        <p:spPr bwMode="auto">
          <a:xfrm>
            <a:off x="2596891" y="3790092"/>
            <a:ext cx="477035" cy="40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26" name="Rectangle 314"/>
          <p:cNvSpPr>
            <a:spLocks noChangeArrowheads="1"/>
          </p:cNvSpPr>
          <p:nvPr/>
        </p:nvSpPr>
        <p:spPr bwMode="auto">
          <a:xfrm>
            <a:off x="4841556" y="3428214"/>
            <a:ext cx="264496"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7" b="1">
                <a:solidFill>
                  <a:srgbClr val="000099"/>
                </a:solidFill>
                <a:latin typeface="微软雅黑" pitchFamily="34" charset="-122"/>
                <a:ea typeface="微软雅黑" pitchFamily="34" charset="-122"/>
              </a:rPr>
              <a:t>R</a:t>
            </a:r>
            <a:r>
              <a:rPr kumimoji="1" lang="en-US" altLang="zh-CN" sz="1867" b="1" baseline="-25000">
                <a:solidFill>
                  <a:srgbClr val="000099"/>
                </a:solidFill>
                <a:latin typeface="微软雅黑" pitchFamily="34" charset="-122"/>
                <a:ea typeface="微软雅黑" pitchFamily="34" charset="-122"/>
              </a:rPr>
              <a:t>1</a:t>
            </a:r>
          </a:p>
        </p:txBody>
      </p:sp>
      <p:sp>
        <p:nvSpPr>
          <p:cNvPr id="127" name="Rectangle 315"/>
          <p:cNvSpPr>
            <a:spLocks noChangeArrowheads="1"/>
          </p:cNvSpPr>
          <p:nvPr/>
        </p:nvSpPr>
        <p:spPr bwMode="auto">
          <a:xfrm>
            <a:off x="7705498" y="3429814"/>
            <a:ext cx="264496"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7" b="1">
                <a:solidFill>
                  <a:srgbClr val="000099"/>
                </a:solidFill>
                <a:latin typeface="微软雅黑" pitchFamily="34" charset="-122"/>
                <a:ea typeface="微软雅黑" pitchFamily="34" charset="-122"/>
              </a:rPr>
              <a:t>R</a:t>
            </a:r>
            <a:r>
              <a:rPr kumimoji="1" lang="en-US" altLang="zh-CN" sz="1867" b="1" baseline="-25000">
                <a:solidFill>
                  <a:srgbClr val="000099"/>
                </a:solidFill>
                <a:latin typeface="微软雅黑" pitchFamily="34" charset="-122"/>
                <a:ea typeface="微软雅黑" pitchFamily="34" charset="-122"/>
              </a:rPr>
              <a:t>2</a:t>
            </a:r>
          </a:p>
        </p:txBody>
      </p:sp>
      <p:pic>
        <p:nvPicPr>
          <p:cNvPr id="128" name="图片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22443" y="2159799"/>
            <a:ext cx="588101" cy="823341"/>
          </a:xfrm>
          <a:prstGeom prst="rect">
            <a:avLst/>
          </a:prstGeom>
        </p:spPr>
      </p:pic>
      <p:pic>
        <p:nvPicPr>
          <p:cNvPr id="129"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4773" y="2474308"/>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99781" y="3242886"/>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4773" y="4577234"/>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40342" y="3907211"/>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33" name="图片 1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5344" y="3043115"/>
            <a:ext cx="588101" cy="823341"/>
          </a:xfrm>
          <a:prstGeom prst="rect">
            <a:avLst/>
          </a:prstGeom>
        </p:spPr>
      </p:pic>
      <p:pic>
        <p:nvPicPr>
          <p:cNvPr id="134" name="图片 1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5344" y="4003222"/>
            <a:ext cx="588101" cy="823341"/>
          </a:xfrm>
          <a:prstGeom prst="rect">
            <a:avLst/>
          </a:prstGeom>
        </p:spPr>
      </p:pic>
      <p:pic>
        <p:nvPicPr>
          <p:cNvPr id="135" name="图片 1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22443" y="4771307"/>
            <a:ext cx="588101" cy="823341"/>
          </a:xfrm>
          <a:prstGeom prst="rect">
            <a:avLst/>
          </a:prstGeom>
        </p:spPr>
      </p:pic>
      <p:pic>
        <p:nvPicPr>
          <p:cNvPr id="136" name="图片 1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9747" y="4745264"/>
            <a:ext cx="588101" cy="823341"/>
          </a:xfrm>
          <a:prstGeom prst="rect">
            <a:avLst/>
          </a:prstGeom>
        </p:spPr>
      </p:pic>
      <p:sp>
        <p:nvSpPr>
          <p:cNvPr id="141" name="矩形 140"/>
          <p:cNvSpPr/>
          <p:nvPr/>
        </p:nvSpPr>
        <p:spPr>
          <a:xfrm>
            <a:off x="4040573" y="1731380"/>
            <a:ext cx="4545708" cy="954300"/>
          </a:xfrm>
          <a:prstGeom prst="rect">
            <a:avLst/>
          </a:prstGeom>
          <a:solidFill>
            <a:srgbClr val="66FF66"/>
          </a:solidFill>
          <a:ln>
            <a:solidFill>
              <a:schemeClr val="tx1"/>
            </a:solidFill>
          </a:ln>
        </p:spPr>
        <p:txBody>
          <a:bodyPr wrap="square">
            <a:spAutoFit/>
          </a:bodyPr>
          <a:lstStyle/>
          <a:p>
            <a:r>
              <a:rPr kumimoji="1" lang="en-US" altLang="zh-CN" sz="1867" b="1" dirty="0">
                <a:latin typeface="微软雅黑" pitchFamily="34" charset="-122"/>
                <a:ea typeface="微软雅黑" pitchFamily="34" charset="-122"/>
              </a:rPr>
              <a:t>(3) </a:t>
            </a:r>
            <a:r>
              <a:rPr kumimoji="1" lang="zh-CN" altLang="en-US" sz="1867" b="1" dirty="0">
                <a:latin typeface="微软雅黑" pitchFamily="34" charset="-122"/>
                <a:ea typeface="微软雅黑" pitchFamily="34" charset="-122"/>
              </a:rPr>
              <a:t>否则，高速缓存就代表发出请求的用户浏览器，与互联网上的源点服务器建立 </a:t>
            </a:r>
            <a:r>
              <a:rPr kumimoji="1" lang="en-US" altLang="zh-CN" sz="1867" b="1" dirty="0">
                <a:latin typeface="微软雅黑" pitchFamily="34" charset="-122"/>
                <a:ea typeface="微软雅黑" pitchFamily="34" charset="-122"/>
              </a:rPr>
              <a:t>TCP </a:t>
            </a:r>
            <a:r>
              <a:rPr kumimoji="1" lang="zh-CN" altLang="en-US" sz="1867" b="1" dirty="0">
                <a:latin typeface="微软雅黑" pitchFamily="34" charset="-122"/>
                <a:ea typeface="微软雅黑" pitchFamily="34" charset="-122"/>
              </a:rPr>
              <a:t>连接，并发送 </a:t>
            </a:r>
            <a:r>
              <a:rPr kumimoji="1" lang="en-US" altLang="zh-CN" sz="1867" b="1" dirty="0">
                <a:latin typeface="微软雅黑" pitchFamily="34" charset="-122"/>
                <a:ea typeface="微软雅黑" pitchFamily="34" charset="-122"/>
              </a:rPr>
              <a:t>HTTP </a:t>
            </a:r>
            <a:r>
              <a:rPr kumimoji="1" lang="zh-CN" altLang="en-US" sz="1867" b="1" dirty="0">
                <a:latin typeface="微软雅黑" pitchFamily="34" charset="-122"/>
                <a:ea typeface="微软雅黑" pitchFamily="34" charset="-122"/>
              </a:rPr>
              <a:t>请求报文。</a:t>
            </a:r>
          </a:p>
        </p:txBody>
      </p:sp>
      <p:cxnSp>
        <p:nvCxnSpPr>
          <p:cNvPr id="143" name="直接箭头连接符 142"/>
          <p:cNvCxnSpPr/>
          <p:nvPr/>
        </p:nvCxnSpPr>
        <p:spPr>
          <a:xfrm flipH="1">
            <a:off x="3970147" y="5086382"/>
            <a:ext cx="1095180" cy="179729"/>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4" name="Freeform 325"/>
          <p:cNvSpPr>
            <a:spLocks/>
          </p:cNvSpPr>
          <p:nvPr/>
        </p:nvSpPr>
        <p:spPr bwMode="auto">
          <a:xfrm>
            <a:off x="3813797" y="2716266"/>
            <a:ext cx="6451548" cy="2129756"/>
          </a:xfrm>
          <a:custGeom>
            <a:avLst/>
            <a:gdLst>
              <a:gd name="T0" fmla="*/ 0 w 3356"/>
              <a:gd name="T1" fmla="*/ 2147483646 h 1179"/>
              <a:gd name="T2" fmla="*/ 2147483646 w 3356"/>
              <a:gd name="T3" fmla="*/ 2147483646 h 1179"/>
              <a:gd name="T4" fmla="*/ 2147483646 w 3356"/>
              <a:gd name="T5" fmla="*/ 2147483646 h 1179"/>
              <a:gd name="T6" fmla="*/ 2147483646 w 3356"/>
              <a:gd name="T7" fmla="*/ 2147483646 h 1179"/>
              <a:gd name="T8" fmla="*/ 2147483646 w 3356"/>
              <a:gd name="T9" fmla="*/ 2147483646 h 1179"/>
              <a:gd name="T10" fmla="*/ 2147483646 w 3356"/>
              <a:gd name="T11" fmla="*/ 2147483646 h 1179"/>
              <a:gd name="T12" fmla="*/ 2147483646 w 3356"/>
              <a:gd name="T13" fmla="*/ 2147483646 h 1179"/>
              <a:gd name="T14" fmla="*/ 2147483646 w 3356"/>
              <a:gd name="T15" fmla="*/ 2147483646 h 1179"/>
              <a:gd name="T16" fmla="*/ 2147483646 w 3356"/>
              <a:gd name="T17" fmla="*/ 0 h 11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56" h="1179">
                <a:moveTo>
                  <a:pt x="0" y="1179"/>
                </a:moveTo>
                <a:cubicBezTo>
                  <a:pt x="64" y="1127"/>
                  <a:pt x="263" y="937"/>
                  <a:pt x="385" y="867"/>
                </a:cubicBezTo>
                <a:cubicBezTo>
                  <a:pt x="507" y="797"/>
                  <a:pt x="552" y="778"/>
                  <a:pt x="732" y="758"/>
                </a:cubicBezTo>
                <a:cubicBezTo>
                  <a:pt x="912" y="738"/>
                  <a:pt x="1271" y="752"/>
                  <a:pt x="1464" y="749"/>
                </a:cubicBezTo>
                <a:cubicBezTo>
                  <a:pt x="1657" y="746"/>
                  <a:pt x="1767" y="750"/>
                  <a:pt x="1893" y="739"/>
                </a:cubicBezTo>
                <a:cubicBezTo>
                  <a:pt x="2019" y="728"/>
                  <a:pt x="2099" y="720"/>
                  <a:pt x="2222" y="680"/>
                </a:cubicBezTo>
                <a:cubicBezTo>
                  <a:pt x="2345" y="640"/>
                  <a:pt x="2503" y="567"/>
                  <a:pt x="2631" y="499"/>
                </a:cubicBezTo>
                <a:cubicBezTo>
                  <a:pt x="2759" y="431"/>
                  <a:pt x="2872" y="355"/>
                  <a:pt x="2993" y="272"/>
                </a:cubicBezTo>
                <a:cubicBezTo>
                  <a:pt x="3114" y="189"/>
                  <a:pt x="3295" y="53"/>
                  <a:pt x="3356" y="0"/>
                </a:cubicBezTo>
              </a:path>
            </a:pathLst>
          </a:custGeom>
          <a:noFill/>
          <a:ln w="57150" cmpd="sng">
            <a:solidFill>
              <a:srgbClr val="CC00CC"/>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endParaRPr>
          </a:p>
        </p:txBody>
      </p:sp>
      <p:sp>
        <p:nvSpPr>
          <p:cNvPr id="119" name="Rectangle 255"/>
          <p:cNvSpPr>
            <a:spLocks noChangeArrowheads="1"/>
          </p:cNvSpPr>
          <p:nvPr/>
        </p:nvSpPr>
        <p:spPr bwMode="auto">
          <a:xfrm>
            <a:off x="3697846" y="3132946"/>
            <a:ext cx="6155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solidFill>
                  <a:schemeClr val="bg1"/>
                </a:solidFill>
                <a:latin typeface="微软雅黑" pitchFamily="34" charset="-122"/>
                <a:ea typeface="微软雅黑" pitchFamily="34" charset="-122"/>
              </a:rPr>
              <a:t>校园网</a:t>
            </a:r>
          </a:p>
        </p:txBody>
      </p:sp>
      <p:sp>
        <p:nvSpPr>
          <p:cNvPr id="120" name="Rectangle 313"/>
          <p:cNvSpPr>
            <a:spLocks noChangeArrowheads="1"/>
          </p:cNvSpPr>
          <p:nvPr/>
        </p:nvSpPr>
        <p:spPr bwMode="auto">
          <a:xfrm>
            <a:off x="1286761" y="3622923"/>
            <a:ext cx="6155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solidFill>
                  <a:schemeClr val="bg1"/>
                </a:solidFill>
                <a:latin typeface="微软雅黑" pitchFamily="34" charset="-122"/>
                <a:ea typeface="微软雅黑" pitchFamily="34" charset="-122"/>
              </a:rPr>
              <a:t>浏览器</a:t>
            </a:r>
          </a:p>
        </p:txBody>
      </p:sp>
      <p:grpSp>
        <p:nvGrpSpPr>
          <p:cNvPr id="122" name="Group 24">
            <a:extLst>
              <a:ext uri="{FF2B5EF4-FFF2-40B4-BE49-F238E27FC236}">
                <a16:creationId xmlns:a16="http://schemas.microsoft.com/office/drawing/2014/main" id="{9E76256C-6F1B-426A-B56E-6FC603E12FD2}"/>
              </a:ext>
            </a:extLst>
          </p:cNvPr>
          <p:cNvGrpSpPr>
            <a:grpSpLocks/>
          </p:cNvGrpSpPr>
          <p:nvPr/>
        </p:nvGrpSpPr>
        <p:grpSpPr bwMode="auto">
          <a:xfrm>
            <a:off x="473157" y="2525117"/>
            <a:ext cx="4509393" cy="3320193"/>
            <a:chOff x="912" y="768"/>
            <a:chExt cx="2400" cy="1584"/>
          </a:xfrm>
          <a:solidFill>
            <a:schemeClr val="bg2">
              <a:lumMod val="90000"/>
              <a:alpha val="19000"/>
            </a:schemeClr>
          </a:solidFill>
        </p:grpSpPr>
        <p:sp>
          <p:nvSpPr>
            <p:cNvPr id="125" name="Oval 25">
              <a:extLst>
                <a:ext uri="{FF2B5EF4-FFF2-40B4-BE49-F238E27FC236}">
                  <a16:creationId xmlns:a16="http://schemas.microsoft.com/office/drawing/2014/main" id="{DBD36D12-F0C5-43B3-896F-02D69CB97E60}"/>
                </a:ext>
              </a:extLst>
            </p:cNvPr>
            <p:cNvSpPr>
              <a:spLocks noChangeArrowheads="1"/>
            </p:cNvSpPr>
            <p:nvPr/>
          </p:nvSpPr>
          <p:spPr bwMode="auto">
            <a:xfrm>
              <a:off x="1751" y="799"/>
              <a:ext cx="1026" cy="62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7" name="Oval 26">
              <a:extLst>
                <a:ext uri="{FF2B5EF4-FFF2-40B4-BE49-F238E27FC236}">
                  <a16:creationId xmlns:a16="http://schemas.microsoft.com/office/drawing/2014/main" id="{95A730DC-A30E-4A81-A4A6-0E2523760CF5}"/>
                </a:ext>
              </a:extLst>
            </p:cNvPr>
            <p:cNvSpPr>
              <a:spLocks noChangeArrowheads="1"/>
            </p:cNvSpPr>
            <p:nvPr/>
          </p:nvSpPr>
          <p:spPr bwMode="auto">
            <a:xfrm>
              <a:off x="1172" y="972"/>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8" name="Oval 27">
              <a:extLst>
                <a:ext uri="{FF2B5EF4-FFF2-40B4-BE49-F238E27FC236}">
                  <a16:creationId xmlns:a16="http://schemas.microsoft.com/office/drawing/2014/main" id="{75CCBBEE-B8B4-47A9-B8ED-2ECD81D661BD}"/>
                </a:ext>
              </a:extLst>
            </p:cNvPr>
            <p:cNvSpPr>
              <a:spLocks noChangeArrowheads="1"/>
            </p:cNvSpPr>
            <p:nvPr/>
          </p:nvSpPr>
          <p:spPr bwMode="auto">
            <a:xfrm>
              <a:off x="926" y="1364"/>
              <a:ext cx="521" cy="50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9" name="Oval 28">
              <a:extLst>
                <a:ext uri="{FF2B5EF4-FFF2-40B4-BE49-F238E27FC236}">
                  <a16:creationId xmlns:a16="http://schemas.microsoft.com/office/drawing/2014/main" id="{F2007061-1FDC-4D3C-939F-0C1A95201520}"/>
                </a:ext>
              </a:extLst>
            </p:cNvPr>
            <p:cNvSpPr>
              <a:spLocks noChangeArrowheads="1"/>
            </p:cNvSpPr>
            <p:nvPr/>
          </p:nvSpPr>
          <p:spPr bwMode="auto">
            <a:xfrm>
              <a:off x="1085" y="1599"/>
              <a:ext cx="796"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40" name="Oval 29">
              <a:extLst>
                <a:ext uri="{FF2B5EF4-FFF2-40B4-BE49-F238E27FC236}">
                  <a16:creationId xmlns:a16="http://schemas.microsoft.com/office/drawing/2014/main" id="{538CC044-2DE9-410C-899A-812D89B1678F}"/>
                </a:ext>
              </a:extLst>
            </p:cNvPr>
            <p:cNvSpPr>
              <a:spLocks noChangeArrowheads="1"/>
            </p:cNvSpPr>
            <p:nvPr/>
          </p:nvSpPr>
          <p:spPr bwMode="auto">
            <a:xfrm>
              <a:off x="1664" y="1693"/>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45" name="Oval 30">
              <a:extLst>
                <a:ext uri="{FF2B5EF4-FFF2-40B4-BE49-F238E27FC236}">
                  <a16:creationId xmlns:a16="http://schemas.microsoft.com/office/drawing/2014/main" id="{2FE51EDB-68D8-4089-901C-2442FE4B5F82}"/>
                </a:ext>
              </a:extLst>
            </p:cNvPr>
            <p:cNvSpPr>
              <a:spLocks noChangeArrowheads="1"/>
            </p:cNvSpPr>
            <p:nvPr/>
          </p:nvSpPr>
          <p:spPr bwMode="auto">
            <a:xfrm>
              <a:off x="2445" y="988"/>
              <a:ext cx="751"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46" name="Oval 31">
              <a:extLst>
                <a:ext uri="{FF2B5EF4-FFF2-40B4-BE49-F238E27FC236}">
                  <a16:creationId xmlns:a16="http://schemas.microsoft.com/office/drawing/2014/main" id="{FF22C551-DC16-4DD4-888E-8DBD5D57F3B0}"/>
                </a:ext>
              </a:extLst>
            </p:cNvPr>
            <p:cNvSpPr>
              <a:spLocks noChangeArrowheads="1"/>
            </p:cNvSpPr>
            <p:nvPr/>
          </p:nvSpPr>
          <p:spPr bwMode="auto">
            <a:xfrm>
              <a:off x="2560" y="1317"/>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47" name="Oval 32">
              <a:extLst>
                <a:ext uri="{FF2B5EF4-FFF2-40B4-BE49-F238E27FC236}">
                  <a16:creationId xmlns:a16="http://schemas.microsoft.com/office/drawing/2014/main" id="{7407C618-821F-4B3A-8183-C1A1C2107F6F}"/>
                </a:ext>
              </a:extLst>
            </p:cNvPr>
            <p:cNvSpPr>
              <a:spLocks noChangeArrowheads="1"/>
            </p:cNvSpPr>
            <p:nvPr/>
          </p:nvSpPr>
          <p:spPr bwMode="auto">
            <a:xfrm>
              <a:off x="2488" y="1427"/>
              <a:ext cx="752"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48" name="Oval 33">
              <a:extLst>
                <a:ext uri="{FF2B5EF4-FFF2-40B4-BE49-F238E27FC236}">
                  <a16:creationId xmlns:a16="http://schemas.microsoft.com/office/drawing/2014/main" id="{2BC3DC11-B461-4C95-BEEF-308137146F9B}"/>
                </a:ext>
              </a:extLst>
            </p:cNvPr>
            <p:cNvSpPr>
              <a:spLocks noChangeArrowheads="1"/>
            </p:cNvSpPr>
            <p:nvPr/>
          </p:nvSpPr>
          <p:spPr bwMode="auto">
            <a:xfrm>
              <a:off x="1360" y="1176"/>
              <a:ext cx="1547"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grpSp>
          <p:nvGrpSpPr>
            <p:cNvPr id="149" name="Group 34">
              <a:extLst>
                <a:ext uri="{FF2B5EF4-FFF2-40B4-BE49-F238E27FC236}">
                  <a16:creationId xmlns:a16="http://schemas.microsoft.com/office/drawing/2014/main" id="{CB5B85DD-A0BE-48EC-A389-E6DD005575A2}"/>
                </a:ext>
              </a:extLst>
            </p:cNvPr>
            <p:cNvGrpSpPr>
              <a:grpSpLocks/>
            </p:cNvGrpSpPr>
            <p:nvPr/>
          </p:nvGrpSpPr>
          <p:grpSpPr bwMode="auto">
            <a:xfrm>
              <a:off x="912" y="768"/>
              <a:ext cx="2386" cy="1553"/>
              <a:chOff x="912" y="768"/>
              <a:chExt cx="2386" cy="1553"/>
            </a:xfrm>
            <a:grpFill/>
          </p:grpSpPr>
          <p:sp>
            <p:nvSpPr>
              <p:cNvPr id="150" name="Oval 35">
                <a:extLst>
                  <a:ext uri="{FF2B5EF4-FFF2-40B4-BE49-F238E27FC236}">
                    <a16:creationId xmlns:a16="http://schemas.microsoft.com/office/drawing/2014/main" id="{0C4D45BE-5213-4107-895C-E0BE97DF8B0A}"/>
                  </a:ext>
                </a:extLst>
              </p:cNvPr>
              <p:cNvSpPr>
                <a:spLocks noChangeArrowheads="1"/>
              </p:cNvSpPr>
              <p:nvPr/>
            </p:nvSpPr>
            <p:spPr bwMode="auto">
              <a:xfrm>
                <a:off x="1736" y="768"/>
                <a:ext cx="1027"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51" name="Oval 36">
                <a:extLst>
                  <a:ext uri="{FF2B5EF4-FFF2-40B4-BE49-F238E27FC236}">
                    <a16:creationId xmlns:a16="http://schemas.microsoft.com/office/drawing/2014/main" id="{7901C32A-158A-4EF6-BBEC-8E0AAF6BD09B}"/>
                  </a:ext>
                </a:extLst>
              </p:cNvPr>
              <p:cNvSpPr>
                <a:spLocks noChangeArrowheads="1"/>
              </p:cNvSpPr>
              <p:nvPr/>
            </p:nvSpPr>
            <p:spPr bwMode="auto">
              <a:xfrm>
                <a:off x="1158" y="941"/>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52" name="Oval 37">
                <a:extLst>
                  <a:ext uri="{FF2B5EF4-FFF2-40B4-BE49-F238E27FC236}">
                    <a16:creationId xmlns:a16="http://schemas.microsoft.com/office/drawing/2014/main" id="{F92ECFBD-FD7C-4C8D-80C9-A3C0B8717945}"/>
                  </a:ext>
                </a:extLst>
              </p:cNvPr>
              <p:cNvSpPr>
                <a:spLocks noChangeArrowheads="1"/>
              </p:cNvSpPr>
              <p:nvPr/>
            </p:nvSpPr>
            <p:spPr bwMode="auto">
              <a:xfrm>
                <a:off x="912" y="1333"/>
                <a:ext cx="520" cy="50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53" name="Oval 38">
                <a:extLst>
                  <a:ext uri="{FF2B5EF4-FFF2-40B4-BE49-F238E27FC236}">
                    <a16:creationId xmlns:a16="http://schemas.microsoft.com/office/drawing/2014/main" id="{F01DCB84-2A2C-49DD-8C1D-379D75387D6C}"/>
                  </a:ext>
                </a:extLst>
              </p:cNvPr>
              <p:cNvSpPr>
                <a:spLocks noChangeArrowheads="1"/>
              </p:cNvSpPr>
              <p:nvPr/>
            </p:nvSpPr>
            <p:spPr bwMode="auto">
              <a:xfrm>
                <a:off x="1071" y="1568"/>
                <a:ext cx="795"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54" name="Oval 39">
                <a:extLst>
                  <a:ext uri="{FF2B5EF4-FFF2-40B4-BE49-F238E27FC236}">
                    <a16:creationId xmlns:a16="http://schemas.microsoft.com/office/drawing/2014/main" id="{439D01F8-EE7B-45A0-A44A-37FE9C1A8968}"/>
                  </a:ext>
                </a:extLst>
              </p:cNvPr>
              <p:cNvSpPr>
                <a:spLocks noChangeArrowheads="1"/>
              </p:cNvSpPr>
              <p:nvPr/>
            </p:nvSpPr>
            <p:spPr bwMode="auto">
              <a:xfrm>
                <a:off x="1649" y="1662"/>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55" name="Oval 40">
                <a:extLst>
                  <a:ext uri="{FF2B5EF4-FFF2-40B4-BE49-F238E27FC236}">
                    <a16:creationId xmlns:a16="http://schemas.microsoft.com/office/drawing/2014/main" id="{D3CEF514-8C0A-4956-9CB1-8BB67AE1E639}"/>
                  </a:ext>
                </a:extLst>
              </p:cNvPr>
              <p:cNvSpPr>
                <a:spLocks noChangeArrowheads="1"/>
              </p:cNvSpPr>
              <p:nvPr/>
            </p:nvSpPr>
            <p:spPr bwMode="auto">
              <a:xfrm>
                <a:off x="2430" y="95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56" name="Oval 41">
                <a:extLst>
                  <a:ext uri="{FF2B5EF4-FFF2-40B4-BE49-F238E27FC236}">
                    <a16:creationId xmlns:a16="http://schemas.microsoft.com/office/drawing/2014/main" id="{A49FFCB4-4682-4FE1-82DA-CAAB3940D374}"/>
                  </a:ext>
                </a:extLst>
              </p:cNvPr>
              <p:cNvSpPr>
                <a:spLocks noChangeArrowheads="1"/>
              </p:cNvSpPr>
              <p:nvPr/>
            </p:nvSpPr>
            <p:spPr bwMode="auto">
              <a:xfrm>
                <a:off x="2546" y="128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57" name="Oval 42">
                <a:extLst>
                  <a:ext uri="{FF2B5EF4-FFF2-40B4-BE49-F238E27FC236}">
                    <a16:creationId xmlns:a16="http://schemas.microsoft.com/office/drawing/2014/main" id="{E3B5C1D0-DE3B-4A96-B77D-370956F13CBF}"/>
                  </a:ext>
                </a:extLst>
              </p:cNvPr>
              <p:cNvSpPr>
                <a:spLocks noChangeArrowheads="1"/>
              </p:cNvSpPr>
              <p:nvPr/>
            </p:nvSpPr>
            <p:spPr bwMode="auto">
              <a:xfrm>
                <a:off x="2473" y="1395"/>
                <a:ext cx="752"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58" name="Oval 43">
                <a:extLst>
                  <a:ext uri="{FF2B5EF4-FFF2-40B4-BE49-F238E27FC236}">
                    <a16:creationId xmlns:a16="http://schemas.microsoft.com/office/drawing/2014/main" id="{5FC42A7E-AB55-443C-AA12-24342BA2453D}"/>
                  </a:ext>
                </a:extLst>
              </p:cNvPr>
              <p:cNvSpPr>
                <a:spLocks noChangeArrowheads="1"/>
              </p:cNvSpPr>
              <p:nvPr/>
            </p:nvSpPr>
            <p:spPr bwMode="auto">
              <a:xfrm>
                <a:off x="1346" y="1144"/>
                <a:ext cx="1547"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grpSp>
      </p:grpSp>
      <p:sp>
        <p:nvSpPr>
          <p:cNvPr id="160" name="Text Box 328">
            <a:extLst>
              <a:ext uri="{FF2B5EF4-FFF2-40B4-BE49-F238E27FC236}">
                <a16:creationId xmlns:a16="http://schemas.microsoft.com/office/drawing/2014/main" id="{596B2E47-72B5-484D-961D-B22260283CFD}"/>
              </a:ext>
            </a:extLst>
          </p:cNvPr>
          <p:cNvSpPr txBox="1">
            <a:spLocks noChangeArrowheads="1"/>
          </p:cNvSpPr>
          <p:nvPr/>
        </p:nvSpPr>
        <p:spPr bwMode="auto">
          <a:xfrm>
            <a:off x="5065327" y="4864519"/>
            <a:ext cx="3050835"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lang="zh-CN" altLang="en-US" sz="1867" b="1" dirty="0">
                <a:solidFill>
                  <a:srgbClr val="000099"/>
                </a:solidFill>
                <a:latin typeface="微软雅黑" pitchFamily="34" charset="-122"/>
                <a:ea typeface="微软雅黑" pitchFamily="34" charset="-122"/>
              </a:rPr>
              <a:t>校园网出口处的代理服务器</a:t>
            </a:r>
          </a:p>
          <a:p>
            <a:pPr algn="ctr"/>
            <a:r>
              <a:rPr lang="zh-CN" altLang="en-US" sz="1867" b="1" dirty="0">
                <a:solidFill>
                  <a:srgbClr val="000099"/>
                </a:solidFill>
                <a:latin typeface="微软雅黑" pitchFamily="34" charset="-122"/>
                <a:ea typeface="微软雅黑" pitchFamily="34" charset="-122"/>
              </a:rPr>
              <a:t>（高速缓存）</a:t>
            </a:r>
          </a:p>
        </p:txBody>
      </p:sp>
      <p:pic>
        <p:nvPicPr>
          <p:cNvPr id="114" name="图形 113">
            <a:extLst>
              <a:ext uri="{FF2B5EF4-FFF2-40B4-BE49-F238E27FC236}">
                <a16:creationId xmlns:a16="http://schemas.microsoft.com/office/drawing/2014/main" id="{1A1E82C3-2AE6-44DD-9F26-4674DDEC60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81065" y="3778273"/>
            <a:ext cx="698726" cy="698726"/>
          </a:xfrm>
          <a:prstGeom prst="rect">
            <a:avLst/>
          </a:prstGeom>
        </p:spPr>
      </p:pic>
      <p:pic>
        <p:nvPicPr>
          <p:cNvPr id="115" name="图形 114">
            <a:extLst>
              <a:ext uri="{FF2B5EF4-FFF2-40B4-BE49-F238E27FC236}">
                <a16:creationId xmlns:a16="http://schemas.microsoft.com/office/drawing/2014/main" id="{5A22BCD4-7605-493F-B53E-586555212A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56698" y="3734049"/>
            <a:ext cx="698726" cy="698726"/>
          </a:xfrm>
          <a:prstGeom prst="rect">
            <a:avLst/>
          </a:prstGeom>
        </p:spPr>
      </p:pic>
    </p:spTree>
    <p:extLst>
      <p:ext uri="{BB962C8B-B14F-4D97-AF65-F5344CB8AC3E}">
        <p14:creationId xmlns:p14="http://schemas.microsoft.com/office/powerpoint/2010/main" val="348484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left)">
                                      <p:cBhvr>
                                        <p:cTn id="7" dur="2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8421B2-F4E5-4B8E-97F1-0C1B44FE070D}"/>
              </a:ext>
            </a:extLst>
          </p:cNvPr>
          <p:cNvSpPr>
            <a:spLocks noGrp="1"/>
          </p:cNvSpPr>
          <p:nvPr>
            <p:ph type="title"/>
          </p:nvPr>
        </p:nvSpPr>
        <p:spPr/>
        <p:txBody>
          <a:bodyPr>
            <a:normAutofit/>
          </a:bodyPr>
          <a:lstStyle/>
          <a:p>
            <a:r>
              <a:rPr lang="zh-CN" altLang="en-US" sz="2800" dirty="0"/>
              <a:t>代理服务器工作原理</a:t>
            </a:r>
            <a:endParaRPr lang="zh-CN" altLang="en-US" dirty="0"/>
          </a:p>
        </p:txBody>
      </p:sp>
      <p:sp>
        <p:nvSpPr>
          <p:cNvPr id="29" name="Line 119"/>
          <p:cNvSpPr>
            <a:spLocks noChangeShapeType="1"/>
          </p:cNvSpPr>
          <p:nvPr/>
        </p:nvSpPr>
        <p:spPr bwMode="auto">
          <a:xfrm flipV="1">
            <a:off x="3970147" y="4102434"/>
            <a:ext cx="685091" cy="867767"/>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graphicFrame>
        <p:nvGraphicFramePr>
          <p:cNvPr id="32" name="Object 44"/>
          <p:cNvGraphicFramePr>
            <a:graphicFrameLocks noChangeAspect="1"/>
          </p:cNvGraphicFramePr>
          <p:nvPr/>
        </p:nvGraphicFramePr>
        <p:xfrm>
          <a:off x="8095797" y="3373771"/>
          <a:ext cx="2012219" cy="1268179"/>
        </p:xfrm>
        <a:graphic>
          <a:graphicData uri="http://schemas.openxmlformats.org/presentationml/2006/ole">
            <mc:AlternateContent xmlns:mc="http://schemas.openxmlformats.org/markup-compatibility/2006">
              <mc:Choice xmlns:v="urn:schemas-microsoft-com:vml" Requires="v">
                <p:oleObj spid="_x0000_s44261" name="VISIO" r:id="rId3" imgW="1687068" imgH="964692" progId="">
                  <p:embed/>
                </p:oleObj>
              </mc:Choice>
              <mc:Fallback>
                <p:oleObj name="VISIO" r:id="rId3" imgW="1687068" imgH="964692" progId="">
                  <p:embed/>
                  <p:pic>
                    <p:nvPicPr>
                      <p:cNvPr id="32" name="Object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5797" y="3373771"/>
                        <a:ext cx="2012219" cy="1268179"/>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3" name="Line 45"/>
          <p:cNvSpPr>
            <a:spLocks noChangeShapeType="1"/>
          </p:cNvSpPr>
          <p:nvPr/>
        </p:nvSpPr>
        <p:spPr bwMode="auto">
          <a:xfrm>
            <a:off x="4902268" y="3993448"/>
            <a:ext cx="2872616"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4" name="Line 46"/>
          <p:cNvSpPr>
            <a:spLocks noChangeShapeType="1"/>
          </p:cNvSpPr>
          <p:nvPr/>
        </p:nvSpPr>
        <p:spPr bwMode="auto">
          <a:xfrm>
            <a:off x="9341293" y="4555483"/>
            <a:ext cx="738969" cy="598861"/>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5" name="Line 47"/>
          <p:cNvSpPr>
            <a:spLocks noChangeShapeType="1"/>
          </p:cNvSpPr>
          <p:nvPr/>
        </p:nvSpPr>
        <p:spPr bwMode="auto">
          <a:xfrm>
            <a:off x="9768022" y="4248046"/>
            <a:ext cx="593257" cy="126497"/>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6" name="Line 48"/>
          <p:cNvSpPr>
            <a:spLocks noChangeShapeType="1"/>
          </p:cNvSpPr>
          <p:nvPr/>
        </p:nvSpPr>
        <p:spPr bwMode="auto">
          <a:xfrm flipV="1">
            <a:off x="9800980" y="3497067"/>
            <a:ext cx="560299" cy="169731"/>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7" name="Line 49"/>
          <p:cNvSpPr>
            <a:spLocks noChangeShapeType="1"/>
          </p:cNvSpPr>
          <p:nvPr/>
        </p:nvSpPr>
        <p:spPr bwMode="auto">
          <a:xfrm flipV="1">
            <a:off x="9306599" y="2814940"/>
            <a:ext cx="773664" cy="656507"/>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8" name="Rectangle 114"/>
          <p:cNvSpPr>
            <a:spLocks noChangeArrowheads="1"/>
          </p:cNvSpPr>
          <p:nvPr/>
        </p:nvSpPr>
        <p:spPr bwMode="auto">
          <a:xfrm>
            <a:off x="3053110" y="2525117"/>
            <a:ext cx="36428" cy="2861407"/>
          </a:xfrm>
          <a:prstGeom prst="rect">
            <a:avLst/>
          </a:prstGeom>
          <a:solidFill>
            <a:srgbClr val="000000"/>
          </a:solidFill>
          <a:ln w="38100" cmpd="sng">
            <a:solidFill>
              <a:srgbClr val="00B0F0"/>
            </a:solidFill>
            <a:miter lim="800000"/>
            <a:headEnd/>
            <a:tailEnd/>
          </a:ln>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39" name="Line 115"/>
          <p:cNvSpPr>
            <a:spLocks noChangeShapeType="1"/>
          </p:cNvSpPr>
          <p:nvPr/>
        </p:nvSpPr>
        <p:spPr bwMode="auto">
          <a:xfrm>
            <a:off x="2154549" y="2952647"/>
            <a:ext cx="934987" cy="3203"/>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0" name="Line 116"/>
          <p:cNvSpPr>
            <a:spLocks noChangeShapeType="1"/>
          </p:cNvSpPr>
          <p:nvPr/>
        </p:nvSpPr>
        <p:spPr bwMode="auto">
          <a:xfrm>
            <a:off x="2433833" y="3734049"/>
            <a:ext cx="655705" cy="1601"/>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1" name="Line 117"/>
          <p:cNvSpPr>
            <a:spLocks noChangeShapeType="1"/>
          </p:cNvSpPr>
          <p:nvPr/>
        </p:nvSpPr>
        <p:spPr bwMode="auto">
          <a:xfrm>
            <a:off x="1665373" y="4276867"/>
            <a:ext cx="1405084" cy="4803"/>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2" name="Line 118"/>
          <p:cNvSpPr>
            <a:spLocks noChangeShapeType="1"/>
          </p:cNvSpPr>
          <p:nvPr/>
        </p:nvSpPr>
        <p:spPr bwMode="auto">
          <a:xfrm>
            <a:off x="2248223" y="5000627"/>
            <a:ext cx="843051" cy="3203"/>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3" name="Line 119"/>
          <p:cNvSpPr>
            <a:spLocks noChangeShapeType="1"/>
          </p:cNvSpPr>
          <p:nvPr/>
        </p:nvSpPr>
        <p:spPr bwMode="auto">
          <a:xfrm>
            <a:off x="3070456" y="3985444"/>
            <a:ext cx="1590693" cy="3203"/>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70" name="Rectangle 254"/>
          <p:cNvSpPr>
            <a:spLocks noChangeArrowheads="1"/>
          </p:cNvSpPr>
          <p:nvPr/>
        </p:nvSpPr>
        <p:spPr bwMode="auto">
          <a:xfrm>
            <a:off x="3351474" y="2914218"/>
            <a:ext cx="973151" cy="682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72" name="Rectangle 279"/>
          <p:cNvSpPr>
            <a:spLocks noChangeArrowheads="1"/>
          </p:cNvSpPr>
          <p:nvPr/>
        </p:nvSpPr>
        <p:spPr bwMode="auto">
          <a:xfrm>
            <a:off x="8653481" y="2514229"/>
            <a:ext cx="10259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latin typeface="微软雅黑" pitchFamily="34" charset="-122"/>
                <a:ea typeface="微软雅黑" pitchFamily="34" charset="-122"/>
              </a:rPr>
              <a:t>源点服务器</a:t>
            </a:r>
          </a:p>
        </p:txBody>
      </p:sp>
      <p:sp>
        <p:nvSpPr>
          <p:cNvPr id="73" name="Rectangle 280"/>
          <p:cNvSpPr>
            <a:spLocks noChangeArrowheads="1"/>
          </p:cNvSpPr>
          <p:nvPr/>
        </p:nvSpPr>
        <p:spPr bwMode="auto">
          <a:xfrm>
            <a:off x="5407057" y="3556312"/>
            <a:ext cx="929784" cy="42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74" name="Rectangle 281"/>
          <p:cNvSpPr>
            <a:spLocks noChangeArrowheads="1"/>
          </p:cNvSpPr>
          <p:nvPr/>
        </p:nvSpPr>
        <p:spPr bwMode="auto">
          <a:xfrm>
            <a:off x="5833124" y="3628368"/>
            <a:ext cx="1025922"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7" b="1" dirty="0">
                <a:solidFill>
                  <a:srgbClr val="000099"/>
                </a:solidFill>
                <a:latin typeface="微软雅黑" pitchFamily="34" charset="-122"/>
                <a:ea typeface="微软雅黑" pitchFamily="34" charset="-122"/>
              </a:rPr>
              <a:t>2 Mbit/s</a:t>
            </a:r>
          </a:p>
        </p:txBody>
      </p:sp>
      <p:sp>
        <p:nvSpPr>
          <p:cNvPr id="101" name="Rectangle 308"/>
          <p:cNvSpPr>
            <a:spLocks noChangeArrowheads="1"/>
          </p:cNvSpPr>
          <p:nvPr/>
        </p:nvSpPr>
        <p:spPr bwMode="auto">
          <a:xfrm>
            <a:off x="8208554" y="3303318"/>
            <a:ext cx="973151" cy="43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02" name="Rectangle 309"/>
          <p:cNvSpPr>
            <a:spLocks noChangeArrowheads="1"/>
          </p:cNvSpPr>
          <p:nvPr/>
        </p:nvSpPr>
        <p:spPr bwMode="auto">
          <a:xfrm>
            <a:off x="8718333" y="3890972"/>
            <a:ext cx="716543"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867" b="1" dirty="0">
                <a:solidFill>
                  <a:srgbClr val="000099"/>
                </a:solidFill>
                <a:latin typeface="微软雅黑" pitchFamily="34" charset="-122"/>
                <a:ea typeface="微软雅黑" pitchFamily="34" charset="-122"/>
              </a:rPr>
              <a:t>互联网</a:t>
            </a:r>
          </a:p>
        </p:txBody>
      </p:sp>
      <p:sp>
        <p:nvSpPr>
          <p:cNvPr id="103" name="Rectangle 310"/>
          <p:cNvSpPr>
            <a:spLocks noChangeArrowheads="1"/>
          </p:cNvSpPr>
          <p:nvPr/>
        </p:nvSpPr>
        <p:spPr bwMode="auto">
          <a:xfrm>
            <a:off x="4846760" y="3400993"/>
            <a:ext cx="437137" cy="40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04" name="Rectangle 311"/>
          <p:cNvSpPr>
            <a:spLocks noChangeArrowheads="1"/>
          </p:cNvSpPr>
          <p:nvPr/>
        </p:nvSpPr>
        <p:spPr bwMode="auto">
          <a:xfrm>
            <a:off x="3911771" y="4179193"/>
            <a:ext cx="473567" cy="403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05" name="Rectangle 312"/>
          <p:cNvSpPr>
            <a:spLocks noChangeArrowheads="1"/>
          </p:cNvSpPr>
          <p:nvPr/>
        </p:nvSpPr>
        <p:spPr bwMode="auto">
          <a:xfrm>
            <a:off x="2596891" y="3790092"/>
            <a:ext cx="477035" cy="40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07" name="Rectangle 314"/>
          <p:cNvSpPr>
            <a:spLocks noChangeArrowheads="1"/>
          </p:cNvSpPr>
          <p:nvPr/>
        </p:nvSpPr>
        <p:spPr bwMode="auto">
          <a:xfrm>
            <a:off x="4841556" y="3428214"/>
            <a:ext cx="264496"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7" b="1">
                <a:solidFill>
                  <a:srgbClr val="000099"/>
                </a:solidFill>
                <a:latin typeface="微软雅黑" pitchFamily="34" charset="-122"/>
                <a:ea typeface="微软雅黑" pitchFamily="34" charset="-122"/>
              </a:rPr>
              <a:t>R</a:t>
            </a:r>
            <a:r>
              <a:rPr kumimoji="1" lang="en-US" altLang="zh-CN" sz="1867" b="1" baseline="-25000">
                <a:solidFill>
                  <a:srgbClr val="000099"/>
                </a:solidFill>
                <a:latin typeface="微软雅黑" pitchFamily="34" charset="-122"/>
                <a:ea typeface="微软雅黑" pitchFamily="34" charset="-122"/>
              </a:rPr>
              <a:t>1</a:t>
            </a:r>
          </a:p>
        </p:txBody>
      </p:sp>
      <p:sp>
        <p:nvSpPr>
          <p:cNvPr id="108" name="Rectangle 315"/>
          <p:cNvSpPr>
            <a:spLocks noChangeArrowheads="1"/>
          </p:cNvSpPr>
          <p:nvPr/>
        </p:nvSpPr>
        <p:spPr bwMode="auto">
          <a:xfrm>
            <a:off x="7705498" y="3429814"/>
            <a:ext cx="264496"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7" b="1">
                <a:solidFill>
                  <a:srgbClr val="000099"/>
                </a:solidFill>
                <a:latin typeface="微软雅黑" pitchFamily="34" charset="-122"/>
                <a:ea typeface="微软雅黑" pitchFamily="34" charset="-122"/>
              </a:rPr>
              <a:t>R</a:t>
            </a:r>
            <a:r>
              <a:rPr kumimoji="1" lang="en-US" altLang="zh-CN" sz="1867" b="1" baseline="-25000">
                <a:solidFill>
                  <a:srgbClr val="000099"/>
                </a:solidFill>
                <a:latin typeface="微软雅黑" pitchFamily="34" charset="-122"/>
                <a:ea typeface="微软雅黑" pitchFamily="34" charset="-122"/>
              </a:rPr>
              <a:t>2</a:t>
            </a:r>
          </a:p>
        </p:txBody>
      </p:sp>
      <p:pic>
        <p:nvPicPr>
          <p:cNvPr id="109" name="图片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22443" y="2159799"/>
            <a:ext cx="588101" cy="823341"/>
          </a:xfrm>
          <a:prstGeom prst="rect">
            <a:avLst/>
          </a:prstGeom>
        </p:spPr>
      </p:pic>
      <p:pic>
        <p:nvPicPr>
          <p:cNvPr id="110"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4773" y="2474308"/>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99781" y="3242886"/>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4773" y="4577234"/>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40342" y="3907211"/>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14" name="图片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5344" y="3043115"/>
            <a:ext cx="588101" cy="823341"/>
          </a:xfrm>
          <a:prstGeom prst="rect">
            <a:avLst/>
          </a:prstGeom>
        </p:spPr>
      </p:pic>
      <p:pic>
        <p:nvPicPr>
          <p:cNvPr id="115" name="图片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5344" y="4003222"/>
            <a:ext cx="588101" cy="823341"/>
          </a:xfrm>
          <a:prstGeom prst="rect">
            <a:avLst/>
          </a:prstGeom>
        </p:spPr>
      </p:pic>
      <p:pic>
        <p:nvPicPr>
          <p:cNvPr id="116" name="图片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22443" y="4771307"/>
            <a:ext cx="588101" cy="823341"/>
          </a:xfrm>
          <a:prstGeom prst="rect">
            <a:avLst/>
          </a:prstGeom>
        </p:spPr>
      </p:pic>
      <p:pic>
        <p:nvPicPr>
          <p:cNvPr id="117" name="图片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9747" y="4745264"/>
            <a:ext cx="588101" cy="823341"/>
          </a:xfrm>
          <a:prstGeom prst="rect">
            <a:avLst/>
          </a:prstGeom>
        </p:spPr>
      </p:pic>
      <p:sp>
        <p:nvSpPr>
          <p:cNvPr id="118" name="矩形 117"/>
          <p:cNvSpPr/>
          <p:nvPr/>
        </p:nvSpPr>
        <p:spPr>
          <a:xfrm>
            <a:off x="4040573" y="1731380"/>
            <a:ext cx="4441947" cy="954300"/>
          </a:xfrm>
          <a:prstGeom prst="rect">
            <a:avLst/>
          </a:prstGeom>
          <a:solidFill>
            <a:srgbClr val="66FF66"/>
          </a:solidFill>
          <a:ln>
            <a:solidFill>
              <a:schemeClr val="tx1"/>
            </a:solidFill>
          </a:ln>
        </p:spPr>
        <p:txBody>
          <a:bodyPr wrap="square">
            <a:spAutoFit/>
          </a:bodyPr>
          <a:lstStyle/>
          <a:p>
            <a:r>
              <a:rPr kumimoji="1" lang="en-US" altLang="zh-CN" sz="1867" b="1" dirty="0">
                <a:latin typeface="微软雅黑" pitchFamily="34" charset="-122"/>
                <a:ea typeface="微软雅黑" pitchFamily="34" charset="-122"/>
              </a:rPr>
              <a:t>(4) </a:t>
            </a:r>
            <a:r>
              <a:rPr kumimoji="1" lang="zh-CN" altLang="en-US" sz="1867" b="1" dirty="0">
                <a:latin typeface="微软雅黑" pitchFamily="34" charset="-122"/>
                <a:ea typeface="微软雅黑" pitchFamily="34" charset="-122"/>
              </a:rPr>
              <a:t>源点服务器将所请求的对象放在 </a:t>
            </a:r>
            <a:r>
              <a:rPr kumimoji="1" lang="en-US" altLang="zh-CN" sz="1867" b="1" dirty="0">
                <a:latin typeface="微软雅黑" pitchFamily="34" charset="-122"/>
                <a:ea typeface="微软雅黑" pitchFamily="34" charset="-122"/>
              </a:rPr>
              <a:t>HTTP </a:t>
            </a:r>
            <a:r>
              <a:rPr kumimoji="1" lang="zh-CN" altLang="en-US" sz="1867" b="1" dirty="0">
                <a:latin typeface="微软雅黑" pitchFamily="34" charset="-122"/>
                <a:ea typeface="微软雅黑" pitchFamily="34" charset="-122"/>
              </a:rPr>
              <a:t>响应报文中返回给校园网的高速缓存。</a:t>
            </a:r>
          </a:p>
        </p:txBody>
      </p:sp>
      <p:cxnSp>
        <p:nvCxnSpPr>
          <p:cNvPr id="120" name="直接箭头连接符 119"/>
          <p:cNvCxnSpPr/>
          <p:nvPr/>
        </p:nvCxnSpPr>
        <p:spPr>
          <a:xfrm flipH="1">
            <a:off x="3970147" y="5086382"/>
            <a:ext cx="1095180" cy="179729"/>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1" name="Freeform 325"/>
          <p:cNvSpPr>
            <a:spLocks/>
          </p:cNvSpPr>
          <p:nvPr/>
        </p:nvSpPr>
        <p:spPr bwMode="auto">
          <a:xfrm>
            <a:off x="3813797" y="2716266"/>
            <a:ext cx="6451548" cy="2129756"/>
          </a:xfrm>
          <a:custGeom>
            <a:avLst/>
            <a:gdLst>
              <a:gd name="T0" fmla="*/ 0 w 3356"/>
              <a:gd name="T1" fmla="*/ 2147483646 h 1179"/>
              <a:gd name="T2" fmla="*/ 2147483646 w 3356"/>
              <a:gd name="T3" fmla="*/ 2147483646 h 1179"/>
              <a:gd name="T4" fmla="*/ 2147483646 w 3356"/>
              <a:gd name="T5" fmla="*/ 2147483646 h 1179"/>
              <a:gd name="T6" fmla="*/ 2147483646 w 3356"/>
              <a:gd name="T7" fmla="*/ 2147483646 h 1179"/>
              <a:gd name="T8" fmla="*/ 2147483646 w 3356"/>
              <a:gd name="T9" fmla="*/ 2147483646 h 1179"/>
              <a:gd name="T10" fmla="*/ 2147483646 w 3356"/>
              <a:gd name="T11" fmla="*/ 2147483646 h 1179"/>
              <a:gd name="T12" fmla="*/ 2147483646 w 3356"/>
              <a:gd name="T13" fmla="*/ 2147483646 h 1179"/>
              <a:gd name="T14" fmla="*/ 2147483646 w 3356"/>
              <a:gd name="T15" fmla="*/ 2147483646 h 1179"/>
              <a:gd name="T16" fmla="*/ 2147483646 w 3356"/>
              <a:gd name="T17" fmla="*/ 0 h 11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56" h="1179">
                <a:moveTo>
                  <a:pt x="0" y="1179"/>
                </a:moveTo>
                <a:cubicBezTo>
                  <a:pt x="64" y="1127"/>
                  <a:pt x="263" y="937"/>
                  <a:pt x="385" y="867"/>
                </a:cubicBezTo>
                <a:cubicBezTo>
                  <a:pt x="507" y="797"/>
                  <a:pt x="552" y="778"/>
                  <a:pt x="732" y="758"/>
                </a:cubicBezTo>
                <a:cubicBezTo>
                  <a:pt x="912" y="738"/>
                  <a:pt x="1271" y="752"/>
                  <a:pt x="1464" y="749"/>
                </a:cubicBezTo>
                <a:cubicBezTo>
                  <a:pt x="1657" y="746"/>
                  <a:pt x="1767" y="750"/>
                  <a:pt x="1893" y="739"/>
                </a:cubicBezTo>
                <a:cubicBezTo>
                  <a:pt x="2019" y="728"/>
                  <a:pt x="2099" y="720"/>
                  <a:pt x="2222" y="680"/>
                </a:cubicBezTo>
                <a:cubicBezTo>
                  <a:pt x="2345" y="640"/>
                  <a:pt x="2503" y="567"/>
                  <a:pt x="2631" y="499"/>
                </a:cubicBezTo>
                <a:cubicBezTo>
                  <a:pt x="2759" y="431"/>
                  <a:pt x="2872" y="355"/>
                  <a:pt x="2993" y="272"/>
                </a:cubicBezTo>
                <a:cubicBezTo>
                  <a:pt x="3114" y="189"/>
                  <a:pt x="3295" y="53"/>
                  <a:pt x="3356" y="0"/>
                </a:cubicBezTo>
              </a:path>
            </a:pathLst>
          </a:custGeom>
          <a:noFill/>
          <a:ln w="57150" cmpd="sng">
            <a:solidFill>
              <a:srgbClr val="CC00CC"/>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endParaRPr>
          </a:p>
        </p:txBody>
      </p:sp>
      <p:sp>
        <p:nvSpPr>
          <p:cNvPr id="125" name="Rectangle 255"/>
          <p:cNvSpPr>
            <a:spLocks noChangeArrowheads="1"/>
          </p:cNvSpPr>
          <p:nvPr/>
        </p:nvSpPr>
        <p:spPr bwMode="auto">
          <a:xfrm>
            <a:off x="3697846" y="3132946"/>
            <a:ext cx="6155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solidFill>
                  <a:schemeClr val="bg1"/>
                </a:solidFill>
                <a:latin typeface="微软雅黑" pitchFamily="34" charset="-122"/>
                <a:ea typeface="微软雅黑" pitchFamily="34" charset="-122"/>
              </a:rPr>
              <a:t>校园网</a:t>
            </a:r>
          </a:p>
        </p:txBody>
      </p:sp>
      <p:sp>
        <p:nvSpPr>
          <p:cNvPr id="126" name="Rectangle 313"/>
          <p:cNvSpPr>
            <a:spLocks noChangeArrowheads="1"/>
          </p:cNvSpPr>
          <p:nvPr/>
        </p:nvSpPr>
        <p:spPr bwMode="auto">
          <a:xfrm>
            <a:off x="1286761" y="3622923"/>
            <a:ext cx="6155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solidFill>
                  <a:schemeClr val="bg1"/>
                </a:solidFill>
                <a:latin typeface="微软雅黑" pitchFamily="34" charset="-122"/>
                <a:ea typeface="微软雅黑" pitchFamily="34" charset="-122"/>
              </a:rPr>
              <a:t>浏览器</a:t>
            </a:r>
          </a:p>
        </p:txBody>
      </p:sp>
      <p:grpSp>
        <p:nvGrpSpPr>
          <p:cNvPr id="127" name="Group 24">
            <a:extLst>
              <a:ext uri="{FF2B5EF4-FFF2-40B4-BE49-F238E27FC236}">
                <a16:creationId xmlns:a16="http://schemas.microsoft.com/office/drawing/2014/main" id="{D8913EAD-D860-46ED-82B8-1CEB08D75B9B}"/>
              </a:ext>
            </a:extLst>
          </p:cNvPr>
          <p:cNvGrpSpPr>
            <a:grpSpLocks/>
          </p:cNvGrpSpPr>
          <p:nvPr/>
        </p:nvGrpSpPr>
        <p:grpSpPr bwMode="auto">
          <a:xfrm>
            <a:off x="427767" y="2285067"/>
            <a:ext cx="4509393" cy="3320193"/>
            <a:chOff x="912" y="768"/>
            <a:chExt cx="2400" cy="1584"/>
          </a:xfrm>
          <a:solidFill>
            <a:schemeClr val="bg2">
              <a:lumMod val="90000"/>
              <a:alpha val="19000"/>
            </a:schemeClr>
          </a:solidFill>
        </p:grpSpPr>
        <p:sp>
          <p:nvSpPr>
            <p:cNvPr id="128" name="Oval 25">
              <a:extLst>
                <a:ext uri="{FF2B5EF4-FFF2-40B4-BE49-F238E27FC236}">
                  <a16:creationId xmlns:a16="http://schemas.microsoft.com/office/drawing/2014/main" id="{2E691F25-9E07-40BD-97D9-15C5DD3D3142}"/>
                </a:ext>
              </a:extLst>
            </p:cNvPr>
            <p:cNvSpPr>
              <a:spLocks noChangeArrowheads="1"/>
            </p:cNvSpPr>
            <p:nvPr/>
          </p:nvSpPr>
          <p:spPr bwMode="auto">
            <a:xfrm>
              <a:off x="1751" y="799"/>
              <a:ext cx="1026" cy="62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29" name="Oval 26">
              <a:extLst>
                <a:ext uri="{FF2B5EF4-FFF2-40B4-BE49-F238E27FC236}">
                  <a16:creationId xmlns:a16="http://schemas.microsoft.com/office/drawing/2014/main" id="{6C37F234-9EEC-4783-B855-85D8BB877434}"/>
                </a:ext>
              </a:extLst>
            </p:cNvPr>
            <p:cNvSpPr>
              <a:spLocks noChangeArrowheads="1"/>
            </p:cNvSpPr>
            <p:nvPr/>
          </p:nvSpPr>
          <p:spPr bwMode="auto">
            <a:xfrm>
              <a:off x="1172" y="972"/>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0" name="Oval 27">
              <a:extLst>
                <a:ext uri="{FF2B5EF4-FFF2-40B4-BE49-F238E27FC236}">
                  <a16:creationId xmlns:a16="http://schemas.microsoft.com/office/drawing/2014/main" id="{47801B63-5199-466D-AE64-4BE1C368EAB1}"/>
                </a:ext>
              </a:extLst>
            </p:cNvPr>
            <p:cNvSpPr>
              <a:spLocks noChangeArrowheads="1"/>
            </p:cNvSpPr>
            <p:nvPr/>
          </p:nvSpPr>
          <p:spPr bwMode="auto">
            <a:xfrm>
              <a:off x="926" y="1364"/>
              <a:ext cx="521" cy="50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1" name="Oval 28">
              <a:extLst>
                <a:ext uri="{FF2B5EF4-FFF2-40B4-BE49-F238E27FC236}">
                  <a16:creationId xmlns:a16="http://schemas.microsoft.com/office/drawing/2014/main" id="{78C9CFFD-AF5B-48F6-8563-C0FDA2B2E6AD}"/>
                </a:ext>
              </a:extLst>
            </p:cNvPr>
            <p:cNvSpPr>
              <a:spLocks noChangeArrowheads="1"/>
            </p:cNvSpPr>
            <p:nvPr/>
          </p:nvSpPr>
          <p:spPr bwMode="auto">
            <a:xfrm>
              <a:off x="1085" y="1599"/>
              <a:ext cx="796"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2" name="Oval 29">
              <a:extLst>
                <a:ext uri="{FF2B5EF4-FFF2-40B4-BE49-F238E27FC236}">
                  <a16:creationId xmlns:a16="http://schemas.microsoft.com/office/drawing/2014/main" id="{FC1A50C5-4B90-4C82-BA06-D5848AE44D4E}"/>
                </a:ext>
              </a:extLst>
            </p:cNvPr>
            <p:cNvSpPr>
              <a:spLocks noChangeArrowheads="1"/>
            </p:cNvSpPr>
            <p:nvPr/>
          </p:nvSpPr>
          <p:spPr bwMode="auto">
            <a:xfrm>
              <a:off x="1664" y="1693"/>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3" name="Oval 30">
              <a:extLst>
                <a:ext uri="{FF2B5EF4-FFF2-40B4-BE49-F238E27FC236}">
                  <a16:creationId xmlns:a16="http://schemas.microsoft.com/office/drawing/2014/main" id="{1073E80D-9423-462E-8B85-FE4ACCAFB921}"/>
                </a:ext>
              </a:extLst>
            </p:cNvPr>
            <p:cNvSpPr>
              <a:spLocks noChangeArrowheads="1"/>
            </p:cNvSpPr>
            <p:nvPr/>
          </p:nvSpPr>
          <p:spPr bwMode="auto">
            <a:xfrm>
              <a:off x="2445" y="988"/>
              <a:ext cx="751"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4" name="Oval 31">
              <a:extLst>
                <a:ext uri="{FF2B5EF4-FFF2-40B4-BE49-F238E27FC236}">
                  <a16:creationId xmlns:a16="http://schemas.microsoft.com/office/drawing/2014/main" id="{1959F9A9-BFF1-4E8F-A61C-5328A4A82ED2}"/>
                </a:ext>
              </a:extLst>
            </p:cNvPr>
            <p:cNvSpPr>
              <a:spLocks noChangeArrowheads="1"/>
            </p:cNvSpPr>
            <p:nvPr/>
          </p:nvSpPr>
          <p:spPr bwMode="auto">
            <a:xfrm>
              <a:off x="2560" y="1317"/>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5" name="Oval 32">
              <a:extLst>
                <a:ext uri="{FF2B5EF4-FFF2-40B4-BE49-F238E27FC236}">
                  <a16:creationId xmlns:a16="http://schemas.microsoft.com/office/drawing/2014/main" id="{3157B204-19F6-4BB4-817D-96A72B82350B}"/>
                </a:ext>
              </a:extLst>
            </p:cNvPr>
            <p:cNvSpPr>
              <a:spLocks noChangeArrowheads="1"/>
            </p:cNvSpPr>
            <p:nvPr/>
          </p:nvSpPr>
          <p:spPr bwMode="auto">
            <a:xfrm>
              <a:off x="2488" y="1427"/>
              <a:ext cx="752"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6" name="Oval 33">
              <a:extLst>
                <a:ext uri="{FF2B5EF4-FFF2-40B4-BE49-F238E27FC236}">
                  <a16:creationId xmlns:a16="http://schemas.microsoft.com/office/drawing/2014/main" id="{DC26C609-7B72-499D-9B53-3D7EBE1E7CB2}"/>
                </a:ext>
              </a:extLst>
            </p:cNvPr>
            <p:cNvSpPr>
              <a:spLocks noChangeArrowheads="1"/>
            </p:cNvSpPr>
            <p:nvPr/>
          </p:nvSpPr>
          <p:spPr bwMode="auto">
            <a:xfrm>
              <a:off x="1360" y="1176"/>
              <a:ext cx="1547"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grpSp>
          <p:nvGrpSpPr>
            <p:cNvPr id="137" name="Group 34">
              <a:extLst>
                <a:ext uri="{FF2B5EF4-FFF2-40B4-BE49-F238E27FC236}">
                  <a16:creationId xmlns:a16="http://schemas.microsoft.com/office/drawing/2014/main" id="{1A70966E-2989-44F0-AABF-288C48536125}"/>
                </a:ext>
              </a:extLst>
            </p:cNvPr>
            <p:cNvGrpSpPr>
              <a:grpSpLocks/>
            </p:cNvGrpSpPr>
            <p:nvPr/>
          </p:nvGrpSpPr>
          <p:grpSpPr bwMode="auto">
            <a:xfrm>
              <a:off x="912" y="768"/>
              <a:ext cx="2386" cy="1553"/>
              <a:chOff x="912" y="768"/>
              <a:chExt cx="2386" cy="1553"/>
            </a:xfrm>
            <a:grpFill/>
          </p:grpSpPr>
          <p:sp>
            <p:nvSpPr>
              <p:cNvPr id="138" name="Oval 35">
                <a:extLst>
                  <a:ext uri="{FF2B5EF4-FFF2-40B4-BE49-F238E27FC236}">
                    <a16:creationId xmlns:a16="http://schemas.microsoft.com/office/drawing/2014/main" id="{D59C0862-26EE-4DAE-87A4-4D1A802053F8}"/>
                  </a:ext>
                </a:extLst>
              </p:cNvPr>
              <p:cNvSpPr>
                <a:spLocks noChangeArrowheads="1"/>
              </p:cNvSpPr>
              <p:nvPr/>
            </p:nvSpPr>
            <p:spPr bwMode="auto">
              <a:xfrm>
                <a:off x="1736" y="768"/>
                <a:ext cx="1027"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9" name="Oval 36">
                <a:extLst>
                  <a:ext uri="{FF2B5EF4-FFF2-40B4-BE49-F238E27FC236}">
                    <a16:creationId xmlns:a16="http://schemas.microsoft.com/office/drawing/2014/main" id="{F19BC085-C95C-401A-A51E-294FE7635CF3}"/>
                  </a:ext>
                </a:extLst>
              </p:cNvPr>
              <p:cNvSpPr>
                <a:spLocks noChangeArrowheads="1"/>
              </p:cNvSpPr>
              <p:nvPr/>
            </p:nvSpPr>
            <p:spPr bwMode="auto">
              <a:xfrm>
                <a:off x="1158" y="941"/>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40" name="Oval 37">
                <a:extLst>
                  <a:ext uri="{FF2B5EF4-FFF2-40B4-BE49-F238E27FC236}">
                    <a16:creationId xmlns:a16="http://schemas.microsoft.com/office/drawing/2014/main" id="{818F380C-D623-4E6D-974F-35882A8AC0F5}"/>
                  </a:ext>
                </a:extLst>
              </p:cNvPr>
              <p:cNvSpPr>
                <a:spLocks noChangeArrowheads="1"/>
              </p:cNvSpPr>
              <p:nvPr/>
            </p:nvSpPr>
            <p:spPr bwMode="auto">
              <a:xfrm>
                <a:off x="912" y="1333"/>
                <a:ext cx="520" cy="50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41" name="Oval 38">
                <a:extLst>
                  <a:ext uri="{FF2B5EF4-FFF2-40B4-BE49-F238E27FC236}">
                    <a16:creationId xmlns:a16="http://schemas.microsoft.com/office/drawing/2014/main" id="{F4337CEF-F75F-4480-B0C6-DDE29236C888}"/>
                  </a:ext>
                </a:extLst>
              </p:cNvPr>
              <p:cNvSpPr>
                <a:spLocks noChangeArrowheads="1"/>
              </p:cNvSpPr>
              <p:nvPr/>
            </p:nvSpPr>
            <p:spPr bwMode="auto">
              <a:xfrm>
                <a:off x="1071" y="1568"/>
                <a:ext cx="795"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42" name="Oval 39">
                <a:extLst>
                  <a:ext uri="{FF2B5EF4-FFF2-40B4-BE49-F238E27FC236}">
                    <a16:creationId xmlns:a16="http://schemas.microsoft.com/office/drawing/2014/main" id="{EDC013EC-0C59-4966-8019-C535D1294A98}"/>
                  </a:ext>
                </a:extLst>
              </p:cNvPr>
              <p:cNvSpPr>
                <a:spLocks noChangeArrowheads="1"/>
              </p:cNvSpPr>
              <p:nvPr/>
            </p:nvSpPr>
            <p:spPr bwMode="auto">
              <a:xfrm>
                <a:off x="1649" y="1662"/>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43" name="Oval 40">
                <a:extLst>
                  <a:ext uri="{FF2B5EF4-FFF2-40B4-BE49-F238E27FC236}">
                    <a16:creationId xmlns:a16="http://schemas.microsoft.com/office/drawing/2014/main" id="{367479C5-C450-439B-85DA-BA2FA42BEFAC}"/>
                  </a:ext>
                </a:extLst>
              </p:cNvPr>
              <p:cNvSpPr>
                <a:spLocks noChangeArrowheads="1"/>
              </p:cNvSpPr>
              <p:nvPr/>
            </p:nvSpPr>
            <p:spPr bwMode="auto">
              <a:xfrm>
                <a:off x="2430" y="95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44" name="Oval 41">
                <a:extLst>
                  <a:ext uri="{FF2B5EF4-FFF2-40B4-BE49-F238E27FC236}">
                    <a16:creationId xmlns:a16="http://schemas.microsoft.com/office/drawing/2014/main" id="{AC0E333E-2CCA-4554-8FB1-1A9681894209}"/>
                  </a:ext>
                </a:extLst>
              </p:cNvPr>
              <p:cNvSpPr>
                <a:spLocks noChangeArrowheads="1"/>
              </p:cNvSpPr>
              <p:nvPr/>
            </p:nvSpPr>
            <p:spPr bwMode="auto">
              <a:xfrm>
                <a:off x="2546" y="128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45" name="Oval 42">
                <a:extLst>
                  <a:ext uri="{FF2B5EF4-FFF2-40B4-BE49-F238E27FC236}">
                    <a16:creationId xmlns:a16="http://schemas.microsoft.com/office/drawing/2014/main" id="{8AD1D334-2D78-499B-AA89-3BF39A8BEAFE}"/>
                  </a:ext>
                </a:extLst>
              </p:cNvPr>
              <p:cNvSpPr>
                <a:spLocks noChangeArrowheads="1"/>
              </p:cNvSpPr>
              <p:nvPr/>
            </p:nvSpPr>
            <p:spPr bwMode="auto">
              <a:xfrm>
                <a:off x="2473" y="1395"/>
                <a:ext cx="752"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46" name="Oval 43">
                <a:extLst>
                  <a:ext uri="{FF2B5EF4-FFF2-40B4-BE49-F238E27FC236}">
                    <a16:creationId xmlns:a16="http://schemas.microsoft.com/office/drawing/2014/main" id="{7F688C09-E578-46FA-80BB-347CD176ABB3}"/>
                  </a:ext>
                </a:extLst>
              </p:cNvPr>
              <p:cNvSpPr>
                <a:spLocks noChangeArrowheads="1"/>
              </p:cNvSpPr>
              <p:nvPr/>
            </p:nvSpPr>
            <p:spPr bwMode="auto">
              <a:xfrm>
                <a:off x="1346" y="1144"/>
                <a:ext cx="1547"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grpSp>
      </p:grpSp>
      <p:sp>
        <p:nvSpPr>
          <p:cNvPr id="148" name="Text Box 328">
            <a:extLst>
              <a:ext uri="{FF2B5EF4-FFF2-40B4-BE49-F238E27FC236}">
                <a16:creationId xmlns:a16="http://schemas.microsoft.com/office/drawing/2014/main" id="{8ACE6FB9-9636-49C2-B4E8-797AD2B34C90}"/>
              </a:ext>
            </a:extLst>
          </p:cNvPr>
          <p:cNvSpPr txBox="1">
            <a:spLocks noChangeArrowheads="1"/>
          </p:cNvSpPr>
          <p:nvPr/>
        </p:nvSpPr>
        <p:spPr bwMode="auto">
          <a:xfrm>
            <a:off x="5065327" y="4864519"/>
            <a:ext cx="3050835"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lang="zh-CN" altLang="en-US" sz="1867" b="1" dirty="0">
                <a:solidFill>
                  <a:srgbClr val="000099"/>
                </a:solidFill>
                <a:latin typeface="微软雅黑" pitchFamily="34" charset="-122"/>
                <a:ea typeface="微软雅黑" pitchFamily="34" charset="-122"/>
              </a:rPr>
              <a:t>校园网出口处的代理服务器</a:t>
            </a:r>
          </a:p>
          <a:p>
            <a:pPr algn="ctr"/>
            <a:r>
              <a:rPr lang="zh-CN" altLang="en-US" sz="1867" b="1" dirty="0">
                <a:solidFill>
                  <a:srgbClr val="000099"/>
                </a:solidFill>
                <a:latin typeface="微软雅黑" pitchFamily="34" charset="-122"/>
                <a:ea typeface="微软雅黑" pitchFamily="34" charset="-122"/>
              </a:rPr>
              <a:t>（高速缓存）</a:t>
            </a:r>
          </a:p>
        </p:txBody>
      </p:sp>
      <p:pic>
        <p:nvPicPr>
          <p:cNvPr id="119" name="图形 118">
            <a:extLst>
              <a:ext uri="{FF2B5EF4-FFF2-40B4-BE49-F238E27FC236}">
                <a16:creationId xmlns:a16="http://schemas.microsoft.com/office/drawing/2014/main" id="{3EA2ACEB-F4DC-49A6-B55D-1EEB118465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01035" y="3789851"/>
            <a:ext cx="698726" cy="698726"/>
          </a:xfrm>
          <a:prstGeom prst="rect">
            <a:avLst/>
          </a:prstGeom>
        </p:spPr>
      </p:pic>
      <p:pic>
        <p:nvPicPr>
          <p:cNvPr id="122" name="图形 121">
            <a:extLst>
              <a:ext uri="{FF2B5EF4-FFF2-40B4-BE49-F238E27FC236}">
                <a16:creationId xmlns:a16="http://schemas.microsoft.com/office/drawing/2014/main" id="{93D0D032-054B-4C75-BDF3-097D4910FF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32858" y="3770877"/>
            <a:ext cx="698726" cy="698726"/>
          </a:xfrm>
          <a:prstGeom prst="rect">
            <a:avLst/>
          </a:prstGeom>
        </p:spPr>
      </p:pic>
    </p:spTree>
    <p:extLst>
      <p:ext uri="{BB962C8B-B14F-4D97-AF65-F5344CB8AC3E}">
        <p14:creationId xmlns:p14="http://schemas.microsoft.com/office/powerpoint/2010/main" val="139011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right)">
                                      <p:cBhvr>
                                        <p:cTn id="7" dur="2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Line 119"/>
          <p:cNvSpPr>
            <a:spLocks noChangeShapeType="1"/>
          </p:cNvSpPr>
          <p:nvPr/>
        </p:nvSpPr>
        <p:spPr bwMode="auto">
          <a:xfrm flipV="1">
            <a:off x="3923712" y="3470081"/>
            <a:ext cx="685091" cy="867767"/>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graphicFrame>
        <p:nvGraphicFramePr>
          <p:cNvPr id="32" name="Object 44"/>
          <p:cNvGraphicFramePr>
            <a:graphicFrameLocks noChangeAspect="1"/>
          </p:cNvGraphicFramePr>
          <p:nvPr/>
        </p:nvGraphicFramePr>
        <p:xfrm>
          <a:off x="8049362" y="2741418"/>
          <a:ext cx="2012219" cy="1268179"/>
        </p:xfrm>
        <a:graphic>
          <a:graphicData uri="http://schemas.openxmlformats.org/presentationml/2006/ole">
            <mc:AlternateContent xmlns:mc="http://schemas.openxmlformats.org/markup-compatibility/2006">
              <mc:Choice xmlns:v="urn:schemas-microsoft-com:vml" Requires="v">
                <p:oleObj spid="_x0000_s45285" name="VISIO" r:id="rId3" imgW="1687068" imgH="964692" progId="">
                  <p:embed/>
                </p:oleObj>
              </mc:Choice>
              <mc:Fallback>
                <p:oleObj name="VISIO" r:id="rId3" imgW="1687068" imgH="964692" progId="">
                  <p:embed/>
                  <p:pic>
                    <p:nvPicPr>
                      <p:cNvPr id="32" name="Object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9362" y="2741418"/>
                        <a:ext cx="2012219" cy="1268179"/>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3" name="Line 45"/>
          <p:cNvSpPr>
            <a:spLocks noChangeShapeType="1"/>
          </p:cNvSpPr>
          <p:nvPr/>
        </p:nvSpPr>
        <p:spPr bwMode="auto">
          <a:xfrm>
            <a:off x="4855833" y="3361095"/>
            <a:ext cx="2872616"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4" name="Line 46"/>
          <p:cNvSpPr>
            <a:spLocks noChangeShapeType="1"/>
          </p:cNvSpPr>
          <p:nvPr/>
        </p:nvSpPr>
        <p:spPr bwMode="auto">
          <a:xfrm>
            <a:off x="9294858" y="3923130"/>
            <a:ext cx="738969" cy="598861"/>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5" name="Line 47"/>
          <p:cNvSpPr>
            <a:spLocks noChangeShapeType="1"/>
          </p:cNvSpPr>
          <p:nvPr/>
        </p:nvSpPr>
        <p:spPr bwMode="auto">
          <a:xfrm>
            <a:off x="9721587" y="3615693"/>
            <a:ext cx="593257" cy="126497"/>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6" name="Line 48"/>
          <p:cNvSpPr>
            <a:spLocks noChangeShapeType="1"/>
          </p:cNvSpPr>
          <p:nvPr/>
        </p:nvSpPr>
        <p:spPr bwMode="auto">
          <a:xfrm flipV="1">
            <a:off x="9754545" y="2864714"/>
            <a:ext cx="560299" cy="169731"/>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7" name="Line 49"/>
          <p:cNvSpPr>
            <a:spLocks noChangeShapeType="1"/>
          </p:cNvSpPr>
          <p:nvPr/>
        </p:nvSpPr>
        <p:spPr bwMode="auto">
          <a:xfrm flipV="1">
            <a:off x="9260164" y="2182587"/>
            <a:ext cx="773664" cy="656507"/>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8" name="Rectangle 114"/>
          <p:cNvSpPr>
            <a:spLocks noChangeArrowheads="1"/>
          </p:cNvSpPr>
          <p:nvPr/>
        </p:nvSpPr>
        <p:spPr bwMode="auto">
          <a:xfrm>
            <a:off x="3006675" y="1892764"/>
            <a:ext cx="36428" cy="2861407"/>
          </a:xfrm>
          <a:prstGeom prst="rect">
            <a:avLst/>
          </a:prstGeom>
          <a:solidFill>
            <a:srgbClr val="000000"/>
          </a:solidFill>
          <a:ln w="38100" cmpd="sng">
            <a:solidFill>
              <a:srgbClr val="00B0F0"/>
            </a:solidFill>
            <a:miter lim="800000"/>
            <a:headEnd/>
            <a:tailEnd/>
          </a:ln>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39" name="Line 115"/>
          <p:cNvSpPr>
            <a:spLocks noChangeShapeType="1"/>
          </p:cNvSpPr>
          <p:nvPr/>
        </p:nvSpPr>
        <p:spPr bwMode="auto">
          <a:xfrm>
            <a:off x="2108114" y="2320294"/>
            <a:ext cx="934987" cy="3203"/>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0" name="Line 116"/>
          <p:cNvSpPr>
            <a:spLocks noChangeShapeType="1"/>
          </p:cNvSpPr>
          <p:nvPr/>
        </p:nvSpPr>
        <p:spPr bwMode="auto">
          <a:xfrm>
            <a:off x="2387398" y="3101696"/>
            <a:ext cx="655705" cy="1601"/>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1" name="Line 117"/>
          <p:cNvSpPr>
            <a:spLocks noChangeShapeType="1"/>
          </p:cNvSpPr>
          <p:nvPr/>
        </p:nvSpPr>
        <p:spPr bwMode="auto">
          <a:xfrm>
            <a:off x="1618938" y="3644514"/>
            <a:ext cx="1405084" cy="4803"/>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2" name="Line 118"/>
          <p:cNvSpPr>
            <a:spLocks noChangeShapeType="1"/>
          </p:cNvSpPr>
          <p:nvPr/>
        </p:nvSpPr>
        <p:spPr bwMode="auto">
          <a:xfrm>
            <a:off x="2201788" y="4368274"/>
            <a:ext cx="843051" cy="3203"/>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3" name="Line 119"/>
          <p:cNvSpPr>
            <a:spLocks noChangeShapeType="1"/>
          </p:cNvSpPr>
          <p:nvPr/>
        </p:nvSpPr>
        <p:spPr bwMode="auto">
          <a:xfrm>
            <a:off x="3024021" y="3353091"/>
            <a:ext cx="1590693" cy="3203"/>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70" name="Rectangle 254"/>
          <p:cNvSpPr>
            <a:spLocks noChangeArrowheads="1"/>
          </p:cNvSpPr>
          <p:nvPr/>
        </p:nvSpPr>
        <p:spPr bwMode="auto">
          <a:xfrm>
            <a:off x="3305039" y="2281865"/>
            <a:ext cx="973151" cy="682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72" name="Rectangle 279"/>
          <p:cNvSpPr>
            <a:spLocks noChangeArrowheads="1"/>
          </p:cNvSpPr>
          <p:nvPr/>
        </p:nvSpPr>
        <p:spPr bwMode="auto">
          <a:xfrm>
            <a:off x="8814566" y="1881876"/>
            <a:ext cx="10259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latin typeface="微软雅黑" pitchFamily="34" charset="-122"/>
                <a:ea typeface="微软雅黑" pitchFamily="34" charset="-122"/>
              </a:rPr>
              <a:t>源点服务器</a:t>
            </a:r>
          </a:p>
        </p:txBody>
      </p:sp>
      <p:sp>
        <p:nvSpPr>
          <p:cNvPr id="73" name="Rectangle 280"/>
          <p:cNvSpPr>
            <a:spLocks noChangeArrowheads="1"/>
          </p:cNvSpPr>
          <p:nvPr/>
        </p:nvSpPr>
        <p:spPr bwMode="auto">
          <a:xfrm>
            <a:off x="5360622" y="2923959"/>
            <a:ext cx="929784" cy="42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74" name="Rectangle 281"/>
          <p:cNvSpPr>
            <a:spLocks noChangeArrowheads="1"/>
          </p:cNvSpPr>
          <p:nvPr/>
        </p:nvSpPr>
        <p:spPr bwMode="auto">
          <a:xfrm>
            <a:off x="5786689" y="2996015"/>
            <a:ext cx="1025922"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7" b="1" dirty="0">
                <a:solidFill>
                  <a:srgbClr val="000099"/>
                </a:solidFill>
                <a:latin typeface="微软雅黑" pitchFamily="34" charset="-122"/>
                <a:ea typeface="微软雅黑" pitchFamily="34" charset="-122"/>
              </a:rPr>
              <a:t>2 Mbit/s</a:t>
            </a:r>
          </a:p>
        </p:txBody>
      </p:sp>
      <p:sp>
        <p:nvSpPr>
          <p:cNvPr id="101" name="Rectangle 308"/>
          <p:cNvSpPr>
            <a:spLocks noChangeArrowheads="1"/>
          </p:cNvSpPr>
          <p:nvPr/>
        </p:nvSpPr>
        <p:spPr bwMode="auto">
          <a:xfrm>
            <a:off x="8162119" y="2670965"/>
            <a:ext cx="973151" cy="43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02" name="Rectangle 309"/>
          <p:cNvSpPr>
            <a:spLocks noChangeArrowheads="1"/>
          </p:cNvSpPr>
          <p:nvPr/>
        </p:nvSpPr>
        <p:spPr bwMode="auto">
          <a:xfrm>
            <a:off x="8671898" y="3258619"/>
            <a:ext cx="716543"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867" b="1" dirty="0">
                <a:solidFill>
                  <a:srgbClr val="000099"/>
                </a:solidFill>
                <a:latin typeface="微软雅黑" pitchFamily="34" charset="-122"/>
                <a:ea typeface="微软雅黑" pitchFamily="34" charset="-122"/>
              </a:rPr>
              <a:t>互联网</a:t>
            </a:r>
          </a:p>
        </p:txBody>
      </p:sp>
      <p:sp>
        <p:nvSpPr>
          <p:cNvPr id="103" name="Rectangle 310"/>
          <p:cNvSpPr>
            <a:spLocks noChangeArrowheads="1"/>
          </p:cNvSpPr>
          <p:nvPr/>
        </p:nvSpPr>
        <p:spPr bwMode="auto">
          <a:xfrm>
            <a:off x="4800325" y="2768640"/>
            <a:ext cx="437137" cy="40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04" name="Rectangle 311"/>
          <p:cNvSpPr>
            <a:spLocks noChangeArrowheads="1"/>
          </p:cNvSpPr>
          <p:nvPr/>
        </p:nvSpPr>
        <p:spPr bwMode="auto">
          <a:xfrm>
            <a:off x="3865336" y="3546840"/>
            <a:ext cx="473567" cy="403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05" name="Rectangle 312"/>
          <p:cNvSpPr>
            <a:spLocks noChangeArrowheads="1"/>
          </p:cNvSpPr>
          <p:nvPr/>
        </p:nvSpPr>
        <p:spPr bwMode="auto">
          <a:xfrm>
            <a:off x="2550456" y="3157739"/>
            <a:ext cx="477035" cy="40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07" name="Rectangle 314"/>
          <p:cNvSpPr>
            <a:spLocks noChangeArrowheads="1"/>
          </p:cNvSpPr>
          <p:nvPr/>
        </p:nvSpPr>
        <p:spPr bwMode="auto">
          <a:xfrm>
            <a:off x="4795121" y="2795861"/>
            <a:ext cx="264496"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7" b="1">
                <a:solidFill>
                  <a:srgbClr val="000099"/>
                </a:solidFill>
                <a:latin typeface="微软雅黑" pitchFamily="34" charset="-122"/>
                <a:ea typeface="微软雅黑" pitchFamily="34" charset="-122"/>
              </a:rPr>
              <a:t>R</a:t>
            </a:r>
            <a:r>
              <a:rPr kumimoji="1" lang="en-US" altLang="zh-CN" sz="1867" b="1" baseline="-25000">
                <a:solidFill>
                  <a:srgbClr val="000099"/>
                </a:solidFill>
                <a:latin typeface="微软雅黑" pitchFamily="34" charset="-122"/>
                <a:ea typeface="微软雅黑" pitchFamily="34" charset="-122"/>
              </a:rPr>
              <a:t>1</a:t>
            </a:r>
          </a:p>
        </p:txBody>
      </p:sp>
      <p:sp>
        <p:nvSpPr>
          <p:cNvPr id="108" name="Rectangle 315"/>
          <p:cNvSpPr>
            <a:spLocks noChangeArrowheads="1"/>
          </p:cNvSpPr>
          <p:nvPr/>
        </p:nvSpPr>
        <p:spPr bwMode="auto">
          <a:xfrm>
            <a:off x="7659063" y="2797461"/>
            <a:ext cx="264496"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7" b="1">
                <a:solidFill>
                  <a:srgbClr val="000099"/>
                </a:solidFill>
                <a:latin typeface="微软雅黑" pitchFamily="34" charset="-122"/>
                <a:ea typeface="微软雅黑" pitchFamily="34" charset="-122"/>
              </a:rPr>
              <a:t>R</a:t>
            </a:r>
            <a:r>
              <a:rPr kumimoji="1" lang="en-US" altLang="zh-CN" sz="1867" b="1" baseline="-25000">
                <a:solidFill>
                  <a:srgbClr val="000099"/>
                </a:solidFill>
                <a:latin typeface="微软雅黑" pitchFamily="34" charset="-122"/>
                <a:ea typeface="微软雅黑" pitchFamily="34" charset="-122"/>
              </a:rPr>
              <a:t>2</a:t>
            </a:r>
          </a:p>
        </p:txBody>
      </p:sp>
      <p:pic>
        <p:nvPicPr>
          <p:cNvPr id="109" name="图片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6008" y="1527446"/>
            <a:ext cx="588101" cy="823341"/>
          </a:xfrm>
          <a:prstGeom prst="rect">
            <a:avLst/>
          </a:prstGeom>
        </p:spPr>
      </p:pic>
      <p:pic>
        <p:nvPicPr>
          <p:cNvPr id="110"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58338" y="1841955"/>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53346" y="2610533"/>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58338" y="3944881"/>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93907" y="3274858"/>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14" name="图片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8909" y="2410762"/>
            <a:ext cx="588101" cy="823341"/>
          </a:xfrm>
          <a:prstGeom prst="rect">
            <a:avLst/>
          </a:prstGeom>
        </p:spPr>
      </p:pic>
      <p:pic>
        <p:nvPicPr>
          <p:cNvPr id="115" name="图片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8909" y="3370869"/>
            <a:ext cx="588101" cy="823341"/>
          </a:xfrm>
          <a:prstGeom prst="rect">
            <a:avLst/>
          </a:prstGeom>
        </p:spPr>
      </p:pic>
      <p:pic>
        <p:nvPicPr>
          <p:cNvPr id="116" name="图片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6008" y="4138954"/>
            <a:ext cx="588101" cy="823341"/>
          </a:xfrm>
          <a:prstGeom prst="rect">
            <a:avLst/>
          </a:prstGeom>
        </p:spPr>
      </p:pic>
      <p:pic>
        <p:nvPicPr>
          <p:cNvPr id="117" name="图片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73312" y="4112911"/>
            <a:ext cx="588101" cy="823341"/>
          </a:xfrm>
          <a:prstGeom prst="rect">
            <a:avLst/>
          </a:prstGeom>
        </p:spPr>
      </p:pic>
      <p:cxnSp>
        <p:nvCxnSpPr>
          <p:cNvPr id="118" name="直接箭头连接符 117"/>
          <p:cNvCxnSpPr/>
          <p:nvPr/>
        </p:nvCxnSpPr>
        <p:spPr>
          <a:xfrm>
            <a:off x="2387397" y="2128097"/>
            <a:ext cx="1379965" cy="2161223"/>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p:nvPr/>
        </p:nvCxnSpPr>
        <p:spPr>
          <a:xfrm>
            <a:off x="2387397" y="2923959"/>
            <a:ext cx="1174901" cy="1365360"/>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a:off x="1673960" y="3466879"/>
            <a:ext cx="1977451" cy="987149"/>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a:off x="2321479" y="4274301"/>
            <a:ext cx="1269756" cy="359457"/>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2" name="矩形 121"/>
          <p:cNvSpPr/>
          <p:nvPr/>
        </p:nvSpPr>
        <p:spPr>
          <a:xfrm>
            <a:off x="3994137" y="1034959"/>
            <a:ext cx="4677760" cy="1241622"/>
          </a:xfrm>
          <a:prstGeom prst="rect">
            <a:avLst/>
          </a:prstGeom>
          <a:solidFill>
            <a:srgbClr val="66FF66"/>
          </a:solidFill>
          <a:ln>
            <a:solidFill>
              <a:schemeClr val="tx1"/>
            </a:solidFill>
          </a:ln>
        </p:spPr>
        <p:txBody>
          <a:bodyPr wrap="square">
            <a:spAutoFit/>
          </a:bodyPr>
          <a:lstStyle/>
          <a:p>
            <a:r>
              <a:rPr kumimoji="1" lang="en-US" altLang="zh-CN" sz="1867" b="1" dirty="0">
                <a:latin typeface="微软雅黑" pitchFamily="34" charset="-122"/>
                <a:ea typeface="微软雅黑" pitchFamily="34" charset="-122"/>
              </a:rPr>
              <a:t>(5) </a:t>
            </a:r>
            <a:r>
              <a:rPr kumimoji="1" lang="zh-CN" altLang="en-US" sz="1867" b="1" dirty="0">
                <a:latin typeface="微软雅黑" pitchFamily="34" charset="-122"/>
                <a:ea typeface="微软雅黑" pitchFamily="34" charset="-122"/>
              </a:rPr>
              <a:t>高速缓存收到此对象后，先复制在其本地存储器中（为今后使用），然后再将该对象放在 </a:t>
            </a:r>
            <a:r>
              <a:rPr kumimoji="1" lang="en-US" altLang="zh-CN" sz="1867" b="1" dirty="0">
                <a:latin typeface="微软雅黑" pitchFamily="34" charset="-122"/>
                <a:ea typeface="微软雅黑" pitchFamily="34" charset="-122"/>
              </a:rPr>
              <a:t>HTTP </a:t>
            </a:r>
            <a:r>
              <a:rPr kumimoji="1" lang="zh-CN" altLang="en-US" sz="1867" b="1" dirty="0">
                <a:latin typeface="微软雅黑" pitchFamily="34" charset="-122"/>
                <a:ea typeface="微软雅黑" pitchFamily="34" charset="-122"/>
              </a:rPr>
              <a:t>响应报文中，通过已建立的 </a:t>
            </a:r>
            <a:r>
              <a:rPr kumimoji="1" lang="en-US" altLang="zh-CN" sz="1867" b="1" dirty="0">
                <a:latin typeface="微软雅黑" pitchFamily="34" charset="-122"/>
                <a:ea typeface="微软雅黑" pitchFamily="34" charset="-122"/>
              </a:rPr>
              <a:t>TCP </a:t>
            </a:r>
            <a:r>
              <a:rPr kumimoji="1" lang="zh-CN" altLang="en-US" sz="1867" b="1" dirty="0">
                <a:latin typeface="微软雅黑" pitchFamily="34" charset="-122"/>
                <a:ea typeface="微软雅黑" pitchFamily="34" charset="-122"/>
              </a:rPr>
              <a:t>连接，返回给请求该对象的浏览器。</a:t>
            </a:r>
          </a:p>
        </p:txBody>
      </p:sp>
      <p:cxnSp>
        <p:nvCxnSpPr>
          <p:cNvPr id="124" name="直接箭头连接符 123"/>
          <p:cNvCxnSpPr/>
          <p:nvPr/>
        </p:nvCxnSpPr>
        <p:spPr>
          <a:xfrm flipH="1">
            <a:off x="3923712" y="4454029"/>
            <a:ext cx="1095180" cy="179729"/>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8" name="Rectangle 255"/>
          <p:cNvSpPr>
            <a:spLocks noChangeArrowheads="1"/>
          </p:cNvSpPr>
          <p:nvPr/>
        </p:nvSpPr>
        <p:spPr bwMode="auto">
          <a:xfrm>
            <a:off x="3651411" y="2500593"/>
            <a:ext cx="6155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solidFill>
                  <a:schemeClr val="bg1"/>
                </a:solidFill>
                <a:latin typeface="微软雅黑" pitchFamily="34" charset="-122"/>
                <a:ea typeface="微软雅黑" pitchFamily="34" charset="-122"/>
              </a:rPr>
              <a:t>校园网</a:t>
            </a:r>
          </a:p>
        </p:txBody>
      </p:sp>
      <p:sp>
        <p:nvSpPr>
          <p:cNvPr id="129" name="Rectangle 313"/>
          <p:cNvSpPr>
            <a:spLocks noChangeArrowheads="1"/>
          </p:cNvSpPr>
          <p:nvPr/>
        </p:nvSpPr>
        <p:spPr bwMode="auto">
          <a:xfrm>
            <a:off x="1240326" y="2990570"/>
            <a:ext cx="6155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solidFill>
                  <a:schemeClr val="bg1"/>
                </a:solidFill>
                <a:latin typeface="微软雅黑" pitchFamily="34" charset="-122"/>
                <a:ea typeface="微软雅黑" pitchFamily="34" charset="-122"/>
              </a:rPr>
              <a:t>浏览器</a:t>
            </a:r>
          </a:p>
        </p:txBody>
      </p:sp>
      <p:grpSp>
        <p:nvGrpSpPr>
          <p:cNvPr id="130" name="Group 24">
            <a:extLst>
              <a:ext uri="{FF2B5EF4-FFF2-40B4-BE49-F238E27FC236}">
                <a16:creationId xmlns:a16="http://schemas.microsoft.com/office/drawing/2014/main" id="{CC8B96B4-0BE0-4C4B-8BA2-425A69C524E9}"/>
              </a:ext>
            </a:extLst>
          </p:cNvPr>
          <p:cNvGrpSpPr>
            <a:grpSpLocks/>
          </p:cNvGrpSpPr>
          <p:nvPr/>
        </p:nvGrpSpPr>
        <p:grpSpPr bwMode="auto">
          <a:xfrm>
            <a:off x="288606" y="1768903"/>
            <a:ext cx="4509393" cy="3320193"/>
            <a:chOff x="912" y="768"/>
            <a:chExt cx="2400" cy="1584"/>
          </a:xfrm>
          <a:solidFill>
            <a:schemeClr val="bg2">
              <a:lumMod val="90000"/>
              <a:alpha val="19000"/>
            </a:schemeClr>
          </a:solidFill>
        </p:grpSpPr>
        <p:sp>
          <p:nvSpPr>
            <p:cNvPr id="131" name="Oval 25">
              <a:extLst>
                <a:ext uri="{FF2B5EF4-FFF2-40B4-BE49-F238E27FC236}">
                  <a16:creationId xmlns:a16="http://schemas.microsoft.com/office/drawing/2014/main" id="{87ED3CBB-F18A-46B6-A65F-148C066FE83A}"/>
                </a:ext>
              </a:extLst>
            </p:cNvPr>
            <p:cNvSpPr>
              <a:spLocks noChangeArrowheads="1"/>
            </p:cNvSpPr>
            <p:nvPr/>
          </p:nvSpPr>
          <p:spPr bwMode="auto">
            <a:xfrm>
              <a:off x="1751" y="799"/>
              <a:ext cx="1026" cy="62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2" name="Oval 26">
              <a:extLst>
                <a:ext uri="{FF2B5EF4-FFF2-40B4-BE49-F238E27FC236}">
                  <a16:creationId xmlns:a16="http://schemas.microsoft.com/office/drawing/2014/main" id="{9780A83A-9EC7-4D83-A4FD-64322510BD5A}"/>
                </a:ext>
              </a:extLst>
            </p:cNvPr>
            <p:cNvSpPr>
              <a:spLocks noChangeArrowheads="1"/>
            </p:cNvSpPr>
            <p:nvPr/>
          </p:nvSpPr>
          <p:spPr bwMode="auto">
            <a:xfrm>
              <a:off x="1172" y="972"/>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3" name="Oval 27">
              <a:extLst>
                <a:ext uri="{FF2B5EF4-FFF2-40B4-BE49-F238E27FC236}">
                  <a16:creationId xmlns:a16="http://schemas.microsoft.com/office/drawing/2014/main" id="{A06BB820-60C0-4109-A639-50F18AD2A3DF}"/>
                </a:ext>
              </a:extLst>
            </p:cNvPr>
            <p:cNvSpPr>
              <a:spLocks noChangeArrowheads="1"/>
            </p:cNvSpPr>
            <p:nvPr/>
          </p:nvSpPr>
          <p:spPr bwMode="auto">
            <a:xfrm>
              <a:off x="926" y="1364"/>
              <a:ext cx="521" cy="50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4" name="Oval 28">
              <a:extLst>
                <a:ext uri="{FF2B5EF4-FFF2-40B4-BE49-F238E27FC236}">
                  <a16:creationId xmlns:a16="http://schemas.microsoft.com/office/drawing/2014/main" id="{FD9919B4-EC0B-4C4D-800A-66F43450F01B}"/>
                </a:ext>
              </a:extLst>
            </p:cNvPr>
            <p:cNvSpPr>
              <a:spLocks noChangeArrowheads="1"/>
            </p:cNvSpPr>
            <p:nvPr/>
          </p:nvSpPr>
          <p:spPr bwMode="auto">
            <a:xfrm>
              <a:off x="1085" y="1599"/>
              <a:ext cx="796"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5" name="Oval 29">
              <a:extLst>
                <a:ext uri="{FF2B5EF4-FFF2-40B4-BE49-F238E27FC236}">
                  <a16:creationId xmlns:a16="http://schemas.microsoft.com/office/drawing/2014/main" id="{D1465F70-3D6B-4826-BC5F-874736FBA1B5}"/>
                </a:ext>
              </a:extLst>
            </p:cNvPr>
            <p:cNvSpPr>
              <a:spLocks noChangeArrowheads="1"/>
            </p:cNvSpPr>
            <p:nvPr/>
          </p:nvSpPr>
          <p:spPr bwMode="auto">
            <a:xfrm>
              <a:off x="1664" y="1693"/>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6" name="Oval 30">
              <a:extLst>
                <a:ext uri="{FF2B5EF4-FFF2-40B4-BE49-F238E27FC236}">
                  <a16:creationId xmlns:a16="http://schemas.microsoft.com/office/drawing/2014/main" id="{B892BA69-CE67-45BA-B9EE-71CB83213EBC}"/>
                </a:ext>
              </a:extLst>
            </p:cNvPr>
            <p:cNvSpPr>
              <a:spLocks noChangeArrowheads="1"/>
            </p:cNvSpPr>
            <p:nvPr/>
          </p:nvSpPr>
          <p:spPr bwMode="auto">
            <a:xfrm>
              <a:off x="2445" y="988"/>
              <a:ext cx="751"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7" name="Oval 31">
              <a:extLst>
                <a:ext uri="{FF2B5EF4-FFF2-40B4-BE49-F238E27FC236}">
                  <a16:creationId xmlns:a16="http://schemas.microsoft.com/office/drawing/2014/main" id="{FDD6077E-EFAA-4A66-8E90-E80DAB0280D0}"/>
                </a:ext>
              </a:extLst>
            </p:cNvPr>
            <p:cNvSpPr>
              <a:spLocks noChangeArrowheads="1"/>
            </p:cNvSpPr>
            <p:nvPr/>
          </p:nvSpPr>
          <p:spPr bwMode="auto">
            <a:xfrm>
              <a:off x="2560" y="1317"/>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8" name="Oval 32">
              <a:extLst>
                <a:ext uri="{FF2B5EF4-FFF2-40B4-BE49-F238E27FC236}">
                  <a16:creationId xmlns:a16="http://schemas.microsoft.com/office/drawing/2014/main" id="{70331B17-09C1-43A2-9910-07720E022BC9}"/>
                </a:ext>
              </a:extLst>
            </p:cNvPr>
            <p:cNvSpPr>
              <a:spLocks noChangeArrowheads="1"/>
            </p:cNvSpPr>
            <p:nvPr/>
          </p:nvSpPr>
          <p:spPr bwMode="auto">
            <a:xfrm>
              <a:off x="2488" y="1427"/>
              <a:ext cx="752"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39" name="Oval 33">
              <a:extLst>
                <a:ext uri="{FF2B5EF4-FFF2-40B4-BE49-F238E27FC236}">
                  <a16:creationId xmlns:a16="http://schemas.microsoft.com/office/drawing/2014/main" id="{73A7A8E9-B491-4628-BF66-7E3FD4135902}"/>
                </a:ext>
              </a:extLst>
            </p:cNvPr>
            <p:cNvSpPr>
              <a:spLocks noChangeArrowheads="1"/>
            </p:cNvSpPr>
            <p:nvPr/>
          </p:nvSpPr>
          <p:spPr bwMode="auto">
            <a:xfrm>
              <a:off x="1360" y="1176"/>
              <a:ext cx="1547"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grpSp>
          <p:nvGrpSpPr>
            <p:cNvPr id="140" name="Group 34">
              <a:extLst>
                <a:ext uri="{FF2B5EF4-FFF2-40B4-BE49-F238E27FC236}">
                  <a16:creationId xmlns:a16="http://schemas.microsoft.com/office/drawing/2014/main" id="{27929522-0153-4876-BB2E-27B7A47D80E7}"/>
                </a:ext>
              </a:extLst>
            </p:cNvPr>
            <p:cNvGrpSpPr>
              <a:grpSpLocks/>
            </p:cNvGrpSpPr>
            <p:nvPr/>
          </p:nvGrpSpPr>
          <p:grpSpPr bwMode="auto">
            <a:xfrm>
              <a:off x="912" y="768"/>
              <a:ext cx="2386" cy="1553"/>
              <a:chOff x="912" y="768"/>
              <a:chExt cx="2386" cy="1553"/>
            </a:xfrm>
            <a:grpFill/>
          </p:grpSpPr>
          <p:sp>
            <p:nvSpPr>
              <p:cNvPr id="141" name="Oval 35">
                <a:extLst>
                  <a:ext uri="{FF2B5EF4-FFF2-40B4-BE49-F238E27FC236}">
                    <a16:creationId xmlns:a16="http://schemas.microsoft.com/office/drawing/2014/main" id="{56197611-6418-4566-8034-D8948ABC32DE}"/>
                  </a:ext>
                </a:extLst>
              </p:cNvPr>
              <p:cNvSpPr>
                <a:spLocks noChangeArrowheads="1"/>
              </p:cNvSpPr>
              <p:nvPr/>
            </p:nvSpPr>
            <p:spPr bwMode="auto">
              <a:xfrm>
                <a:off x="1736" y="768"/>
                <a:ext cx="1027"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42" name="Oval 36">
                <a:extLst>
                  <a:ext uri="{FF2B5EF4-FFF2-40B4-BE49-F238E27FC236}">
                    <a16:creationId xmlns:a16="http://schemas.microsoft.com/office/drawing/2014/main" id="{26858800-3026-4B37-8F33-735C88299B8B}"/>
                  </a:ext>
                </a:extLst>
              </p:cNvPr>
              <p:cNvSpPr>
                <a:spLocks noChangeArrowheads="1"/>
              </p:cNvSpPr>
              <p:nvPr/>
            </p:nvSpPr>
            <p:spPr bwMode="auto">
              <a:xfrm>
                <a:off x="1158" y="941"/>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43" name="Oval 37">
                <a:extLst>
                  <a:ext uri="{FF2B5EF4-FFF2-40B4-BE49-F238E27FC236}">
                    <a16:creationId xmlns:a16="http://schemas.microsoft.com/office/drawing/2014/main" id="{5488401A-433B-49E1-BC1E-7C794BCFEAC6}"/>
                  </a:ext>
                </a:extLst>
              </p:cNvPr>
              <p:cNvSpPr>
                <a:spLocks noChangeArrowheads="1"/>
              </p:cNvSpPr>
              <p:nvPr/>
            </p:nvSpPr>
            <p:spPr bwMode="auto">
              <a:xfrm>
                <a:off x="912" y="1333"/>
                <a:ext cx="520" cy="50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44" name="Oval 38">
                <a:extLst>
                  <a:ext uri="{FF2B5EF4-FFF2-40B4-BE49-F238E27FC236}">
                    <a16:creationId xmlns:a16="http://schemas.microsoft.com/office/drawing/2014/main" id="{6069875D-06AE-49AF-BBAE-0B4BC2C08CEA}"/>
                  </a:ext>
                </a:extLst>
              </p:cNvPr>
              <p:cNvSpPr>
                <a:spLocks noChangeArrowheads="1"/>
              </p:cNvSpPr>
              <p:nvPr/>
            </p:nvSpPr>
            <p:spPr bwMode="auto">
              <a:xfrm>
                <a:off x="1071" y="1568"/>
                <a:ext cx="795"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45" name="Oval 39">
                <a:extLst>
                  <a:ext uri="{FF2B5EF4-FFF2-40B4-BE49-F238E27FC236}">
                    <a16:creationId xmlns:a16="http://schemas.microsoft.com/office/drawing/2014/main" id="{4BD4EADD-C447-476E-A8D2-2132FFC33394}"/>
                  </a:ext>
                </a:extLst>
              </p:cNvPr>
              <p:cNvSpPr>
                <a:spLocks noChangeArrowheads="1"/>
              </p:cNvSpPr>
              <p:nvPr/>
            </p:nvSpPr>
            <p:spPr bwMode="auto">
              <a:xfrm>
                <a:off x="1649" y="1662"/>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46" name="Oval 40">
                <a:extLst>
                  <a:ext uri="{FF2B5EF4-FFF2-40B4-BE49-F238E27FC236}">
                    <a16:creationId xmlns:a16="http://schemas.microsoft.com/office/drawing/2014/main" id="{C264BDCE-A4B9-4614-8222-ACE2ABEB651F}"/>
                  </a:ext>
                </a:extLst>
              </p:cNvPr>
              <p:cNvSpPr>
                <a:spLocks noChangeArrowheads="1"/>
              </p:cNvSpPr>
              <p:nvPr/>
            </p:nvSpPr>
            <p:spPr bwMode="auto">
              <a:xfrm>
                <a:off x="2430" y="95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47" name="Oval 41">
                <a:extLst>
                  <a:ext uri="{FF2B5EF4-FFF2-40B4-BE49-F238E27FC236}">
                    <a16:creationId xmlns:a16="http://schemas.microsoft.com/office/drawing/2014/main" id="{50AE6FAC-A6F2-4CC5-913B-D62D6D7F9ACA}"/>
                  </a:ext>
                </a:extLst>
              </p:cNvPr>
              <p:cNvSpPr>
                <a:spLocks noChangeArrowheads="1"/>
              </p:cNvSpPr>
              <p:nvPr/>
            </p:nvSpPr>
            <p:spPr bwMode="auto">
              <a:xfrm>
                <a:off x="2546" y="128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48" name="Oval 42">
                <a:extLst>
                  <a:ext uri="{FF2B5EF4-FFF2-40B4-BE49-F238E27FC236}">
                    <a16:creationId xmlns:a16="http://schemas.microsoft.com/office/drawing/2014/main" id="{3846D3D6-8B65-41C3-9C08-6D2DF2DEC386}"/>
                  </a:ext>
                </a:extLst>
              </p:cNvPr>
              <p:cNvSpPr>
                <a:spLocks noChangeArrowheads="1"/>
              </p:cNvSpPr>
              <p:nvPr/>
            </p:nvSpPr>
            <p:spPr bwMode="auto">
              <a:xfrm>
                <a:off x="2473" y="1395"/>
                <a:ext cx="752"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sp>
            <p:nvSpPr>
              <p:cNvPr id="149" name="Oval 43">
                <a:extLst>
                  <a:ext uri="{FF2B5EF4-FFF2-40B4-BE49-F238E27FC236}">
                    <a16:creationId xmlns:a16="http://schemas.microsoft.com/office/drawing/2014/main" id="{C4469045-C0B1-4F99-A27B-CBE33FEA6816}"/>
                  </a:ext>
                </a:extLst>
              </p:cNvPr>
              <p:cNvSpPr>
                <a:spLocks noChangeArrowheads="1"/>
              </p:cNvSpPr>
              <p:nvPr/>
            </p:nvSpPr>
            <p:spPr bwMode="auto">
              <a:xfrm>
                <a:off x="1346" y="1144"/>
                <a:ext cx="1547"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7" b="1">
                  <a:solidFill>
                    <a:srgbClr val="000099"/>
                  </a:solidFill>
                  <a:latin typeface="微软雅黑" pitchFamily="34" charset="-122"/>
                  <a:ea typeface="微软雅黑" pitchFamily="34" charset="-122"/>
                </a:endParaRPr>
              </a:p>
            </p:txBody>
          </p:sp>
        </p:grpSp>
      </p:grpSp>
      <p:sp>
        <p:nvSpPr>
          <p:cNvPr id="150" name="矩形 149">
            <a:extLst>
              <a:ext uri="{FF2B5EF4-FFF2-40B4-BE49-F238E27FC236}">
                <a16:creationId xmlns:a16="http://schemas.microsoft.com/office/drawing/2014/main" id="{320929A2-6514-4906-8826-1B6C0E2ED420}"/>
              </a:ext>
            </a:extLst>
          </p:cNvPr>
          <p:cNvSpPr/>
          <p:nvPr/>
        </p:nvSpPr>
        <p:spPr>
          <a:xfrm>
            <a:off x="4158708" y="5049071"/>
            <a:ext cx="4801314" cy="1281889"/>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200"/>
              </a:lnSpc>
            </a:pPr>
            <a:r>
              <a:rPr lang="zh-CN" altLang="en-US" sz="2400" dirty="0">
                <a:latin typeface="微软雅黑" pitchFamily="34" charset="-122"/>
                <a:ea typeface="微软雅黑" pitchFamily="34" charset="-122"/>
              </a:rPr>
              <a:t>使用代理服务器的高速缓存，可：</a:t>
            </a:r>
            <a:endParaRPr lang="en-US" altLang="zh-CN" sz="2400" dirty="0">
              <a:latin typeface="微软雅黑" pitchFamily="34" charset="-122"/>
              <a:ea typeface="微软雅黑" pitchFamily="34" charset="-122"/>
            </a:endParaRPr>
          </a:p>
          <a:p>
            <a:pPr marL="457200" indent="-457200">
              <a:lnSpc>
                <a:spcPts val="3200"/>
              </a:lnSpc>
              <a:buFont typeface="Wingdings" panose="05000000000000000000" pitchFamily="2" charset="2"/>
              <a:buChar char="Ø"/>
            </a:pPr>
            <a:r>
              <a:rPr lang="zh-CN" altLang="en-US" sz="2000" dirty="0">
                <a:solidFill>
                  <a:srgbClr val="FF0000"/>
                </a:solidFill>
                <a:latin typeface="微软雅黑" pitchFamily="34" charset="-122"/>
                <a:ea typeface="微软雅黑" pitchFamily="34" charset="-122"/>
              </a:rPr>
              <a:t>减少</a:t>
            </a:r>
            <a:r>
              <a:rPr lang="zh-CN" altLang="en-US" sz="2000" dirty="0">
                <a:latin typeface="微软雅黑" pitchFamily="34" charset="-122"/>
                <a:ea typeface="微软雅黑" pitchFamily="34" charset="-122"/>
              </a:rPr>
              <a:t>访问互联网服务器的时延</a:t>
            </a:r>
            <a:endParaRPr lang="en-US" altLang="zh-CN" sz="2000" dirty="0">
              <a:latin typeface="微软雅黑" pitchFamily="34" charset="-122"/>
              <a:ea typeface="微软雅黑" pitchFamily="34" charset="-122"/>
            </a:endParaRPr>
          </a:p>
          <a:p>
            <a:pPr marL="457200" indent="-457200">
              <a:lnSpc>
                <a:spcPts val="3200"/>
              </a:lnSpc>
              <a:buFont typeface="Wingdings" panose="05000000000000000000" pitchFamily="2" charset="2"/>
              <a:buChar char="Ø"/>
            </a:pPr>
            <a:r>
              <a:rPr lang="zh-CN" altLang="en-US" sz="2000" dirty="0">
                <a:latin typeface="微软雅黑" pitchFamily="34" charset="-122"/>
                <a:ea typeface="微软雅黑" pitchFamily="34" charset="-122"/>
              </a:rPr>
              <a:t>节省网络带宽 </a:t>
            </a:r>
          </a:p>
        </p:txBody>
      </p:sp>
      <p:sp>
        <p:nvSpPr>
          <p:cNvPr id="152" name="Text Box 328">
            <a:extLst>
              <a:ext uri="{FF2B5EF4-FFF2-40B4-BE49-F238E27FC236}">
                <a16:creationId xmlns:a16="http://schemas.microsoft.com/office/drawing/2014/main" id="{8FA35B21-A152-4568-BD4C-E65FF068033F}"/>
              </a:ext>
            </a:extLst>
          </p:cNvPr>
          <p:cNvSpPr txBox="1">
            <a:spLocks noChangeArrowheads="1"/>
          </p:cNvSpPr>
          <p:nvPr/>
        </p:nvSpPr>
        <p:spPr bwMode="auto">
          <a:xfrm>
            <a:off x="5070441" y="4204565"/>
            <a:ext cx="3050835"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lang="zh-CN" altLang="en-US" sz="1867" b="1" dirty="0">
                <a:solidFill>
                  <a:srgbClr val="000099"/>
                </a:solidFill>
                <a:latin typeface="微软雅黑" pitchFamily="34" charset="-122"/>
                <a:ea typeface="微软雅黑" pitchFamily="34" charset="-122"/>
              </a:rPr>
              <a:t>校园网出口处的代理服务器</a:t>
            </a:r>
          </a:p>
          <a:p>
            <a:pPr algn="ctr"/>
            <a:r>
              <a:rPr lang="zh-CN" altLang="en-US" sz="1867" b="1" dirty="0">
                <a:solidFill>
                  <a:srgbClr val="000099"/>
                </a:solidFill>
                <a:latin typeface="微软雅黑" pitchFamily="34" charset="-122"/>
                <a:ea typeface="微软雅黑" pitchFamily="34" charset="-122"/>
              </a:rPr>
              <a:t>（高速缓存）</a:t>
            </a:r>
          </a:p>
        </p:txBody>
      </p:sp>
      <p:pic>
        <p:nvPicPr>
          <p:cNvPr id="123" name="图形 122">
            <a:extLst>
              <a:ext uri="{FF2B5EF4-FFF2-40B4-BE49-F238E27FC236}">
                <a16:creationId xmlns:a16="http://schemas.microsoft.com/office/drawing/2014/main" id="{24B16F7A-75FE-4430-A913-43123A2E8D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07752" y="3118267"/>
            <a:ext cx="698726" cy="698726"/>
          </a:xfrm>
          <a:prstGeom prst="rect">
            <a:avLst/>
          </a:prstGeom>
        </p:spPr>
      </p:pic>
      <p:pic>
        <p:nvPicPr>
          <p:cNvPr id="125" name="图形 124">
            <a:extLst>
              <a:ext uri="{FF2B5EF4-FFF2-40B4-BE49-F238E27FC236}">
                <a16:creationId xmlns:a16="http://schemas.microsoft.com/office/drawing/2014/main" id="{DDD36CA7-A287-4532-831D-D1A2A53C66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36414" y="3120050"/>
            <a:ext cx="698726" cy="698726"/>
          </a:xfrm>
          <a:prstGeom prst="rect">
            <a:avLst/>
          </a:prstGeom>
        </p:spPr>
      </p:pic>
      <p:sp>
        <p:nvSpPr>
          <p:cNvPr id="2" name="标题 1">
            <a:extLst>
              <a:ext uri="{FF2B5EF4-FFF2-40B4-BE49-F238E27FC236}">
                <a16:creationId xmlns:a16="http://schemas.microsoft.com/office/drawing/2014/main" id="{CDFE5A8E-AA4F-41A7-83D2-543E6C52FA71}"/>
              </a:ext>
            </a:extLst>
          </p:cNvPr>
          <p:cNvSpPr>
            <a:spLocks noGrp="1"/>
          </p:cNvSpPr>
          <p:nvPr>
            <p:ph type="title"/>
          </p:nvPr>
        </p:nvSpPr>
        <p:spPr/>
        <p:txBody>
          <a:bodyPr/>
          <a:lstStyle/>
          <a:p>
            <a:r>
              <a:rPr lang="zh-CN" altLang="en-US" sz="2800" dirty="0"/>
              <a:t>代理服务器工作原理</a:t>
            </a:r>
            <a:endParaRPr lang="zh-CN" altLang="en-US" dirty="0"/>
          </a:p>
        </p:txBody>
      </p:sp>
    </p:spTree>
    <p:extLst>
      <p:ext uri="{BB962C8B-B14F-4D97-AF65-F5344CB8AC3E}">
        <p14:creationId xmlns:p14="http://schemas.microsoft.com/office/powerpoint/2010/main" val="43315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down)">
                                      <p:cBhvr>
                                        <p:cTn id="7" dur="2000"/>
                                        <p:tgtEl>
                                          <p:spTgt spid="118"/>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119"/>
                                        </p:tgtEl>
                                        <p:attrNameLst>
                                          <p:attrName>style.visibility</p:attrName>
                                        </p:attrNameLst>
                                      </p:cBhvr>
                                      <p:to>
                                        <p:strVal val="visible"/>
                                      </p:to>
                                    </p:set>
                                    <p:animEffect transition="in" filter="wipe(down)">
                                      <p:cBhvr>
                                        <p:cTn id="11" dur="2000"/>
                                        <p:tgtEl>
                                          <p:spTgt spid="119"/>
                                        </p:tgtEl>
                                      </p:cBhvr>
                                    </p:animEffect>
                                  </p:childTnLst>
                                </p:cTn>
                              </p:par>
                            </p:childTnLst>
                          </p:cTn>
                        </p:par>
                        <p:par>
                          <p:cTn id="12" fill="hold">
                            <p:stCondLst>
                              <p:cond delay="4000"/>
                            </p:stCondLst>
                            <p:childTnLst>
                              <p:par>
                                <p:cTn id="13" presetID="22" presetClass="entr" presetSubtype="4"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wipe(down)">
                                      <p:cBhvr>
                                        <p:cTn id="15" dur="2000"/>
                                        <p:tgtEl>
                                          <p:spTgt spid="120"/>
                                        </p:tgtEl>
                                      </p:cBhvr>
                                    </p:animEffect>
                                  </p:childTnLst>
                                </p:cTn>
                              </p:par>
                            </p:childTnLst>
                          </p:cTn>
                        </p:par>
                        <p:par>
                          <p:cTn id="16" fill="hold">
                            <p:stCondLst>
                              <p:cond delay="6000"/>
                            </p:stCondLst>
                            <p:childTnLst>
                              <p:par>
                                <p:cTn id="17" presetID="22" presetClass="entr" presetSubtype="4" fill="hold" nodeType="after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wipe(down)">
                                      <p:cBhvr>
                                        <p:cTn id="19" dur="2000"/>
                                        <p:tgtEl>
                                          <p:spTgt spid="12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50"/>
                                        </p:tgtEl>
                                        <p:attrNameLst>
                                          <p:attrName>style.visibility</p:attrName>
                                        </p:attrNameLst>
                                      </p:cBhvr>
                                      <p:to>
                                        <p:strVal val="visible"/>
                                      </p:to>
                                    </p:set>
                                    <p:animEffect transition="in" filter="fade">
                                      <p:cBhvr>
                                        <p:cTn id="24" dur="1000"/>
                                        <p:tgtEl>
                                          <p:spTgt spid="150"/>
                                        </p:tgtEl>
                                      </p:cBhvr>
                                    </p:animEffect>
                                    <p:anim calcmode="lin" valueType="num">
                                      <p:cBhvr>
                                        <p:cTn id="25" dur="1000" fill="hold"/>
                                        <p:tgtEl>
                                          <p:spTgt spid="150"/>
                                        </p:tgtEl>
                                        <p:attrNameLst>
                                          <p:attrName>ppt_x</p:attrName>
                                        </p:attrNameLst>
                                      </p:cBhvr>
                                      <p:tavLst>
                                        <p:tav tm="0">
                                          <p:val>
                                            <p:strVal val="#ppt_x"/>
                                          </p:val>
                                        </p:tav>
                                        <p:tav tm="100000">
                                          <p:val>
                                            <p:strVal val="#ppt_x"/>
                                          </p:val>
                                        </p:tav>
                                      </p:tavLst>
                                    </p:anim>
                                    <p:anim calcmode="lin" valueType="num">
                                      <p:cBhvr>
                                        <p:cTn id="26" dur="1000" fill="hold"/>
                                        <p:tgtEl>
                                          <p:spTgt spid="1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pPr algn="just">
              <a:lnSpc>
                <a:spcPct val="150000"/>
              </a:lnSpc>
            </a:pPr>
            <a:r>
              <a:rPr lang="en-US" altLang="zh-CN" dirty="0">
                <a:cs typeface="Times New Roman" panose="02020603050405020304" pitchFamily="18" charset="0"/>
              </a:rPr>
              <a:t>Web</a:t>
            </a:r>
            <a:r>
              <a:rPr lang="zh-CN" altLang="en-US" dirty="0">
                <a:cs typeface="Times New Roman" panose="02020603050405020304" pitchFamily="18" charset="0"/>
              </a:rPr>
              <a:t>缓存的目标：代理服务器缓存已访问过的</a:t>
            </a:r>
            <a:r>
              <a:rPr lang="en-US" altLang="zh-CN" dirty="0">
                <a:cs typeface="Times New Roman" panose="02020603050405020304" pitchFamily="18" charset="0"/>
              </a:rPr>
              <a:t>Web</a:t>
            </a:r>
            <a:r>
              <a:rPr lang="zh-CN" altLang="en-US" dirty="0">
                <a:cs typeface="Times New Roman" panose="02020603050405020304" pitchFamily="18" charset="0"/>
              </a:rPr>
              <a:t>页副本，满足用户浏览器从代理服务器提取</a:t>
            </a:r>
            <a:r>
              <a:rPr lang="en-US" altLang="zh-CN" dirty="0">
                <a:cs typeface="Times New Roman" panose="02020603050405020304" pitchFamily="18" charset="0"/>
              </a:rPr>
              <a:t>Web</a:t>
            </a:r>
            <a:r>
              <a:rPr lang="zh-CN" altLang="en-US" dirty="0">
                <a:cs typeface="Times New Roman" panose="02020603050405020304" pitchFamily="18" charset="0"/>
              </a:rPr>
              <a:t>页，尽量减少原始服务器参与。</a:t>
            </a:r>
          </a:p>
          <a:p>
            <a:pPr marL="625175" lvl="2" indent="-358775" algn="just">
              <a:lnSpc>
                <a:spcPct val="150000"/>
              </a:lnSpc>
              <a:buFont typeface="Wingdings" panose="05000000000000000000" pitchFamily="2" charset="2"/>
              <a:buChar char="Ø"/>
            </a:pPr>
            <a:r>
              <a:rPr lang="zh-CN" altLang="en-US" sz="2000" dirty="0">
                <a:cs typeface="Times New Roman" panose="02020603050405020304" pitchFamily="18" charset="0"/>
              </a:rPr>
              <a:t>设置用户浏览器，通过代理服务器进行</a:t>
            </a:r>
            <a:r>
              <a:rPr lang="en-US" altLang="zh-CN" sz="2000" dirty="0">
                <a:cs typeface="Times New Roman" panose="02020603050405020304" pitchFamily="18" charset="0"/>
              </a:rPr>
              <a:t>Web</a:t>
            </a:r>
            <a:r>
              <a:rPr lang="zh-CN" altLang="en-US" sz="2000" dirty="0">
                <a:cs typeface="Times New Roman" panose="02020603050405020304" pitchFamily="18" charset="0"/>
              </a:rPr>
              <a:t>访问</a:t>
            </a:r>
          </a:p>
          <a:p>
            <a:pPr marL="625175" lvl="2" indent="-358775" algn="just">
              <a:lnSpc>
                <a:spcPct val="150000"/>
              </a:lnSpc>
              <a:buFont typeface="Wingdings" panose="05000000000000000000" pitchFamily="2" charset="2"/>
              <a:buChar char="Ø"/>
            </a:pPr>
            <a:r>
              <a:rPr lang="zh-CN" altLang="en-US" sz="2000" dirty="0">
                <a:cs typeface="Times New Roman" panose="02020603050405020304" pitchFamily="18" charset="0"/>
              </a:rPr>
              <a:t>浏览器将所有的</a:t>
            </a:r>
            <a:r>
              <a:rPr lang="en-US" altLang="zh-CN" sz="2000" dirty="0">
                <a:cs typeface="Times New Roman" panose="02020603050405020304" pitchFamily="18" charset="0"/>
              </a:rPr>
              <a:t>HTTP</a:t>
            </a:r>
            <a:r>
              <a:rPr lang="zh-CN" altLang="en-US" sz="2000" dirty="0">
                <a:cs typeface="Times New Roman" panose="02020603050405020304" pitchFamily="18" charset="0"/>
              </a:rPr>
              <a:t>请求发送到代理服务器</a:t>
            </a:r>
          </a:p>
          <a:p>
            <a:pPr marL="914525" lvl="3" indent="-285750" algn="just">
              <a:lnSpc>
                <a:spcPct val="150000"/>
              </a:lnSpc>
              <a:buFont typeface="Wingdings" panose="05000000000000000000" pitchFamily="2" charset="2"/>
              <a:buChar char="ü"/>
            </a:pPr>
            <a:r>
              <a:rPr lang="zh-CN" altLang="en-US" sz="1600" dirty="0">
                <a:cs typeface="Times New Roman" panose="02020603050405020304" pitchFamily="18" charset="0"/>
              </a:rPr>
              <a:t>如果缓存中有被请求的对象，则直接返回对象</a:t>
            </a:r>
          </a:p>
          <a:p>
            <a:pPr marL="914525" lvl="3" indent="-285750" algn="just">
              <a:lnSpc>
                <a:spcPct val="150000"/>
              </a:lnSpc>
              <a:buFont typeface="Wingdings" panose="05000000000000000000" pitchFamily="2" charset="2"/>
              <a:buChar char="ü"/>
            </a:pPr>
            <a:r>
              <a:rPr lang="zh-CN" altLang="en-US" sz="1600" dirty="0">
                <a:cs typeface="Times New Roman" panose="02020603050405020304" pitchFamily="18" charset="0"/>
              </a:rPr>
              <a:t>否则，代理服务器向原始服务器请求对象，再将对象返回给客户端</a:t>
            </a:r>
          </a:p>
          <a:p>
            <a:pPr lvl="1" algn="just">
              <a:lnSpc>
                <a:spcPct val="150000"/>
              </a:lnSpc>
            </a:pPr>
            <a:endParaRPr lang="en-US" altLang="zh-CN" sz="2200" dirty="0">
              <a:cs typeface="Times New Roman" panose="02020603050405020304" pitchFamily="18" charset="0"/>
            </a:endParaRPr>
          </a:p>
        </p:txBody>
      </p:sp>
      <p:sp>
        <p:nvSpPr>
          <p:cNvPr id="6" name="Rectangle 2"/>
          <p:cNvSpPr>
            <a:spLocks noGrp="1" noChangeArrowheads="1"/>
          </p:cNvSpPr>
          <p:nvPr>
            <p:ph type="title"/>
          </p:nvPr>
        </p:nvSpPr>
        <p:spPr/>
        <p:txBody>
          <a:bodyPr>
            <a:noAutofit/>
          </a:bodyPr>
          <a:lstStyle/>
          <a:p>
            <a:r>
              <a:rPr lang="zh-CN" altLang="en-US" sz="3200" dirty="0"/>
              <a:t>代理服务器的主要技术：</a:t>
            </a:r>
            <a:r>
              <a:rPr lang="en-US" altLang="zh-CN" sz="3200" dirty="0"/>
              <a:t>Web</a:t>
            </a:r>
            <a:r>
              <a:rPr lang="zh-CN" altLang="en-US" sz="3200" dirty="0"/>
              <a:t>缓存</a:t>
            </a:r>
            <a:endParaRPr lang="en-US" altLang="zh-CN" sz="32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 name="组合 1"/>
          <p:cNvGrpSpPr/>
          <p:nvPr/>
        </p:nvGrpSpPr>
        <p:grpSpPr>
          <a:xfrm>
            <a:off x="7679435" y="2387600"/>
            <a:ext cx="3687214" cy="2594475"/>
            <a:chOff x="7159675" y="2257450"/>
            <a:chExt cx="4284096" cy="3104494"/>
          </a:xfrm>
        </p:grpSpPr>
        <p:grpSp>
          <p:nvGrpSpPr>
            <p:cNvPr id="7" name="Group 171"/>
            <p:cNvGrpSpPr/>
            <p:nvPr/>
          </p:nvGrpSpPr>
          <p:grpSpPr bwMode="auto">
            <a:xfrm>
              <a:off x="7255186" y="2314908"/>
              <a:ext cx="600151" cy="690934"/>
              <a:chOff x="-44" y="1473"/>
              <a:chExt cx="981" cy="1105"/>
            </a:xfrm>
          </p:grpSpPr>
          <p:pic>
            <p:nvPicPr>
              <p:cNvPr id="8" name="Picture 17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173"/>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0" name="Group 102"/>
            <p:cNvGrpSpPr/>
            <p:nvPr/>
          </p:nvGrpSpPr>
          <p:grpSpPr bwMode="auto">
            <a:xfrm>
              <a:off x="7312012" y="4009921"/>
              <a:ext cx="600152" cy="690934"/>
              <a:chOff x="-44" y="1473"/>
              <a:chExt cx="981" cy="1105"/>
            </a:xfrm>
          </p:grpSpPr>
          <p:pic>
            <p:nvPicPr>
              <p:cNvPr id="11" name="Picture 10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reeform 104"/>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3" name="Group 138"/>
            <p:cNvGrpSpPr/>
            <p:nvPr/>
          </p:nvGrpSpPr>
          <p:grpSpPr bwMode="auto">
            <a:xfrm>
              <a:off x="9178997" y="3004405"/>
              <a:ext cx="349280" cy="647840"/>
              <a:chOff x="4140" y="429"/>
              <a:chExt cx="1425" cy="2396"/>
            </a:xfrm>
          </p:grpSpPr>
          <p:sp>
            <p:nvSpPr>
              <p:cNvPr id="14" name="Freeform 139"/>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Rectangle 140"/>
              <p:cNvSpPr>
                <a:spLocks noChangeArrowheads="1"/>
              </p:cNvSpPr>
              <p:nvPr/>
            </p:nvSpPr>
            <p:spPr bwMode="auto">
              <a:xfrm>
                <a:off x="4208"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Freeform 141"/>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Freeform 142"/>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Rectangle 143"/>
              <p:cNvSpPr>
                <a:spLocks noChangeArrowheads="1"/>
              </p:cNvSpPr>
              <p:nvPr/>
            </p:nvSpPr>
            <p:spPr bwMode="auto">
              <a:xfrm>
                <a:off x="4214" y="695"/>
                <a:ext cx="594"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9" name="Group 144"/>
              <p:cNvGrpSpPr/>
              <p:nvPr/>
            </p:nvGrpSpPr>
            <p:grpSpPr bwMode="auto">
              <a:xfrm>
                <a:off x="4749" y="668"/>
                <a:ext cx="581" cy="145"/>
                <a:chOff x="614" y="2568"/>
                <a:chExt cx="725" cy="139"/>
              </a:xfrm>
            </p:grpSpPr>
            <p:sp>
              <p:nvSpPr>
                <p:cNvPr id="44" name="AutoShape 145"/>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AutoShape 146"/>
                <p:cNvSpPr>
                  <a:spLocks noChangeArrowheads="1"/>
                </p:cNvSpPr>
                <p:nvPr/>
              </p:nvSpPr>
              <p:spPr bwMode="auto">
                <a:xfrm>
                  <a:off x="630" y="2583"/>
                  <a:ext cx="67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0" name="Rectangle 147"/>
              <p:cNvSpPr>
                <a:spLocks noChangeArrowheads="1"/>
              </p:cNvSpPr>
              <p:nvPr/>
            </p:nvSpPr>
            <p:spPr bwMode="auto">
              <a:xfrm>
                <a:off x="4225" y="1019"/>
                <a:ext cx="594"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1" name="Group 148"/>
              <p:cNvGrpSpPr/>
              <p:nvPr/>
            </p:nvGrpSpPr>
            <p:grpSpPr bwMode="auto">
              <a:xfrm>
                <a:off x="4747" y="994"/>
                <a:ext cx="581" cy="134"/>
                <a:chOff x="614" y="2568"/>
                <a:chExt cx="725" cy="139"/>
              </a:xfrm>
            </p:grpSpPr>
            <p:sp>
              <p:nvSpPr>
                <p:cNvPr id="42" name="AutoShape 149"/>
                <p:cNvSpPr>
                  <a:spLocks noChangeArrowheads="1"/>
                </p:cNvSpPr>
                <p:nvPr/>
              </p:nvSpPr>
              <p:spPr bwMode="auto">
                <a:xfrm>
                  <a:off x="612" y="2566"/>
                  <a:ext cx="727"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AutoShape 150"/>
                <p:cNvSpPr>
                  <a:spLocks noChangeArrowheads="1"/>
                </p:cNvSpPr>
                <p:nvPr/>
              </p:nvSpPr>
              <p:spPr bwMode="auto">
                <a:xfrm>
                  <a:off x="626" y="2583"/>
                  <a:ext cx="692"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2" name="Rectangle 151"/>
              <p:cNvSpPr>
                <a:spLocks noChangeArrowheads="1"/>
              </p:cNvSpPr>
              <p:nvPr/>
            </p:nvSpPr>
            <p:spPr bwMode="auto">
              <a:xfrm>
                <a:off x="4219" y="1359"/>
                <a:ext cx="594"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Rectangle 152"/>
              <p:cNvSpPr>
                <a:spLocks noChangeArrowheads="1"/>
              </p:cNvSpPr>
              <p:nvPr/>
            </p:nvSpPr>
            <p:spPr bwMode="auto">
              <a:xfrm>
                <a:off x="4230" y="1656"/>
                <a:ext cx="594"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4" name="Group 153"/>
              <p:cNvGrpSpPr/>
              <p:nvPr/>
            </p:nvGrpSpPr>
            <p:grpSpPr bwMode="auto">
              <a:xfrm>
                <a:off x="4735" y="1627"/>
                <a:ext cx="582" cy="151"/>
                <a:chOff x="614" y="2568"/>
                <a:chExt cx="725" cy="139"/>
              </a:xfrm>
            </p:grpSpPr>
            <p:sp>
              <p:nvSpPr>
                <p:cNvPr id="40" name="AutoShape 154"/>
                <p:cNvSpPr>
                  <a:spLocks noChangeArrowheads="1"/>
                </p:cNvSpPr>
                <p:nvPr/>
              </p:nvSpPr>
              <p:spPr bwMode="auto">
                <a:xfrm>
                  <a:off x="612" y="2570"/>
                  <a:ext cx="726"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AutoShape 155"/>
                <p:cNvSpPr>
                  <a:spLocks noChangeArrowheads="1"/>
                </p:cNvSpPr>
                <p:nvPr/>
              </p:nvSpPr>
              <p:spPr bwMode="auto">
                <a:xfrm>
                  <a:off x="627"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5" name="Freeform 156"/>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6" name="Group 157"/>
              <p:cNvGrpSpPr/>
              <p:nvPr/>
            </p:nvGrpSpPr>
            <p:grpSpPr bwMode="auto">
              <a:xfrm>
                <a:off x="4739" y="1327"/>
                <a:ext cx="582" cy="139"/>
                <a:chOff x="614" y="2568"/>
                <a:chExt cx="725" cy="139"/>
              </a:xfrm>
            </p:grpSpPr>
            <p:sp>
              <p:nvSpPr>
                <p:cNvPr id="38" name="AutoShape 158"/>
                <p:cNvSpPr>
                  <a:spLocks noChangeArrowheads="1"/>
                </p:cNvSpPr>
                <p:nvPr/>
              </p:nvSpPr>
              <p:spPr bwMode="auto">
                <a:xfrm>
                  <a:off x="615" y="2568"/>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AutoShape 159"/>
                <p:cNvSpPr>
                  <a:spLocks noChangeArrowheads="1"/>
                </p:cNvSpPr>
                <p:nvPr/>
              </p:nvSpPr>
              <p:spPr bwMode="auto">
                <a:xfrm>
                  <a:off x="629"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7" name="Rectangle 160"/>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Freeform 161"/>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Freeform 162"/>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Oval 163"/>
              <p:cNvSpPr>
                <a:spLocks noChangeArrowheads="1"/>
              </p:cNvSpPr>
              <p:nvPr/>
            </p:nvSpPr>
            <p:spPr bwMode="auto">
              <a:xfrm>
                <a:off x="5520" y="2612"/>
                <a:ext cx="45" cy="9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Freeform 164"/>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AutoShape 165"/>
              <p:cNvSpPr>
                <a:spLocks noChangeArrowheads="1"/>
              </p:cNvSpPr>
              <p:nvPr/>
            </p:nvSpPr>
            <p:spPr bwMode="auto">
              <a:xfrm>
                <a:off x="4140" y="2676"/>
                <a:ext cx="1199" cy="149"/>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AutoShape 166"/>
              <p:cNvSpPr>
                <a:spLocks noChangeArrowheads="1"/>
              </p:cNvSpPr>
              <p:nvPr/>
            </p:nvSpPr>
            <p:spPr bwMode="auto">
              <a:xfrm>
                <a:off x="4208" y="2713"/>
                <a:ext cx="1069" cy="80"/>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Oval 167"/>
              <p:cNvSpPr>
                <a:spLocks noChangeArrowheads="1"/>
              </p:cNvSpPr>
              <p:nvPr/>
            </p:nvSpPr>
            <p:spPr bwMode="auto">
              <a:xfrm>
                <a:off x="4310" y="2384"/>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Oval 168"/>
              <p:cNvSpPr>
                <a:spLocks noChangeArrowheads="1"/>
              </p:cNvSpPr>
              <p:nvPr/>
            </p:nvSpPr>
            <p:spPr bwMode="auto">
              <a:xfrm>
                <a:off x="4485" y="2384"/>
                <a:ext cx="158"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4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Oval 169"/>
              <p:cNvSpPr>
                <a:spLocks noChangeArrowheads="1"/>
              </p:cNvSpPr>
              <p:nvPr/>
            </p:nvSpPr>
            <p:spPr bwMode="auto">
              <a:xfrm>
                <a:off x="4660" y="2379"/>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Rectangle 170"/>
              <p:cNvSpPr>
                <a:spLocks noChangeArrowheads="1"/>
              </p:cNvSpPr>
              <p:nvPr/>
            </p:nvSpPr>
            <p:spPr bwMode="auto">
              <a:xfrm>
                <a:off x="5062" y="1837"/>
                <a:ext cx="85" cy="760"/>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6" name="Group 105"/>
            <p:cNvGrpSpPr/>
            <p:nvPr/>
          </p:nvGrpSpPr>
          <p:grpSpPr bwMode="auto">
            <a:xfrm>
              <a:off x="10879657" y="2442753"/>
              <a:ext cx="378387" cy="647839"/>
              <a:chOff x="4140" y="429"/>
              <a:chExt cx="1425" cy="2396"/>
            </a:xfrm>
          </p:grpSpPr>
          <p:sp>
            <p:nvSpPr>
              <p:cNvPr id="47" name="Freeform 106"/>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8" name="Rectangle 107"/>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9" name="Freeform 108"/>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0" name="Freeform 109"/>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Rectangle 110"/>
              <p:cNvSpPr>
                <a:spLocks noChangeArrowheads="1"/>
              </p:cNvSpPr>
              <p:nvPr/>
            </p:nvSpPr>
            <p:spPr bwMode="auto">
              <a:xfrm>
                <a:off x="4213" y="695"/>
                <a:ext cx="595"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2" name="Group 111"/>
              <p:cNvGrpSpPr/>
              <p:nvPr/>
            </p:nvGrpSpPr>
            <p:grpSpPr bwMode="auto">
              <a:xfrm>
                <a:off x="4749" y="668"/>
                <a:ext cx="581" cy="145"/>
                <a:chOff x="614" y="2568"/>
                <a:chExt cx="725" cy="139"/>
              </a:xfrm>
            </p:grpSpPr>
            <p:sp>
              <p:nvSpPr>
                <p:cNvPr id="77" name="AutoShape 112"/>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AutoShape 113"/>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3" name="Rectangle 114"/>
              <p:cNvSpPr>
                <a:spLocks noChangeArrowheads="1"/>
              </p:cNvSpPr>
              <p:nvPr/>
            </p:nvSpPr>
            <p:spPr bwMode="auto">
              <a:xfrm>
                <a:off x="4224" y="1019"/>
                <a:ext cx="595"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4" name="Group 115"/>
              <p:cNvGrpSpPr/>
              <p:nvPr/>
            </p:nvGrpSpPr>
            <p:grpSpPr bwMode="auto">
              <a:xfrm>
                <a:off x="4747" y="994"/>
                <a:ext cx="581" cy="134"/>
                <a:chOff x="614" y="2568"/>
                <a:chExt cx="725" cy="139"/>
              </a:xfrm>
            </p:grpSpPr>
            <p:sp>
              <p:nvSpPr>
                <p:cNvPr id="75" name="AutoShape 116"/>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AutoShape 117"/>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5" name="Rectangle 118"/>
              <p:cNvSpPr>
                <a:spLocks noChangeArrowheads="1"/>
              </p:cNvSpPr>
              <p:nvPr/>
            </p:nvSpPr>
            <p:spPr bwMode="auto">
              <a:xfrm>
                <a:off x="4218" y="1359"/>
                <a:ext cx="595"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 name="Rectangle 119"/>
              <p:cNvSpPr>
                <a:spLocks noChangeArrowheads="1"/>
              </p:cNvSpPr>
              <p:nvPr/>
            </p:nvSpPr>
            <p:spPr bwMode="auto">
              <a:xfrm>
                <a:off x="4229" y="1656"/>
                <a:ext cx="595"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7" name="Group 120"/>
              <p:cNvGrpSpPr/>
              <p:nvPr/>
            </p:nvGrpSpPr>
            <p:grpSpPr bwMode="auto">
              <a:xfrm>
                <a:off x="4735" y="1627"/>
                <a:ext cx="582" cy="151"/>
                <a:chOff x="614" y="2568"/>
                <a:chExt cx="725" cy="139"/>
              </a:xfrm>
            </p:grpSpPr>
            <p:sp>
              <p:nvSpPr>
                <p:cNvPr id="73" name="AutoShape 121"/>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4" name="AutoShape 122"/>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8" name="Freeform 123"/>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9" name="Group 124"/>
              <p:cNvGrpSpPr/>
              <p:nvPr/>
            </p:nvGrpSpPr>
            <p:grpSpPr bwMode="auto">
              <a:xfrm>
                <a:off x="4739" y="1327"/>
                <a:ext cx="582" cy="139"/>
                <a:chOff x="614" y="2568"/>
                <a:chExt cx="725" cy="139"/>
              </a:xfrm>
            </p:grpSpPr>
            <p:sp>
              <p:nvSpPr>
                <p:cNvPr id="71" name="AutoShape 125"/>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2" name="AutoShape 126"/>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0" name="Rectangle 127"/>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1" name="Freeform 128"/>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2" name="Freeform 129"/>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Oval 130"/>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4" name="Freeform 131"/>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5" name="AutoShape 132"/>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AutoShape 133"/>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Oval 134"/>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Oval 135"/>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4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9" name="Oval 136"/>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 name="Rectangle 137"/>
              <p:cNvSpPr>
                <a:spLocks noChangeArrowheads="1"/>
              </p:cNvSpPr>
              <p:nvPr/>
            </p:nvSpPr>
            <p:spPr bwMode="auto">
              <a:xfrm>
                <a:off x="5064" y="1837"/>
                <a:ext cx="84" cy="760"/>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9" name="Text Box 6"/>
            <p:cNvSpPr txBox="1">
              <a:spLocks noChangeArrowheads="1"/>
            </p:cNvSpPr>
            <p:nvPr/>
          </p:nvSpPr>
          <p:spPr bwMode="auto">
            <a:xfrm>
              <a:off x="7159675" y="2928909"/>
              <a:ext cx="750958" cy="33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客户端</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0" name="Text Box 8"/>
            <p:cNvSpPr txBox="1">
              <a:spLocks noChangeArrowheads="1"/>
            </p:cNvSpPr>
            <p:nvPr/>
          </p:nvSpPr>
          <p:spPr bwMode="auto">
            <a:xfrm>
              <a:off x="8986731" y="2330164"/>
              <a:ext cx="750958" cy="552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代理</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00000"/>
                </a:lnSpc>
                <a:spcBef>
                  <a:spcPct val="0"/>
                </a:spcBef>
                <a:buClrTx/>
                <a:buSzTx/>
                <a:buFontTx/>
                <a:buNone/>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服务器</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1" name="Text Box 21"/>
            <p:cNvSpPr txBox="1">
              <a:spLocks noChangeArrowheads="1"/>
            </p:cNvSpPr>
            <p:nvPr/>
          </p:nvSpPr>
          <p:spPr bwMode="auto">
            <a:xfrm>
              <a:off x="7208066" y="4677456"/>
              <a:ext cx="750958" cy="33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客户端</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2" name="Group 53"/>
            <p:cNvGrpSpPr/>
            <p:nvPr/>
          </p:nvGrpSpPr>
          <p:grpSpPr bwMode="auto">
            <a:xfrm>
              <a:off x="7894143" y="3581858"/>
              <a:ext cx="1223865" cy="688061"/>
              <a:chOff x="2998" y="2580"/>
              <a:chExt cx="883" cy="479"/>
            </a:xfrm>
          </p:grpSpPr>
          <p:sp>
            <p:nvSpPr>
              <p:cNvPr id="83" name="Line 19"/>
              <p:cNvSpPr>
                <a:spLocks noChangeShapeType="1"/>
              </p:cNvSpPr>
              <p:nvPr/>
            </p:nvSpPr>
            <p:spPr bwMode="auto">
              <a:xfrm flipV="1">
                <a:off x="2998" y="2580"/>
                <a:ext cx="883" cy="479"/>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4" name="Text Box 23"/>
              <p:cNvSpPr txBox="1">
                <a:spLocks noChangeArrowheads="1"/>
              </p:cNvSpPr>
              <p:nvPr/>
            </p:nvSpPr>
            <p:spPr bwMode="auto">
              <a:xfrm rot="19907361">
                <a:off x="3007" y="2617"/>
                <a:ext cx="7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12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12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请求</a:t>
                </a:r>
                <a:endParaRPr lang="en-US" altLang="zh-CN" sz="18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5" name="Group 54"/>
            <p:cNvGrpSpPr/>
            <p:nvPr/>
          </p:nvGrpSpPr>
          <p:grpSpPr bwMode="auto">
            <a:xfrm>
              <a:off x="7938499" y="3660864"/>
              <a:ext cx="1225251" cy="711043"/>
              <a:chOff x="3030" y="2635"/>
              <a:chExt cx="884" cy="495"/>
            </a:xfrm>
          </p:grpSpPr>
          <p:sp>
            <p:nvSpPr>
              <p:cNvPr id="86" name="Line 20"/>
              <p:cNvSpPr>
                <a:spLocks noChangeShapeType="1"/>
              </p:cNvSpPr>
              <p:nvPr/>
            </p:nvSpPr>
            <p:spPr bwMode="auto">
              <a:xfrm flipH="1">
                <a:off x="3030" y="2635"/>
                <a:ext cx="884" cy="495"/>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Text Box 25"/>
              <p:cNvSpPr txBox="1">
                <a:spLocks noChangeArrowheads="1"/>
              </p:cNvSpPr>
              <p:nvPr/>
            </p:nvSpPr>
            <p:spPr bwMode="auto">
              <a:xfrm rot="19862217">
                <a:off x="3154" y="2863"/>
                <a:ext cx="7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12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12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响应</a:t>
                </a:r>
                <a:endParaRPr lang="en-US" altLang="zh-CN" sz="18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8" name="Group 49"/>
            <p:cNvGrpSpPr/>
            <p:nvPr/>
          </p:nvGrpSpPr>
          <p:grpSpPr bwMode="auto">
            <a:xfrm>
              <a:off x="7899690" y="2671151"/>
              <a:ext cx="2838592" cy="692370"/>
              <a:chOff x="3002" y="1957"/>
              <a:chExt cx="2048" cy="482"/>
            </a:xfrm>
          </p:grpSpPr>
          <p:sp>
            <p:nvSpPr>
              <p:cNvPr id="89" name="Freeform 18"/>
              <p:cNvSpPr/>
              <p:nvPr/>
            </p:nvSpPr>
            <p:spPr bwMode="auto">
              <a:xfrm>
                <a:off x="3002" y="1979"/>
                <a:ext cx="2048" cy="460"/>
              </a:xfrm>
              <a:custGeom>
                <a:avLst/>
                <a:gdLst>
                  <a:gd name="T0" fmla="*/ 0 w 2048"/>
                  <a:gd name="T1" fmla="*/ 2 h 460"/>
                  <a:gd name="T2" fmla="*/ 1011 w 2048"/>
                  <a:gd name="T3" fmla="*/ 460 h 460"/>
                  <a:gd name="T4" fmla="*/ 2048 w 2048"/>
                  <a:gd name="T5" fmla="*/ 0 h 460"/>
                  <a:gd name="T6" fmla="*/ 0 60000 65536"/>
                  <a:gd name="T7" fmla="*/ 0 60000 65536"/>
                  <a:gd name="T8" fmla="*/ 0 60000 65536"/>
                  <a:gd name="T9" fmla="*/ 0 w 2048"/>
                  <a:gd name="T10" fmla="*/ 0 h 460"/>
                  <a:gd name="T11" fmla="*/ 2048 w 2048"/>
                  <a:gd name="T12" fmla="*/ 460 h 460"/>
                </a:gdLst>
                <a:ahLst/>
                <a:cxnLst>
                  <a:cxn ang="T6">
                    <a:pos x="T0" y="T1"/>
                  </a:cxn>
                  <a:cxn ang="T7">
                    <a:pos x="T2" y="T3"/>
                  </a:cxn>
                  <a:cxn ang="T8">
                    <a:pos x="T4" y="T5"/>
                  </a:cxn>
                </a:cxnLst>
                <a:rect l="T9" t="T10" r="T11" b="T12"/>
                <a:pathLst>
                  <a:path w="2048" h="460">
                    <a:moveTo>
                      <a:pt x="0" y="2"/>
                    </a:moveTo>
                    <a:lnTo>
                      <a:pt x="1011" y="460"/>
                    </a:lnTo>
                    <a:lnTo>
                      <a:pt x="2048" y="0"/>
                    </a:lnTo>
                  </a:path>
                </a:pathLst>
              </a:custGeom>
              <a:noFill/>
              <a:ln w="28575">
                <a:solidFill>
                  <a:srgbClr val="CC0000"/>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0" name="Text Box 22"/>
              <p:cNvSpPr txBox="1">
                <a:spLocks noChangeArrowheads="1"/>
              </p:cNvSpPr>
              <p:nvPr/>
            </p:nvSpPr>
            <p:spPr bwMode="auto">
              <a:xfrm rot="1422049">
                <a:off x="3149" y="1984"/>
                <a:ext cx="7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12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12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请求</a:t>
                </a:r>
                <a:endParaRPr lang="en-US" altLang="zh-CN" sz="18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Text Box 45"/>
              <p:cNvSpPr txBox="1">
                <a:spLocks noChangeArrowheads="1"/>
              </p:cNvSpPr>
              <p:nvPr/>
            </p:nvSpPr>
            <p:spPr bwMode="auto">
              <a:xfrm rot="20180032">
                <a:off x="4188" y="1957"/>
                <a:ext cx="7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12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12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请求</a:t>
                </a:r>
                <a:endParaRPr lang="en-US" altLang="zh-CN" sz="18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2" name="Text Box 47"/>
            <p:cNvSpPr txBox="1">
              <a:spLocks noChangeArrowheads="1"/>
            </p:cNvSpPr>
            <p:nvPr/>
          </p:nvSpPr>
          <p:spPr bwMode="auto">
            <a:xfrm>
              <a:off x="10637075" y="4809526"/>
              <a:ext cx="750958" cy="552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原始</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00000"/>
                </a:lnSpc>
                <a:spcBef>
                  <a:spcPct val="0"/>
                </a:spcBef>
                <a:buClrTx/>
                <a:buSzTx/>
                <a:buFontTx/>
                <a:buNone/>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服务器</a:t>
              </a: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3" name="Text Box 48"/>
            <p:cNvSpPr txBox="1">
              <a:spLocks noChangeArrowheads="1"/>
            </p:cNvSpPr>
            <p:nvPr/>
          </p:nvSpPr>
          <p:spPr bwMode="auto">
            <a:xfrm>
              <a:off x="10691318" y="3081811"/>
              <a:ext cx="750958" cy="55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原始</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00000"/>
                </a:lnSpc>
                <a:spcBef>
                  <a:spcPct val="0"/>
                </a:spcBef>
                <a:buClrTx/>
                <a:buSzTx/>
                <a:buFontTx/>
                <a:buNone/>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服务器</a:t>
              </a: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4" name="Rectangle 55"/>
            <p:cNvSpPr>
              <a:spLocks noChangeArrowheads="1"/>
            </p:cNvSpPr>
            <p:nvPr/>
          </p:nvSpPr>
          <p:spPr bwMode="auto">
            <a:xfrm>
              <a:off x="9804096" y="3811691"/>
              <a:ext cx="354824" cy="35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80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5" name="Picture 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83609" y="2257450"/>
              <a:ext cx="460162" cy="39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Group 60"/>
            <p:cNvGrpSpPr/>
            <p:nvPr/>
          </p:nvGrpSpPr>
          <p:grpSpPr bwMode="auto">
            <a:xfrm>
              <a:off x="7224693" y="2293362"/>
              <a:ext cx="3588435" cy="1641864"/>
              <a:chOff x="2515" y="1687"/>
              <a:chExt cx="2589" cy="1143"/>
            </a:xfrm>
          </p:grpSpPr>
          <p:sp>
            <p:nvSpPr>
              <p:cNvPr id="97" name="Freeform 44"/>
              <p:cNvSpPr/>
              <p:nvPr/>
            </p:nvSpPr>
            <p:spPr bwMode="auto">
              <a:xfrm>
                <a:off x="2985" y="2026"/>
                <a:ext cx="2119" cy="476"/>
              </a:xfrm>
              <a:custGeom>
                <a:avLst/>
                <a:gdLst>
                  <a:gd name="T0" fmla="*/ 2119 w 2119"/>
                  <a:gd name="T1" fmla="*/ 0 h 476"/>
                  <a:gd name="T2" fmla="*/ 1020 w 2119"/>
                  <a:gd name="T3" fmla="*/ 476 h 476"/>
                  <a:gd name="T4" fmla="*/ 0 w 2119"/>
                  <a:gd name="T5" fmla="*/ 8 h 476"/>
                  <a:gd name="T6" fmla="*/ 0 60000 65536"/>
                  <a:gd name="T7" fmla="*/ 0 60000 65536"/>
                  <a:gd name="T8" fmla="*/ 0 60000 65536"/>
                  <a:gd name="T9" fmla="*/ 0 w 2119"/>
                  <a:gd name="T10" fmla="*/ 0 h 476"/>
                  <a:gd name="T11" fmla="*/ 2119 w 2119"/>
                  <a:gd name="T12" fmla="*/ 476 h 476"/>
                </a:gdLst>
                <a:ahLst/>
                <a:cxnLst>
                  <a:cxn ang="T6">
                    <a:pos x="T0" y="T1"/>
                  </a:cxn>
                  <a:cxn ang="T7">
                    <a:pos x="T2" y="T3"/>
                  </a:cxn>
                  <a:cxn ang="T8">
                    <a:pos x="T4" y="T5"/>
                  </a:cxn>
                </a:cxnLst>
                <a:rect l="T9" t="T10" r="T11" b="T12"/>
                <a:pathLst>
                  <a:path w="2119" h="476">
                    <a:moveTo>
                      <a:pt x="2119" y="0"/>
                    </a:moveTo>
                    <a:lnTo>
                      <a:pt x="1020" y="476"/>
                    </a:lnTo>
                    <a:lnTo>
                      <a:pt x="0" y="8"/>
                    </a:lnTo>
                  </a:path>
                </a:pathLst>
              </a:custGeom>
              <a:noFill/>
              <a:ln w="28575">
                <a:solidFill>
                  <a:srgbClr val="CC0000"/>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8" name="Text Box 24"/>
              <p:cNvSpPr txBox="1">
                <a:spLocks noChangeArrowheads="1"/>
              </p:cNvSpPr>
              <p:nvPr/>
            </p:nvSpPr>
            <p:spPr bwMode="auto">
              <a:xfrm rot="1411598">
                <a:off x="3031" y="2231"/>
                <a:ext cx="7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12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12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响应</a:t>
                </a:r>
                <a:endParaRPr lang="en-US" altLang="zh-CN" sz="18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9" name="Text Box 46"/>
              <p:cNvSpPr txBox="1">
                <a:spLocks noChangeArrowheads="1"/>
              </p:cNvSpPr>
              <p:nvPr/>
            </p:nvSpPr>
            <p:spPr bwMode="auto">
              <a:xfrm rot="20184211">
                <a:off x="4291" y="2216"/>
                <a:ext cx="7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12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12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响应</a:t>
                </a:r>
                <a:endParaRPr lang="en-US" altLang="zh-CN" sz="18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0" name="Picture 5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9" y="255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 y="168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 name="Picture 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6274" y="4050142"/>
              <a:ext cx="460162" cy="39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 name="Group 69"/>
            <p:cNvGrpSpPr/>
            <p:nvPr/>
          </p:nvGrpSpPr>
          <p:grpSpPr bwMode="auto">
            <a:xfrm>
              <a:off x="10821443" y="4186605"/>
              <a:ext cx="378387" cy="647839"/>
              <a:chOff x="4140" y="429"/>
              <a:chExt cx="1425" cy="2396"/>
            </a:xfrm>
          </p:grpSpPr>
          <p:sp>
            <p:nvSpPr>
              <p:cNvPr id="104" name="Freeform 70"/>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5" name="Rectangle 71"/>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6" name="Freeform 72"/>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7" name="Freeform 73"/>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8" name="Rectangle 74"/>
              <p:cNvSpPr>
                <a:spLocks noChangeArrowheads="1"/>
              </p:cNvSpPr>
              <p:nvPr/>
            </p:nvSpPr>
            <p:spPr bwMode="auto">
              <a:xfrm>
                <a:off x="4213" y="695"/>
                <a:ext cx="595"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9" name="Group 75"/>
              <p:cNvGrpSpPr/>
              <p:nvPr/>
            </p:nvGrpSpPr>
            <p:grpSpPr bwMode="auto">
              <a:xfrm>
                <a:off x="4749" y="668"/>
                <a:ext cx="581" cy="145"/>
                <a:chOff x="614" y="2568"/>
                <a:chExt cx="725" cy="139"/>
              </a:xfrm>
            </p:grpSpPr>
            <p:sp>
              <p:nvSpPr>
                <p:cNvPr id="134" name="AutoShape 76"/>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5" name="AutoShape 77"/>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10" name="Rectangle 78"/>
              <p:cNvSpPr>
                <a:spLocks noChangeArrowheads="1"/>
              </p:cNvSpPr>
              <p:nvPr/>
            </p:nvSpPr>
            <p:spPr bwMode="auto">
              <a:xfrm>
                <a:off x="4224" y="1019"/>
                <a:ext cx="595"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11" name="Group 79"/>
              <p:cNvGrpSpPr/>
              <p:nvPr/>
            </p:nvGrpSpPr>
            <p:grpSpPr bwMode="auto">
              <a:xfrm>
                <a:off x="4747" y="994"/>
                <a:ext cx="581" cy="134"/>
                <a:chOff x="614" y="2568"/>
                <a:chExt cx="725" cy="139"/>
              </a:xfrm>
            </p:grpSpPr>
            <p:sp>
              <p:nvSpPr>
                <p:cNvPr id="132" name="AutoShape 80"/>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3" name="AutoShape 81"/>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12" name="Rectangle 82"/>
              <p:cNvSpPr>
                <a:spLocks noChangeArrowheads="1"/>
              </p:cNvSpPr>
              <p:nvPr/>
            </p:nvSpPr>
            <p:spPr bwMode="auto">
              <a:xfrm>
                <a:off x="4218" y="1359"/>
                <a:ext cx="595"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3" name="Rectangle 83"/>
              <p:cNvSpPr>
                <a:spLocks noChangeArrowheads="1"/>
              </p:cNvSpPr>
              <p:nvPr/>
            </p:nvSpPr>
            <p:spPr bwMode="auto">
              <a:xfrm>
                <a:off x="4229" y="1656"/>
                <a:ext cx="595"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14" name="Group 84"/>
              <p:cNvGrpSpPr/>
              <p:nvPr/>
            </p:nvGrpSpPr>
            <p:grpSpPr bwMode="auto">
              <a:xfrm>
                <a:off x="4735" y="1627"/>
                <a:ext cx="582" cy="151"/>
                <a:chOff x="614" y="2568"/>
                <a:chExt cx="725" cy="139"/>
              </a:xfrm>
            </p:grpSpPr>
            <p:sp>
              <p:nvSpPr>
                <p:cNvPr id="130" name="AutoShape 85"/>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1" name="AutoShape 86"/>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15" name="Freeform 87"/>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16" name="Group 88"/>
              <p:cNvGrpSpPr/>
              <p:nvPr/>
            </p:nvGrpSpPr>
            <p:grpSpPr bwMode="auto">
              <a:xfrm>
                <a:off x="4739" y="1327"/>
                <a:ext cx="582" cy="139"/>
                <a:chOff x="614" y="2568"/>
                <a:chExt cx="725" cy="139"/>
              </a:xfrm>
            </p:grpSpPr>
            <p:sp>
              <p:nvSpPr>
                <p:cNvPr id="128" name="AutoShape 8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9" name="AutoShape 90"/>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17" name="Rectangle 91"/>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8" name="Freeform 92"/>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9" name="Freeform 93"/>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0" name="Oval 94"/>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1" name="Freeform 95"/>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2" name="AutoShape 96"/>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3" name="AutoShape 97"/>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4" name="Oval 98"/>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 name="Oval 99"/>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4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6" name="Oval 100"/>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7" name="Rectangle 101"/>
              <p:cNvSpPr>
                <a:spLocks noChangeArrowheads="1"/>
              </p:cNvSpPr>
              <p:nvPr/>
            </p:nvSpPr>
            <p:spPr bwMode="auto">
              <a:xfrm>
                <a:off x="5064" y="1837"/>
                <a:ext cx="84" cy="760"/>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147" name="Picture 5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49099" y="3974647"/>
              <a:ext cx="460162" cy="392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7" name="文本框 136"/>
          <p:cNvSpPr txBox="1"/>
          <p:nvPr/>
        </p:nvSpPr>
        <p:spPr>
          <a:xfrm>
            <a:off x="8118572" y="5089177"/>
            <a:ext cx="3065171" cy="398780"/>
          </a:xfrm>
          <a:prstGeom prst="rect">
            <a:avLst/>
          </a:prstGeom>
          <a:noFill/>
          <a:ln>
            <a:solidFill>
              <a:srgbClr val="FF0000"/>
            </a:solidFill>
          </a:ln>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降低时延、减少网络流量</a:t>
            </a:r>
          </a:p>
        </p:txBody>
      </p:sp>
    </p:spTree>
    <p:extLst>
      <p:ext uri="{BB962C8B-B14F-4D97-AF65-F5344CB8AC3E}">
        <p14:creationId xmlns:p14="http://schemas.microsoft.com/office/powerpoint/2010/main" val="349386101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24AA1-09D7-EC3A-301E-028F418A25B3}"/>
              </a:ext>
            </a:extLst>
          </p:cNvPr>
          <p:cNvSpPr>
            <a:spLocks noGrp="1"/>
          </p:cNvSpPr>
          <p:nvPr>
            <p:ph type="title"/>
          </p:nvPr>
        </p:nvSpPr>
        <p:spPr>
          <a:xfrm>
            <a:off x="660400" y="1500187"/>
            <a:ext cx="2836562" cy="915667"/>
          </a:xfrm>
        </p:spPr>
        <p:txBody>
          <a:bodyPr>
            <a:normAutofit/>
          </a:bodyPr>
          <a:lstStyle/>
          <a:p>
            <a:r>
              <a:rPr lang="zh-CN" altLang="en-US" dirty="0"/>
              <a:t>目录</a:t>
            </a:r>
            <a:endParaRPr lang="en-US" dirty="0"/>
          </a:p>
        </p:txBody>
      </p:sp>
      <p:sp>
        <p:nvSpPr>
          <p:cNvPr id="5" name="Text Placeholder 4">
            <a:extLst>
              <a:ext uri="{FF2B5EF4-FFF2-40B4-BE49-F238E27FC236}">
                <a16:creationId xmlns:a16="http://schemas.microsoft.com/office/drawing/2014/main" id="{94C7ACB6-4040-4F8E-DAE4-CD916FCA3B1A}"/>
              </a:ext>
            </a:extLst>
          </p:cNvPr>
          <p:cNvSpPr>
            <a:spLocks noGrp="1"/>
          </p:cNvSpPr>
          <p:nvPr>
            <p:ph sz="quarter" idx="1"/>
          </p:nvPr>
        </p:nvSpPr>
        <p:spPr>
          <a:xfrm>
            <a:off x="3745077" y="1130300"/>
            <a:ext cx="7773821" cy="4999038"/>
          </a:xfrm>
        </p:spPr>
        <p:txBody>
          <a:bodyPr>
            <a:noAutofit/>
          </a:bodyPr>
          <a:lstStyle/>
          <a:p>
            <a:pPr marL="0" indent="0">
              <a:spcBef>
                <a:spcPts val="600"/>
              </a:spcBef>
              <a:buNone/>
            </a:pPr>
            <a:r>
              <a:rPr kumimoji="1" lang="en-US" altLang="zh-CN" sz="2400" dirty="0">
                <a:latin typeface="Microsoft YaHei" panose="020B0503020204020204" pitchFamily="34" charset="-122"/>
                <a:ea typeface="Microsoft YaHei" panose="020B0503020204020204" pitchFamily="34" charset="-122"/>
              </a:rPr>
              <a:t>1 </a:t>
            </a:r>
            <a:r>
              <a:rPr kumimoji="1" lang="zh-CN" altLang="zh-CN" sz="2400" dirty="0">
                <a:latin typeface="Microsoft YaHei" panose="020B0503020204020204" pitchFamily="34" charset="-122"/>
                <a:ea typeface="Microsoft YaHei" panose="020B0503020204020204" pitchFamily="34" charset="-122"/>
              </a:rPr>
              <a:t>应用层概述</a:t>
            </a:r>
            <a:endParaRPr kumimoji="1" lang="en-US" altLang="zh-CN" sz="2400" dirty="0">
              <a:latin typeface="Microsoft YaHei" panose="020B0503020204020204" pitchFamily="34" charset="-122"/>
              <a:ea typeface="Microsoft YaHei" panose="020B0503020204020204" pitchFamily="34" charset="-122"/>
            </a:endParaRPr>
          </a:p>
          <a:p>
            <a:pPr marL="0" indent="0">
              <a:spcBef>
                <a:spcPts val="0"/>
              </a:spcBef>
              <a:buNone/>
            </a:pPr>
            <a:r>
              <a:rPr lang="en-US" altLang="zh-CN" sz="2400" dirty="0"/>
              <a:t>2 DNS</a:t>
            </a:r>
            <a:r>
              <a:rPr lang="zh-CN" altLang="en-US" sz="2400" dirty="0"/>
              <a:t>域名系统</a:t>
            </a:r>
            <a:endParaRPr lang="en-US" altLang="zh-CN" sz="2400" dirty="0"/>
          </a:p>
          <a:p>
            <a:pPr marL="0" indent="0">
              <a:spcBef>
                <a:spcPts val="0"/>
              </a:spcBef>
              <a:buNone/>
            </a:pPr>
            <a:r>
              <a:rPr lang="en-US" altLang="zh-CN" sz="2400" dirty="0"/>
              <a:t>3 </a:t>
            </a:r>
            <a:r>
              <a:rPr lang="zh-CN" altLang="zh-CN" sz="2400" dirty="0"/>
              <a:t>电子邮件</a:t>
            </a:r>
            <a:r>
              <a:rPr lang="zh-CN" altLang="en-US" sz="2400" dirty="0"/>
              <a:t>服务</a:t>
            </a:r>
            <a:r>
              <a:rPr lang="en-US" altLang="zh-CN" sz="2400" dirty="0"/>
              <a:t>SMTP</a:t>
            </a:r>
          </a:p>
          <a:p>
            <a:pPr marL="0" indent="0">
              <a:spcBef>
                <a:spcPts val="0"/>
              </a:spcBef>
              <a:buNone/>
            </a:pPr>
            <a:r>
              <a:rPr lang="en-US" altLang="zh-CN" sz="2400" dirty="0"/>
              <a:t>4 FTP</a:t>
            </a:r>
            <a:r>
              <a:rPr lang="zh-CN" altLang="en-US" sz="2400" dirty="0"/>
              <a:t>文件传输</a:t>
            </a:r>
            <a:endParaRPr lang="en-US" altLang="zh-CN" sz="2400" dirty="0"/>
          </a:p>
          <a:p>
            <a:pPr marL="0" indent="0">
              <a:spcBef>
                <a:spcPts val="0"/>
              </a:spcBef>
              <a:buNone/>
            </a:pPr>
            <a:r>
              <a:rPr lang="en-US" altLang="zh-CN" sz="2400" dirty="0"/>
              <a:t>5 Web </a:t>
            </a:r>
            <a:r>
              <a:rPr lang="zh-CN" altLang="en-US" sz="2400" dirty="0"/>
              <a:t>服务</a:t>
            </a:r>
            <a:endParaRPr lang="en-US" altLang="zh-CN" sz="2400" dirty="0"/>
          </a:p>
          <a:p>
            <a:pPr marL="0" indent="0">
              <a:spcBef>
                <a:spcPts val="0"/>
              </a:spcBef>
              <a:buNone/>
            </a:pPr>
            <a:r>
              <a:rPr lang="en-US" altLang="zh-CN" sz="2400" b="1" dirty="0">
                <a:solidFill>
                  <a:srgbClr val="FF0000"/>
                </a:solidFill>
              </a:rPr>
              <a:t>6 </a:t>
            </a:r>
            <a:r>
              <a:rPr lang="zh-CN" altLang="en-US" sz="2400" b="1" dirty="0">
                <a:solidFill>
                  <a:srgbClr val="FF0000"/>
                </a:solidFill>
              </a:rPr>
              <a:t>网络流</a:t>
            </a:r>
            <a:r>
              <a:rPr lang="zh-CN" altLang="zh-CN" sz="2400" b="1" dirty="0">
                <a:solidFill>
                  <a:srgbClr val="FF0000"/>
                </a:solidFill>
              </a:rPr>
              <a:t>媒体应用</a:t>
            </a:r>
            <a:endParaRPr lang="en-US" altLang="zh-CN" sz="2400" b="1" dirty="0">
              <a:solidFill>
                <a:srgbClr val="FF0000"/>
              </a:solidFill>
            </a:endParaRPr>
          </a:p>
          <a:p>
            <a:pPr marL="0" indent="0">
              <a:spcBef>
                <a:spcPts val="0"/>
              </a:spcBef>
              <a:buNone/>
            </a:pPr>
            <a:r>
              <a:rPr lang="en-US" altLang="zh-CN" sz="2400" dirty="0"/>
              <a:t>7 CDN</a:t>
            </a:r>
            <a:r>
              <a:rPr lang="zh-CN" altLang="zh-CN" sz="2400" dirty="0"/>
              <a:t>内容分发网络</a:t>
            </a:r>
            <a:r>
              <a:rPr lang="zh-CN" altLang="en-US" sz="2400" dirty="0"/>
              <a:t>及 </a:t>
            </a:r>
            <a:r>
              <a:rPr lang="en-US" altLang="zh-CN" sz="2400" dirty="0"/>
              <a:t>P2P </a:t>
            </a:r>
            <a:r>
              <a:rPr lang="zh-CN" altLang="zh-CN" sz="2400" dirty="0"/>
              <a:t>应用</a:t>
            </a:r>
            <a:endParaRPr lang="en-US" altLang="zh-CN" sz="2400" dirty="0"/>
          </a:p>
          <a:p>
            <a:pPr marL="0" indent="0">
              <a:spcBef>
                <a:spcPts val="0"/>
              </a:spcBef>
              <a:buNone/>
            </a:pPr>
            <a:r>
              <a:rPr lang="en-US" altLang="zh-CN" sz="2400" dirty="0"/>
              <a:t>8 </a:t>
            </a:r>
            <a:r>
              <a:rPr lang="zh-CN" altLang="en-US" sz="2400" dirty="0"/>
              <a:t>总结</a:t>
            </a:r>
            <a:endParaRPr lang="en-US" altLang="zh-CN" sz="2400" dirty="0"/>
          </a:p>
        </p:txBody>
      </p:sp>
    </p:spTree>
    <p:custDataLst>
      <p:tags r:id="rId1"/>
    </p:custDataLst>
    <p:extLst>
      <p:ext uri="{BB962C8B-B14F-4D97-AF65-F5344CB8AC3E}">
        <p14:creationId xmlns:p14="http://schemas.microsoft.com/office/powerpoint/2010/main" val="2882869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sz="3200" dirty="0">
                <a:sym typeface="+mn-ea"/>
              </a:rPr>
              <a:t>服务器进程工作方式</a:t>
            </a:r>
            <a:r>
              <a:rPr kumimoji="1" lang="zh-CN" altLang="en-US" sz="3200" dirty="0">
                <a:sym typeface="+mn-ea"/>
              </a:rPr>
              <a:t>：</a:t>
            </a:r>
            <a:r>
              <a:rPr lang="zh-CN" altLang="en-US" sz="3200" dirty="0">
                <a:sym typeface="+mn-ea"/>
              </a:rPr>
              <a:t>无连接</a:t>
            </a:r>
            <a:r>
              <a:rPr kumimoji="1" lang="zh-CN" altLang="en-US" sz="3200" dirty="0">
                <a:solidFill>
                  <a:srgbClr val="C00000"/>
                </a:solidFill>
                <a:sym typeface="+mn-ea"/>
              </a:rPr>
              <a:t>循环方式</a:t>
            </a:r>
            <a:r>
              <a:rPr lang="zh-CN" altLang="en-US" sz="3200" dirty="0">
                <a:sym typeface="+mn-ea"/>
              </a:rPr>
              <a:t>服务</a:t>
            </a:r>
            <a:endParaRPr lang="zh-CN" altLang="en-US" sz="3200" dirty="0"/>
          </a:p>
        </p:txBody>
      </p:sp>
      <p:sp>
        <p:nvSpPr>
          <p:cNvPr id="3" name="内容占位符 2"/>
          <p:cNvSpPr>
            <a:spLocks noGrp="1"/>
          </p:cNvSpPr>
          <p:nvPr>
            <p:ph idx="1"/>
          </p:nvPr>
        </p:nvSpPr>
        <p:spPr/>
        <p:txBody>
          <a:bodyPr>
            <a:noAutofit/>
          </a:bodyPr>
          <a:lstStyle/>
          <a:p>
            <a:pPr algn="just">
              <a:lnSpc>
                <a:spcPct val="150000"/>
              </a:lnSpc>
            </a:pPr>
            <a:r>
              <a:rPr lang="zh-CN" altLang="en-US" dirty="0">
                <a:sym typeface="+mn-ea"/>
              </a:rPr>
              <a:t>使用</a:t>
            </a:r>
            <a:r>
              <a:rPr kumimoji="1" lang="en-US" altLang="zh-CN" noProof="0" dirty="0" err="1">
                <a:ln>
                  <a:noFill/>
                </a:ln>
                <a:solidFill>
                  <a:srgbClr val="C00000"/>
                </a:solidFill>
                <a:effectLst/>
                <a:uLnTx/>
                <a:uFillTx/>
                <a:sym typeface="+mn-ea"/>
              </a:rPr>
              <a:t>无连接的UDP服务</a:t>
            </a:r>
            <a:r>
              <a:rPr lang="zh-CN" altLang="en-US" dirty="0">
                <a:sym typeface="+mn-ea"/>
              </a:rPr>
              <a:t>进程通常都工作在</a:t>
            </a:r>
            <a:r>
              <a:rPr kumimoji="1" lang="en-US" altLang="zh-CN" noProof="0" dirty="0" err="1">
                <a:ln>
                  <a:noFill/>
                </a:ln>
                <a:solidFill>
                  <a:srgbClr val="C00000"/>
                </a:solidFill>
                <a:effectLst/>
                <a:uLnTx/>
                <a:uFillTx/>
                <a:sym typeface="+mn-ea"/>
              </a:rPr>
              <a:t>循环方式</a:t>
            </a:r>
            <a:r>
              <a:rPr lang="zh-CN" altLang="en-US" dirty="0">
                <a:sym typeface="+mn-ea"/>
              </a:rPr>
              <a:t>，即一个服务进程在</a:t>
            </a:r>
            <a:r>
              <a:rPr kumimoji="1" lang="en-US" altLang="zh-CN" noProof="0" dirty="0" err="1">
                <a:ln>
                  <a:noFill/>
                </a:ln>
                <a:solidFill>
                  <a:srgbClr val="C00000"/>
                </a:solidFill>
                <a:effectLst/>
                <a:uLnTx/>
                <a:uFillTx/>
                <a:sym typeface="+mn-ea"/>
              </a:rPr>
              <a:t>同一时间</a:t>
            </a:r>
            <a:r>
              <a:rPr lang="zh-CN" altLang="en-US" dirty="0">
                <a:sym typeface="+mn-ea"/>
              </a:rPr>
              <a:t>只能向</a:t>
            </a:r>
            <a:r>
              <a:rPr kumimoji="1" lang="en-US" altLang="zh-CN" noProof="0" dirty="0" err="1">
                <a:ln>
                  <a:noFill/>
                </a:ln>
                <a:solidFill>
                  <a:srgbClr val="C00000"/>
                </a:solidFill>
                <a:effectLst/>
                <a:uLnTx/>
                <a:uFillTx/>
                <a:sym typeface="+mn-ea"/>
              </a:rPr>
              <a:t>一个客户进程</a:t>
            </a:r>
            <a:r>
              <a:rPr lang="zh-CN" altLang="en-US" dirty="0">
                <a:sym typeface="+mn-ea"/>
              </a:rPr>
              <a:t>提供服务。(</a:t>
            </a:r>
            <a:r>
              <a:rPr kumimoji="1" lang="en-US" altLang="zh-CN" noProof="0" dirty="0" err="1">
                <a:ln>
                  <a:noFill/>
                </a:ln>
                <a:solidFill>
                  <a:srgbClr val="C00000"/>
                </a:solidFill>
                <a:effectLst/>
                <a:uLnTx/>
                <a:uFillTx/>
                <a:sym typeface="+mn-ea"/>
              </a:rPr>
              <a:t>顺序服务</a:t>
            </a:r>
            <a:r>
              <a:rPr lang="zh-CN" altLang="en-US" dirty="0">
                <a:sym typeface="+mn-ea"/>
              </a:rPr>
              <a:t>)</a:t>
            </a:r>
            <a:endParaRPr lang="zh-CN" altLang="en-US" dirty="0">
              <a:solidFill>
                <a:schemeClr val="tx1"/>
              </a:solidFill>
              <a:cs typeface="微软雅黑" panose="020B0503020204020204" pitchFamily="34" charset="-122"/>
              <a:sym typeface="+mn-ea"/>
            </a:endParaRPr>
          </a:p>
          <a:p>
            <a:pPr marL="701675" lvl="2" indent="-342900" algn="just">
              <a:lnSpc>
                <a:spcPct val="150000"/>
              </a:lnSpc>
              <a:buFont typeface="Wingdings" panose="05000000000000000000" pitchFamily="2" charset="2"/>
              <a:buChar char="Ø"/>
            </a:pPr>
            <a:r>
              <a:rPr lang="zh-CN" altLang="en-US" sz="2000" dirty="0">
                <a:sym typeface="+mn-ea"/>
              </a:rPr>
              <a:t>服务进程收到客户进程的请求后，就发送</a:t>
            </a:r>
            <a:r>
              <a:rPr lang="zh-CN" altLang="en-US" sz="2000" dirty="0">
                <a:solidFill>
                  <a:srgbClr val="C00000"/>
                </a:solidFill>
                <a:sym typeface="+mn-ea"/>
              </a:rPr>
              <a:t>UDP用户数据报</a:t>
            </a:r>
            <a:r>
              <a:rPr lang="zh-CN" altLang="en-US" sz="2000" dirty="0">
                <a:sym typeface="+mn-ea"/>
              </a:rPr>
              <a:t>响应该客户</a:t>
            </a:r>
          </a:p>
          <a:p>
            <a:pPr marL="701675" lvl="2" indent="-342900" algn="just">
              <a:lnSpc>
                <a:spcPct val="150000"/>
              </a:lnSpc>
              <a:buFont typeface="Wingdings" panose="05000000000000000000" pitchFamily="2" charset="2"/>
              <a:buChar char="Ø"/>
            </a:pPr>
            <a:r>
              <a:rPr lang="zh-CN" altLang="en-US" sz="2000" dirty="0">
                <a:sym typeface="+mn-ea"/>
              </a:rPr>
              <a:t>对其他客户进程发来的请求则</a:t>
            </a:r>
            <a:r>
              <a:rPr kumimoji="1" lang="en-US" altLang="zh-CN" sz="2000" noProof="0" dirty="0">
                <a:ln>
                  <a:noFill/>
                </a:ln>
                <a:solidFill>
                  <a:srgbClr val="C00000"/>
                </a:solidFill>
                <a:effectLst/>
                <a:uLnTx/>
                <a:uFillTx/>
                <a:sym typeface="+mn-ea"/>
              </a:rPr>
              <a:t>暂时</a:t>
            </a:r>
            <a:r>
              <a:rPr lang="zh-CN" altLang="en-US" sz="2000" dirty="0">
                <a:sym typeface="+mn-ea"/>
              </a:rPr>
              <a:t>不予理睬，这些请求都在服务端的队列中</a:t>
            </a:r>
            <a:r>
              <a:rPr kumimoji="1" lang="en-US" altLang="zh-CN" sz="2000" noProof="0" dirty="0">
                <a:ln>
                  <a:noFill/>
                </a:ln>
                <a:solidFill>
                  <a:srgbClr val="C00000"/>
                </a:solidFill>
                <a:effectLst/>
                <a:uLnTx/>
                <a:uFillTx/>
                <a:sym typeface="+mn-ea"/>
              </a:rPr>
              <a:t>排队</a:t>
            </a:r>
            <a:r>
              <a:rPr lang="zh-CN" altLang="en-US" sz="2000" dirty="0">
                <a:sym typeface="+mn-ea"/>
              </a:rPr>
              <a:t>等候服务进程的处理</a:t>
            </a:r>
            <a:endParaRPr lang="zh-CN" altLang="en-US" sz="2000" b="1" dirty="0">
              <a:solidFill>
                <a:srgbClr val="0070C0"/>
              </a:solidFill>
              <a:latin typeface="Times New Roman" panose="02020603050405020304" charset="0"/>
              <a:ea typeface="宋体" panose="02010600030101010101" pitchFamily="2" charset="-122"/>
              <a:cs typeface="Times New Roman" panose="02020603050405020304" charset="0"/>
              <a:sym typeface="+mn-ea"/>
            </a:endParaRPr>
          </a:p>
          <a:p>
            <a:pPr marL="701675" lvl="2" indent="-342900" algn="just">
              <a:lnSpc>
                <a:spcPct val="150000"/>
              </a:lnSpc>
              <a:buFont typeface="Wingdings" panose="05000000000000000000" pitchFamily="2" charset="2"/>
              <a:buChar char="Ø"/>
            </a:pPr>
            <a:r>
              <a:rPr lang="zh-CN" altLang="en-US" sz="2000" dirty="0">
                <a:sym typeface="+mn-ea"/>
              </a:rPr>
              <a:t>当服务进程处理完毕一个请求时，就从队列中读取来自下一个客户进程的请求，然后继续处理</a:t>
            </a:r>
            <a:endParaRPr lang="zh-CN" altLang="en-US" sz="2000" b="1" dirty="0">
              <a:solidFill>
                <a:srgbClr val="0070C0"/>
              </a:solidFill>
              <a:latin typeface="Times New Roman" panose="02020603050405020304" charset="0"/>
              <a:ea typeface="宋体" panose="02010600030101010101" pitchFamily="2" charset="-122"/>
              <a:cs typeface="Times New Roman" panose="02020603050405020304" charset="0"/>
              <a:sym typeface="+mn-ea"/>
            </a:endParaRPr>
          </a:p>
        </p:txBody>
      </p:sp>
    </p:spTree>
    <p:extLst>
      <p:ext uri="{BB962C8B-B14F-4D97-AF65-F5344CB8AC3E}">
        <p14:creationId xmlns:p14="http://schemas.microsoft.com/office/powerpoint/2010/main" val="9537837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pPr fontAlgn="base"/>
            <a:r>
              <a:rPr lang="zh-CN" altLang="en-US" sz="2400" dirty="0"/>
              <a:t> 常见的流媒体服务：</a:t>
            </a:r>
            <a:endParaRPr lang="en-US" altLang="zh-CN" sz="2400" dirty="0"/>
          </a:p>
          <a:p>
            <a:pPr lvl="1" fontAlgn="base">
              <a:buFont typeface="Wingdings" panose="05000000000000000000" pitchFamily="2" charset="2"/>
              <a:buChar char="Ø"/>
            </a:pPr>
            <a:r>
              <a:rPr lang="zh-CN" altLang="en-US" sz="2000" dirty="0">
                <a:solidFill>
                  <a:srgbClr val="C00000"/>
                </a:solidFill>
              </a:rPr>
              <a:t>点播</a:t>
            </a:r>
            <a:r>
              <a:rPr lang="zh-CN" altLang="en-US" sz="2000" dirty="0"/>
              <a:t>：提前录制好，边下载边播放（起始时延</a:t>
            </a:r>
            <a:r>
              <a:rPr lang="en-US" altLang="zh-CN" sz="2000" dirty="0"/>
              <a:t>&lt;10s</a:t>
            </a:r>
            <a:r>
              <a:rPr lang="zh-CN" altLang="en-US" sz="2000" dirty="0"/>
              <a:t>；类</a:t>
            </a:r>
            <a:r>
              <a:rPr lang="en-US" altLang="zh-CN" sz="2000" dirty="0"/>
              <a:t>VCR</a:t>
            </a:r>
            <a:r>
              <a:rPr lang="zh-CN" altLang="en-US" sz="2000" dirty="0"/>
              <a:t>操作（例如拖动进度条）</a:t>
            </a:r>
            <a:r>
              <a:rPr lang="en-US" altLang="zh-CN" sz="2000" dirty="0"/>
              <a:t>&lt;1~2s</a:t>
            </a:r>
            <a:r>
              <a:rPr lang="zh-CN" altLang="en-US" sz="2000" dirty="0"/>
              <a:t>）</a:t>
            </a:r>
            <a:endParaRPr lang="en-US" altLang="zh-CN" sz="2000" dirty="0"/>
          </a:p>
          <a:p>
            <a:pPr lvl="1" fontAlgn="base">
              <a:buFont typeface="Wingdings" panose="05000000000000000000" pitchFamily="2" charset="2"/>
              <a:buChar char="Ø"/>
            </a:pPr>
            <a:r>
              <a:rPr lang="zh-CN" altLang="en-US" sz="2000" dirty="0">
                <a:solidFill>
                  <a:srgbClr val="C00000"/>
                </a:solidFill>
              </a:rPr>
              <a:t>直播</a:t>
            </a:r>
            <a:r>
              <a:rPr lang="zh-CN" altLang="en-US" sz="2000" dirty="0"/>
              <a:t>：边录制边上传，边下载边播放（大规模直播往往有数秒的时延）</a:t>
            </a:r>
            <a:endParaRPr lang="en-US" altLang="zh-CN" sz="2000" dirty="0"/>
          </a:p>
          <a:p>
            <a:pPr lvl="1" fontAlgn="base">
              <a:buFont typeface="Wingdings" panose="05000000000000000000" pitchFamily="2" charset="2"/>
              <a:buChar char="Ø"/>
            </a:pPr>
            <a:r>
              <a:rPr lang="zh-CN" altLang="en-US" sz="2000" dirty="0">
                <a:solidFill>
                  <a:srgbClr val="C00000"/>
                </a:solidFill>
              </a:rPr>
              <a:t>实时交互 </a:t>
            </a:r>
            <a:r>
              <a:rPr lang="zh-CN" altLang="en-US" sz="2000" dirty="0"/>
              <a:t>：双方或多方实时交互式通信（时延</a:t>
            </a:r>
            <a:r>
              <a:rPr lang="en-US" altLang="zh-CN" sz="2000" dirty="0"/>
              <a:t>&lt;400ms</a:t>
            </a:r>
            <a:r>
              <a:rPr lang="zh-CN" altLang="en-US" sz="2000" dirty="0"/>
              <a:t>可接受，</a:t>
            </a:r>
            <a:r>
              <a:rPr lang="en-US" altLang="zh-CN" sz="2000" dirty="0"/>
              <a:t>VR</a:t>
            </a:r>
            <a:r>
              <a:rPr lang="zh-CN" altLang="en-US" sz="2000" dirty="0"/>
              <a:t>则需要</a:t>
            </a:r>
            <a:r>
              <a:rPr lang="en-US" altLang="zh-CN" sz="2400" dirty="0"/>
              <a:t>&lt;25ms</a:t>
            </a:r>
            <a:r>
              <a:rPr lang="zh-CN" altLang="en-US" sz="2400" dirty="0"/>
              <a:t>）</a:t>
            </a:r>
            <a:endParaRPr lang="en-US" altLang="zh-CN" sz="2400" dirty="0"/>
          </a:p>
          <a:p>
            <a:pPr fontAlgn="base"/>
            <a:endParaRPr lang="en-US" altLang="zh-CN" sz="2400" dirty="0"/>
          </a:p>
          <a:p>
            <a:pPr lvl="1" fontAlgn="base"/>
            <a:endParaRPr lang="zh-CN" altLang="en-US" sz="2400" dirty="0"/>
          </a:p>
          <a:p>
            <a:pPr lvl="1" fontAlgn="base"/>
            <a:endParaRPr lang="zh-CN" altLang="en-US" sz="2400" dirty="0"/>
          </a:p>
        </p:txBody>
      </p:sp>
      <p:sp>
        <p:nvSpPr>
          <p:cNvPr id="2" name="标题 1"/>
          <p:cNvSpPr>
            <a:spLocks noGrp="1"/>
          </p:cNvSpPr>
          <p:nvPr>
            <p:ph type="title"/>
          </p:nvPr>
        </p:nvSpPr>
        <p:spPr/>
        <p:txBody>
          <a:bodyPr>
            <a:normAutofit/>
          </a:bodyPr>
          <a:lstStyle/>
          <a:p>
            <a:r>
              <a:rPr lang="zh-CN" altLang="en-US" sz="3200" dirty="0"/>
              <a:t>流媒体概述</a:t>
            </a:r>
          </a:p>
        </p:txBody>
      </p:sp>
    </p:spTree>
    <p:extLst>
      <p:ext uri="{BB962C8B-B14F-4D97-AF65-F5344CB8AC3E}">
        <p14:creationId xmlns:p14="http://schemas.microsoft.com/office/powerpoint/2010/main" val="128489738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0400" y="1130300"/>
            <a:ext cx="10858500" cy="5003800"/>
          </a:xfrm>
        </p:spPr>
        <p:txBody>
          <a:bodyPr>
            <a:noAutofit/>
          </a:bodyPr>
          <a:lstStyle/>
          <a:p>
            <a:r>
              <a:rPr lang="zh-CN" altLang="en-US" dirty="0"/>
              <a:t>流媒体概念</a:t>
            </a:r>
            <a:endParaRPr lang="en-US" altLang="zh-CN" dirty="0"/>
          </a:p>
          <a:p>
            <a:pPr lvl="1"/>
            <a:r>
              <a:rPr lang="zh-CN" altLang="en-US" dirty="0"/>
              <a:t>连续媒体（音视频）经压缩编码、数据打包后，经过网络发送给接收方</a:t>
            </a:r>
            <a:endParaRPr lang="en-US" altLang="zh-CN" dirty="0"/>
          </a:p>
          <a:p>
            <a:pPr lvl="1"/>
            <a:r>
              <a:rPr lang="zh-CN" altLang="en-US" dirty="0"/>
              <a:t>接收方对数据进行重组、解码和播放</a:t>
            </a:r>
            <a:endParaRPr lang="en-US" altLang="zh-CN" dirty="0"/>
          </a:p>
          <a:p>
            <a:r>
              <a:rPr lang="zh-CN" altLang="en-US" dirty="0"/>
              <a:t>流媒体的特性</a:t>
            </a:r>
            <a:endParaRPr lang="en-US" altLang="zh-CN" dirty="0"/>
          </a:p>
          <a:p>
            <a:pPr lvl="1"/>
            <a:r>
              <a:rPr lang="zh-CN" altLang="en-US" dirty="0"/>
              <a:t>端到端时延约束</a:t>
            </a:r>
            <a:endParaRPr lang="en-US" altLang="zh-CN" dirty="0"/>
          </a:p>
          <a:p>
            <a:pPr lvl="1"/>
            <a:r>
              <a:rPr lang="zh-CN" altLang="en-US" dirty="0"/>
              <a:t>时序性约束：流媒体数据必须按照一定的顺序连续播放</a:t>
            </a:r>
            <a:endParaRPr lang="en-US" altLang="zh-CN" dirty="0"/>
          </a:p>
          <a:p>
            <a:pPr lvl="1"/>
            <a:r>
              <a:rPr lang="zh-CN" altLang="en-US" dirty="0"/>
              <a:t>具有一定程度的容错性：丢失部分数据包也可完成基本功能</a:t>
            </a:r>
            <a:endParaRPr lang="en-US" altLang="zh-CN" dirty="0"/>
          </a:p>
          <a:p>
            <a:r>
              <a:rPr lang="zh-CN" altLang="en-US" dirty="0"/>
              <a:t>流媒体面临的挑战</a:t>
            </a:r>
            <a:endParaRPr lang="en-US" altLang="zh-CN" dirty="0"/>
          </a:p>
          <a:p>
            <a:pPr lvl="1"/>
            <a:r>
              <a:rPr lang="zh-CN" altLang="en-US" dirty="0"/>
              <a:t>约束条件：网络特性（带宽有限、动态变化、延迟与抖动、丢失、异构性）</a:t>
            </a:r>
            <a:endParaRPr lang="en-US" altLang="zh-CN" dirty="0"/>
          </a:p>
          <a:p>
            <a:pPr lvl="1"/>
            <a:r>
              <a:rPr lang="zh-CN" altLang="en-US" dirty="0"/>
              <a:t>目标：流媒体服务质量要素（画质、启动延迟、平滑、交互性）</a:t>
            </a:r>
            <a:endParaRPr lang="en-US" altLang="zh-CN" dirty="0"/>
          </a:p>
          <a:p>
            <a:pPr lvl="1"/>
            <a:r>
              <a:rPr lang="zh-CN" altLang="en-US" dirty="0"/>
              <a:t>如何在“尽力服务”的网络传输条件下获得良好的视频质量？期望在点播、直播、会议、连麦、云游戏、</a:t>
            </a:r>
            <a:r>
              <a:rPr lang="en-US" altLang="zh-CN" dirty="0"/>
              <a:t>VR</a:t>
            </a:r>
            <a:r>
              <a:rPr lang="zh-CN" altLang="en-US" dirty="0"/>
              <a:t>、</a:t>
            </a:r>
            <a:r>
              <a:rPr lang="en-US" altLang="zh-CN" dirty="0"/>
              <a:t>……</a:t>
            </a:r>
            <a:r>
              <a:rPr lang="zh-CN" altLang="en-US" dirty="0"/>
              <a:t>场景下，高清、低延迟、不卡顿</a:t>
            </a:r>
            <a:endParaRPr lang="en-US" altLang="zh-CN" dirty="0"/>
          </a:p>
          <a:p>
            <a:pPr lvl="1"/>
            <a:endParaRPr lang="en-US" altLang="zh-CN" dirty="0"/>
          </a:p>
          <a:p>
            <a:pPr lvl="1"/>
            <a:endParaRPr lang="zh-CN" altLang="en-US" dirty="0"/>
          </a:p>
        </p:txBody>
      </p:sp>
      <p:sp>
        <p:nvSpPr>
          <p:cNvPr id="2" name="标题 1"/>
          <p:cNvSpPr>
            <a:spLocks noGrp="1"/>
          </p:cNvSpPr>
          <p:nvPr>
            <p:ph type="title"/>
          </p:nvPr>
        </p:nvSpPr>
        <p:spPr>
          <a:xfrm>
            <a:off x="660400" y="128587"/>
            <a:ext cx="10858500" cy="900112"/>
          </a:xfrm>
        </p:spPr>
        <p:txBody>
          <a:bodyPr>
            <a:normAutofit/>
          </a:bodyPr>
          <a:lstStyle/>
          <a:p>
            <a:r>
              <a:rPr lang="zh-CN" altLang="en-US" dirty="0"/>
              <a:t>流媒体概述</a:t>
            </a:r>
          </a:p>
        </p:txBody>
      </p:sp>
    </p:spTree>
    <p:extLst>
      <p:ext uri="{BB962C8B-B14F-4D97-AF65-F5344CB8AC3E}">
        <p14:creationId xmlns:p14="http://schemas.microsoft.com/office/powerpoint/2010/main" val="26013341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0400" y="1130300"/>
            <a:ext cx="10858500" cy="5003800"/>
          </a:xfrm>
        </p:spPr>
        <p:txBody>
          <a:bodyPr>
            <a:noAutofit/>
          </a:bodyPr>
          <a:lstStyle/>
          <a:p>
            <a:r>
              <a:rPr lang="en-US" altLang="zh-CN" dirty="0"/>
              <a:t>MPEG</a:t>
            </a:r>
            <a:r>
              <a:rPr lang="zh-CN" altLang="en-US" dirty="0"/>
              <a:t>视频压缩</a:t>
            </a:r>
            <a:endParaRPr lang="en-US" altLang="zh-CN" dirty="0"/>
          </a:p>
          <a:p>
            <a:pPr lvl="1"/>
            <a:r>
              <a:rPr lang="zh-CN" altLang="en-US" dirty="0"/>
              <a:t>摄像机固定不变，演员慢慢走来走去：从前一帧中减去当前帧，对两帧之差运行</a:t>
            </a:r>
            <a:r>
              <a:rPr lang="en-US" altLang="zh-CN" dirty="0"/>
              <a:t>JPEG</a:t>
            </a:r>
            <a:r>
              <a:rPr lang="zh-CN" altLang="en-US" dirty="0"/>
              <a:t>算法</a:t>
            </a:r>
            <a:endParaRPr lang="en-US" altLang="zh-CN" dirty="0"/>
          </a:p>
          <a:p>
            <a:pPr lvl="1"/>
            <a:r>
              <a:rPr lang="zh-CN" altLang="en-US" dirty="0"/>
              <a:t>摄像机在推拉移动：需要某种方法来补偿这种运动，这正是</a:t>
            </a:r>
            <a:r>
              <a:rPr lang="en-US" altLang="zh-CN" dirty="0"/>
              <a:t>MPEG</a:t>
            </a:r>
            <a:r>
              <a:rPr lang="zh-CN" altLang="en-US" dirty="0"/>
              <a:t>擅长的</a:t>
            </a:r>
            <a:endParaRPr lang="en-US" altLang="zh-CN" dirty="0"/>
          </a:p>
          <a:p>
            <a:pPr marL="228600" lvl="1">
              <a:spcBef>
                <a:spcPts val="1000"/>
              </a:spcBef>
              <a:buFont typeface="Wingdings" panose="05000000000000000000" pitchFamily="2" charset="2"/>
              <a:buChar char="n"/>
            </a:pPr>
            <a:r>
              <a:rPr lang="en-US" altLang="zh-CN" sz="2400" dirty="0"/>
              <a:t>MPEG</a:t>
            </a:r>
            <a:r>
              <a:rPr lang="zh-CN" altLang="en-US" sz="2400" dirty="0"/>
              <a:t>的输出包括</a:t>
            </a:r>
            <a:r>
              <a:rPr lang="en-US" altLang="zh-CN" sz="2400" dirty="0"/>
              <a:t>3</a:t>
            </a:r>
            <a:r>
              <a:rPr lang="zh-CN" altLang="en-US" sz="2400" dirty="0"/>
              <a:t>类帧</a:t>
            </a:r>
            <a:endParaRPr lang="en-US" altLang="zh-CN" sz="2400" dirty="0"/>
          </a:p>
          <a:p>
            <a:pPr lvl="1"/>
            <a:r>
              <a:rPr lang="zh-CN" altLang="en-US" dirty="0"/>
              <a:t>帧内编码帧（</a:t>
            </a:r>
            <a:r>
              <a:rPr lang="en-US" altLang="zh-CN" dirty="0"/>
              <a:t>I</a:t>
            </a:r>
            <a:r>
              <a:rPr lang="zh-CN" altLang="en-US" dirty="0"/>
              <a:t>帧）：包含了压缩的静止图片（帧内编码，用</a:t>
            </a:r>
            <a:r>
              <a:rPr lang="en-US" altLang="zh-CN" dirty="0"/>
              <a:t>JPEG</a:t>
            </a:r>
            <a:r>
              <a:rPr lang="zh-CN" altLang="en-US" dirty="0"/>
              <a:t>来压缩静止图像）</a:t>
            </a:r>
            <a:endParaRPr lang="en-US" altLang="zh-CN" dirty="0"/>
          </a:p>
          <a:p>
            <a:pPr lvl="1"/>
            <a:r>
              <a:rPr lang="zh-CN" altLang="en-US" dirty="0"/>
              <a:t>预测帧（</a:t>
            </a:r>
            <a:r>
              <a:rPr lang="en-US" altLang="zh-CN" dirty="0"/>
              <a:t>P</a:t>
            </a:r>
            <a:r>
              <a:rPr lang="zh-CN" altLang="en-US" dirty="0"/>
              <a:t>帧）：是与前一帧的逐块差值（帧间编码，消除跨帧的冗余度）</a:t>
            </a:r>
            <a:endParaRPr lang="en-US" altLang="zh-CN" dirty="0"/>
          </a:p>
          <a:p>
            <a:pPr lvl="1"/>
            <a:r>
              <a:rPr lang="zh-CN" altLang="en-US" dirty="0"/>
              <a:t>双向帧（</a:t>
            </a:r>
            <a:r>
              <a:rPr lang="en-US" altLang="zh-CN" dirty="0"/>
              <a:t>B</a:t>
            </a:r>
            <a:r>
              <a:rPr lang="zh-CN" altLang="en-US" dirty="0"/>
              <a:t>帧）：是与前一帧和后一帧的逐块差值（帧间编码）</a:t>
            </a:r>
            <a:endParaRPr lang="en-US" altLang="zh-CN" dirty="0"/>
          </a:p>
        </p:txBody>
      </p:sp>
      <p:sp>
        <p:nvSpPr>
          <p:cNvPr id="2" name="标题 1"/>
          <p:cNvSpPr>
            <a:spLocks noGrp="1"/>
          </p:cNvSpPr>
          <p:nvPr>
            <p:ph type="title"/>
          </p:nvPr>
        </p:nvSpPr>
        <p:spPr>
          <a:xfrm>
            <a:off x="660400" y="128587"/>
            <a:ext cx="10858500" cy="900112"/>
          </a:xfrm>
        </p:spPr>
        <p:txBody>
          <a:bodyPr>
            <a:normAutofit/>
          </a:bodyPr>
          <a:lstStyle/>
          <a:p>
            <a:pPr lvl="1" algn="l" rtl="0">
              <a:spcBef>
                <a:spcPct val="0"/>
              </a:spcBef>
            </a:pPr>
            <a:r>
              <a:rPr lang="zh-CN" altLang="en-US" sz="3200" b="1" kern="1200" dirty="0">
                <a:solidFill>
                  <a:schemeClr val="accent1"/>
                </a:solidFill>
                <a:latin typeface="+mj-lt"/>
                <a:ea typeface="+mj-ea"/>
                <a:cs typeface="+mj-cs"/>
              </a:rPr>
              <a:t>数字音视频与编码</a:t>
            </a:r>
            <a:endParaRPr lang="en-US" altLang="zh-CN" sz="3200" b="1" kern="1200" dirty="0">
              <a:solidFill>
                <a:schemeClr val="accent1"/>
              </a:solidFill>
              <a:latin typeface="+mj-lt"/>
              <a:ea typeface="+mj-ea"/>
              <a:cs typeface="+mj-cs"/>
            </a:endParaRPr>
          </a:p>
        </p:txBody>
      </p:sp>
      <p:pic>
        <p:nvPicPr>
          <p:cNvPr id="12" name="Picture Placeholder 3" descr="Figure 7-32. Three consecutive fram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095" y="4765257"/>
            <a:ext cx="6240413" cy="1319448"/>
          </a:xfrm>
          <a:prstGeom prst="rect">
            <a:avLst/>
          </a:prstGeom>
        </p:spPr>
      </p:pic>
      <p:sp>
        <p:nvSpPr>
          <p:cNvPr id="13" name="Line 8"/>
          <p:cNvSpPr>
            <a:spLocks noChangeShapeType="1"/>
          </p:cNvSpPr>
          <p:nvPr/>
        </p:nvSpPr>
        <p:spPr bwMode="auto">
          <a:xfrm>
            <a:off x="7943334" y="4826817"/>
            <a:ext cx="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zh-CN" altLang="en-US">
              <a:solidFill>
                <a:prstClr val="black"/>
              </a:solidFill>
            </a:endParaRPr>
          </a:p>
        </p:txBody>
      </p:sp>
      <p:sp>
        <p:nvSpPr>
          <p:cNvPr id="14" name="Line 9"/>
          <p:cNvSpPr>
            <a:spLocks noChangeShapeType="1"/>
          </p:cNvSpPr>
          <p:nvPr/>
        </p:nvSpPr>
        <p:spPr bwMode="auto">
          <a:xfrm>
            <a:off x="11369254" y="4865736"/>
            <a:ext cx="0" cy="11184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zh-CN" altLang="en-US">
              <a:solidFill>
                <a:prstClr val="black"/>
              </a:solidFill>
            </a:endParaRPr>
          </a:p>
        </p:txBody>
      </p:sp>
      <p:sp>
        <p:nvSpPr>
          <p:cNvPr id="15" name="Text Box 10"/>
          <p:cNvSpPr txBox="1">
            <a:spLocks noChangeArrowheads="1"/>
          </p:cNvSpPr>
          <p:nvPr/>
        </p:nvSpPr>
        <p:spPr bwMode="auto">
          <a:xfrm>
            <a:off x="8449713" y="5522434"/>
            <a:ext cx="2447925" cy="46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Arial" pitchFamily="34" charset="0"/>
                <a:ea typeface="宋体" pitchFamily="2" charset="-122"/>
              </a:defRPr>
            </a:lvl1pPr>
            <a:lvl2pPr marL="742950" indent="-285750">
              <a:spcBef>
                <a:spcPct val="20000"/>
              </a:spcBef>
              <a:buChar char="–"/>
              <a:defRPr kumimoji="1" sz="2800">
                <a:solidFill>
                  <a:schemeClr val="tx1"/>
                </a:solidFill>
                <a:latin typeface="Arial" pitchFamily="34" charset="0"/>
                <a:ea typeface="宋体" pitchFamily="2" charset="-122"/>
              </a:defRPr>
            </a:lvl2pPr>
            <a:lvl3pPr marL="1143000" indent="-228600">
              <a:spcBef>
                <a:spcPct val="20000"/>
              </a:spcBef>
              <a:buChar char="•"/>
              <a:defRPr kumimoji="1" sz="2400">
                <a:solidFill>
                  <a:schemeClr val="tx1"/>
                </a:solidFill>
                <a:latin typeface="Arial" pitchFamily="34" charset="0"/>
                <a:ea typeface="宋体" pitchFamily="2" charset="-122"/>
              </a:defRPr>
            </a:lvl3pPr>
            <a:lvl4pPr marL="1600200" indent="-228600">
              <a:spcBef>
                <a:spcPct val="20000"/>
              </a:spcBef>
              <a:buChar char="–"/>
              <a:defRPr kumimoji="1" sz="2000">
                <a:solidFill>
                  <a:schemeClr val="tx1"/>
                </a:solidFill>
                <a:latin typeface="Arial" pitchFamily="34" charset="0"/>
                <a:ea typeface="宋体" pitchFamily="2" charset="-122"/>
              </a:defRPr>
            </a:lvl4pPr>
            <a:lvl5pPr marL="2057400" indent="-228600">
              <a:spcBef>
                <a:spcPct val="20000"/>
              </a:spcBef>
              <a:buChar char="»"/>
              <a:defRPr kumimoji="1"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宋体" pitchFamily="2" charset="-122"/>
              </a:defRPr>
            </a:lvl9pPr>
          </a:lstStyle>
          <a:p>
            <a:pPr marL="325437" lvl="1" indent="0">
              <a:lnSpc>
                <a:spcPts val="3200"/>
              </a:lnSpc>
              <a:spcBef>
                <a:spcPts val="600"/>
              </a:spcBef>
              <a:buClr>
                <a:prstClr val="black"/>
              </a:buClr>
              <a:buSzPct val="80000"/>
              <a:buFontTx/>
              <a:buNone/>
            </a:pPr>
            <a:r>
              <a:rPr lang="zh-CN" altLang="en-US" sz="2000" dirty="0">
                <a:solidFill>
                  <a:prstClr val="black"/>
                </a:solidFill>
                <a:latin typeface="Microsoft YaHei" panose="020B0503020204020204" pitchFamily="34" charset="-122"/>
                <a:ea typeface="Microsoft YaHei" panose="020B0503020204020204" pitchFamily="34" charset="-122"/>
              </a:rPr>
              <a:t>图像组</a:t>
            </a:r>
            <a:r>
              <a:rPr lang="en-US" altLang="zh-CN" sz="2000" dirty="0">
                <a:solidFill>
                  <a:prstClr val="black"/>
                </a:solidFill>
                <a:latin typeface="Microsoft YaHei" panose="020B0503020204020204" pitchFamily="34" charset="-122"/>
                <a:ea typeface="Microsoft YaHei" panose="020B0503020204020204" pitchFamily="34" charset="-122"/>
              </a:rPr>
              <a:t>(GOP)</a:t>
            </a:r>
          </a:p>
        </p:txBody>
      </p:sp>
      <p:sp>
        <p:nvSpPr>
          <p:cNvPr id="16" name="Line 11"/>
          <p:cNvSpPr>
            <a:spLocks noChangeShapeType="1"/>
          </p:cNvSpPr>
          <p:nvPr/>
        </p:nvSpPr>
        <p:spPr bwMode="auto">
          <a:xfrm flipH="1">
            <a:off x="7978096" y="5781030"/>
            <a:ext cx="828987" cy="67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zh-CN" altLang="en-US">
              <a:solidFill>
                <a:prstClr val="black"/>
              </a:solidFill>
            </a:endParaRPr>
          </a:p>
        </p:txBody>
      </p:sp>
      <p:sp>
        <p:nvSpPr>
          <p:cNvPr id="17" name="Line 12"/>
          <p:cNvSpPr>
            <a:spLocks noChangeShapeType="1"/>
          </p:cNvSpPr>
          <p:nvPr/>
        </p:nvSpPr>
        <p:spPr bwMode="auto">
          <a:xfrm>
            <a:off x="10392101" y="5787764"/>
            <a:ext cx="97715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zh-CN" altLang="en-US">
              <a:solidFill>
                <a:prstClr val="black"/>
              </a:solidFill>
            </a:endParaRPr>
          </a:p>
        </p:txBody>
      </p:sp>
      <p:pic>
        <p:nvPicPr>
          <p:cNvPr id="18" name="Picture 14" descr="Image3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8097" y="4357219"/>
            <a:ext cx="3391157" cy="1297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0"/>
          <p:cNvSpPr txBox="1">
            <a:spLocks noChangeArrowheads="1"/>
          </p:cNvSpPr>
          <p:nvPr/>
        </p:nvSpPr>
        <p:spPr bwMode="auto">
          <a:xfrm>
            <a:off x="726307" y="6210135"/>
            <a:ext cx="6240412" cy="461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Arial" pitchFamily="34" charset="0"/>
                <a:ea typeface="宋体" pitchFamily="2" charset="-122"/>
              </a:defRPr>
            </a:lvl1pPr>
            <a:lvl2pPr marL="742950" indent="-285750">
              <a:spcBef>
                <a:spcPct val="20000"/>
              </a:spcBef>
              <a:buChar char="–"/>
              <a:defRPr kumimoji="1" sz="2800">
                <a:solidFill>
                  <a:schemeClr val="tx1"/>
                </a:solidFill>
                <a:latin typeface="Arial" pitchFamily="34" charset="0"/>
                <a:ea typeface="宋体" pitchFamily="2" charset="-122"/>
              </a:defRPr>
            </a:lvl2pPr>
            <a:lvl3pPr marL="1143000" indent="-228600">
              <a:spcBef>
                <a:spcPct val="20000"/>
              </a:spcBef>
              <a:buChar char="•"/>
              <a:defRPr kumimoji="1" sz="2400">
                <a:solidFill>
                  <a:schemeClr val="tx1"/>
                </a:solidFill>
                <a:latin typeface="Arial" pitchFamily="34" charset="0"/>
                <a:ea typeface="宋体" pitchFamily="2" charset="-122"/>
              </a:defRPr>
            </a:lvl3pPr>
            <a:lvl4pPr marL="1600200" indent="-228600">
              <a:spcBef>
                <a:spcPct val="20000"/>
              </a:spcBef>
              <a:buChar char="–"/>
              <a:defRPr kumimoji="1" sz="2000">
                <a:solidFill>
                  <a:schemeClr val="tx1"/>
                </a:solidFill>
                <a:latin typeface="Arial" pitchFamily="34" charset="0"/>
                <a:ea typeface="宋体" pitchFamily="2" charset="-122"/>
              </a:defRPr>
            </a:lvl4pPr>
            <a:lvl5pPr marL="2057400" indent="-228600">
              <a:spcBef>
                <a:spcPct val="20000"/>
              </a:spcBef>
              <a:buChar char="»"/>
              <a:defRPr kumimoji="1"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宋体" pitchFamily="2" charset="-122"/>
              </a:defRPr>
            </a:lvl9pPr>
          </a:lstStyle>
          <a:p>
            <a:pPr marL="12700" lvl="1" indent="0" algn="ctr">
              <a:lnSpc>
                <a:spcPts val="3200"/>
              </a:lnSpc>
              <a:spcBef>
                <a:spcPts val="600"/>
              </a:spcBef>
              <a:buClr>
                <a:prstClr val="black"/>
              </a:buClr>
              <a:buSzPct val="80000"/>
              <a:buFontTx/>
              <a:buNone/>
            </a:pPr>
            <a:r>
              <a:rPr lang="zh-CN" altLang="en-US" sz="2000" dirty="0">
                <a:solidFill>
                  <a:prstClr val="black"/>
                </a:solidFill>
                <a:latin typeface="Microsoft YaHei" panose="020B0503020204020204" pitchFamily="34" charset="-122"/>
                <a:ea typeface="Microsoft YaHei" panose="020B0503020204020204" pitchFamily="34" charset="-122"/>
              </a:rPr>
              <a:t>视频连续帧之间的差异往往较小，可将差值进行编码</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7D19E444-3622-A942-B031-AD9E56F90D1F}"/>
              </a:ext>
            </a:extLst>
          </p:cNvPr>
          <p:cNvSpPr/>
          <p:nvPr/>
        </p:nvSpPr>
        <p:spPr>
          <a:xfrm>
            <a:off x="8020017" y="6100327"/>
            <a:ext cx="3307316" cy="646331"/>
          </a:xfrm>
          <a:prstGeom prst="rect">
            <a:avLst/>
          </a:prstGeom>
        </p:spPr>
        <p:txBody>
          <a:bodyPr wrap="none">
            <a:spAutoFit/>
          </a:bodyPr>
          <a:lstStyle/>
          <a:p>
            <a:pPr algn="ctr"/>
            <a:r>
              <a:rPr lang="zh-CN" altLang="en-US" dirty="0">
                <a:solidFill>
                  <a:prstClr val="black"/>
                </a:solidFill>
                <a:latin typeface="Microsoft YaHei" panose="020B0503020204020204" pitchFamily="34" charset="-122"/>
                <a:ea typeface="Microsoft YaHei" panose="020B0503020204020204" pitchFamily="34" charset="-122"/>
              </a:rPr>
              <a:t>一组连续的IPB画面</a:t>
            </a:r>
            <a:endParaRPr lang="en-US" altLang="zh-CN" dirty="0">
              <a:solidFill>
                <a:prstClr val="black"/>
              </a:solidFill>
              <a:latin typeface="Microsoft YaHei" panose="020B0503020204020204" pitchFamily="34" charset="-122"/>
              <a:ea typeface="Microsoft YaHei" panose="020B0503020204020204" pitchFamily="34" charset="-122"/>
            </a:endParaRPr>
          </a:p>
          <a:p>
            <a:pPr algn="ctr"/>
            <a:r>
              <a:rPr lang="zh-CN" altLang="en-US" dirty="0">
                <a:solidFill>
                  <a:prstClr val="black"/>
                </a:solidFill>
                <a:latin typeface="Microsoft YaHei" panose="020B0503020204020204" pitchFamily="34" charset="-122"/>
                <a:ea typeface="Microsoft YaHei" panose="020B0503020204020204" pitchFamily="34" charset="-122"/>
              </a:rPr>
              <a:t>没有</a:t>
            </a:r>
            <a:r>
              <a:rPr lang="en-US" altLang="zh-CN" dirty="0">
                <a:solidFill>
                  <a:prstClr val="black"/>
                </a:solidFill>
                <a:latin typeface="Microsoft YaHei" panose="020B0503020204020204" pitchFamily="34" charset="-122"/>
                <a:ea typeface="Microsoft YaHei" panose="020B0503020204020204" pitchFamily="34" charset="-122"/>
              </a:rPr>
              <a:t>I</a:t>
            </a:r>
            <a:r>
              <a:rPr lang="zh-CN" altLang="en-US" dirty="0">
                <a:solidFill>
                  <a:prstClr val="black"/>
                </a:solidFill>
                <a:latin typeface="Microsoft YaHei" panose="020B0503020204020204" pitchFamily="34" charset="-122"/>
                <a:ea typeface="Microsoft YaHei" panose="020B0503020204020204" pitchFamily="34" charset="-122"/>
              </a:rPr>
              <a:t>帧，</a:t>
            </a:r>
            <a:r>
              <a:rPr lang="en-US" altLang="zh-CN" dirty="0">
                <a:solidFill>
                  <a:prstClr val="black"/>
                </a:solidFill>
                <a:latin typeface="Microsoft YaHei" panose="020B0503020204020204" pitchFamily="34" charset="-122"/>
                <a:ea typeface="Microsoft YaHei" panose="020B0503020204020204" pitchFamily="34" charset="-122"/>
              </a:rPr>
              <a:t>P</a:t>
            </a:r>
            <a:r>
              <a:rPr lang="zh-CN" altLang="en-US" dirty="0">
                <a:solidFill>
                  <a:prstClr val="black"/>
                </a:solidFill>
                <a:latin typeface="Microsoft YaHei" panose="020B0503020204020204" pitchFamily="34" charset="-122"/>
                <a:ea typeface="Microsoft YaHei" panose="020B0503020204020204" pitchFamily="34" charset="-122"/>
              </a:rPr>
              <a:t>帧和</a:t>
            </a:r>
            <a:r>
              <a:rPr lang="en-US" altLang="zh-CN" dirty="0">
                <a:solidFill>
                  <a:prstClr val="black"/>
                </a:solidFill>
                <a:latin typeface="Microsoft YaHei" panose="020B0503020204020204" pitchFamily="34" charset="-122"/>
                <a:ea typeface="Microsoft YaHei" panose="020B0503020204020204" pitchFamily="34" charset="-122"/>
              </a:rPr>
              <a:t>B</a:t>
            </a:r>
            <a:r>
              <a:rPr lang="zh-CN" altLang="en-US" dirty="0">
                <a:solidFill>
                  <a:prstClr val="black"/>
                </a:solidFill>
                <a:latin typeface="Microsoft YaHei" panose="020B0503020204020204" pitchFamily="34" charset="-122"/>
                <a:ea typeface="Microsoft YaHei" panose="020B0503020204020204" pitchFamily="34" charset="-122"/>
              </a:rPr>
              <a:t>帧就无法解码</a:t>
            </a:r>
          </a:p>
        </p:txBody>
      </p:sp>
    </p:spTree>
    <p:extLst>
      <p:ext uri="{BB962C8B-B14F-4D97-AF65-F5344CB8AC3E}">
        <p14:creationId xmlns:p14="http://schemas.microsoft.com/office/powerpoint/2010/main" val="402154943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pPr>
              <a:buClr>
                <a:schemeClr val="tx1"/>
              </a:buClr>
              <a:buFont typeface="Wingdings" panose="05000000000000000000" pitchFamily="2" charset="2"/>
              <a:buChar char="Ø"/>
            </a:pPr>
            <a:r>
              <a:rPr lang="en-US" altLang="zh-CN" sz="2400" dirty="0">
                <a:solidFill>
                  <a:srgbClr val="C00000"/>
                </a:solidFill>
              </a:rPr>
              <a:t>I</a:t>
            </a:r>
            <a:r>
              <a:rPr lang="zh-CN" altLang="en-US" sz="2400" dirty="0">
                <a:solidFill>
                  <a:srgbClr val="C00000"/>
                </a:solidFill>
              </a:rPr>
              <a:t>帧</a:t>
            </a:r>
            <a:r>
              <a:rPr lang="zh-CN" altLang="en-US" sz="2400" dirty="0"/>
              <a:t>必须周期性地出现在媒体流中</a:t>
            </a:r>
            <a:endParaRPr lang="en-US" altLang="zh-CN" sz="2400" dirty="0"/>
          </a:p>
          <a:p>
            <a:pPr marL="683566" lvl="1" indent="-358129">
              <a:buClr>
                <a:schemeClr val="tx1"/>
              </a:buClr>
            </a:pPr>
            <a:r>
              <a:rPr lang="zh-CN" altLang="en-US" sz="2000" dirty="0"/>
              <a:t>流媒体直播中，后加入的观众需要收到</a:t>
            </a:r>
            <a:r>
              <a:rPr lang="en-US" altLang="zh-CN" sz="2000" dirty="0">
                <a:solidFill>
                  <a:srgbClr val="C00000"/>
                </a:solidFill>
              </a:rPr>
              <a:t>I</a:t>
            </a:r>
            <a:r>
              <a:rPr lang="zh-CN" altLang="en-US" sz="2000" dirty="0">
                <a:solidFill>
                  <a:srgbClr val="C00000"/>
                </a:solidFill>
              </a:rPr>
              <a:t>帧</a:t>
            </a:r>
            <a:r>
              <a:rPr lang="zh-CN" altLang="en-US" sz="2000" dirty="0"/>
              <a:t>才能成功解码</a:t>
            </a:r>
            <a:endParaRPr lang="en-US" altLang="zh-CN" sz="2000" dirty="0"/>
          </a:p>
          <a:p>
            <a:pPr marL="683566" lvl="1" indent="-358129">
              <a:buClr>
                <a:schemeClr val="tx1"/>
              </a:buClr>
            </a:pPr>
            <a:r>
              <a:rPr lang="zh-CN" altLang="en-US" sz="2000" dirty="0"/>
              <a:t>如果任意一帧发生了接收错误，则后续</a:t>
            </a:r>
            <a:r>
              <a:rPr lang="zh-CN" altLang="en-US" sz="2000" dirty="0">
                <a:solidFill>
                  <a:srgbClr val="C00000"/>
                </a:solidFill>
              </a:rPr>
              <a:t>非</a:t>
            </a:r>
            <a:r>
              <a:rPr lang="en-US" altLang="zh-CN" sz="2000" dirty="0">
                <a:solidFill>
                  <a:srgbClr val="C00000"/>
                </a:solidFill>
              </a:rPr>
              <a:t>I</a:t>
            </a:r>
            <a:r>
              <a:rPr lang="zh-CN" altLang="en-US" sz="2000" dirty="0">
                <a:solidFill>
                  <a:srgbClr val="C00000"/>
                </a:solidFill>
              </a:rPr>
              <a:t>帧</a:t>
            </a:r>
            <a:r>
              <a:rPr lang="zh-CN" altLang="en-US" sz="2000" dirty="0"/>
              <a:t>无法解码（由于</a:t>
            </a:r>
            <a:r>
              <a:rPr lang="en-US" altLang="zh-CN" sz="2000" dirty="0"/>
              <a:t>B/P</a:t>
            </a:r>
            <a:r>
              <a:rPr lang="zh-CN" altLang="en-US" sz="2000" dirty="0"/>
              <a:t>帧依赖损坏的帧）</a:t>
            </a:r>
            <a:endParaRPr lang="en-US" altLang="zh-CN" sz="2000" dirty="0"/>
          </a:p>
          <a:p>
            <a:pPr marL="683566" lvl="1" indent="-358129">
              <a:buClr>
                <a:schemeClr val="tx1"/>
              </a:buClr>
            </a:pPr>
            <a:r>
              <a:rPr lang="zh-CN" altLang="en-US" sz="2000" dirty="0"/>
              <a:t>快进或者回退到某位置时，解码器需要从该位置前面的</a:t>
            </a:r>
            <a:r>
              <a:rPr lang="en-US" altLang="zh-CN" sz="2000" dirty="0">
                <a:solidFill>
                  <a:srgbClr val="C00000"/>
                </a:solidFill>
              </a:rPr>
              <a:t>I</a:t>
            </a:r>
            <a:r>
              <a:rPr lang="zh-CN" altLang="en-US" sz="2000" dirty="0">
                <a:solidFill>
                  <a:srgbClr val="C00000"/>
                </a:solidFill>
              </a:rPr>
              <a:t>帧</a:t>
            </a:r>
            <a:r>
              <a:rPr lang="zh-CN" altLang="en-US" sz="2000" dirty="0"/>
              <a:t>开始计算</a:t>
            </a:r>
            <a:endParaRPr lang="en-US" altLang="zh-CN" sz="2000" dirty="0"/>
          </a:p>
          <a:p>
            <a:pPr marL="358129" lvl="1" indent="-358129">
              <a:buClr>
                <a:schemeClr val="tx1"/>
              </a:buClr>
              <a:buFont typeface="Wingdings" pitchFamily="2" charset="2"/>
              <a:buChar char="Ø"/>
            </a:pPr>
            <a:r>
              <a:rPr lang="zh-CN" altLang="en-US" sz="2400" dirty="0"/>
              <a:t>常见帧速率：</a:t>
            </a:r>
            <a:r>
              <a:rPr lang="en-US" altLang="zh-CN" sz="2400" dirty="0"/>
              <a:t>24</a:t>
            </a:r>
            <a:r>
              <a:rPr lang="zh-CN" altLang="en-US" sz="2400" dirty="0"/>
              <a:t>帧</a:t>
            </a:r>
            <a:r>
              <a:rPr lang="en-US" altLang="zh-CN" sz="2400" dirty="0"/>
              <a:t>/</a:t>
            </a:r>
            <a:r>
              <a:rPr lang="zh-CN" altLang="en-US" sz="2400" dirty="0"/>
              <a:t>秒、</a:t>
            </a:r>
            <a:r>
              <a:rPr lang="en-US" altLang="zh-CN" sz="2400" dirty="0"/>
              <a:t>30</a:t>
            </a:r>
            <a:r>
              <a:rPr lang="zh-CN" altLang="en-US" sz="2400" dirty="0"/>
              <a:t>帧</a:t>
            </a:r>
            <a:r>
              <a:rPr lang="en-US" altLang="zh-CN" sz="2400" dirty="0"/>
              <a:t>/</a:t>
            </a:r>
            <a:r>
              <a:rPr lang="zh-CN" altLang="en-US" sz="2400" dirty="0"/>
              <a:t>秒、</a:t>
            </a:r>
            <a:r>
              <a:rPr lang="en-US" altLang="zh-CN" sz="2400" dirty="0"/>
              <a:t>60</a:t>
            </a:r>
            <a:r>
              <a:rPr lang="zh-CN" altLang="en-US" sz="2400" dirty="0"/>
              <a:t>帧</a:t>
            </a:r>
            <a:r>
              <a:rPr lang="en-US" altLang="zh-CN" sz="2400" dirty="0"/>
              <a:t>/</a:t>
            </a:r>
            <a:r>
              <a:rPr lang="zh-CN" altLang="en-US" sz="2400" dirty="0"/>
              <a:t>秒（</a:t>
            </a:r>
            <a:r>
              <a:rPr lang="en-US" altLang="zh-CN" sz="2400" dirty="0"/>
              <a:t>VR</a:t>
            </a:r>
            <a:r>
              <a:rPr lang="zh-CN" altLang="en-US" sz="2400" dirty="0"/>
              <a:t>视频）</a:t>
            </a:r>
            <a:endParaRPr lang="en-US" altLang="zh-CN" sz="2400" dirty="0"/>
          </a:p>
          <a:p>
            <a:pPr marL="358129" lvl="1" indent="-358129">
              <a:buClr>
                <a:schemeClr val="tx1"/>
              </a:buClr>
              <a:buFont typeface="Wingdings" pitchFamily="2" charset="2"/>
              <a:buChar char="Ø"/>
            </a:pPr>
            <a:r>
              <a:rPr lang="zh-CN" altLang="en-US" sz="2400" dirty="0"/>
              <a:t>常见分辨率：标清</a:t>
            </a:r>
            <a:r>
              <a:rPr lang="en-US" altLang="zh-CN" sz="2400" dirty="0"/>
              <a:t>SD</a:t>
            </a:r>
            <a:r>
              <a:rPr lang="zh-CN" altLang="en-US" sz="2400" dirty="0"/>
              <a:t> </a:t>
            </a:r>
            <a:r>
              <a:rPr lang="en-US" altLang="zh-CN" sz="2400" dirty="0"/>
              <a:t>480p/576p</a:t>
            </a:r>
            <a:r>
              <a:rPr lang="zh-CN" altLang="en-US" sz="2400" dirty="0"/>
              <a:t>、高清</a:t>
            </a:r>
            <a:r>
              <a:rPr lang="en-US" altLang="zh-CN" sz="2400" dirty="0"/>
              <a:t>HD</a:t>
            </a:r>
            <a:r>
              <a:rPr lang="zh-CN" altLang="en-US" sz="2400" dirty="0"/>
              <a:t> </a:t>
            </a:r>
            <a:r>
              <a:rPr lang="en-US" altLang="zh-CN" sz="2400" dirty="0"/>
              <a:t>720p</a:t>
            </a:r>
            <a:r>
              <a:rPr lang="zh-CN" altLang="en-US" sz="2400" dirty="0"/>
              <a:t>、全高清</a:t>
            </a:r>
            <a:r>
              <a:rPr lang="en-US" altLang="zh-CN" sz="2400" dirty="0"/>
              <a:t>FHD</a:t>
            </a:r>
            <a:r>
              <a:rPr lang="zh-CN" altLang="en-US" sz="2400" dirty="0"/>
              <a:t> </a:t>
            </a:r>
            <a:r>
              <a:rPr lang="en-US" altLang="zh-CN" sz="2400" dirty="0"/>
              <a:t>1080p</a:t>
            </a:r>
            <a:r>
              <a:rPr lang="zh-CN" altLang="en-US" sz="2400" dirty="0"/>
              <a:t>、</a:t>
            </a:r>
            <a:r>
              <a:rPr lang="en-US" altLang="zh-CN" sz="2400" dirty="0"/>
              <a:t>4K</a:t>
            </a:r>
            <a:r>
              <a:rPr lang="zh-CN" altLang="en-US" sz="2400" dirty="0"/>
              <a:t>超高清 </a:t>
            </a:r>
            <a:r>
              <a:rPr lang="en-US" altLang="zh-CN" sz="2400" dirty="0"/>
              <a:t>2160p</a:t>
            </a:r>
            <a:r>
              <a:rPr lang="zh-CN" altLang="en-US" sz="2400" dirty="0"/>
              <a:t>、</a:t>
            </a:r>
            <a:r>
              <a:rPr lang="en-US" altLang="zh-CN" sz="2400" dirty="0"/>
              <a:t>8K</a:t>
            </a:r>
            <a:r>
              <a:rPr lang="zh-CN" altLang="en-US" sz="2400" dirty="0"/>
              <a:t>超高清 </a:t>
            </a:r>
            <a:r>
              <a:rPr lang="en-US" altLang="zh-CN" sz="2400" dirty="0"/>
              <a:t>4320p</a:t>
            </a:r>
          </a:p>
        </p:txBody>
      </p:sp>
      <p:sp>
        <p:nvSpPr>
          <p:cNvPr id="2" name="标题 1"/>
          <p:cNvSpPr>
            <a:spLocks noGrp="1"/>
          </p:cNvSpPr>
          <p:nvPr>
            <p:ph type="title"/>
          </p:nvPr>
        </p:nvSpPr>
        <p:spPr/>
        <p:txBody>
          <a:bodyPr>
            <a:normAutofit/>
          </a:bodyPr>
          <a:lstStyle/>
          <a:p>
            <a:pPr lvl="1" algn="l" rtl="0" fontAlgn="base">
              <a:spcBef>
                <a:spcPct val="0"/>
              </a:spcBef>
            </a:pPr>
            <a:r>
              <a:rPr lang="zh-CN" altLang="en-US" sz="3200" b="1" kern="1200" dirty="0">
                <a:solidFill>
                  <a:schemeClr val="accent1"/>
                </a:solidFill>
                <a:latin typeface="+mj-lt"/>
                <a:ea typeface="+mj-ea"/>
                <a:cs typeface="+mj-cs"/>
              </a:rPr>
              <a:t>数字音视频与编码</a:t>
            </a:r>
            <a:endParaRPr lang="en-US" altLang="zh-CN" sz="3200" b="1" kern="1200" dirty="0">
              <a:solidFill>
                <a:schemeClr val="accent1"/>
              </a:solidFill>
              <a:latin typeface="+mj-lt"/>
              <a:ea typeface="+mj-ea"/>
              <a:cs typeface="+mj-cs"/>
            </a:endParaRPr>
          </a:p>
        </p:txBody>
      </p:sp>
      <p:pic>
        <p:nvPicPr>
          <p:cNvPr id="1026" name="Picture 2" descr="http://paipianbang.cdn.cinehello.com/resource/post/69353/629902f2f1b6be6de72d5a714dcabe71.jpg?imageMogr2/auto-orient/quality/90!/thumbnail/1024x1024%3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7508" y="4302941"/>
            <a:ext cx="4029149" cy="2191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paipianbang.cdn.cinehello.com/resource/post/69352/5e3ddbe8277e977e8cc5b3b5932d5d71.jpg?imageMogr2/auto-orient/quality/90!/thumbnail/1024x1024%3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7462" y="4270028"/>
            <a:ext cx="5095436" cy="2367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67237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0400" y="1130300"/>
            <a:ext cx="6488461" cy="5003800"/>
          </a:xfrm>
        </p:spPr>
        <p:txBody>
          <a:bodyPr>
            <a:noAutofit/>
          </a:bodyPr>
          <a:lstStyle/>
          <a:p>
            <a:pPr fontAlgn="base"/>
            <a:r>
              <a:rPr lang="zh-CN" altLang="en-US" sz="2000" dirty="0"/>
              <a:t>浏览器从服务器下载流媒体文件：</a:t>
            </a:r>
            <a:endParaRPr lang="en-US" altLang="zh-CN" sz="2000" dirty="0"/>
          </a:p>
          <a:p>
            <a:pPr marL="531813" lvl="1" indent="-265113" fontAlgn="base">
              <a:buClr>
                <a:schemeClr val="tx1"/>
              </a:buClr>
            </a:pPr>
            <a:r>
              <a:rPr lang="zh-CN" altLang="en-US" sz="1800" dirty="0"/>
              <a:t>浏览器用户使用 </a:t>
            </a:r>
            <a:r>
              <a:rPr lang="en-US" altLang="zh-CN" sz="1800" dirty="0"/>
              <a:t>HTTP </a:t>
            </a:r>
            <a:r>
              <a:rPr lang="zh-CN" altLang="en-US" sz="1800" dirty="0"/>
              <a:t>的 </a:t>
            </a:r>
            <a:r>
              <a:rPr lang="en-US" altLang="zh-CN" sz="1800" dirty="0"/>
              <a:t>GET </a:t>
            </a:r>
            <a:r>
              <a:rPr lang="zh-CN" altLang="en-US" sz="1800" dirty="0"/>
              <a:t>报文接入到万维网服务器；这个超链指向一个</a:t>
            </a:r>
            <a:r>
              <a:rPr lang="zh-CN" altLang="en-US" sz="1800" dirty="0">
                <a:solidFill>
                  <a:srgbClr val="C00000"/>
                </a:solidFill>
              </a:rPr>
              <a:t>元文件（有音</a:t>
            </a:r>
            <a:r>
              <a:rPr lang="en-US" altLang="zh-CN" sz="1800" dirty="0">
                <a:solidFill>
                  <a:srgbClr val="C00000"/>
                </a:solidFill>
              </a:rPr>
              <a:t>/</a:t>
            </a:r>
            <a:r>
              <a:rPr lang="zh-CN" altLang="en-US" sz="1800" dirty="0">
                <a:solidFill>
                  <a:srgbClr val="C00000"/>
                </a:solidFill>
              </a:rPr>
              <a:t>视频文件的统一资源定位符 </a:t>
            </a:r>
            <a:r>
              <a:rPr lang="en-US" altLang="zh-CN" sz="1800" dirty="0">
                <a:solidFill>
                  <a:srgbClr val="C00000"/>
                </a:solidFill>
              </a:rPr>
              <a:t>URL</a:t>
            </a:r>
            <a:r>
              <a:rPr lang="zh-CN" altLang="en-US" sz="1800" dirty="0">
                <a:solidFill>
                  <a:srgbClr val="C00000"/>
                </a:solidFill>
              </a:rPr>
              <a:t>）</a:t>
            </a:r>
            <a:endParaRPr lang="en-US" altLang="zh-CN" sz="1800" dirty="0">
              <a:solidFill>
                <a:srgbClr val="C00000"/>
              </a:solidFill>
            </a:endParaRPr>
          </a:p>
          <a:p>
            <a:pPr marL="531813" lvl="1" indent="-265113" fontAlgn="base">
              <a:buClr>
                <a:schemeClr val="tx1"/>
              </a:buClr>
            </a:pPr>
            <a:r>
              <a:rPr lang="zh-CN" altLang="en-US" sz="1800" dirty="0"/>
              <a:t>万维网服务器把该元文件装入 </a:t>
            </a:r>
            <a:r>
              <a:rPr lang="en-US" altLang="zh-CN" sz="1800" dirty="0"/>
              <a:t>HTTP </a:t>
            </a:r>
            <a:r>
              <a:rPr lang="zh-CN" altLang="en-US" sz="1800" dirty="0"/>
              <a:t>响应报文的主体，发回给浏览器</a:t>
            </a:r>
            <a:endParaRPr lang="en-US" altLang="zh-CN" sz="1800" dirty="0"/>
          </a:p>
          <a:p>
            <a:pPr marL="531813" lvl="1" indent="-265113" fontAlgn="base">
              <a:buClr>
                <a:schemeClr val="tx1"/>
              </a:buClr>
            </a:pPr>
            <a:r>
              <a:rPr lang="zh-CN" altLang="en-US" sz="1800" dirty="0"/>
              <a:t>浏览器调用媒体播放器，把提取出的元文件传输给媒体播放器</a:t>
            </a:r>
          </a:p>
          <a:p>
            <a:pPr marL="531813" lvl="1" indent="-265113" fontAlgn="base">
              <a:buClr>
                <a:schemeClr val="tx1"/>
              </a:buClr>
            </a:pPr>
            <a:r>
              <a:rPr lang="zh-CN" altLang="en-US" sz="1800" dirty="0"/>
              <a:t>媒体播放器使用元文件中的 </a:t>
            </a:r>
            <a:r>
              <a:rPr lang="en-US" altLang="zh-CN" sz="1800" dirty="0"/>
              <a:t>URL</a:t>
            </a:r>
            <a:r>
              <a:rPr lang="zh-CN" altLang="en-US" sz="1800" dirty="0"/>
              <a:t>，向媒体服务器发送 </a:t>
            </a:r>
            <a:r>
              <a:rPr lang="en-US" altLang="zh-CN" sz="1800" dirty="0"/>
              <a:t>HTTP </a:t>
            </a:r>
            <a:r>
              <a:rPr lang="zh-CN" altLang="en-US" sz="1800" dirty="0"/>
              <a:t>请求报文，要求下载音</a:t>
            </a:r>
            <a:r>
              <a:rPr lang="en-US" altLang="zh-CN" sz="1800" dirty="0"/>
              <a:t>/</a:t>
            </a:r>
            <a:r>
              <a:rPr lang="zh-CN" altLang="en-US" sz="1800" dirty="0"/>
              <a:t>视频文件</a:t>
            </a:r>
            <a:br>
              <a:rPr lang="en-US" altLang="zh-CN" sz="1800" dirty="0"/>
            </a:br>
            <a:r>
              <a:rPr lang="zh-CN" altLang="en-US" sz="1800" dirty="0"/>
              <a:t>（</a:t>
            </a:r>
            <a:r>
              <a:rPr lang="zh-CN" altLang="en-US" sz="1800" dirty="0">
                <a:solidFill>
                  <a:srgbClr val="C00000"/>
                </a:solidFill>
              </a:rPr>
              <a:t>如对应的某个</a:t>
            </a:r>
            <a:r>
              <a:rPr lang="en-US" altLang="zh-CN" sz="1800" dirty="0">
                <a:solidFill>
                  <a:srgbClr val="C00000"/>
                </a:solidFill>
              </a:rPr>
              <a:t>GOP</a:t>
            </a:r>
            <a:r>
              <a:rPr lang="zh-CN" altLang="en-US" sz="1800" dirty="0"/>
              <a:t>）</a:t>
            </a:r>
            <a:endParaRPr lang="en-US" altLang="zh-CN" sz="1800" dirty="0"/>
          </a:p>
          <a:p>
            <a:pPr marL="531813" lvl="1" indent="-265113" fontAlgn="base">
              <a:buClr>
                <a:schemeClr val="tx1"/>
              </a:buClr>
            </a:pPr>
            <a:r>
              <a:rPr lang="zh-CN" altLang="en-US" sz="1800" dirty="0"/>
              <a:t>媒体服务器发送 </a:t>
            </a:r>
            <a:r>
              <a:rPr lang="en-US" altLang="zh-CN" sz="1800" dirty="0"/>
              <a:t>HTTP </a:t>
            </a:r>
            <a:r>
              <a:rPr lang="zh-CN" altLang="en-US" sz="1800" dirty="0"/>
              <a:t>响应报文，把音</a:t>
            </a:r>
            <a:r>
              <a:rPr lang="en-US" altLang="zh-CN" sz="1800" dirty="0"/>
              <a:t>/</a:t>
            </a:r>
            <a:r>
              <a:rPr lang="zh-CN" altLang="en-US" sz="1800" dirty="0"/>
              <a:t>视频文件发送给媒体播放器；媒体播放器边下载边解压缩边播放</a:t>
            </a:r>
            <a:r>
              <a:rPr lang="zh-CN" altLang="en-US" sz="1800" dirty="0">
                <a:solidFill>
                  <a:srgbClr val="C00000"/>
                </a:solidFill>
              </a:rPr>
              <a:t>（通过时间戳同步音频流和视频流）</a:t>
            </a:r>
          </a:p>
        </p:txBody>
      </p:sp>
      <p:sp>
        <p:nvSpPr>
          <p:cNvPr id="2" name="标题 1"/>
          <p:cNvSpPr>
            <a:spLocks noGrp="1"/>
          </p:cNvSpPr>
          <p:nvPr>
            <p:ph type="title"/>
          </p:nvPr>
        </p:nvSpPr>
        <p:spPr/>
        <p:txBody>
          <a:bodyPr>
            <a:normAutofit/>
          </a:bodyPr>
          <a:lstStyle/>
          <a:p>
            <a:r>
              <a:rPr lang="zh-CN" altLang="en-US" sz="3200" dirty="0"/>
              <a:t>流式存储媒体</a:t>
            </a:r>
          </a:p>
        </p:txBody>
      </p:sp>
      <p:sp>
        <p:nvSpPr>
          <p:cNvPr id="8" name="Rectangle 5"/>
          <p:cNvSpPr>
            <a:spLocks noChangeArrowheads="1"/>
          </p:cNvSpPr>
          <p:nvPr/>
        </p:nvSpPr>
        <p:spPr bwMode="auto">
          <a:xfrm>
            <a:off x="7273202" y="2701885"/>
            <a:ext cx="1060876" cy="2328493"/>
          </a:xfrm>
          <a:prstGeom prst="rect">
            <a:avLst/>
          </a:prstGeom>
          <a:solidFill>
            <a:schemeClr val="bg1"/>
          </a:solidFill>
          <a:ln>
            <a:solidFill>
              <a:schemeClr val="tx1"/>
            </a:solidFill>
          </a:ln>
          <a:effectLst/>
        </p:spPr>
        <p:txBody>
          <a:bodyPr wrap="none" anchor="ctr"/>
          <a:lstStyle/>
          <a:p>
            <a:pPr algn="ctr"/>
            <a:endParaRPr lang="zh-CN" altLang="zh-CN" sz="1600" b="1">
              <a:solidFill>
                <a:prstClr val="black"/>
              </a:solidFill>
              <a:latin typeface="微软雅黑" pitchFamily="34" charset="-122"/>
              <a:ea typeface="微软雅黑" pitchFamily="34" charset="-122"/>
            </a:endParaRPr>
          </a:p>
        </p:txBody>
      </p:sp>
      <p:sp>
        <p:nvSpPr>
          <p:cNvPr id="9" name="Rectangle 6"/>
          <p:cNvSpPr>
            <a:spLocks noChangeArrowheads="1"/>
          </p:cNvSpPr>
          <p:nvPr/>
        </p:nvSpPr>
        <p:spPr bwMode="auto">
          <a:xfrm>
            <a:off x="11007029" y="2770874"/>
            <a:ext cx="831470" cy="905490"/>
          </a:xfrm>
          <a:prstGeom prst="rect">
            <a:avLst/>
          </a:prstGeom>
          <a:noFill/>
          <a:ln w="9525" algn="ctr">
            <a:solidFill>
              <a:schemeClr val="tx1"/>
            </a:solidFill>
            <a:miter lim="800000"/>
            <a:headEnd/>
            <a:tailEnd/>
          </a:ln>
          <a:effectLst/>
        </p:spPr>
        <p:txBody>
          <a:bodyPr wrap="none" anchor="ctr"/>
          <a:lstStyle/>
          <a:p>
            <a:pPr algn="ctr"/>
            <a:r>
              <a:rPr lang="zh-CN" altLang="en-US" sz="1600" dirty="0">
                <a:solidFill>
                  <a:prstClr val="black"/>
                </a:solidFill>
                <a:latin typeface="微软雅黑" pitchFamily="34" charset="-122"/>
                <a:ea typeface="微软雅黑" pitchFamily="34" charset="-122"/>
              </a:rPr>
              <a:t>万维网</a:t>
            </a:r>
          </a:p>
          <a:p>
            <a:pPr algn="ctr"/>
            <a:r>
              <a:rPr lang="zh-CN" altLang="en-US" sz="1600" dirty="0">
                <a:solidFill>
                  <a:prstClr val="black"/>
                </a:solidFill>
                <a:latin typeface="微软雅黑" pitchFamily="34" charset="-122"/>
                <a:ea typeface="微软雅黑" pitchFamily="34" charset="-122"/>
              </a:rPr>
              <a:t>服务器</a:t>
            </a:r>
          </a:p>
        </p:txBody>
      </p:sp>
      <p:sp>
        <p:nvSpPr>
          <p:cNvPr id="10" name="Rectangle 59"/>
          <p:cNvSpPr>
            <a:spLocks noChangeArrowheads="1"/>
          </p:cNvSpPr>
          <p:nvPr/>
        </p:nvSpPr>
        <p:spPr bwMode="auto">
          <a:xfrm>
            <a:off x="7424755" y="4094177"/>
            <a:ext cx="758806" cy="828620"/>
          </a:xfrm>
          <a:prstGeom prst="rect">
            <a:avLst/>
          </a:prstGeom>
          <a:noFill/>
          <a:ln w="9525" algn="ctr">
            <a:solidFill>
              <a:schemeClr val="tx1"/>
            </a:solidFill>
            <a:miter lim="800000"/>
            <a:headEnd/>
            <a:tailEnd/>
          </a:ln>
          <a:effectLst/>
        </p:spPr>
        <p:txBody>
          <a:bodyPr wrap="none" anchor="ctr"/>
          <a:lstStyle/>
          <a:p>
            <a:pPr algn="ctr"/>
            <a:r>
              <a:rPr lang="zh-CN" altLang="en-US" sz="1600" dirty="0">
                <a:solidFill>
                  <a:prstClr val="black"/>
                </a:solidFill>
                <a:latin typeface="微软雅黑" pitchFamily="34" charset="-122"/>
                <a:ea typeface="微软雅黑" pitchFamily="34" charset="-122"/>
              </a:rPr>
              <a:t>媒体</a:t>
            </a:r>
          </a:p>
          <a:p>
            <a:pPr algn="ctr"/>
            <a:r>
              <a:rPr lang="zh-CN" altLang="en-US" sz="1600" dirty="0">
                <a:solidFill>
                  <a:prstClr val="black"/>
                </a:solidFill>
                <a:latin typeface="微软雅黑" pitchFamily="34" charset="-122"/>
                <a:ea typeface="微软雅黑" pitchFamily="34" charset="-122"/>
              </a:rPr>
              <a:t>播放器</a:t>
            </a:r>
            <a:endParaRPr lang="en-US" altLang="zh-CN" sz="1600" dirty="0">
              <a:solidFill>
                <a:prstClr val="black"/>
              </a:solidFill>
              <a:latin typeface="微软雅黑" pitchFamily="34" charset="-122"/>
              <a:ea typeface="微软雅黑" pitchFamily="34" charset="-122"/>
            </a:endParaRPr>
          </a:p>
          <a:p>
            <a:pPr algn="ctr"/>
            <a:r>
              <a:rPr lang="zh-CN" altLang="en-US" sz="1600" dirty="0">
                <a:solidFill>
                  <a:prstClr val="black"/>
                </a:solidFill>
                <a:latin typeface="微软雅黑" pitchFamily="34" charset="-122"/>
                <a:ea typeface="微软雅黑" pitchFamily="34" charset="-122"/>
              </a:rPr>
              <a:t>（缓存）</a:t>
            </a:r>
          </a:p>
        </p:txBody>
      </p:sp>
      <p:grpSp>
        <p:nvGrpSpPr>
          <p:cNvPr id="11" name="Group 83"/>
          <p:cNvGrpSpPr>
            <a:grpSpLocks/>
          </p:cNvGrpSpPr>
          <p:nvPr/>
        </p:nvGrpSpPr>
        <p:grpSpPr bwMode="auto">
          <a:xfrm>
            <a:off x="7802602" y="3536465"/>
            <a:ext cx="1047382" cy="557666"/>
            <a:chOff x="1213" y="2702"/>
            <a:chExt cx="1009" cy="582"/>
          </a:xfrm>
        </p:grpSpPr>
        <p:sp>
          <p:nvSpPr>
            <p:cNvPr id="12" name="Line 60"/>
            <p:cNvSpPr>
              <a:spLocks noChangeShapeType="1"/>
            </p:cNvSpPr>
            <p:nvPr/>
          </p:nvSpPr>
          <p:spPr bwMode="auto">
            <a:xfrm>
              <a:off x="1213" y="2702"/>
              <a:ext cx="2" cy="582"/>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sp>
          <p:nvSpPr>
            <p:cNvPr id="14" name="Text Box 68"/>
            <p:cNvSpPr txBox="1">
              <a:spLocks noChangeArrowheads="1"/>
            </p:cNvSpPr>
            <p:nvPr/>
          </p:nvSpPr>
          <p:spPr bwMode="auto">
            <a:xfrm>
              <a:off x="1213" y="2816"/>
              <a:ext cx="1009"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solidFill>
                    <a:prstClr val="black"/>
                  </a:solidFill>
                  <a:latin typeface="微软雅黑" pitchFamily="34" charset="-122"/>
                  <a:ea typeface="微软雅黑" pitchFamily="34" charset="-122"/>
                </a:rPr>
                <a:t>3. </a:t>
              </a:r>
              <a:r>
                <a:rPr lang="zh-CN" altLang="en-US" sz="1600" dirty="0">
                  <a:solidFill>
                    <a:prstClr val="black"/>
                  </a:solidFill>
                  <a:latin typeface="微软雅黑" pitchFamily="34" charset="-122"/>
                  <a:ea typeface="微软雅黑" pitchFamily="34" charset="-122"/>
                </a:rPr>
                <a:t>元文件</a:t>
              </a:r>
            </a:p>
          </p:txBody>
        </p:sp>
      </p:grpSp>
      <p:sp>
        <p:nvSpPr>
          <p:cNvPr id="15" name="Rectangle 69"/>
          <p:cNvSpPr>
            <a:spLocks noChangeArrowheads="1"/>
          </p:cNvSpPr>
          <p:nvPr/>
        </p:nvSpPr>
        <p:spPr bwMode="auto">
          <a:xfrm>
            <a:off x="7424755" y="2910770"/>
            <a:ext cx="758806" cy="625698"/>
          </a:xfrm>
          <a:prstGeom prst="rect">
            <a:avLst/>
          </a:prstGeom>
          <a:noFill/>
          <a:ln w="9525" algn="ctr">
            <a:solidFill>
              <a:schemeClr val="tx1"/>
            </a:solidFill>
            <a:miter lim="800000"/>
            <a:headEnd/>
            <a:tailEnd/>
          </a:ln>
          <a:effectLst/>
        </p:spPr>
        <p:txBody>
          <a:bodyPr wrap="none" anchor="ctr"/>
          <a:lstStyle/>
          <a:p>
            <a:pPr algn="ctr"/>
            <a:r>
              <a:rPr lang="zh-CN" altLang="en-US" sz="1600" dirty="0">
                <a:solidFill>
                  <a:prstClr val="black"/>
                </a:solidFill>
                <a:latin typeface="微软雅黑" pitchFamily="34" charset="-122"/>
                <a:ea typeface="微软雅黑" pitchFamily="34" charset="-122"/>
              </a:rPr>
              <a:t>浏览器</a:t>
            </a:r>
          </a:p>
        </p:txBody>
      </p:sp>
      <p:grpSp>
        <p:nvGrpSpPr>
          <p:cNvPr id="16" name="Group 79"/>
          <p:cNvGrpSpPr>
            <a:grpSpLocks/>
          </p:cNvGrpSpPr>
          <p:nvPr/>
        </p:nvGrpSpPr>
        <p:grpSpPr bwMode="auto">
          <a:xfrm>
            <a:off x="8181486" y="2725824"/>
            <a:ext cx="2827620" cy="338238"/>
            <a:chOff x="1578" y="1856"/>
            <a:chExt cx="2724" cy="353"/>
          </a:xfrm>
        </p:grpSpPr>
        <p:sp>
          <p:nvSpPr>
            <p:cNvPr id="18" name="Text Box 65"/>
            <p:cNvSpPr txBox="1">
              <a:spLocks noChangeArrowheads="1"/>
            </p:cNvSpPr>
            <p:nvPr/>
          </p:nvSpPr>
          <p:spPr bwMode="auto">
            <a:xfrm>
              <a:off x="2064" y="1856"/>
              <a:ext cx="1465"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solidFill>
                    <a:prstClr val="black"/>
                  </a:solidFill>
                  <a:latin typeface="微软雅黑" pitchFamily="34" charset="-122"/>
                  <a:ea typeface="微软雅黑" pitchFamily="34" charset="-122"/>
                </a:rPr>
                <a:t>1. GET: </a:t>
              </a:r>
              <a:r>
                <a:rPr lang="zh-CN" altLang="en-US" sz="1600" dirty="0">
                  <a:solidFill>
                    <a:prstClr val="black"/>
                  </a:solidFill>
                  <a:latin typeface="微软雅黑" pitchFamily="34" charset="-122"/>
                  <a:ea typeface="微软雅黑" pitchFamily="34" charset="-122"/>
                </a:rPr>
                <a:t>元文件</a:t>
              </a:r>
            </a:p>
          </p:txBody>
        </p:sp>
        <p:sp>
          <p:nvSpPr>
            <p:cNvPr id="19" name="Line 61"/>
            <p:cNvSpPr>
              <a:spLocks noChangeShapeType="1"/>
            </p:cNvSpPr>
            <p:nvPr/>
          </p:nvSpPr>
          <p:spPr bwMode="auto">
            <a:xfrm rot="-5400000">
              <a:off x="2940" y="832"/>
              <a:ext cx="0" cy="2724"/>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grpSp>
      <p:grpSp>
        <p:nvGrpSpPr>
          <p:cNvPr id="20" name="Group 80"/>
          <p:cNvGrpSpPr>
            <a:grpSpLocks/>
          </p:cNvGrpSpPr>
          <p:nvPr/>
        </p:nvGrpSpPr>
        <p:grpSpPr bwMode="auto">
          <a:xfrm>
            <a:off x="8181486" y="3086103"/>
            <a:ext cx="2827620" cy="338238"/>
            <a:chOff x="1578" y="2232"/>
            <a:chExt cx="2724" cy="353"/>
          </a:xfrm>
        </p:grpSpPr>
        <p:sp>
          <p:nvSpPr>
            <p:cNvPr id="22" name="Text Box 66"/>
            <p:cNvSpPr txBox="1">
              <a:spLocks noChangeArrowheads="1"/>
            </p:cNvSpPr>
            <p:nvPr/>
          </p:nvSpPr>
          <p:spPr bwMode="auto">
            <a:xfrm>
              <a:off x="2741" y="2232"/>
              <a:ext cx="1416"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solidFill>
                    <a:prstClr val="black"/>
                  </a:solidFill>
                  <a:latin typeface="微软雅黑" pitchFamily="34" charset="-122"/>
                  <a:ea typeface="微软雅黑" pitchFamily="34" charset="-122"/>
                </a:rPr>
                <a:t>2. RESPONSE</a:t>
              </a:r>
            </a:p>
          </p:txBody>
        </p:sp>
        <p:sp>
          <p:nvSpPr>
            <p:cNvPr id="23" name="Line 62"/>
            <p:cNvSpPr>
              <a:spLocks noChangeShapeType="1"/>
            </p:cNvSpPr>
            <p:nvPr/>
          </p:nvSpPr>
          <p:spPr bwMode="auto">
            <a:xfrm rot="5400000" flipH="1">
              <a:off x="2940" y="1195"/>
              <a:ext cx="0" cy="2724"/>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grpSp>
      <p:grpSp>
        <p:nvGrpSpPr>
          <p:cNvPr id="24" name="Group 82"/>
          <p:cNvGrpSpPr>
            <a:grpSpLocks/>
          </p:cNvGrpSpPr>
          <p:nvPr/>
        </p:nvGrpSpPr>
        <p:grpSpPr bwMode="auto">
          <a:xfrm>
            <a:off x="8181486" y="4050025"/>
            <a:ext cx="2827620" cy="338238"/>
            <a:chOff x="1578" y="3238"/>
            <a:chExt cx="2724" cy="353"/>
          </a:xfrm>
        </p:grpSpPr>
        <p:sp>
          <p:nvSpPr>
            <p:cNvPr id="26" name="Line 70"/>
            <p:cNvSpPr>
              <a:spLocks noChangeShapeType="1"/>
            </p:cNvSpPr>
            <p:nvPr/>
          </p:nvSpPr>
          <p:spPr bwMode="auto">
            <a:xfrm rot="-5400000">
              <a:off x="2940" y="2214"/>
              <a:ext cx="0" cy="2724"/>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sp>
          <p:nvSpPr>
            <p:cNvPr id="27" name="Text Box 74"/>
            <p:cNvSpPr txBox="1">
              <a:spLocks noChangeArrowheads="1"/>
            </p:cNvSpPr>
            <p:nvPr/>
          </p:nvSpPr>
          <p:spPr bwMode="auto">
            <a:xfrm>
              <a:off x="1973" y="3238"/>
              <a:ext cx="2199"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solidFill>
                    <a:prstClr val="black"/>
                  </a:solidFill>
                  <a:latin typeface="微软雅黑" pitchFamily="34" charset="-122"/>
                  <a:ea typeface="微软雅黑" pitchFamily="34" charset="-122"/>
                </a:rPr>
                <a:t>4. GET: </a:t>
              </a:r>
              <a:r>
                <a:rPr lang="zh-CN" altLang="en-US" sz="1600" dirty="0">
                  <a:solidFill>
                    <a:prstClr val="black"/>
                  </a:solidFill>
                  <a:latin typeface="微软雅黑" pitchFamily="34" charset="-122"/>
                  <a:ea typeface="微软雅黑" pitchFamily="34" charset="-122"/>
                </a:rPr>
                <a:t>音频</a:t>
              </a:r>
              <a:r>
                <a:rPr lang="en-US" altLang="zh-CN" sz="1600" dirty="0">
                  <a:solidFill>
                    <a:prstClr val="black"/>
                  </a:solidFill>
                  <a:latin typeface="微软雅黑" pitchFamily="34" charset="-122"/>
                  <a:ea typeface="微软雅黑" pitchFamily="34" charset="-122"/>
                </a:rPr>
                <a:t>/</a:t>
              </a:r>
              <a:r>
                <a:rPr lang="zh-CN" altLang="en-US" sz="1600" dirty="0">
                  <a:solidFill>
                    <a:prstClr val="black"/>
                  </a:solidFill>
                  <a:latin typeface="微软雅黑" pitchFamily="34" charset="-122"/>
                  <a:ea typeface="微软雅黑" pitchFamily="34" charset="-122"/>
                </a:rPr>
                <a:t>视频文件</a:t>
              </a:r>
            </a:p>
          </p:txBody>
        </p:sp>
      </p:grpSp>
      <p:grpSp>
        <p:nvGrpSpPr>
          <p:cNvPr id="28" name="Group 81"/>
          <p:cNvGrpSpPr>
            <a:grpSpLocks/>
          </p:cNvGrpSpPr>
          <p:nvPr/>
        </p:nvGrpSpPr>
        <p:grpSpPr bwMode="auto">
          <a:xfrm>
            <a:off x="8181486" y="4409359"/>
            <a:ext cx="2827620" cy="338239"/>
            <a:chOff x="1578" y="3613"/>
            <a:chExt cx="2724" cy="353"/>
          </a:xfrm>
        </p:grpSpPr>
        <p:sp>
          <p:nvSpPr>
            <p:cNvPr id="29" name="Line 72"/>
            <p:cNvSpPr>
              <a:spLocks noChangeShapeType="1"/>
            </p:cNvSpPr>
            <p:nvPr/>
          </p:nvSpPr>
          <p:spPr bwMode="auto">
            <a:xfrm rot="5400000" flipH="1">
              <a:off x="2940" y="2576"/>
              <a:ext cx="0" cy="2724"/>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sp>
          <p:nvSpPr>
            <p:cNvPr id="31" name="Text Box 75"/>
            <p:cNvSpPr txBox="1">
              <a:spLocks noChangeArrowheads="1"/>
            </p:cNvSpPr>
            <p:nvPr/>
          </p:nvSpPr>
          <p:spPr bwMode="auto">
            <a:xfrm>
              <a:off x="2786" y="3613"/>
              <a:ext cx="1416"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solidFill>
                    <a:prstClr val="black"/>
                  </a:solidFill>
                  <a:latin typeface="微软雅黑" pitchFamily="34" charset="-122"/>
                  <a:ea typeface="微软雅黑" pitchFamily="34" charset="-122"/>
                </a:rPr>
                <a:t>5. RESPONSE</a:t>
              </a:r>
            </a:p>
          </p:txBody>
        </p:sp>
      </p:grpSp>
      <p:sp>
        <p:nvSpPr>
          <p:cNvPr id="32" name="Rectangle 76"/>
          <p:cNvSpPr>
            <a:spLocks noChangeArrowheads="1"/>
          </p:cNvSpPr>
          <p:nvPr/>
        </p:nvSpPr>
        <p:spPr bwMode="auto">
          <a:xfrm>
            <a:off x="11009106" y="4094134"/>
            <a:ext cx="831470" cy="767511"/>
          </a:xfrm>
          <a:prstGeom prst="rect">
            <a:avLst/>
          </a:prstGeom>
          <a:noFill/>
          <a:ln>
            <a:solidFill>
              <a:schemeClr val="tx1"/>
            </a:solidFill>
          </a:ln>
          <a:effectLst/>
        </p:spPr>
        <p:txBody>
          <a:bodyPr wrap="none" anchor="ctr"/>
          <a:lstStyle/>
          <a:p>
            <a:pPr algn="ctr"/>
            <a:r>
              <a:rPr lang="zh-CN" altLang="en-US" sz="1600" dirty="0">
                <a:solidFill>
                  <a:prstClr val="black"/>
                </a:solidFill>
                <a:latin typeface="微软雅黑" pitchFamily="34" charset="-122"/>
                <a:ea typeface="微软雅黑" pitchFamily="34" charset="-122"/>
              </a:rPr>
              <a:t>媒体</a:t>
            </a:r>
          </a:p>
          <a:p>
            <a:pPr algn="ctr"/>
            <a:r>
              <a:rPr lang="zh-CN" altLang="en-US" sz="1600" dirty="0">
                <a:solidFill>
                  <a:prstClr val="black"/>
                </a:solidFill>
                <a:latin typeface="微软雅黑" pitchFamily="34" charset="-122"/>
                <a:ea typeface="微软雅黑" pitchFamily="34" charset="-122"/>
              </a:rPr>
              <a:t>服务器</a:t>
            </a:r>
          </a:p>
        </p:txBody>
      </p:sp>
      <p:sp>
        <p:nvSpPr>
          <p:cNvPr id="33" name="Text Box 8"/>
          <p:cNvSpPr txBox="1">
            <a:spLocks noChangeArrowheads="1"/>
          </p:cNvSpPr>
          <p:nvPr/>
        </p:nvSpPr>
        <p:spPr bwMode="auto">
          <a:xfrm>
            <a:off x="7423716" y="2085215"/>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prstClr val="black"/>
                </a:solidFill>
                <a:latin typeface="微软雅黑" pitchFamily="34" charset="-122"/>
                <a:ea typeface="微软雅黑" pitchFamily="34" charset="-122"/>
              </a:rPr>
              <a:t>客户端</a:t>
            </a:r>
          </a:p>
        </p:txBody>
      </p:sp>
      <p:sp>
        <p:nvSpPr>
          <p:cNvPr id="34" name="Text Box 9"/>
          <p:cNvSpPr txBox="1">
            <a:spLocks noChangeArrowheads="1"/>
          </p:cNvSpPr>
          <p:nvPr/>
        </p:nvSpPr>
        <p:spPr bwMode="auto">
          <a:xfrm>
            <a:off x="11005425" y="211748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prstClr val="black"/>
                </a:solidFill>
                <a:latin typeface="微软雅黑" pitchFamily="34" charset="-122"/>
                <a:ea typeface="微软雅黑" pitchFamily="34" charset="-122"/>
              </a:rPr>
              <a:t>服务器</a:t>
            </a:r>
          </a:p>
        </p:txBody>
      </p:sp>
      <p:pic>
        <p:nvPicPr>
          <p:cNvPr id="35"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1835" y="2388504"/>
            <a:ext cx="445685" cy="445685"/>
          </a:xfrm>
          <a:prstGeom prst="rect">
            <a:avLst/>
          </a:prstGeom>
          <a:noFill/>
          <a:extLst>
            <a:ext uri="{909E8E84-426E-40DD-AFC4-6F175D3DCCD1}">
              <a14:hiddenFill xmlns:a14="http://schemas.microsoft.com/office/drawing/2010/main">
                <a:solidFill>
                  <a:srgbClr val="FFFFFF"/>
                </a:solidFill>
              </a14:hiddenFill>
            </a:ext>
          </a:extLst>
        </p:spPr>
      </p:pic>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39326" y="2432894"/>
            <a:ext cx="371029" cy="519442"/>
          </a:xfrm>
          <a:prstGeom prst="rect">
            <a:avLst/>
          </a:prstGeom>
        </p:spPr>
      </p:pic>
      <p:sp>
        <p:nvSpPr>
          <p:cNvPr id="5" name="矩形 4">
            <a:extLst>
              <a:ext uri="{FF2B5EF4-FFF2-40B4-BE49-F238E27FC236}">
                <a16:creationId xmlns:a16="http://schemas.microsoft.com/office/drawing/2014/main" id="{ED617BF1-1A19-6B4E-98B6-356A7B194344}"/>
              </a:ext>
            </a:extLst>
          </p:cNvPr>
          <p:cNvSpPr/>
          <p:nvPr/>
        </p:nvSpPr>
        <p:spPr>
          <a:xfrm>
            <a:off x="8029989" y="5253466"/>
            <a:ext cx="3518912" cy="400110"/>
          </a:xfrm>
          <a:prstGeom prst="rect">
            <a:avLst/>
          </a:prstGeom>
        </p:spPr>
        <p:txBody>
          <a:bodyPr wrap="none">
            <a:spAutoFit/>
          </a:bodyPr>
          <a:lstStyle/>
          <a:p>
            <a:r>
              <a:rPr lang="zh-CN" altLang="en-US" sz="2000" dirty="0">
                <a:solidFill>
                  <a:prstClr val="black"/>
                </a:solidFill>
                <a:latin typeface="Microsoft YaHei" panose="020B0503020204020204" pitchFamily="34" charset="-122"/>
                <a:ea typeface="Microsoft YaHei" panose="020B0503020204020204" pitchFamily="34" charset="-122"/>
              </a:rPr>
              <a:t>流式存储媒体的典型下载过程</a:t>
            </a:r>
          </a:p>
        </p:txBody>
      </p:sp>
    </p:spTree>
    <p:extLst>
      <p:ext uri="{BB962C8B-B14F-4D97-AF65-F5344CB8AC3E}">
        <p14:creationId xmlns:p14="http://schemas.microsoft.com/office/powerpoint/2010/main" val="353247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22" presetClass="entr" presetSubtype="4" fill="hold"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wipe(down)">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par>
                                <p:cTn id="14" presetID="22" presetClass="entr" presetSubtype="4"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2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par>
                                <p:cTn id="28" presetID="22" presetClass="entr" presetSubtype="4"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22" presetClass="entr" presetSubtype="4"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down)">
                                      <p:cBhvr>
                                        <p:cTn id="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0400" y="1130300"/>
            <a:ext cx="5528536" cy="5003800"/>
          </a:xfrm>
        </p:spPr>
        <p:txBody>
          <a:bodyPr>
            <a:noAutofit/>
          </a:bodyPr>
          <a:lstStyle/>
          <a:p>
            <a:pPr fontAlgn="base"/>
            <a:r>
              <a:rPr lang="zh-CN" altLang="en-US" sz="2000" dirty="0"/>
              <a:t>发送端以恒定速率产生数据分组</a:t>
            </a:r>
            <a:endParaRPr lang="en-US" altLang="zh-CN" sz="2000" dirty="0"/>
          </a:p>
          <a:p>
            <a:pPr fontAlgn="base"/>
            <a:r>
              <a:rPr lang="zh-CN" altLang="en-US" sz="2000" dirty="0"/>
              <a:t>网络传输后的结果</a:t>
            </a:r>
            <a:endParaRPr lang="en-US" altLang="zh-CN" sz="2000" dirty="0"/>
          </a:p>
          <a:p>
            <a:pPr lvl="1" fontAlgn="base"/>
            <a:r>
              <a:rPr lang="zh-CN" altLang="en-US" sz="1800" dirty="0"/>
              <a:t>由于</a:t>
            </a:r>
            <a:r>
              <a:rPr lang="zh-CN" altLang="en-US" sz="1800" dirty="0">
                <a:solidFill>
                  <a:srgbClr val="C00000"/>
                </a:solidFill>
              </a:rPr>
              <a:t>网络传输的抖动特性</a:t>
            </a:r>
            <a:r>
              <a:rPr lang="zh-CN" altLang="en-US" sz="1800" dirty="0"/>
              <a:t>，分组到达接收端时变成了非恒定速率</a:t>
            </a:r>
            <a:endParaRPr lang="en-US" altLang="zh-CN" sz="1800" dirty="0"/>
          </a:p>
          <a:p>
            <a:pPr lvl="1" fontAlgn="base"/>
            <a:r>
              <a:rPr lang="zh-CN" altLang="en-US" sz="1800" dirty="0"/>
              <a:t>此时如果到达时就随即播放，则会出现卡顿</a:t>
            </a:r>
            <a:endParaRPr lang="en-US" altLang="zh-CN" sz="1800" dirty="0"/>
          </a:p>
          <a:p>
            <a:pPr lvl="1" fontAlgn="base"/>
            <a:r>
              <a:rPr lang="zh-CN" altLang="en-US" sz="1800" dirty="0"/>
              <a:t>（分组</a:t>
            </a:r>
            <a:r>
              <a:rPr lang="en-US" altLang="zh-CN" sz="1800" dirty="0"/>
              <a:t>1</a:t>
            </a:r>
            <a:r>
              <a:rPr lang="zh-CN" altLang="en-US" sz="1800" dirty="0"/>
              <a:t>、</a:t>
            </a:r>
            <a:r>
              <a:rPr lang="en-US" altLang="zh-CN" sz="1800" dirty="0"/>
              <a:t>3</a:t>
            </a:r>
            <a:r>
              <a:rPr lang="zh-CN" altLang="en-US" sz="1800" dirty="0"/>
              <a:t>到达接收端可播放，分组</a:t>
            </a:r>
            <a:r>
              <a:rPr lang="en-US" altLang="zh-CN" sz="1800" dirty="0">
                <a:solidFill>
                  <a:srgbClr val="FF0000"/>
                </a:solidFill>
              </a:rPr>
              <a:t>2</a:t>
            </a:r>
            <a:r>
              <a:rPr lang="zh-CN" altLang="en-US" sz="1800" dirty="0">
                <a:solidFill>
                  <a:srgbClr val="FF0000"/>
                </a:solidFill>
              </a:rPr>
              <a:t>、</a:t>
            </a:r>
            <a:r>
              <a:rPr lang="en-US" altLang="zh-CN" sz="1800" dirty="0">
                <a:solidFill>
                  <a:srgbClr val="FF0000"/>
                </a:solidFill>
              </a:rPr>
              <a:t>4</a:t>
            </a:r>
            <a:r>
              <a:rPr lang="zh-CN" altLang="en-US" sz="1800" dirty="0">
                <a:solidFill>
                  <a:srgbClr val="FF0000"/>
                </a:solidFill>
              </a:rPr>
              <a:t>、</a:t>
            </a:r>
            <a:r>
              <a:rPr lang="en-US" altLang="zh-CN" sz="1800" dirty="0">
                <a:solidFill>
                  <a:srgbClr val="FF0000"/>
                </a:solidFill>
              </a:rPr>
              <a:t>5</a:t>
            </a:r>
            <a:r>
              <a:rPr lang="zh-CN" altLang="en-US" sz="1800" dirty="0">
                <a:solidFill>
                  <a:srgbClr val="FF0000"/>
                </a:solidFill>
              </a:rPr>
              <a:t>、</a:t>
            </a:r>
            <a:r>
              <a:rPr lang="en-US" altLang="zh-CN" sz="1800" dirty="0">
                <a:solidFill>
                  <a:srgbClr val="FF0000"/>
                </a:solidFill>
              </a:rPr>
              <a:t>6</a:t>
            </a:r>
            <a:r>
              <a:rPr lang="zh-CN" altLang="en-US" sz="1800" dirty="0"/>
              <a:t>未到达，出现卡顿）</a:t>
            </a:r>
            <a:endParaRPr lang="en-US" altLang="zh-CN" sz="1800" dirty="0"/>
          </a:p>
          <a:p>
            <a:pPr fontAlgn="base"/>
            <a:r>
              <a:rPr lang="zh-CN" altLang="en-US" sz="2000" dirty="0"/>
              <a:t>如何应对网络传输的抖动特性</a:t>
            </a:r>
            <a:endParaRPr lang="en-US" altLang="zh-CN" sz="2000" dirty="0"/>
          </a:p>
          <a:p>
            <a:pPr lvl="1" fontAlgn="base"/>
            <a:r>
              <a:rPr lang="zh-CN" altLang="en-US" sz="1800" dirty="0"/>
              <a:t>在接收端经过缓存后，再以恒定速率播放（推迟播放时间）</a:t>
            </a:r>
            <a:endParaRPr lang="en-US" altLang="zh-CN" sz="1800" dirty="0"/>
          </a:p>
          <a:p>
            <a:pPr lvl="1" fontAlgn="base"/>
            <a:r>
              <a:rPr lang="zh-CN" altLang="en-US" sz="1800" dirty="0"/>
              <a:t>能够在一定程度上消除了时延的抖动</a:t>
            </a:r>
            <a:endParaRPr lang="en-US" altLang="zh-CN" sz="1800" dirty="0"/>
          </a:p>
          <a:p>
            <a:pPr lvl="1" fontAlgn="base"/>
            <a:r>
              <a:rPr lang="zh-CN" altLang="en-US" sz="1800" dirty="0"/>
              <a:t>但付出的代价是增加了时延</a:t>
            </a:r>
            <a:endParaRPr lang="en-US" altLang="zh-CN" sz="1800" dirty="0"/>
          </a:p>
        </p:txBody>
      </p:sp>
      <p:sp>
        <p:nvSpPr>
          <p:cNvPr id="2" name="标题 1"/>
          <p:cNvSpPr>
            <a:spLocks noGrp="1"/>
          </p:cNvSpPr>
          <p:nvPr>
            <p:ph type="title"/>
          </p:nvPr>
        </p:nvSpPr>
        <p:spPr/>
        <p:txBody>
          <a:bodyPr>
            <a:normAutofit/>
          </a:bodyPr>
          <a:lstStyle/>
          <a:p>
            <a:r>
              <a:rPr lang="zh-CN" altLang="en-US" sz="3200" dirty="0"/>
              <a:t>流式</a:t>
            </a:r>
            <a:r>
              <a:rPr lang="zh-CN" altLang="en-US" sz="3200" dirty="0">
                <a:solidFill>
                  <a:srgbClr val="003659"/>
                </a:solidFill>
              </a:rPr>
              <a:t>存储媒体</a:t>
            </a:r>
          </a:p>
        </p:txBody>
      </p:sp>
      <p:grpSp>
        <p:nvGrpSpPr>
          <p:cNvPr id="37" name="Group 96"/>
          <p:cNvGrpSpPr>
            <a:grpSpLocks/>
          </p:cNvGrpSpPr>
          <p:nvPr/>
        </p:nvGrpSpPr>
        <p:grpSpPr bwMode="auto">
          <a:xfrm>
            <a:off x="6651822" y="1499397"/>
            <a:ext cx="5179275" cy="754299"/>
            <a:chOff x="314" y="176"/>
            <a:chExt cx="5210" cy="822"/>
          </a:xfrm>
        </p:grpSpPr>
        <p:sp>
          <p:nvSpPr>
            <p:cNvPr id="38" name="Line 5"/>
            <p:cNvSpPr>
              <a:spLocks noChangeShapeType="1"/>
            </p:cNvSpPr>
            <p:nvPr/>
          </p:nvSpPr>
          <p:spPr bwMode="auto">
            <a:xfrm>
              <a:off x="384" y="672"/>
              <a:ext cx="4944" cy="0"/>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dirty="0">
                <a:solidFill>
                  <a:prstClr val="black"/>
                </a:solidFill>
                <a:latin typeface="微软雅黑" pitchFamily="34" charset="-122"/>
                <a:ea typeface="微软雅黑" pitchFamily="34" charset="-122"/>
              </a:endParaRPr>
            </a:p>
          </p:txBody>
        </p:sp>
        <p:sp>
          <p:nvSpPr>
            <p:cNvPr id="39" name="Line 6"/>
            <p:cNvSpPr>
              <a:spLocks noChangeShapeType="1"/>
            </p:cNvSpPr>
            <p:nvPr/>
          </p:nvSpPr>
          <p:spPr bwMode="auto">
            <a:xfrm flipV="1">
              <a:off x="960" y="480"/>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40" name="Line 7"/>
            <p:cNvSpPr>
              <a:spLocks noChangeShapeType="1"/>
            </p:cNvSpPr>
            <p:nvPr/>
          </p:nvSpPr>
          <p:spPr bwMode="auto">
            <a:xfrm flipV="1">
              <a:off x="1296" y="480"/>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41" name="Line 8"/>
            <p:cNvSpPr>
              <a:spLocks noChangeShapeType="1"/>
            </p:cNvSpPr>
            <p:nvPr/>
          </p:nvSpPr>
          <p:spPr bwMode="auto">
            <a:xfrm flipV="1">
              <a:off x="1632" y="480"/>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42" name="Line 9"/>
            <p:cNvSpPr>
              <a:spLocks noChangeShapeType="1"/>
            </p:cNvSpPr>
            <p:nvPr/>
          </p:nvSpPr>
          <p:spPr bwMode="auto">
            <a:xfrm flipV="1">
              <a:off x="1968" y="480"/>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43" name="Line 10"/>
            <p:cNvSpPr>
              <a:spLocks noChangeShapeType="1"/>
            </p:cNvSpPr>
            <p:nvPr/>
          </p:nvSpPr>
          <p:spPr bwMode="auto">
            <a:xfrm flipV="1">
              <a:off x="2304" y="480"/>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44" name="Line 11"/>
            <p:cNvSpPr>
              <a:spLocks noChangeShapeType="1"/>
            </p:cNvSpPr>
            <p:nvPr/>
          </p:nvSpPr>
          <p:spPr bwMode="auto">
            <a:xfrm flipV="1">
              <a:off x="2640" y="480"/>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45" name="Text Box 12"/>
            <p:cNvSpPr txBox="1">
              <a:spLocks noChangeArrowheads="1"/>
            </p:cNvSpPr>
            <p:nvPr/>
          </p:nvSpPr>
          <p:spPr bwMode="auto">
            <a:xfrm>
              <a:off x="314" y="176"/>
              <a:ext cx="547"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1400" dirty="0">
                  <a:solidFill>
                    <a:prstClr val="black"/>
                  </a:solidFill>
                  <a:latin typeface="微软雅黑" pitchFamily="34" charset="-122"/>
                  <a:ea typeface="微软雅黑" pitchFamily="34" charset="-122"/>
                </a:rPr>
                <a:t>分组</a:t>
              </a:r>
            </a:p>
            <a:p>
              <a:pPr algn="ctr">
                <a:lnSpc>
                  <a:spcPct val="90000"/>
                </a:lnSpc>
              </a:pPr>
              <a:r>
                <a:rPr kumimoji="1" lang="zh-CN" altLang="en-US" sz="1400" dirty="0">
                  <a:solidFill>
                    <a:prstClr val="black"/>
                  </a:solidFill>
                  <a:latin typeface="微软雅黑" pitchFamily="34" charset="-122"/>
                  <a:ea typeface="微软雅黑" pitchFamily="34" charset="-122"/>
                </a:rPr>
                <a:t>发出</a:t>
              </a:r>
            </a:p>
          </p:txBody>
        </p:sp>
        <p:sp>
          <p:nvSpPr>
            <p:cNvPr id="46" name="Text Box 13"/>
            <p:cNvSpPr txBox="1">
              <a:spLocks noChangeArrowheads="1"/>
            </p:cNvSpPr>
            <p:nvPr/>
          </p:nvSpPr>
          <p:spPr bwMode="auto">
            <a:xfrm>
              <a:off x="788" y="663"/>
              <a:ext cx="2048"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dirty="0">
                  <a:solidFill>
                    <a:prstClr val="black"/>
                  </a:solidFill>
                  <a:latin typeface="微软雅黑" pitchFamily="34" charset="-122"/>
                  <a:ea typeface="微软雅黑" pitchFamily="34" charset="-122"/>
                </a:rPr>
                <a:t> 1    2    3    4     5    6</a:t>
              </a:r>
            </a:p>
          </p:txBody>
        </p:sp>
        <p:sp>
          <p:nvSpPr>
            <p:cNvPr id="47" name="Text Box 14"/>
            <p:cNvSpPr txBox="1">
              <a:spLocks noChangeArrowheads="1"/>
            </p:cNvSpPr>
            <p:nvPr/>
          </p:nvSpPr>
          <p:spPr bwMode="auto">
            <a:xfrm>
              <a:off x="5280" y="525"/>
              <a:ext cx="244"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i="1">
                  <a:solidFill>
                    <a:prstClr val="black"/>
                  </a:solidFill>
                  <a:latin typeface="微软雅黑" pitchFamily="34" charset="-122"/>
                  <a:ea typeface="微软雅黑" pitchFamily="34" charset="-122"/>
                </a:rPr>
                <a:t>t</a:t>
              </a:r>
            </a:p>
          </p:txBody>
        </p:sp>
      </p:grpSp>
      <p:grpSp>
        <p:nvGrpSpPr>
          <p:cNvPr id="48" name="Group 103"/>
          <p:cNvGrpSpPr>
            <a:grpSpLocks/>
          </p:cNvGrpSpPr>
          <p:nvPr/>
        </p:nvGrpSpPr>
        <p:grpSpPr bwMode="auto">
          <a:xfrm>
            <a:off x="6445415" y="2275257"/>
            <a:ext cx="5228979" cy="2679489"/>
            <a:chOff x="120" y="792"/>
            <a:chExt cx="5260" cy="2920"/>
          </a:xfrm>
        </p:grpSpPr>
        <p:sp>
          <p:nvSpPr>
            <p:cNvPr id="49" name="Text Box 34"/>
            <p:cNvSpPr txBox="1">
              <a:spLocks noChangeArrowheads="1"/>
            </p:cNvSpPr>
            <p:nvPr/>
          </p:nvSpPr>
          <p:spPr bwMode="auto">
            <a:xfrm>
              <a:off x="120" y="792"/>
              <a:ext cx="1089"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1400" dirty="0">
                  <a:solidFill>
                    <a:prstClr val="black"/>
                  </a:solidFill>
                  <a:latin typeface="微软雅黑" pitchFamily="34" charset="-122"/>
                  <a:ea typeface="微软雅黑" pitchFamily="34" charset="-122"/>
                </a:rPr>
                <a:t>到达分组数</a:t>
              </a:r>
            </a:p>
          </p:txBody>
        </p:sp>
        <p:grpSp>
          <p:nvGrpSpPr>
            <p:cNvPr id="50" name="Group 102"/>
            <p:cNvGrpSpPr>
              <a:grpSpLocks/>
            </p:cNvGrpSpPr>
            <p:nvPr/>
          </p:nvGrpSpPr>
          <p:grpSpPr bwMode="auto">
            <a:xfrm>
              <a:off x="341" y="1104"/>
              <a:ext cx="331" cy="2256"/>
              <a:chOff x="341" y="1104"/>
              <a:chExt cx="331" cy="2256"/>
            </a:xfrm>
          </p:grpSpPr>
          <p:sp>
            <p:nvSpPr>
              <p:cNvPr id="70" name="Line 25"/>
              <p:cNvSpPr>
                <a:spLocks noChangeShapeType="1"/>
              </p:cNvSpPr>
              <p:nvPr/>
            </p:nvSpPr>
            <p:spPr bwMode="auto">
              <a:xfrm>
                <a:off x="624" y="1104"/>
                <a:ext cx="0" cy="2256"/>
              </a:xfrm>
              <a:prstGeom prst="line">
                <a:avLst/>
              </a:prstGeom>
              <a:noFill/>
              <a:ln w="19050">
                <a:solidFill>
                  <a:schemeClr val="tx1"/>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71" name="Line 27"/>
              <p:cNvSpPr>
                <a:spLocks noChangeShapeType="1"/>
              </p:cNvSpPr>
              <p:nvPr/>
            </p:nvSpPr>
            <p:spPr bwMode="auto">
              <a:xfrm rot="5400000" flipV="1">
                <a:off x="624" y="297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72" name="Line 28"/>
              <p:cNvSpPr>
                <a:spLocks noChangeShapeType="1"/>
              </p:cNvSpPr>
              <p:nvPr/>
            </p:nvSpPr>
            <p:spPr bwMode="auto">
              <a:xfrm rot="5400000" flipV="1">
                <a:off x="624" y="264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73" name="Line 29"/>
              <p:cNvSpPr>
                <a:spLocks noChangeShapeType="1"/>
              </p:cNvSpPr>
              <p:nvPr/>
            </p:nvSpPr>
            <p:spPr bwMode="auto">
              <a:xfrm rot="5400000" flipV="1">
                <a:off x="624" y="230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74" name="Line 30"/>
              <p:cNvSpPr>
                <a:spLocks noChangeShapeType="1"/>
              </p:cNvSpPr>
              <p:nvPr/>
            </p:nvSpPr>
            <p:spPr bwMode="auto">
              <a:xfrm rot="5400000" flipV="1">
                <a:off x="624" y="1968"/>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75" name="Line 31"/>
              <p:cNvSpPr>
                <a:spLocks noChangeShapeType="1"/>
              </p:cNvSpPr>
              <p:nvPr/>
            </p:nvSpPr>
            <p:spPr bwMode="auto">
              <a:xfrm rot="5400000" flipV="1">
                <a:off x="624" y="163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76" name="Line 32"/>
              <p:cNvSpPr>
                <a:spLocks noChangeShapeType="1"/>
              </p:cNvSpPr>
              <p:nvPr/>
            </p:nvSpPr>
            <p:spPr bwMode="auto">
              <a:xfrm rot="5400000" flipV="1">
                <a:off x="624" y="129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77" name="Text Box 35"/>
              <p:cNvSpPr txBox="1">
                <a:spLocks noChangeArrowheads="1"/>
              </p:cNvSpPr>
              <p:nvPr/>
            </p:nvSpPr>
            <p:spPr bwMode="auto">
              <a:xfrm>
                <a:off x="341" y="1132"/>
                <a:ext cx="297" cy="21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ts val="2400"/>
                  </a:lnSpc>
                </a:pPr>
                <a:r>
                  <a:rPr kumimoji="1" lang="en-US" altLang="zh-CN" sz="1400" dirty="0">
                    <a:solidFill>
                      <a:prstClr val="black"/>
                    </a:solidFill>
                    <a:latin typeface="微软雅黑" pitchFamily="34" charset="-122"/>
                    <a:ea typeface="微软雅黑" pitchFamily="34" charset="-122"/>
                  </a:rPr>
                  <a:t>6</a:t>
                </a:r>
              </a:p>
              <a:p>
                <a:pPr>
                  <a:lnSpc>
                    <a:spcPts val="2400"/>
                  </a:lnSpc>
                </a:pPr>
                <a:r>
                  <a:rPr kumimoji="1" lang="en-US" altLang="zh-CN" sz="1400" dirty="0">
                    <a:solidFill>
                      <a:prstClr val="black"/>
                    </a:solidFill>
                    <a:latin typeface="微软雅黑" pitchFamily="34" charset="-122"/>
                    <a:ea typeface="微软雅黑" pitchFamily="34" charset="-122"/>
                  </a:rPr>
                  <a:t>5</a:t>
                </a:r>
              </a:p>
              <a:p>
                <a:pPr>
                  <a:lnSpc>
                    <a:spcPts val="2400"/>
                  </a:lnSpc>
                </a:pPr>
                <a:r>
                  <a:rPr kumimoji="1" lang="en-US" altLang="zh-CN" sz="1400" dirty="0">
                    <a:solidFill>
                      <a:prstClr val="black"/>
                    </a:solidFill>
                    <a:latin typeface="微软雅黑" pitchFamily="34" charset="-122"/>
                    <a:ea typeface="微软雅黑" pitchFamily="34" charset="-122"/>
                  </a:rPr>
                  <a:t>4</a:t>
                </a:r>
              </a:p>
              <a:p>
                <a:pPr>
                  <a:lnSpc>
                    <a:spcPts val="2400"/>
                  </a:lnSpc>
                </a:pPr>
                <a:r>
                  <a:rPr kumimoji="1" lang="en-US" altLang="zh-CN" sz="1400" dirty="0">
                    <a:solidFill>
                      <a:prstClr val="black"/>
                    </a:solidFill>
                    <a:latin typeface="微软雅黑" pitchFamily="34" charset="-122"/>
                    <a:ea typeface="微软雅黑" pitchFamily="34" charset="-122"/>
                  </a:rPr>
                  <a:t>3</a:t>
                </a:r>
              </a:p>
              <a:p>
                <a:pPr>
                  <a:lnSpc>
                    <a:spcPts val="2400"/>
                  </a:lnSpc>
                </a:pPr>
                <a:r>
                  <a:rPr kumimoji="1" lang="en-US" altLang="zh-CN" sz="1400" dirty="0">
                    <a:solidFill>
                      <a:prstClr val="black"/>
                    </a:solidFill>
                    <a:latin typeface="微软雅黑" pitchFamily="34" charset="-122"/>
                    <a:ea typeface="微软雅黑" pitchFamily="34" charset="-122"/>
                  </a:rPr>
                  <a:t>2</a:t>
                </a:r>
              </a:p>
              <a:p>
                <a:pPr>
                  <a:lnSpc>
                    <a:spcPts val="2400"/>
                  </a:lnSpc>
                </a:pPr>
                <a:r>
                  <a:rPr kumimoji="1" lang="en-US" altLang="zh-CN" sz="1400" dirty="0">
                    <a:solidFill>
                      <a:prstClr val="black"/>
                    </a:solidFill>
                    <a:latin typeface="微软雅黑" pitchFamily="34" charset="-122"/>
                    <a:ea typeface="微软雅黑" pitchFamily="34" charset="-122"/>
                  </a:rPr>
                  <a:t>1</a:t>
                </a:r>
              </a:p>
            </p:txBody>
          </p:sp>
        </p:grpSp>
        <p:grpSp>
          <p:nvGrpSpPr>
            <p:cNvPr id="51" name="Group 101"/>
            <p:cNvGrpSpPr>
              <a:grpSpLocks/>
            </p:cNvGrpSpPr>
            <p:nvPr/>
          </p:nvGrpSpPr>
          <p:grpSpPr bwMode="auto">
            <a:xfrm>
              <a:off x="624" y="3213"/>
              <a:ext cx="4756" cy="499"/>
              <a:chOff x="624" y="3213"/>
              <a:chExt cx="4756" cy="499"/>
            </a:xfrm>
          </p:grpSpPr>
          <p:sp>
            <p:nvSpPr>
              <p:cNvPr id="52" name="Text Box 84"/>
              <p:cNvSpPr txBox="1">
                <a:spLocks noChangeArrowheads="1"/>
              </p:cNvSpPr>
              <p:nvPr/>
            </p:nvSpPr>
            <p:spPr bwMode="auto">
              <a:xfrm>
                <a:off x="835" y="3377"/>
                <a:ext cx="1995"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dirty="0">
                    <a:solidFill>
                      <a:prstClr val="black"/>
                    </a:solidFill>
                    <a:latin typeface="微软雅黑" pitchFamily="34" charset="-122"/>
                    <a:ea typeface="微软雅黑" pitchFamily="34" charset="-122"/>
                  </a:rPr>
                  <a:t>1    2     3    4    5     6</a:t>
                </a:r>
              </a:p>
            </p:txBody>
          </p:sp>
          <p:sp>
            <p:nvSpPr>
              <p:cNvPr id="55" name="Line 36"/>
              <p:cNvSpPr>
                <a:spLocks noChangeShapeType="1"/>
              </p:cNvSpPr>
              <p:nvPr/>
            </p:nvSpPr>
            <p:spPr bwMode="auto">
              <a:xfrm>
                <a:off x="624" y="3360"/>
                <a:ext cx="4512" cy="0"/>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56" name="Line 37"/>
              <p:cNvSpPr>
                <a:spLocks noChangeShapeType="1"/>
              </p:cNvSpPr>
              <p:nvPr/>
            </p:nvSpPr>
            <p:spPr bwMode="auto">
              <a:xfrm rot="10800000" flipV="1">
                <a:off x="960"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57" name="Line 38"/>
              <p:cNvSpPr>
                <a:spLocks noChangeShapeType="1"/>
              </p:cNvSpPr>
              <p:nvPr/>
            </p:nvSpPr>
            <p:spPr bwMode="auto">
              <a:xfrm rot="10800000" flipV="1">
                <a:off x="1296"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58" name="Line 39"/>
              <p:cNvSpPr>
                <a:spLocks noChangeShapeType="1"/>
              </p:cNvSpPr>
              <p:nvPr/>
            </p:nvSpPr>
            <p:spPr bwMode="auto">
              <a:xfrm rot="10800000" flipV="1">
                <a:off x="1632"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59" name="Line 40"/>
              <p:cNvSpPr>
                <a:spLocks noChangeShapeType="1"/>
              </p:cNvSpPr>
              <p:nvPr/>
            </p:nvSpPr>
            <p:spPr bwMode="auto">
              <a:xfrm rot="10800000" flipV="1">
                <a:off x="1968"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0" name="Line 41"/>
              <p:cNvSpPr>
                <a:spLocks noChangeShapeType="1"/>
              </p:cNvSpPr>
              <p:nvPr/>
            </p:nvSpPr>
            <p:spPr bwMode="auto">
              <a:xfrm rot="10800000" flipV="1">
                <a:off x="2304"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1" name="Line 42"/>
              <p:cNvSpPr>
                <a:spLocks noChangeShapeType="1"/>
              </p:cNvSpPr>
              <p:nvPr/>
            </p:nvSpPr>
            <p:spPr bwMode="auto">
              <a:xfrm rot="10800000" flipV="1">
                <a:off x="2640"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2" name="Line 43"/>
              <p:cNvSpPr>
                <a:spLocks noChangeShapeType="1"/>
              </p:cNvSpPr>
              <p:nvPr/>
            </p:nvSpPr>
            <p:spPr bwMode="auto">
              <a:xfrm rot="10800000" flipV="1">
                <a:off x="2976"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3" name="Line 44"/>
              <p:cNvSpPr>
                <a:spLocks noChangeShapeType="1"/>
              </p:cNvSpPr>
              <p:nvPr/>
            </p:nvSpPr>
            <p:spPr bwMode="auto">
              <a:xfrm rot="10800000" flipV="1">
                <a:off x="3312"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4" name="Line 45"/>
              <p:cNvSpPr>
                <a:spLocks noChangeShapeType="1"/>
              </p:cNvSpPr>
              <p:nvPr/>
            </p:nvSpPr>
            <p:spPr bwMode="auto">
              <a:xfrm rot="10800000" flipV="1">
                <a:off x="3648"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5" name="Line 46"/>
              <p:cNvSpPr>
                <a:spLocks noChangeShapeType="1"/>
              </p:cNvSpPr>
              <p:nvPr/>
            </p:nvSpPr>
            <p:spPr bwMode="auto">
              <a:xfrm rot="10800000" flipV="1">
                <a:off x="3984"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6" name="Line 47"/>
              <p:cNvSpPr>
                <a:spLocks noChangeShapeType="1"/>
              </p:cNvSpPr>
              <p:nvPr/>
            </p:nvSpPr>
            <p:spPr bwMode="auto">
              <a:xfrm rot="10800000" flipV="1">
                <a:off x="4320"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7" name="Line 48"/>
              <p:cNvSpPr>
                <a:spLocks noChangeShapeType="1"/>
              </p:cNvSpPr>
              <p:nvPr/>
            </p:nvSpPr>
            <p:spPr bwMode="auto">
              <a:xfrm rot="10800000" flipV="1">
                <a:off x="4656"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8" name="Line 49"/>
              <p:cNvSpPr>
                <a:spLocks noChangeShapeType="1"/>
              </p:cNvSpPr>
              <p:nvPr/>
            </p:nvSpPr>
            <p:spPr bwMode="auto">
              <a:xfrm rot="10800000" flipV="1">
                <a:off x="4992"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9" name="Text Box 50"/>
              <p:cNvSpPr txBox="1">
                <a:spLocks noChangeArrowheads="1"/>
              </p:cNvSpPr>
              <p:nvPr/>
            </p:nvSpPr>
            <p:spPr bwMode="auto">
              <a:xfrm>
                <a:off x="5136" y="3213"/>
                <a:ext cx="244"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i="1">
                    <a:solidFill>
                      <a:prstClr val="black"/>
                    </a:solidFill>
                    <a:latin typeface="微软雅黑" pitchFamily="34" charset="-122"/>
                    <a:ea typeface="微软雅黑" pitchFamily="34" charset="-122"/>
                  </a:rPr>
                  <a:t>t</a:t>
                </a:r>
              </a:p>
            </p:txBody>
          </p:sp>
        </p:grpSp>
      </p:grpSp>
      <p:grpSp>
        <p:nvGrpSpPr>
          <p:cNvPr id="85" name="Group 112"/>
          <p:cNvGrpSpPr>
            <a:grpSpLocks/>
          </p:cNvGrpSpPr>
          <p:nvPr/>
        </p:nvGrpSpPr>
        <p:grpSpPr bwMode="auto">
          <a:xfrm>
            <a:off x="8706004" y="3315852"/>
            <a:ext cx="3378955" cy="1338827"/>
            <a:chOff x="2394" y="1926"/>
            <a:chExt cx="3399" cy="1459"/>
          </a:xfrm>
        </p:grpSpPr>
        <p:grpSp>
          <p:nvGrpSpPr>
            <p:cNvPr id="93" name="Group 111"/>
            <p:cNvGrpSpPr>
              <a:grpSpLocks/>
            </p:cNvGrpSpPr>
            <p:nvPr/>
          </p:nvGrpSpPr>
          <p:grpSpPr bwMode="auto">
            <a:xfrm>
              <a:off x="2394" y="3012"/>
              <a:ext cx="886" cy="373"/>
              <a:chOff x="2394" y="3012"/>
              <a:chExt cx="886" cy="373"/>
            </a:xfrm>
          </p:grpSpPr>
          <p:sp>
            <p:nvSpPr>
              <p:cNvPr id="96" name="Line 77"/>
              <p:cNvSpPr>
                <a:spLocks noChangeShapeType="1"/>
              </p:cNvSpPr>
              <p:nvPr/>
            </p:nvSpPr>
            <p:spPr bwMode="auto">
              <a:xfrm>
                <a:off x="3280" y="3012"/>
                <a:ext cx="0" cy="1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grpSp>
            <p:nvGrpSpPr>
              <p:cNvPr id="97" name="Group 94"/>
              <p:cNvGrpSpPr>
                <a:grpSpLocks/>
              </p:cNvGrpSpPr>
              <p:nvPr/>
            </p:nvGrpSpPr>
            <p:grpSpPr bwMode="auto">
              <a:xfrm>
                <a:off x="2394" y="3103"/>
                <a:ext cx="879" cy="282"/>
                <a:chOff x="2394" y="3103"/>
                <a:chExt cx="879" cy="282"/>
              </a:xfrm>
            </p:grpSpPr>
            <p:sp>
              <p:nvSpPr>
                <p:cNvPr id="98" name="Text Box 83"/>
                <p:cNvSpPr txBox="1">
                  <a:spLocks noChangeArrowheads="1"/>
                </p:cNvSpPr>
                <p:nvPr/>
              </p:nvSpPr>
              <p:spPr bwMode="auto">
                <a:xfrm>
                  <a:off x="2422" y="3103"/>
                  <a:ext cx="805"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200" dirty="0">
                      <a:solidFill>
                        <a:prstClr val="black"/>
                      </a:solidFill>
                      <a:latin typeface="微软雅黑" pitchFamily="34" charset="-122"/>
                      <a:ea typeface="微软雅黑" pitchFamily="34" charset="-122"/>
                    </a:rPr>
                    <a:t>缓存时间</a:t>
                  </a:r>
                </a:p>
              </p:txBody>
            </p:sp>
            <p:sp>
              <p:nvSpPr>
                <p:cNvPr id="99" name="Line 78"/>
                <p:cNvSpPr>
                  <a:spLocks noChangeShapeType="1"/>
                </p:cNvSpPr>
                <p:nvPr/>
              </p:nvSpPr>
              <p:spPr bwMode="auto">
                <a:xfrm flipV="1">
                  <a:off x="2394" y="3107"/>
                  <a:ext cx="879" cy="1"/>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grpSp>
        </p:grpSp>
        <p:sp>
          <p:nvSpPr>
            <p:cNvPr id="94" name="Text Box 81"/>
            <p:cNvSpPr txBox="1">
              <a:spLocks noChangeArrowheads="1"/>
            </p:cNvSpPr>
            <p:nvPr/>
          </p:nvSpPr>
          <p:spPr bwMode="auto">
            <a:xfrm>
              <a:off x="4320" y="2153"/>
              <a:ext cx="1473"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400" dirty="0">
                  <a:solidFill>
                    <a:srgbClr val="7030A0"/>
                  </a:solidFill>
                  <a:latin typeface="微软雅黑" pitchFamily="34" charset="-122"/>
                  <a:ea typeface="微软雅黑" pitchFamily="34" charset="-122"/>
                  <a:sym typeface="Wingdings" pitchFamily="2" charset="2"/>
                </a:rPr>
                <a:t>2. </a:t>
              </a:r>
              <a:r>
                <a:rPr kumimoji="1" lang="zh-CN" altLang="en-US" sz="1400" dirty="0">
                  <a:solidFill>
                    <a:srgbClr val="7030A0"/>
                  </a:solidFill>
                  <a:latin typeface="微软雅黑" pitchFamily="34" charset="-122"/>
                  <a:ea typeface="微软雅黑" pitchFamily="34" charset="-122"/>
                </a:rPr>
                <a:t>推迟播放时间</a:t>
              </a:r>
            </a:p>
          </p:txBody>
        </p:sp>
        <p:sp>
          <p:nvSpPr>
            <p:cNvPr id="95" name="Line 82"/>
            <p:cNvSpPr>
              <a:spLocks noChangeShapeType="1"/>
            </p:cNvSpPr>
            <p:nvPr/>
          </p:nvSpPr>
          <p:spPr bwMode="auto">
            <a:xfrm rot="10800000">
              <a:off x="4366" y="1926"/>
              <a:ext cx="226" cy="226"/>
            </a:xfrm>
            <a:prstGeom prst="line">
              <a:avLst/>
            </a:prstGeom>
            <a:noFill/>
            <a:ln w="9525">
              <a:solidFill>
                <a:srgbClr val="7030A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grpSp>
      <p:grpSp>
        <p:nvGrpSpPr>
          <p:cNvPr id="100" name="Group 104"/>
          <p:cNvGrpSpPr>
            <a:grpSpLocks/>
          </p:cNvGrpSpPr>
          <p:nvPr/>
        </p:nvGrpSpPr>
        <p:grpSpPr bwMode="auto">
          <a:xfrm>
            <a:off x="7280460" y="2781789"/>
            <a:ext cx="2004111" cy="1849949"/>
            <a:chOff x="960" y="1344"/>
            <a:chExt cx="2016" cy="2016"/>
          </a:xfrm>
        </p:grpSpPr>
        <p:sp>
          <p:nvSpPr>
            <p:cNvPr id="101" name="Freeform 4"/>
            <p:cNvSpPr>
              <a:spLocks/>
            </p:cNvSpPr>
            <p:nvPr/>
          </p:nvSpPr>
          <p:spPr bwMode="auto">
            <a:xfrm>
              <a:off x="960" y="1344"/>
              <a:ext cx="2016" cy="2016"/>
            </a:xfrm>
            <a:custGeom>
              <a:avLst/>
              <a:gdLst>
                <a:gd name="T0" fmla="*/ 0 w 2016"/>
                <a:gd name="T1" fmla="*/ 2016 h 2016"/>
                <a:gd name="T2" fmla="*/ 0 w 2016"/>
                <a:gd name="T3" fmla="*/ 1680 h 2016"/>
                <a:gd name="T4" fmla="*/ 336 w 2016"/>
                <a:gd name="T5" fmla="*/ 1680 h 2016"/>
                <a:gd name="T6" fmla="*/ 336 w 2016"/>
                <a:gd name="T7" fmla="*/ 1344 h 2016"/>
                <a:gd name="T8" fmla="*/ 672 w 2016"/>
                <a:gd name="T9" fmla="*/ 1344 h 2016"/>
                <a:gd name="T10" fmla="*/ 672 w 2016"/>
                <a:gd name="T11" fmla="*/ 1008 h 2016"/>
                <a:gd name="T12" fmla="*/ 1008 w 2016"/>
                <a:gd name="T13" fmla="*/ 1008 h 2016"/>
                <a:gd name="T14" fmla="*/ 1008 w 2016"/>
                <a:gd name="T15" fmla="*/ 672 h 2016"/>
                <a:gd name="T16" fmla="*/ 1344 w 2016"/>
                <a:gd name="T17" fmla="*/ 672 h 2016"/>
                <a:gd name="T18" fmla="*/ 1344 w 2016"/>
                <a:gd name="T19" fmla="*/ 336 h 2016"/>
                <a:gd name="T20" fmla="*/ 1680 w 2016"/>
                <a:gd name="T21" fmla="*/ 336 h 2016"/>
                <a:gd name="T22" fmla="*/ 1680 w 2016"/>
                <a:gd name="T23" fmla="*/ 0 h 2016"/>
                <a:gd name="T24" fmla="*/ 2016 w 2016"/>
                <a:gd name="T25"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6" h="2016">
                  <a:moveTo>
                    <a:pt x="0" y="2016"/>
                  </a:moveTo>
                  <a:lnTo>
                    <a:pt x="0" y="1680"/>
                  </a:lnTo>
                  <a:lnTo>
                    <a:pt x="336" y="1680"/>
                  </a:lnTo>
                  <a:lnTo>
                    <a:pt x="336" y="1344"/>
                  </a:lnTo>
                  <a:lnTo>
                    <a:pt x="672" y="1344"/>
                  </a:lnTo>
                  <a:lnTo>
                    <a:pt x="672" y="1008"/>
                  </a:lnTo>
                  <a:lnTo>
                    <a:pt x="1008" y="1008"/>
                  </a:lnTo>
                  <a:lnTo>
                    <a:pt x="1008" y="672"/>
                  </a:lnTo>
                  <a:lnTo>
                    <a:pt x="1344" y="672"/>
                  </a:lnTo>
                  <a:lnTo>
                    <a:pt x="1344" y="336"/>
                  </a:lnTo>
                  <a:lnTo>
                    <a:pt x="1680" y="336"/>
                  </a:lnTo>
                  <a:lnTo>
                    <a:pt x="1680" y="0"/>
                  </a:lnTo>
                  <a:lnTo>
                    <a:pt x="2016"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02" name="Text Box 85"/>
            <p:cNvSpPr txBox="1">
              <a:spLocks noChangeArrowheads="1"/>
            </p:cNvSpPr>
            <p:nvPr/>
          </p:nvSpPr>
          <p:spPr bwMode="auto">
            <a:xfrm>
              <a:off x="960" y="1555"/>
              <a:ext cx="908"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400" dirty="0">
                  <a:solidFill>
                    <a:prstClr val="black"/>
                  </a:solidFill>
                  <a:latin typeface="微软雅黑" pitchFamily="34" charset="-122"/>
                  <a:ea typeface="微软雅黑" pitchFamily="34" charset="-122"/>
                </a:rPr>
                <a:t>分组发出</a:t>
              </a:r>
            </a:p>
          </p:txBody>
        </p:sp>
        <p:sp>
          <p:nvSpPr>
            <p:cNvPr id="103" name="Line 86"/>
            <p:cNvSpPr>
              <a:spLocks noChangeShapeType="1"/>
            </p:cNvSpPr>
            <p:nvPr/>
          </p:nvSpPr>
          <p:spPr bwMode="auto">
            <a:xfrm>
              <a:off x="1582" y="1888"/>
              <a:ext cx="381" cy="272"/>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grpSp>
      <p:sp>
        <p:nvSpPr>
          <p:cNvPr id="105" name="Freeform 51"/>
          <p:cNvSpPr>
            <a:spLocks/>
          </p:cNvSpPr>
          <p:nvPr/>
        </p:nvSpPr>
        <p:spPr bwMode="auto">
          <a:xfrm>
            <a:off x="8711968" y="2781789"/>
            <a:ext cx="2004111" cy="1849949"/>
          </a:xfrm>
          <a:custGeom>
            <a:avLst/>
            <a:gdLst>
              <a:gd name="T0" fmla="*/ 0 w 2016"/>
              <a:gd name="T1" fmla="*/ 2016 h 2016"/>
              <a:gd name="T2" fmla="*/ 0 w 2016"/>
              <a:gd name="T3" fmla="*/ 1680 h 2016"/>
              <a:gd name="T4" fmla="*/ 396 w 2016"/>
              <a:gd name="T5" fmla="*/ 1680 h 2016"/>
              <a:gd name="T6" fmla="*/ 396 w 2016"/>
              <a:gd name="T7" fmla="*/ 1338 h 2016"/>
              <a:gd name="T8" fmla="*/ 552 w 2016"/>
              <a:gd name="T9" fmla="*/ 1344 h 2016"/>
              <a:gd name="T10" fmla="*/ 552 w 2016"/>
              <a:gd name="T11" fmla="*/ 1014 h 2016"/>
              <a:gd name="T12" fmla="*/ 1266 w 2016"/>
              <a:gd name="T13" fmla="*/ 1014 h 2016"/>
              <a:gd name="T14" fmla="*/ 1266 w 2016"/>
              <a:gd name="T15" fmla="*/ 672 h 2016"/>
              <a:gd name="T16" fmla="*/ 1398 w 2016"/>
              <a:gd name="T17" fmla="*/ 672 h 2016"/>
              <a:gd name="T18" fmla="*/ 1398 w 2016"/>
              <a:gd name="T19" fmla="*/ 336 h 2016"/>
              <a:gd name="T20" fmla="*/ 1614 w 2016"/>
              <a:gd name="T21" fmla="*/ 330 h 2016"/>
              <a:gd name="T22" fmla="*/ 1614 w 2016"/>
              <a:gd name="T23" fmla="*/ 0 h 2016"/>
              <a:gd name="T24" fmla="*/ 2016 w 2016"/>
              <a:gd name="T25"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6" h="2016">
                <a:moveTo>
                  <a:pt x="0" y="2016"/>
                </a:moveTo>
                <a:lnTo>
                  <a:pt x="0" y="1680"/>
                </a:lnTo>
                <a:lnTo>
                  <a:pt x="396" y="1680"/>
                </a:lnTo>
                <a:lnTo>
                  <a:pt x="396" y="1338"/>
                </a:lnTo>
                <a:lnTo>
                  <a:pt x="552" y="1344"/>
                </a:lnTo>
                <a:lnTo>
                  <a:pt x="552" y="1014"/>
                </a:lnTo>
                <a:lnTo>
                  <a:pt x="1266" y="1014"/>
                </a:lnTo>
                <a:lnTo>
                  <a:pt x="1266" y="672"/>
                </a:lnTo>
                <a:lnTo>
                  <a:pt x="1398" y="672"/>
                </a:lnTo>
                <a:lnTo>
                  <a:pt x="1398" y="336"/>
                </a:lnTo>
                <a:lnTo>
                  <a:pt x="1614" y="330"/>
                </a:lnTo>
                <a:lnTo>
                  <a:pt x="1614" y="0"/>
                </a:lnTo>
                <a:lnTo>
                  <a:pt x="2016"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grpSp>
        <p:nvGrpSpPr>
          <p:cNvPr id="108" name="Group 105"/>
          <p:cNvGrpSpPr>
            <a:grpSpLocks/>
          </p:cNvGrpSpPr>
          <p:nvPr/>
        </p:nvGrpSpPr>
        <p:grpSpPr bwMode="auto">
          <a:xfrm>
            <a:off x="7298355" y="4210545"/>
            <a:ext cx="1425543" cy="286301"/>
            <a:chOff x="978" y="2901"/>
            <a:chExt cx="1434" cy="312"/>
          </a:xfrm>
        </p:grpSpPr>
        <p:sp>
          <p:nvSpPr>
            <p:cNvPr id="109" name="Line 91"/>
            <p:cNvSpPr>
              <a:spLocks noChangeShapeType="1"/>
            </p:cNvSpPr>
            <p:nvPr/>
          </p:nvSpPr>
          <p:spPr bwMode="auto">
            <a:xfrm>
              <a:off x="978" y="3203"/>
              <a:ext cx="142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FF"/>
                </a:solidFill>
                <a:latin typeface="微软雅黑" pitchFamily="34" charset="-122"/>
                <a:ea typeface="微软雅黑" pitchFamily="34" charset="-122"/>
              </a:endParaRPr>
            </a:p>
          </p:txBody>
        </p:sp>
        <p:sp>
          <p:nvSpPr>
            <p:cNvPr id="110" name="Text Box 92"/>
            <p:cNvSpPr txBox="1">
              <a:spLocks noChangeArrowheads="1"/>
            </p:cNvSpPr>
            <p:nvPr/>
          </p:nvSpPr>
          <p:spPr bwMode="auto">
            <a:xfrm>
              <a:off x="1217" y="2901"/>
              <a:ext cx="1195"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400" dirty="0">
                  <a:solidFill>
                    <a:prstClr val="black"/>
                  </a:solidFill>
                  <a:latin typeface="微软雅黑" pitchFamily="34" charset="-122"/>
                  <a:ea typeface="微软雅黑" pitchFamily="34" charset="-122"/>
                </a:rPr>
                <a:t>分组</a:t>
              </a:r>
              <a:r>
                <a:rPr kumimoji="1" lang="en-US" altLang="zh-CN" sz="1400" dirty="0">
                  <a:solidFill>
                    <a:prstClr val="black"/>
                  </a:solidFill>
                  <a:latin typeface="微软雅黑" pitchFamily="34" charset="-122"/>
                  <a:ea typeface="微软雅黑" pitchFamily="34" charset="-122"/>
                </a:rPr>
                <a:t>1</a:t>
              </a:r>
              <a:r>
                <a:rPr kumimoji="1" lang="zh-CN" altLang="en-US" sz="1400" dirty="0">
                  <a:solidFill>
                    <a:prstClr val="black"/>
                  </a:solidFill>
                  <a:latin typeface="微软雅黑" pitchFamily="34" charset="-122"/>
                  <a:ea typeface="微软雅黑" pitchFamily="34" charset="-122"/>
                </a:rPr>
                <a:t>的时延</a:t>
              </a:r>
            </a:p>
          </p:txBody>
        </p:sp>
      </p:grpSp>
      <p:grpSp>
        <p:nvGrpSpPr>
          <p:cNvPr id="111" name="Group 100"/>
          <p:cNvGrpSpPr>
            <a:grpSpLocks/>
          </p:cNvGrpSpPr>
          <p:nvPr/>
        </p:nvGrpSpPr>
        <p:grpSpPr bwMode="auto">
          <a:xfrm>
            <a:off x="6459332" y="4957641"/>
            <a:ext cx="5268742" cy="733192"/>
            <a:chOff x="128" y="3405"/>
            <a:chExt cx="5300" cy="799"/>
          </a:xfrm>
        </p:grpSpPr>
        <p:sp>
          <p:nvSpPr>
            <p:cNvPr id="112" name="AutoShape 99"/>
            <p:cNvSpPr>
              <a:spLocks noChangeArrowheads="1"/>
            </p:cNvSpPr>
            <p:nvPr/>
          </p:nvSpPr>
          <p:spPr bwMode="auto">
            <a:xfrm>
              <a:off x="1179" y="3702"/>
              <a:ext cx="453" cy="91"/>
            </a:xfrm>
            <a:prstGeom prst="rightArrow">
              <a:avLst>
                <a:gd name="adj1" fmla="val 50000"/>
                <a:gd name="adj2" fmla="val 124451"/>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13" name="Line 15"/>
            <p:cNvSpPr>
              <a:spLocks noChangeShapeType="1"/>
            </p:cNvSpPr>
            <p:nvPr/>
          </p:nvSpPr>
          <p:spPr bwMode="auto">
            <a:xfrm>
              <a:off x="1632" y="3888"/>
              <a:ext cx="3600" cy="0"/>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14" name="Line 16"/>
            <p:cNvSpPr>
              <a:spLocks noChangeShapeType="1"/>
            </p:cNvSpPr>
            <p:nvPr/>
          </p:nvSpPr>
          <p:spPr bwMode="auto">
            <a:xfrm flipV="1">
              <a:off x="2400" y="3696"/>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15" name="Line 17"/>
            <p:cNvSpPr>
              <a:spLocks noChangeShapeType="1"/>
            </p:cNvSpPr>
            <p:nvPr/>
          </p:nvSpPr>
          <p:spPr bwMode="auto">
            <a:xfrm flipV="1">
              <a:off x="2775" y="3696"/>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16" name="Line 18"/>
            <p:cNvSpPr>
              <a:spLocks noChangeShapeType="1"/>
            </p:cNvSpPr>
            <p:nvPr/>
          </p:nvSpPr>
          <p:spPr bwMode="auto">
            <a:xfrm flipV="1">
              <a:off x="2949" y="3700"/>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17" name="Line 19"/>
            <p:cNvSpPr>
              <a:spLocks noChangeShapeType="1"/>
            </p:cNvSpPr>
            <p:nvPr/>
          </p:nvSpPr>
          <p:spPr bwMode="auto">
            <a:xfrm flipV="1">
              <a:off x="3660" y="3697"/>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18" name="Line 20"/>
            <p:cNvSpPr>
              <a:spLocks noChangeShapeType="1"/>
            </p:cNvSpPr>
            <p:nvPr/>
          </p:nvSpPr>
          <p:spPr bwMode="auto">
            <a:xfrm flipV="1">
              <a:off x="3792" y="3696"/>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19" name="Line 21"/>
            <p:cNvSpPr>
              <a:spLocks noChangeShapeType="1"/>
            </p:cNvSpPr>
            <p:nvPr/>
          </p:nvSpPr>
          <p:spPr bwMode="auto">
            <a:xfrm flipH="1" flipV="1">
              <a:off x="4008" y="3700"/>
              <a:ext cx="3"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20" name="Text Box 22"/>
            <p:cNvSpPr txBox="1">
              <a:spLocks noChangeArrowheads="1"/>
            </p:cNvSpPr>
            <p:nvPr/>
          </p:nvSpPr>
          <p:spPr bwMode="auto">
            <a:xfrm>
              <a:off x="1728" y="3405"/>
              <a:ext cx="547"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400" dirty="0">
                  <a:solidFill>
                    <a:prstClr val="black"/>
                  </a:solidFill>
                  <a:latin typeface="微软雅黑" pitchFamily="34" charset="-122"/>
                  <a:ea typeface="微软雅黑" pitchFamily="34" charset="-122"/>
                </a:rPr>
                <a:t>分组</a:t>
              </a:r>
            </a:p>
            <a:p>
              <a:pPr>
                <a:lnSpc>
                  <a:spcPct val="90000"/>
                </a:lnSpc>
              </a:pPr>
              <a:r>
                <a:rPr kumimoji="1" lang="zh-CN" altLang="en-US" sz="1400" dirty="0">
                  <a:solidFill>
                    <a:prstClr val="black"/>
                  </a:solidFill>
                  <a:latin typeface="微软雅黑" pitchFamily="34" charset="-122"/>
                  <a:ea typeface="微软雅黑" pitchFamily="34" charset="-122"/>
                </a:rPr>
                <a:t>到达</a:t>
              </a:r>
            </a:p>
          </p:txBody>
        </p:sp>
        <p:sp>
          <p:nvSpPr>
            <p:cNvPr id="121" name="Text Box 23"/>
            <p:cNvSpPr txBox="1">
              <a:spLocks noChangeArrowheads="1"/>
            </p:cNvSpPr>
            <p:nvPr/>
          </p:nvSpPr>
          <p:spPr bwMode="auto">
            <a:xfrm>
              <a:off x="2257" y="3869"/>
              <a:ext cx="1995"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dirty="0">
                  <a:solidFill>
                    <a:prstClr val="black"/>
                  </a:solidFill>
                  <a:latin typeface="微软雅黑" pitchFamily="34" charset="-122"/>
                  <a:ea typeface="微软雅黑" pitchFamily="34" charset="-122"/>
                </a:rPr>
                <a:t>1     2  3           4 5  6</a:t>
              </a:r>
            </a:p>
          </p:txBody>
        </p:sp>
        <p:sp>
          <p:nvSpPr>
            <p:cNvPr id="122" name="Text Box 24"/>
            <p:cNvSpPr txBox="1">
              <a:spLocks noChangeArrowheads="1"/>
            </p:cNvSpPr>
            <p:nvPr/>
          </p:nvSpPr>
          <p:spPr bwMode="auto">
            <a:xfrm>
              <a:off x="5184" y="3693"/>
              <a:ext cx="244"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i="1">
                  <a:solidFill>
                    <a:prstClr val="black"/>
                  </a:solidFill>
                  <a:latin typeface="微软雅黑" pitchFamily="34" charset="-122"/>
                  <a:ea typeface="微软雅黑" pitchFamily="34" charset="-122"/>
                </a:rPr>
                <a:t>t</a:t>
              </a:r>
            </a:p>
          </p:txBody>
        </p:sp>
        <p:sp>
          <p:nvSpPr>
            <p:cNvPr id="123" name="Text Box 97"/>
            <p:cNvSpPr txBox="1">
              <a:spLocks noChangeArrowheads="1"/>
            </p:cNvSpPr>
            <p:nvPr/>
          </p:nvSpPr>
          <p:spPr bwMode="auto">
            <a:xfrm>
              <a:off x="128" y="3591"/>
              <a:ext cx="1089" cy="312"/>
            </a:xfrm>
            <a:prstGeom prst="rect">
              <a:avLst/>
            </a:prstGeom>
            <a:noFill/>
            <a:ln w="9525">
              <a:noFill/>
              <a:miter lim="800000"/>
              <a:headEnd/>
              <a:tailEnd/>
            </a:ln>
            <a:effectLst/>
          </p:spPr>
          <p:txBody>
            <a:bodyPr wrap="none">
              <a:spAutoFit/>
            </a:bodyPr>
            <a:lstStyle/>
            <a:p>
              <a:pPr>
                <a:lnSpc>
                  <a:spcPct val="90000"/>
                </a:lnSpc>
              </a:pPr>
              <a:r>
                <a:rPr kumimoji="1" lang="zh-CN" altLang="en-US" sz="1400" dirty="0">
                  <a:solidFill>
                    <a:prstClr val="black"/>
                  </a:solidFill>
                  <a:latin typeface="微软雅黑" pitchFamily="34" charset="-122"/>
                  <a:ea typeface="微软雅黑" pitchFamily="34" charset="-122"/>
                </a:rPr>
                <a:t>实际的网络</a:t>
              </a:r>
            </a:p>
          </p:txBody>
        </p:sp>
      </p:grpSp>
      <p:grpSp>
        <p:nvGrpSpPr>
          <p:cNvPr id="124" name="Group 110"/>
          <p:cNvGrpSpPr>
            <a:grpSpLocks/>
          </p:cNvGrpSpPr>
          <p:nvPr/>
        </p:nvGrpSpPr>
        <p:grpSpPr bwMode="auto">
          <a:xfrm>
            <a:off x="8675144" y="2311044"/>
            <a:ext cx="1602490" cy="2016958"/>
            <a:chOff x="2363" y="831"/>
            <a:chExt cx="1612" cy="2198"/>
          </a:xfrm>
        </p:grpSpPr>
        <p:sp>
          <p:nvSpPr>
            <p:cNvPr id="125" name="Line 60"/>
            <p:cNvSpPr>
              <a:spLocks noChangeShapeType="1"/>
            </p:cNvSpPr>
            <p:nvPr/>
          </p:nvSpPr>
          <p:spPr bwMode="auto">
            <a:xfrm flipV="1">
              <a:off x="2393" y="1266"/>
              <a:ext cx="1459" cy="1733"/>
            </a:xfrm>
            <a:prstGeom prst="line">
              <a:avLst/>
            </a:prstGeom>
            <a:noFill/>
            <a:ln w="28575">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26" name="Oval 61"/>
            <p:cNvSpPr>
              <a:spLocks noChangeArrowheads="1"/>
            </p:cNvSpPr>
            <p:nvPr/>
          </p:nvSpPr>
          <p:spPr bwMode="auto">
            <a:xfrm>
              <a:off x="2363" y="2957"/>
              <a:ext cx="72" cy="7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27" name="Oval 62"/>
            <p:cNvSpPr>
              <a:spLocks noChangeArrowheads="1"/>
            </p:cNvSpPr>
            <p:nvPr/>
          </p:nvSpPr>
          <p:spPr bwMode="auto">
            <a:xfrm>
              <a:off x="3771" y="1277"/>
              <a:ext cx="72" cy="7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28" name="Oval 63"/>
            <p:cNvSpPr>
              <a:spLocks noChangeArrowheads="1"/>
            </p:cNvSpPr>
            <p:nvPr/>
          </p:nvSpPr>
          <p:spPr bwMode="auto">
            <a:xfrm>
              <a:off x="3468" y="1639"/>
              <a:ext cx="72" cy="7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29" name="Oval 64"/>
            <p:cNvSpPr>
              <a:spLocks noChangeArrowheads="1"/>
            </p:cNvSpPr>
            <p:nvPr/>
          </p:nvSpPr>
          <p:spPr bwMode="auto">
            <a:xfrm>
              <a:off x="2618" y="2654"/>
              <a:ext cx="72" cy="7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30" name="Oval 65"/>
            <p:cNvSpPr>
              <a:spLocks noChangeArrowheads="1"/>
            </p:cNvSpPr>
            <p:nvPr/>
          </p:nvSpPr>
          <p:spPr bwMode="auto">
            <a:xfrm>
              <a:off x="2912" y="2309"/>
              <a:ext cx="72" cy="7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31" name="Text Box 79"/>
            <p:cNvSpPr txBox="1">
              <a:spLocks noChangeArrowheads="1"/>
            </p:cNvSpPr>
            <p:nvPr/>
          </p:nvSpPr>
          <p:spPr bwMode="auto">
            <a:xfrm>
              <a:off x="2683" y="831"/>
              <a:ext cx="1292"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400" dirty="0">
                  <a:solidFill>
                    <a:srgbClr val="7030A0"/>
                  </a:solidFill>
                  <a:latin typeface="微软雅黑" pitchFamily="34" charset="-122"/>
                  <a:ea typeface="微软雅黑" pitchFamily="34" charset="-122"/>
                  <a:sym typeface="Wingdings" pitchFamily="2" charset="2"/>
                </a:rPr>
                <a:t>1. </a:t>
              </a:r>
              <a:r>
                <a:rPr kumimoji="1" lang="zh-CN" altLang="en-US" sz="1400" dirty="0">
                  <a:solidFill>
                    <a:srgbClr val="7030A0"/>
                  </a:solidFill>
                  <a:latin typeface="微软雅黑" pitchFamily="34" charset="-122"/>
                  <a:ea typeface="微软雅黑" pitchFamily="34" charset="-122"/>
                  <a:sym typeface="Wingdings" pitchFamily="2" charset="2"/>
                </a:rPr>
                <a:t>到达即</a:t>
              </a:r>
              <a:r>
                <a:rPr kumimoji="1" lang="zh-CN" altLang="en-US" sz="1400" dirty="0">
                  <a:solidFill>
                    <a:srgbClr val="7030A0"/>
                  </a:solidFill>
                  <a:latin typeface="微软雅黑" pitchFamily="34" charset="-122"/>
                  <a:ea typeface="微软雅黑" pitchFamily="34" charset="-122"/>
                </a:rPr>
                <a:t>播放</a:t>
              </a:r>
            </a:p>
          </p:txBody>
        </p:sp>
        <p:sp>
          <p:nvSpPr>
            <p:cNvPr id="132" name="Line 80"/>
            <p:cNvSpPr>
              <a:spLocks noChangeShapeType="1"/>
            </p:cNvSpPr>
            <p:nvPr/>
          </p:nvSpPr>
          <p:spPr bwMode="auto">
            <a:xfrm>
              <a:off x="3254" y="1143"/>
              <a:ext cx="354" cy="302"/>
            </a:xfrm>
            <a:prstGeom prst="line">
              <a:avLst/>
            </a:prstGeom>
            <a:noFill/>
            <a:ln w="9525">
              <a:solidFill>
                <a:srgbClr val="7030A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34" name="Oval 66"/>
            <p:cNvSpPr>
              <a:spLocks noChangeArrowheads="1"/>
            </p:cNvSpPr>
            <p:nvPr/>
          </p:nvSpPr>
          <p:spPr bwMode="auto">
            <a:xfrm>
              <a:off x="3201" y="1963"/>
              <a:ext cx="72" cy="7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grpSp>
      <p:grpSp>
        <p:nvGrpSpPr>
          <p:cNvPr id="137" name="Group 95"/>
          <p:cNvGrpSpPr>
            <a:grpSpLocks/>
          </p:cNvGrpSpPr>
          <p:nvPr/>
        </p:nvGrpSpPr>
        <p:grpSpPr bwMode="auto">
          <a:xfrm>
            <a:off x="8711968" y="3101126"/>
            <a:ext cx="1610446" cy="2050911"/>
            <a:chOff x="2400" y="1692"/>
            <a:chExt cx="1620" cy="2235"/>
          </a:xfrm>
        </p:grpSpPr>
        <p:sp>
          <p:nvSpPr>
            <p:cNvPr id="138" name="Line 52"/>
            <p:cNvSpPr>
              <a:spLocks noChangeShapeType="1"/>
            </p:cNvSpPr>
            <p:nvPr/>
          </p:nvSpPr>
          <p:spPr bwMode="auto">
            <a:xfrm flipH="1">
              <a:off x="2400" y="3360"/>
              <a:ext cx="0" cy="51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39" name="Line 53"/>
            <p:cNvSpPr>
              <a:spLocks noChangeShapeType="1"/>
            </p:cNvSpPr>
            <p:nvPr/>
          </p:nvSpPr>
          <p:spPr bwMode="auto">
            <a:xfrm flipH="1">
              <a:off x="2781" y="3024"/>
              <a:ext cx="3" cy="852"/>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40" name="Line 54"/>
            <p:cNvSpPr>
              <a:spLocks noChangeShapeType="1"/>
            </p:cNvSpPr>
            <p:nvPr/>
          </p:nvSpPr>
          <p:spPr bwMode="auto">
            <a:xfrm>
              <a:off x="2952" y="2682"/>
              <a:ext cx="3" cy="1194"/>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41" name="Line 55"/>
            <p:cNvSpPr>
              <a:spLocks noChangeShapeType="1"/>
            </p:cNvSpPr>
            <p:nvPr/>
          </p:nvSpPr>
          <p:spPr bwMode="auto">
            <a:xfrm>
              <a:off x="3663" y="2365"/>
              <a:ext cx="3" cy="155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42" name="Line 56"/>
            <p:cNvSpPr>
              <a:spLocks noChangeShapeType="1"/>
            </p:cNvSpPr>
            <p:nvPr/>
          </p:nvSpPr>
          <p:spPr bwMode="auto">
            <a:xfrm>
              <a:off x="3798" y="2034"/>
              <a:ext cx="18" cy="188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43" name="Line 57"/>
            <p:cNvSpPr>
              <a:spLocks noChangeShapeType="1"/>
            </p:cNvSpPr>
            <p:nvPr/>
          </p:nvSpPr>
          <p:spPr bwMode="auto">
            <a:xfrm>
              <a:off x="4008" y="1692"/>
              <a:ext cx="12" cy="223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grpSp>
      <p:sp>
        <p:nvSpPr>
          <p:cNvPr id="104" name="Text Box 85"/>
          <p:cNvSpPr txBox="1">
            <a:spLocks noChangeArrowheads="1"/>
          </p:cNvSpPr>
          <p:nvPr/>
        </p:nvSpPr>
        <p:spPr bwMode="auto">
          <a:xfrm>
            <a:off x="8668673" y="3172735"/>
            <a:ext cx="933950"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pPr>
            <a:r>
              <a:rPr kumimoji="1" lang="zh-CN" altLang="en-US" sz="1400" dirty="0">
                <a:solidFill>
                  <a:prstClr val="black"/>
                </a:solidFill>
                <a:latin typeface="微软雅黑" pitchFamily="34" charset="-122"/>
                <a:ea typeface="微软雅黑" pitchFamily="34" charset="-122"/>
              </a:rPr>
              <a:t>分组到达</a:t>
            </a:r>
          </a:p>
        </p:txBody>
      </p:sp>
      <p:sp>
        <p:nvSpPr>
          <p:cNvPr id="106" name="Line 86"/>
          <p:cNvSpPr>
            <a:spLocks noChangeShapeType="1"/>
          </p:cNvSpPr>
          <p:nvPr/>
        </p:nvSpPr>
        <p:spPr bwMode="auto">
          <a:xfrm>
            <a:off x="9133965" y="3417710"/>
            <a:ext cx="378753" cy="249596"/>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07" name="Line 60"/>
          <p:cNvSpPr>
            <a:spLocks noChangeShapeType="1"/>
          </p:cNvSpPr>
          <p:nvPr/>
        </p:nvSpPr>
        <p:spPr bwMode="auto">
          <a:xfrm flipV="1">
            <a:off x="9594234" y="2739579"/>
            <a:ext cx="1486180" cy="1637058"/>
          </a:xfrm>
          <a:prstGeom prst="line">
            <a:avLst/>
          </a:prstGeom>
          <a:noFill/>
          <a:ln w="28575">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33" name="Oval 61"/>
          <p:cNvSpPr>
            <a:spLocks noChangeArrowheads="1"/>
          </p:cNvSpPr>
          <p:nvPr/>
        </p:nvSpPr>
        <p:spPr bwMode="auto">
          <a:xfrm>
            <a:off x="9577025" y="4316365"/>
            <a:ext cx="71575" cy="6607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44" name="Oval 64"/>
          <p:cNvSpPr>
            <a:spLocks noChangeArrowheads="1"/>
          </p:cNvSpPr>
          <p:nvPr/>
        </p:nvSpPr>
        <p:spPr bwMode="auto">
          <a:xfrm>
            <a:off x="9870040" y="4004820"/>
            <a:ext cx="71575" cy="66070"/>
          </a:xfrm>
          <a:prstGeom prst="ellipse">
            <a:avLst/>
          </a:prstGeom>
          <a:solidFill>
            <a:schemeClr val="bg1"/>
          </a:solidFill>
          <a:ln w="9525">
            <a:solidFill>
              <a:schemeClr val="tx1"/>
            </a:solidFill>
            <a:round/>
            <a:headEnd/>
            <a:tailEnd/>
          </a:ln>
          <a:effec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45" name="Oval 65"/>
          <p:cNvSpPr>
            <a:spLocks noChangeArrowheads="1"/>
          </p:cNvSpPr>
          <p:nvPr/>
        </p:nvSpPr>
        <p:spPr bwMode="auto">
          <a:xfrm>
            <a:off x="10170510" y="3673731"/>
            <a:ext cx="71575" cy="6607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54" name="Oval 65"/>
          <p:cNvSpPr>
            <a:spLocks noChangeArrowheads="1"/>
          </p:cNvSpPr>
          <p:nvPr/>
        </p:nvSpPr>
        <p:spPr bwMode="auto">
          <a:xfrm>
            <a:off x="10473407" y="3341250"/>
            <a:ext cx="71575" cy="6607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55" name="Oval 65"/>
          <p:cNvSpPr>
            <a:spLocks noChangeArrowheads="1"/>
          </p:cNvSpPr>
          <p:nvPr/>
        </p:nvSpPr>
        <p:spPr bwMode="auto">
          <a:xfrm>
            <a:off x="10735382" y="3047555"/>
            <a:ext cx="71575" cy="6607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56" name="Oval 65"/>
          <p:cNvSpPr>
            <a:spLocks noChangeArrowheads="1"/>
          </p:cNvSpPr>
          <p:nvPr/>
        </p:nvSpPr>
        <p:spPr bwMode="auto">
          <a:xfrm>
            <a:off x="11008839" y="2753343"/>
            <a:ext cx="71575" cy="6607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58" name="Text Box 85"/>
          <p:cNvSpPr txBox="1">
            <a:spLocks noChangeArrowheads="1"/>
          </p:cNvSpPr>
          <p:nvPr/>
        </p:nvSpPr>
        <p:spPr bwMode="auto">
          <a:xfrm>
            <a:off x="8004792" y="3727363"/>
            <a:ext cx="776465"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pPr>
            <a:r>
              <a:rPr kumimoji="1" lang="zh-CN" altLang="en-US" sz="1400" dirty="0">
                <a:solidFill>
                  <a:srgbClr val="FF0000"/>
                </a:solidFill>
                <a:latin typeface="微软雅黑" pitchFamily="34" charset="-122"/>
                <a:ea typeface="微软雅黑" pitchFamily="34" charset="-122"/>
              </a:rPr>
              <a:t>抖动造成卡顿</a:t>
            </a:r>
          </a:p>
        </p:txBody>
      </p:sp>
      <p:sp>
        <p:nvSpPr>
          <p:cNvPr id="159" name="Line 86"/>
          <p:cNvSpPr>
            <a:spLocks noChangeShapeType="1"/>
          </p:cNvSpPr>
          <p:nvPr/>
        </p:nvSpPr>
        <p:spPr bwMode="auto">
          <a:xfrm>
            <a:off x="8545802" y="3722885"/>
            <a:ext cx="378753" cy="249596"/>
          </a:xfrm>
          <a:prstGeom prst="line">
            <a:avLst/>
          </a:prstGeom>
          <a:noFill/>
          <a:ln w="952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Tree>
    <p:extLst>
      <p:ext uri="{BB962C8B-B14F-4D97-AF65-F5344CB8AC3E}">
        <p14:creationId xmlns:p14="http://schemas.microsoft.com/office/powerpoint/2010/main" val="257706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4" grpId="0"/>
      <p:bldP spid="106" grpId="0" animBg="1"/>
      <p:bldP spid="107" grpId="0" animBg="1"/>
      <p:bldP spid="133" grpId="0" animBg="1"/>
      <p:bldP spid="144" grpId="0" animBg="1"/>
      <p:bldP spid="145" grpId="0" animBg="1"/>
      <p:bldP spid="154" grpId="0" animBg="1"/>
      <p:bldP spid="155" grpId="0" animBg="1"/>
      <p:bldP spid="156" grpId="0" animBg="1"/>
      <p:bldP spid="158" grpId="0"/>
      <p:bldP spid="159"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pPr fontAlgn="base"/>
            <a:r>
              <a:rPr lang="zh-CN" altLang="en-US" sz="2400" dirty="0"/>
              <a:t>客户端缓冲区</a:t>
            </a:r>
            <a:endParaRPr lang="en-US" altLang="zh-CN" sz="2400" dirty="0"/>
          </a:p>
          <a:p>
            <a:pPr lvl="1" fontAlgn="base"/>
            <a:r>
              <a:rPr lang="zh-CN" altLang="en-US" sz="2000" dirty="0"/>
              <a:t>客户端播放的是本地缓冲区的内容，而</a:t>
            </a:r>
            <a:r>
              <a:rPr lang="zh-CN" altLang="en-US" sz="2000" dirty="0">
                <a:solidFill>
                  <a:srgbClr val="C00000"/>
                </a:solidFill>
              </a:rPr>
              <a:t>不是立即播放</a:t>
            </a:r>
            <a:r>
              <a:rPr lang="zh-CN" altLang="en-US" sz="2000" dirty="0"/>
              <a:t>来自网络的实时内容</a:t>
            </a:r>
            <a:endParaRPr lang="en-US" altLang="zh-CN" sz="2000" dirty="0"/>
          </a:p>
          <a:p>
            <a:pPr lvl="1" fontAlgn="base"/>
            <a:r>
              <a:rPr lang="zh-CN" altLang="en-US" sz="2000" dirty="0"/>
              <a:t>缓冲区内容小于</a:t>
            </a:r>
            <a:r>
              <a:rPr lang="zh-CN" altLang="en-US" sz="2000" dirty="0">
                <a:solidFill>
                  <a:srgbClr val="C00000"/>
                </a:solidFill>
              </a:rPr>
              <a:t>低阈值标记</a:t>
            </a:r>
            <a:r>
              <a:rPr lang="zh-CN" altLang="en-US" sz="2000" dirty="0"/>
              <a:t>：数据即将播完，容易出现卡顿；需要加速传输</a:t>
            </a:r>
            <a:endParaRPr lang="en-US" altLang="zh-CN" sz="2000" dirty="0"/>
          </a:p>
          <a:p>
            <a:pPr lvl="1" fontAlgn="base"/>
            <a:r>
              <a:rPr lang="zh-CN" altLang="en-US" sz="2000" dirty="0"/>
              <a:t>缓冲区内容大于</a:t>
            </a:r>
            <a:r>
              <a:rPr lang="zh-CN" altLang="en-US" sz="2000" dirty="0">
                <a:solidFill>
                  <a:srgbClr val="C00000"/>
                </a:solidFill>
              </a:rPr>
              <a:t>高阈值标记</a:t>
            </a:r>
            <a:r>
              <a:rPr lang="zh-CN" altLang="en-US" sz="2000" dirty="0"/>
              <a:t>：增大播放时延，占用存储空间；可以减慢传输</a:t>
            </a:r>
            <a:endParaRPr lang="en-US" altLang="zh-CN" sz="2000" dirty="0"/>
          </a:p>
          <a:p>
            <a:pPr lvl="1" fontAlgn="base"/>
            <a:r>
              <a:rPr lang="zh-CN" altLang="en-US" sz="2000" dirty="0"/>
              <a:t>需要的决策：需要多大缓存，服务器以多快速率发送，才能在</a:t>
            </a:r>
            <a:r>
              <a:rPr lang="zh-CN" altLang="en-US" sz="2000" dirty="0">
                <a:latin typeface="Microsoft YaHei" charset="0"/>
                <a:ea typeface="Microsoft YaHei" charset="0"/>
                <a:cs typeface="Microsoft YaHei" charset="0"/>
              </a:rPr>
              <a:t>不稳定的网络中，尽量满足用户期望：高清、低延迟、不卡顿</a:t>
            </a:r>
            <a:endParaRPr lang="en-US" altLang="zh-CN" sz="2000" dirty="0">
              <a:latin typeface="Microsoft YaHei" charset="0"/>
              <a:ea typeface="Microsoft YaHei" charset="0"/>
              <a:cs typeface="Microsoft YaHei" charset="0"/>
            </a:endParaRPr>
          </a:p>
          <a:p>
            <a:pPr lvl="1" fontAlgn="base"/>
            <a:r>
              <a:rPr lang="zh-CN" altLang="en-US" sz="2000" dirty="0"/>
              <a:t>上述决策</a:t>
            </a:r>
            <a:r>
              <a:rPr lang="zh-CN" altLang="en-US" sz="2000" dirty="0">
                <a:solidFill>
                  <a:srgbClr val="C00000"/>
                </a:solidFill>
              </a:rPr>
              <a:t>需要特定网络协议支持</a:t>
            </a:r>
            <a:endParaRPr lang="en-US" altLang="zh-CN" sz="2000" dirty="0">
              <a:solidFill>
                <a:srgbClr val="C00000"/>
              </a:solidFill>
            </a:endParaRPr>
          </a:p>
          <a:p>
            <a:pPr lvl="1" fontAlgn="base"/>
            <a:endParaRPr lang="en-US" altLang="zh-CN" sz="2000" dirty="0">
              <a:solidFill>
                <a:srgbClr val="FF0000"/>
              </a:solidFill>
            </a:endParaRPr>
          </a:p>
        </p:txBody>
      </p:sp>
      <p:sp>
        <p:nvSpPr>
          <p:cNvPr id="2" name="标题 1"/>
          <p:cNvSpPr>
            <a:spLocks noGrp="1"/>
          </p:cNvSpPr>
          <p:nvPr>
            <p:ph type="title"/>
          </p:nvPr>
        </p:nvSpPr>
        <p:spPr/>
        <p:txBody>
          <a:bodyPr>
            <a:normAutofit/>
          </a:bodyPr>
          <a:lstStyle/>
          <a:p>
            <a:pPr lvl="1" algn="l" rtl="0" fontAlgn="base">
              <a:spcBef>
                <a:spcPct val="0"/>
              </a:spcBef>
            </a:pPr>
            <a:r>
              <a:rPr lang="zh-CN" altLang="en-US" sz="3200" b="1" kern="1200" dirty="0">
                <a:solidFill>
                  <a:schemeClr val="accent1"/>
                </a:solidFill>
                <a:latin typeface="+mj-lt"/>
                <a:ea typeface="+mj-ea"/>
                <a:cs typeface="+mj-cs"/>
              </a:rPr>
              <a:t>流式存储媒体</a:t>
            </a:r>
            <a:endParaRPr lang="en-US" altLang="zh-CN" sz="3200" b="1" kern="1200" dirty="0">
              <a:solidFill>
                <a:schemeClr val="accent1"/>
              </a:solidFill>
              <a:latin typeface="+mj-lt"/>
              <a:ea typeface="+mj-ea"/>
              <a:cs typeface="+mj-cs"/>
            </a:endParaRPr>
          </a:p>
        </p:txBody>
      </p:sp>
      <p:sp>
        <p:nvSpPr>
          <p:cNvPr id="37" name="Rectangle 5"/>
          <p:cNvSpPr>
            <a:spLocks noChangeArrowheads="1"/>
          </p:cNvSpPr>
          <p:nvPr/>
        </p:nvSpPr>
        <p:spPr bwMode="auto">
          <a:xfrm>
            <a:off x="3385060" y="4527536"/>
            <a:ext cx="2968604" cy="1532475"/>
          </a:xfrm>
          <a:prstGeom prst="rect">
            <a:avLst/>
          </a:prstGeom>
          <a:solidFill>
            <a:schemeClr val="bg1"/>
          </a:solidFill>
          <a:ln>
            <a:solidFill>
              <a:schemeClr val="tx1"/>
            </a:solidFill>
          </a:ln>
          <a:effectLst/>
        </p:spPr>
        <p:txBody>
          <a:bodyPr wrap="none" anchor="ctr"/>
          <a:lstStyle/>
          <a:p>
            <a:pPr algn="ctr"/>
            <a:endParaRPr lang="zh-CN" altLang="zh-CN" sz="1600" b="1">
              <a:solidFill>
                <a:prstClr val="black"/>
              </a:solidFill>
              <a:latin typeface="微软雅黑" pitchFamily="34" charset="-122"/>
              <a:ea typeface="微软雅黑" pitchFamily="34" charset="-122"/>
            </a:endParaRPr>
          </a:p>
        </p:txBody>
      </p:sp>
      <p:sp>
        <p:nvSpPr>
          <p:cNvPr id="39" name="Rectangle 6"/>
          <p:cNvSpPr>
            <a:spLocks noChangeArrowheads="1"/>
          </p:cNvSpPr>
          <p:nvPr/>
        </p:nvSpPr>
        <p:spPr bwMode="auto">
          <a:xfrm>
            <a:off x="7702770" y="4527537"/>
            <a:ext cx="1734593" cy="1532474"/>
          </a:xfrm>
          <a:prstGeom prst="rect">
            <a:avLst/>
          </a:prstGeom>
          <a:noFill/>
          <a:ln w="9525" algn="ctr">
            <a:solidFill>
              <a:schemeClr val="tx1"/>
            </a:solidFill>
            <a:miter lim="800000"/>
            <a:headEnd/>
            <a:tailEnd/>
          </a:ln>
          <a:effectLst/>
        </p:spPr>
        <p:txBody>
          <a:bodyPr wrap="none" anchor="ctr"/>
          <a:lstStyle/>
          <a:p>
            <a:pPr algn="ctr"/>
            <a:endParaRPr lang="zh-CN" altLang="en-US" sz="1600" dirty="0">
              <a:solidFill>
                <a:prstClr val="black"/>
              </a:solidFill>
              <a:latin typeface="微软雅黑" pitchFamily="34" charset="-122"/>
              <a:ea typeface="微软雅黑" pitchFamily="34" charset="-122"/>
            </a:endParaRPr>
          </a:p>
        </p:txBody>
      </p:sp>
      <p:sp>
        <p:nvSpPr>
          <p:cNvPr id="40" name="Rectangle 59"/>
          <p:cNvSpPr>
            <a:spLocks noChangeArrowheads="1"/>
          </p:cNvSpPr>
          <p:nvPr/>
        </p:nvSpPr>
        <p:spPr bwMode="auto">
          <a:xfrm>
            <a:off x="5170367" y="5200659"/>
            <a:ext cx="897768" cy="414310"/>
          </a:xfrm>
          <a:prstGeom prst="rect">
            <a:avLst/>
          </a:prstGeom>
          <a:noFill/>
          <a:ln w="9525" algn="ctr">
            <a:solidFill>
              <a:schemeClr val="tx1"/>
            </a:solidFill>
            <a:miter lim="800000"/>
            <a:headEnd/>
            <a:tailEnd/>
          </a:ln>
          <a:effectLst/>
        </p:spPr>
        <p:txBody>
          <a:bodyPr wrap="none" anchor="ctr"/>
          <a:lstStyle/>
          <a:p>
            <a:pPr algn="ctr"/>
            <a:endParaRPr lang="zh-CN" altLang="en-US" sz="1600" dirty="0">
              <a:solidFill>
                <a:prstClr val="black"/>
              </a:solidFill>
              <a:latin typeface="微软雅黑" pitchFamily="34" charset="-122"/>
              <a:ea typeface="微软雅黑" pitchFamily="34" charset="-122"/>
            </a:endParaRPr>
          </a:p>
        </p:txBody>
      </p:sp>
      <p:sp>
        <p:nvSpPr>
          <p:cNvPr id="42" name="Line 60"/>
          <p:cNvSpPr>
            <a:spLocks noChangeShapeType="1"/>
          </p:cNvSpPr>
          <p:nvPr/>
        </p:nvSpPr>
        <p:spPr bwMode="auto">
          <a:xfrm flipH="1">
            <a:off x="4524148" y="5402150"/>
            <a:ext cx="646217"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sp>
        <p:nvSpPr>
          <p:cNvPr id="55" name="Line 72"/>
          <p:cNvSpPr>
            <a:spLocks noChangeShapeType="1"/>
          </p:cNvSpPr>
          <p:nvPr/>
        </p:nvSpPr>
        <p:spPr bwMode="auto">
          <a:xfrm rot="5400000">
            <a:off x="7062787" y="4387212"/>
            <a:ext cx="5011" cy="1994317"/>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sp>
        <p:nvSpPr>
          <p:cNvPr id="57" name="Rectangle 76"/>
          <p:cNvSpPr>
            <a:spLocks noChangeArrowheads="1"/>
          </p:cNvSpPr>
          <p:nvPr/>
        </p:nvSpPr>
        <p:spPr bwMode="auto">
          <a:xfrm>
            <a:off x="8158682" y="4998111"/>
            <a:ext cx="831470" cy="767511"/>
          </a:xfrm>
          <a:prstGeom prst="rect">
            <a:avLst/>
          </a:prstGeom>
          <a:noFill/>
          <a:ln>
            <a:noFill/>
          </a:ln>
          <a:effectLst/>
        </p:spPr>
        <p:txBody>
          <a:bodyPr wrap="none" anchor="ctr"/>
          <a:lstStyle/>
          <a:p>
            <a:pPr algn="ctr"/>
            <a:r>
              <a:rPr lang="zh-CN" altLang="en-US" sz="1600" dirty="0">
                <a:solidFill>
                  <a:prstClr val="black"/>
                </a:solidFill>
                <a:latin typeface="微软雅黑" pitchFamily="34" charset="-122"/>
                <a:ea typeface="微软雅黑" pitchFamily="34" charset="-122"/>
              </a:rPr>
              <a:t>媒体</a:t>
            </a:r>
          </a:p>
          <a:p>
            <a:pPr algn="ctr"/>
            <a:r>
              <a:rPr lang="zh-CN" altLang="en-US" sz="1600" dirty="0">
                <a:solidFill>
                  <a:prstClr val="black"/>
                </a:solidFill>
                <a:latin typeface="微软雅黑" pitchFamily="34" charset="-122"/>
                <a:ea typeface="微软雅黑" pitchFamily="34" charset="-122"/>
              </a:rPr>
              <a:t>服务器</a:t>
            </a:r>
          </a:p>
        </p:txBody>
      </p:sp>
      <p:sp>
        <p:nvSpPr>
          <p:cNvPr id="58" name="Text Box 8"/>
          <p:cNvSpPr txBox="1">
            <a:spLocks noChangeArrowheads="1"/>
          </p:cNvSpPr>
          <p:nvPr/>
        </p:nvSpPr>
        <p:spPr bwMode="auto">
          <a:xfrm>
            <a:off x="5125530" y="4188982"/>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prstClr val="black"/>
                </a:solidFill>
                <a:latin typeface="微软雅黑" pitchFamily="34" charset="-122"/>
                <a:ea typeface="微软雅黑" pitchFamily="34" charset="-122"/>
              </a:rPr>
              <a:t>客户端</a:t>
            </a:r>
          </a:p>
        </p:txBody>
      </p:sp>
      <p:sp>
        <p:nvSpPr>
          <p:cNvPr id="59" name="Text Box 9"/>
          <p:cNvSpPr txBox="1">
            <a:spLocks noChangeArrowheads="1"/>
          </p:cNvSpPr>
          <p:nvPr/>
        </p:nvSpPr>
        <p:spPr bwMode="auto">
          <a:xfrm>
            <a:off x="8728101" y="4151966"/>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prstClr val="black"/>
                </a:solidFill>
                <a:latin typeface="微软雅黑" pitchFamily="34" charset="-122"/>
                <a:ea typeface="微软雅黑" pitchFamily="34" charset="-122"/>
              </a:rPr>
              <a:t>服务器</a:t>
            </a:r>
          </a:p>
        </p:txBody>
      </p:sp>
      <p:pic>
        <p:nvPicPr>
          <p:cNvPr id="60"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24149" y="4198873"/>
            <a:ext cx="568056" cy="568056"/>
          </a:xfrm>
          <a:prstGeom prst="rect">
            <a:avLst/>
          </a:prstGeom>
          <a:noFill/>
          <a:extLst>
            <a:ext uri="{909E8E84-426E-40DD-AFC4-6F175D3DCCD1}">
              <a14:hiddenFill xmlns:a14="http://schemas.microsoft.com/office/drawing/2010/main">
                <a:solidFill>
                  <a:srgbClr val="FFFFFF"/>
                </a:solidFill>
              </a14:hiddenFill>
            </a:ext>
          </a:extLst>
        </p:spPr>
      </p:pic>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2525" y="4145554"/>
            <a:ext cx="458358" cy="641703"/>
          </a:xfrm>
          <a:prstGeom prst="rect">
            <a:avLst/>
          </a:prstGeom>
        </p:spPr>
      </p:pic>
      <p:sp>
        <p:nvSpPr>
          <p:cNvPr id="6" name="椭圆 5"/>
          <p:cNvSpPr/>
          <p:nvPr/>
        </p:nvSpPr>
        <p:spPr>
          <a:xfrm>
            <a:off x="3552149" y="4923752"/>
            <a:ext cx="972000" cy="97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2" name="Rectangle 59"/>
          <p:cNvSpPr>
            <a:spLocks noChangeArrowheads="1"/>
          </p:cNvSpPr>
          <p:nvPr/>
        </p:nvSpPr>
        <p:spPr bwMode="auto">
          <a:xfrm>
            <a:off x="3741998" y="5050162"/>
            <a:ext cx="592301" cy="659501"/>
          </a:xfrm>
          <a:prstGeom prst="rect">
            <a:avLst/>
          </a:prstGeom>
          <a:noFill/>
          <a:ln w="9525" algn="ctr">
            <a:noFill/>
            <a:miter lim="800000"/>
            <a:headEnd/>
            <a:tailEnd/>
          </a:ln>
          <a:effectLst/>
        </p:spPr>
        <p:txBody>
          <a:bodyPr wrap="none" anchor="ctr"/>
          <a:lstStyle/>
          <a:p>
            <a:pPr algn="ctr"/>
            <a:r>
              <a:rPr lang="zh-CN" altLang="en-US" sz="1600" dirty="0">
                <a:solidFill>
                  <a:prstClr val="black"/>
                </a:solidFill>
                <a:latin typeface="微软雅黑" pitchFamily="34" charset="-122"/>
                <a:ea typeface="微软雅黑" pitchFamily="34" charset="-122"/>
              </a:rPr>
              <a:t>媒体</a:t>
            </a:r>
          </a:p>
          <a:p>
            <a:pPr algn="ctr"/>
            <a:r>
              <a:rPr lang="zh-CN" altLang="en-US" sz="1600" dirty="0">
                <a:solidFill>
                  <a:prstClr val="black"/>
                </a:solidFill>
                <a:latin typeface="微软雅黑" pitchFamily="34" charset="-122"/>
                <a:ea typeface="微软雅黑" pitchFamily="34" charset="-122"/>
              </a:rPr>
              <a:t>播放器</a:t>
            </a:r>
            <a:endParaRPr lang="en-US" altLang="zh-CN" sz="1600" dirty="0">
              <a:solidFill>
                <a:prstClr val="black"/>
              </a:solidFill>
              <a:latin typeface="微软雅黑" pitchFamily="34" charset="-122"/>
              <a:ea typeface="微软雅黑" pitchFamily="34" charset="-122"/>
            </a:endParaRPr>
          </a:p>
        </p:txBody>
      </p:sp>
      <p:sp>
        <p:nvSpPr>
          <p:cNvPr id="64" name="Rectangle 59"/>
          <p:cNvSpPr>
            <a:spLocks noChangeArrowheads="1"/>
          </p:cNvSpPr>
          <p:nvPr/>
        </p:nvSpPr>
        <p:spPr bwMode="auto">
          <a:xfrm>
            <a:off x="5169573" y="5200659"/>
            <a:ext cx="468826" cy="414310"/>
          </a:xfrm>
          <a:prstGeom prst="rect">
            <a:avLst/>
          </a:prstGeom>
          <a:solidFill>
            <a:srgbClr val="D9A9FF"/>
          </a:solidFill>
          <a:ln w="9525" algn="ctr">
            <a:solidFill>
              <a:schemeClr val="tx1"/>
            </a:solidFill>
            <a:miter lim="800000"/>
            <a:headEnd/>
            <a:tailEnd/>
          </a:ln>
          <a:effectLst/>
        </p:spPr>
        <p:txBody>
          <a:bodyPr wrap="none" anchor="ctr"/>
          <a:lstStyle/>
          <a:p>
            <a:pPr algn="ctr"/>
            <a:endParaRPr lang="zh-CN" altLang="en-US" sz="1600" dirty="0">
              <a:solidFill>
                <a:prstClr val="black"/>
              </a:solidFill>
              <a:latin typeface="微软雅黑" pitchFamily="34" charset="-122"/>
              <a:ea typeface="微软雅黑" pitchFamily="34" charset="-122"/>
            </a:endParaRPr>
          </a:p>
        </p:txBody>
      </p:sp>
      <p:sp>
        <p:nvSpPr>
          <p:cNvPr id="63" name="Rectangle 59"/>
          <p:cNvSpPr>
            <a:spLocks noChangeArrowheads="1"/>
          </p:cNvSpPr>
          <p:nvPr/>
        </p:nvSpPr>
        <p:spPr bwMode="auto">
          <a:xfrm>
            <a:off x="5170367" y="5200659"/>
            <a:ext cx="226042" cy="414310"/>
          </a:xfrm>
          <a:prstGeom prst="rect">
            <a:avLst/>
          </a:prstGeom>
          <a:noFill/>
          <a:ln w="9525" algn="ctr">
            <a:solidFill>
              <a:schemeClr val="tx1"/>
            </a:solidFill>
            <a:prstDash val="sysDot"/>
            <a:miter lim="800000"/>
            <a:headEnd/>
            <a:tailEnd/>
          </a:ln>
          <a:effectLst/>
        </p:spPr>
        <p:txBody>
          <a:bodyPr wrap="none" anchor="ctr"/>
          <a:lstStyle/>
          <a:p>
            <a:pPr algn="ctr"/>
            <a:endParaRPr lang="zh-CN" altLang="en-US" sz="1600" dirty="0">
              <a:solidFill>
                <a:prstClr val="black"/>
              </a:solidFill>
              <a:latin typeface="微软雅黑" pitchFamily="34" charset="-122"/>
              <a:ea typeface="微软雅黑" pitchFamily="34" charset="-122"/>
            </a:endParaRPr>
          </a:p>
        </p:txBody>
      </p:sp>
      <p:sp>
        <p:nvSpPr>
          <p:cNvPr id="65" name="Rectangle 59"/>
          <p:cNvSpPr>
            <a:spLocks noChangeArrowheads="1"/>
          </p:cNvSpPr>
          <p:nvPr/>
        </p:nvSpPr>
        <p:spPr bwMode="auto">
          <a:xfrm>
            <a:off x="5170367" y="5200551"/>
            <a:ext cx="690004" cy="414310"/>
          </a:xfrm>
          <a:prstGeom prst="rect">
            <a:avLst/>
          </a:prstGeom>
          <a:noFill/>
          <a:ln w="9525" algn="ctr">
            <a:solidFill>
              <a:schemeClr val="tx1"/>
            </a:solidFill>
            <a:prstDash val="sysDot"/>
            <a:miter lim="800000"/>
            <a:headEnd/>
            <a:tailEnd/>
          </a:ln>
          <a:effectLst/>
        </p:spPr>
        <p:txBody>
          <a:bodyPr wrap="none" anchor="ctr"/>
          <a:lstStyle/>
          <a:p>
            <a:pPr algn="ctr"/>
            <a:endParaRPr lang="zh-CN" altLang="en-US" sz="1600" dirty="0">
              <a:solidFill>
                <a:prstClr val="black"/>
              </a:solidFill>
              <a:latin typeface="微软雅黑" pitchFamily="34" charset="-122"/>
              <a:ea typeface="微软雅黑" pitchFamily="34" charset="-122"/>
            </a:endParaRPr>
          </a:p>
        </p:txBody>
      </p:sp>
      <p:sp>
        <p:nvSpPr>
          <p:cNvPr id="66" name="椭圆 65"/>
          <p:cNvSpPr/>
          <p:nvPr/>
        </p:nvSpPr>
        <p:spPr>
          <a:xfrm>
            <a:off x="8069367" y="4900877"/>
            <a:ext cx="972000" cy="97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Line 60"/>
          <p:cNvSpPr>
            <a:spLocks noChangeShapeType="1"/>
          </p:cNvSpPr>
          <p:nvPr/>
        </p:nvSpPr>
        <p:spPr bwMode="auto">
          <a:xfrm flipH="1" flipV="1">
            <a:off x="5396408" y="5614968"/>
            <a:ext cx="0" cy="561701"/>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sp>
        <p:nvSpPr>
          <p:cNvPr id="68" name="Line 60"/>
          <p:cNvSpPr>
            <a:spLocks noChangeShapeType="1"/>
          </p:cNvSpPr>
          <p:nvPr/>
        </p:nvSpPr>
        <p:spPr bwMode="auto">
          <a:xfrm flipH="1" flipV="1">
            <a:off x="5860371" y="5614859"/>
            <a:ext cx="0" cy="561809"/>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sp>
        <p:nvSpPr>
          <p:cNvPr id="69" name="Line 60"/>
          <p:cNvSpPr>
            <a:spLocks noChangeShapeType="1"/>
          </p:cNvSpPr>
          <p:nvPr/>
        </p:nvSpPr>
        <p:spPr bwMode="auto">
          <a:xfrm flipH="1">
            <a:off x="5515366" y="4923752"/>
            <a:ext cx="175802" cy="276799"/>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sp>
        <p:nvSpPr>
          <p:cNvPr id="70" name="Text Box 8"/>
          <p:cNvSpPr txBox="1">
            <a:spLocks noChangeArrowheads="1"/>
          </p:cNvSpPr>
          <p:nvPr/>
        </p:nvSpPr>
        <p:spPr bwMode="auto">
          <a:xfrm>
            <a:off x="5313920" y="4636697"/>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prstClr val="black"/>
                </a:solidFill>
                <a:latin typeface="微软雅黑" pitchFamily="34" charset="-122"/>
                <a:ea typeface="微软雅黑" pitchFamily="34" charset="-122"/>
              </a:rPr>
              <a:t>缓冲区</a:t>
            </a:r>
          </a:p>
        </p:txBody>
      </p:sp>
      <p:sp>
        <p:nvSpPr>
          <p:cNvPr id="71" name="Text Box 8"/>
          <p:cNvSpPr txBox="1">
            <a:spLocks noChangeArrowheads="1"/>
          </p:cNvSpPr>
          <p:nvPr/>
        </p:nvSpPr>
        <p:spPr bwMode="auto">
          <a:xfrm>
            <a:off x="5714029" y="6176670"/>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srgbClr val="C00000"/>
                </a:solidFill>
                <a:latin typeface="微软雅黑" pitchFamily="34" charset="-122"/>
                <a:ea typeface="微软雅黑" pitchFamily="34" charset="-122"/>
              </a:rPr>
              <a:t>高阈值标记</a:t>
            </a:r>
          </a:p>
        </p:txBody>
      </p:sp>
      <p:sp>
        <p:nvSpPr>
          <p:cNvPr id="72" name="Text Box 8"/>
          <p:cNvSpPr txBox="1">
            <a:spLocks noChangeArrowheads="1"/>
          </p:cNvSpPr>
          <p:nvPr/>
        </p:nvSpPr>
        <p:spPr bwMode="auto">
          <a:xfrm>
            <a:off x="4461769" y="6176670"/>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srgbClr val="C00000"/>
                </a:solidFill>
                <a:latin typeface="微软雅黑" pitchFamily="34" charset="-122"/>
                <a:ea typeface="微软雅黑" pitchFamily="34" charset="-122"/>
              </a:rPr>
              <a:t>低阈值标记</a:t>
            </a:r>
          </a:p>
        </p:txBody>
      </p:sp>
    </p:spTree>
    <p:extLst>
      <p:ext uri="{BB962C8B-B14F-4D97-AF65-F5344CB8AC3E}">
        <p14:creationId xmlns:p14="http://schemas.microsoft.com/office/powerpoint/2010/main" val="7738198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lvl="1" algn="l" rtl="0" fontAlgn="base">
              <a:spcBef>
                <a:spcPct val="0"/>
              </a:spcBef>
            </a:pPr>
            <a:r>
              <a:rPr lang="zh-CN" altLang="zh-CN" sz="3200" b="1" kern="1200" dirty="0">
                <a:solidFill>
                  <a:srgbClr val="003659"/>
                </a:solidFill>
                <a:latin typeface="+mj-lt"/>
                <a:ea typeface="+mj-ea"/>
                <a:cs typeface="+mj-cs"/>
              </a:rPr>
              <a:t>流媒体服务协议栈</a:t>
            </a:r>
            <a:endParaRPr lang="en-US" altLang="zh-CN" sz="3200" b="1" kern="1200" dirty="0">
              <a:solidFill>
                <a:srgbClr val="003659"/>
              </a:solidFill>
              <a:latin typeface="+mj-lt"/>
              <a:ea typeface="+mj-ea"/>
              <a:cs typeface="+mj-cs"/>
            </a:endParaRPr>
          </a:p>
        </p:txBody>
      </p:sp>
      <p:grpSp>
        <p:nvGrpSpPr>
          <p:cNvPr id="5" name="组合 4"/>
          <p:cNvGrpSpPr/>
          <p:nvPr/>
        </p:nvGrpSpPr>
        <p:grpSpPr>
          <a:xfrm>
            <a:off x="3018303" y="1377387"/>
            <a:ext cx="5894204" cy="4143737"/>
            <a:chOff x="695317" y="970192"/>
            <a:chExt cx="8545526" cy="3725635"/>
          </a:xfrm>
        </p:grpSpPr>
        <p:sp>
          <p:nvSpPr>
            <p:cNvPr id="7" name="Rectangle 14"/>
            <p:cNvSpPr>
              <a:spLocks noChangeArrowheads="1"/>
            </p:cNvSpPr>
            <p:nvPr/>
          </p:nvSpPr>
          <p:spPr bwMode="auto">
            <a:xfrm>
              <a:off x="939527" y="3390900"/>
              <a:ext cx="3229769" cy="465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dirty="0">
                  <a:solidFill>
                    <a:prstClr val="black"/>
                  </a:solidFill>
                  <a:latin typeface="微软雅黑" pitchFamily="34" charset="-122"/>
                  <a:ea typeface="微软雅黑" pitchFamily="34" charset="-122"/>
                </a:rPr>
                <a:t>TCP</a:t>
              </a:r>
              <a:endParaRPr kumimoji="1" lang="en-US" altLang="zh-CN" sz="1400" dirty="0">
                <a:solidFill>
                  <a:prstClr val="black"/>
                </a:solidFill>
                <a:latin typeface="微软雅黑" pitchFamily="34" charset="-122"/>
                <a:ea typeface="微软雅黑" pitchFamily="34" charset="-122"/>
              </a:endParaRPr>
            </a:p>
          </p:txBody>
        </p:sp>
        <p:sp>
          <p:nvSpPr>
            <p:cNvPr id="8" name="Rectangle 15"/>
            <p:cNvSpPr>
              <a:spLocks noChangeArrowheads="1"/>
            </p:cNvSpPr>
            <p:nvPr/>
          </p:nvSpPr>
          <p:spPr bwMode="auto">
            <a:xfrm>
              <a:off x="4549369" y="3390900"/>
              <a:ext cx="4306299" cy="465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dirty="0">
                  <a:solidFill>
                    <a:prstClr val="black"/>
                  </a:solidFill>
                  <a:latin typeface="微软雅黑" pitchFamily="34" charset="-122"/>
                  <a:ea typeface="微软雅黑" pitchFamily="34" charset="-122"/>
                </a:rPr>
                <a:t>UDP</a:t>
              </a:r>
              <a:endParaRPr kumimoji="1" lang="en-US" altLang="zh-CN" sz="1400" dirty="0">
                <a:solidFill>
                  <a:prstClr val="black"/>
                </a:solidFill>
                <a:latin typeface="微软雅黑" pitchFamily="34" charset="-122"/>
                <a:ea typeface="微软雅黑" pitchFamily="34" charset="-122"/>
              </a:endParaRPr>
            </a:p>
          </p:txBody>
        </p:sp>
        <p:sp>
          <p:nvSpPr>
            <p:cNvPr id="9" name="Line 16"/>
            <p:cNvSpPr>
              <a:spLocks noChangeShapeType="1"/>
            </p:cNvSpPr>
            <p:nvPr/>
          </p:nvSpPr>
          <p:spPr bwMode="auto">
            <a:xfrm>
              <a:off x="2554410" y="3856038"/>
              <a:ext cx="0" cy="37465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itchFamily="34" charset="-122"/>
                <a:ea typeface="微软雅黑" pitchFamily="34" charset="-122"/>
              </a:endParaRPr>
            </a:p>
          </p:txBody>
        </p:sp>
        <p:sp>
          <p:nvSpPr>
            <p:cNvPr id="10" name="Line 17"/>
            <p:cNvSpPr>
              <a:spLocks noChangeShapeType="1"/>
            </p:cNvSpPr>
            <p:nvPr/>
          </p:nvSpPr>
          <p:spPr bwMode="auto">
            <a:xfrm>
              <a:off x="6702519" y="3856039"/>
              <a:ext cx="0" cy="37465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itchFamily="34" charset="-122"/>
                <a:ea typeface="微软雅黑" pitchFamily="34" charset="-122"/>
              </a:endParaRPr>
            </a:p>
          </p:txBody>
        </p:sp>
        <p:sp>
          <p:nvSpPr>
            <p:cNvPr id="11" name="Line 18"/>
            <p:cNvSpPr>
              <a:spLocks noChangeShapeType="1"/>
            </p:cNvSpPr>
            <p:nvPr/>
          </p:nvSpPr>
          <p:spPr bwMode="auto">
            <a:xfrm>
              <a:off x="1603366" y="2832100"/>
              <a:ext cx="0" cy="558801"/>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itchFamily="34" charset="-122"/>
                <a:ea typeface="微软雅黑" pitchFamily="34" charset="-122"/>
              </a:endParaRPr>
            </a:p>
          </p:txBody>
        </p:sp>
        <p:sp>
          <p:nvSpPr>
            <p:cNvPr id="12" name="Line 19"/>
            <p:cNvSpPr>
              <a:spLocks noChangeShapeType="1"/>
            </p:cNvSpPr>
            <p:nvPr/>
          </p:nvSpPr>
          <p:spPr bwMode="auto">
            <a:xfrm>
              <a:off x="3125381" y="2832100"/>
              <a:ext cx="0" cy="558800"/>
            </a:xfrm>
            <a:prstGeom prst="line">
              <a:avLst/>
            </a:prstGeom>
            <a:noFill/>
            <a:ln w="19050">
              <a:solidFill>
                <a:schemeClr val="tx1"/>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itchFamily="34" charset="-122"/>
                <a:ea typeface="微软雅黑" pitchFamily="34" charset="-122"/>
              </a:endParaRPr>
            </a:p>
          </p:txBody>
        </p:sp>
        <p:sp>
          <p:nvSpPr>
            <p:cNvPr id="13" name="Line 20"/>
            <p:cNvSpPr>
              <a:spLocks noChangeShapeType="1"/>
            </p:cNvSpPr>
            <p:nvPr/>
          </p:nvSpPr>
          <p:spPr bwMode="auto">
            <a:xfrm flipH="1">
              <a:off x="3694633" y="2863851"/>
              <a:ext cx="620704" cy="527051"/>
            </a:xfrm>
            <a:prstGeom prst="line">
              <a:avLst/>
            </a:prstGeom>
            <a:noFill/>
            <a:ln w="19050">
              <a:solidFill>
                <a:schemeClr val="tx1"/>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itchFamily="34" charset="-122"/>
                <a:ea typeface="微软雅黑" pitchFamily="34" charset="-122"/>
              </a:endParaRPr>
            </a:p>
          </p:txBody>
        </p:sp>
        <p:sp>
          <p:nvSpPr>
            <p:cNvPr id="14" name="Line 21"/>
            <p:cNvSpPr>
              <a:spLocks noChangeShapeType="1"/>
            </p:cNvSpPr>
            <p:nvPr/>
          </p:nvSpPr>
          <p:spPr bwMode="auto">
            <a:xfrm>
              <a:off x="6358757" y="2832101"/>
              <a:ext cx="0" cy="558799"/>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itchFamily="34" charset="-122"/>
                <a:ea typeface="微软雅黑" pitchFamily="34" charset="-122"/>
              </a:endParaRPr>
            </a:p>
          </p:txBody>
        </p:sp>
        <p:sp>
          <p:nvSpPr>
            <p:cNvPr id="15" name="Line 22"/>
            <p:cNvSpPr>
              <a:spLocks noChangeShapeType="1"/>
            </p:cNvSpPr>
            <p:nvPr/>
          </p:nvSpPr>
          <p:spPr bwMode="auto">
            <a:xfrm>
              <a:off x="4931162" y="2832100"/>
              <a:ext cx="0" cy="55880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itchFamily="34" charset="-122"/>
                <a:ea typeface="微软雅黑" pitchFamily="34" charset="-122"/>
              </a:endParaRPr>
            </a:p>
          </p:txBody>
        </p:sp>
        <p:sp>
          <p:nvSpPr>
            <p:cNvPr id="16" name="Line 23"/>
            <p:cNvSpPr>
              <a:spLocks noChangeShapeType="1"/>
            </p:cNvSpPr>
            <p:nvPr/>
          </p:nvSpPr>
          <p:spPr bwMode="auto">
            <a:xfrm>
              <a:off x="3503736" y="2832100"/>
              <a:ext cx="1236531" cy="55880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itchFamily="34" charset="-122"/>
                <a:ea typeface="微软雅黑" pitchFamily="34" charset="-122"/>
              </a:endParaRPr>
            </a:p>
          </p:txBody>
        </p:sp>
        <p:sp>
          <p:nvSpPr>
            <p:cNvPr id="17" name="Line 24"/>
            <p:cNvSpPr>
              <a:spLocks noChangeShapeType="1"/>
            </p:cNvSpPr>
            <p:nvPr/>
          </p:nvSpPr>
          <p:spPr bwMode="auto">
            <a:xfrm flipH="1">
              <a:off x="7997364" y="2863851"/>
              <a:ext cx="0" cy="527051"/>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itchFamily="34" charset="-122"/>
                <a:ea typeface="微软雅黑" pitchFamily="34" charset="-122"/>
              </a:endParaRPr>
            </a:p>
          </p:txBody>
        </p:sp>
        <p:sp>
          <p:nvSpPr>
            <p:cNvPr id="18" name="Text Box 35"/>
            <p:cNvSpPr txBox="1">
              <a:spLocks noChangeArrowheads="1"/>
            </p:cNvSpPr>
            <p:nvPr/>
          </p:nvSpPr>
          <p:spPr bwMode="auto">
            <a:xfrm>
              <a:off x="2545791" y="970192"/>
              <a:ext cx="1092480" cy="624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dirty="0">
                  <a:solidFill>
                    <a:prstClr val="black"/>
                  </a:solidFill>
                  <a:latin typeface="微软雅黑" pitchFamily="34" charset="-122"/>
                  <a:ea typeface="微软雅黑" pitchFamily="34" charset="-122"/>
                </a:rPr>
                <a:t>信令</a:t>
              </a:r>
            </a:p>
          </p:txBody>
        </p:sp>
        <p:sp>
          <p:nvSpPr>
            <p:cNvPr id="19" name="Text Box 36"/>
            <p:cNvSpPr txBox="1">
              <a:spLocks noChangeArrowheads="1"/>
            </p:cNvSpPr>
            <p:nvPr/>
          </p:nvSpPr>
          <p:spPr bwMode="auto">
            <a:xfrm>
              <a:off x="5418354" y="1160464"/>
              <a:ext cx="1872822" cy="624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dirty="0">
                  <a:solidFill>
                    <a:prstClr val="black"/>
                  </a:solidFill>
                  <a:latin typeface="微软雅黑" pitchFamily="34" charset="-122"/>
                  <a:ea typeface="微软雅黑" pitchFamily="34" charset="-122"/>
                </a:rPr>
                <a:t>服务质量</a:t>
              </a:r>
            </a:p>
          </p:txBody>
        </p:sp>
        <p:sp>
          <p:nvSpPr>
            <p:cNvPr id="20" name="Rectangle 37"/>
            <p:cNvSpPr>
              <a:spLocks noChangeArrowheads="1"/>
            </p:cNvSpPr>
            <p:nvPr/>
          </p:nvSpPr>
          <p:spPr bwMode="auto">
            <a:xfrm>
              <a:off x="939528" y="4230689"/>
              <a:ext cx="7916143" cy="465138"/>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dirty="0">
                  <a:solidFill>
                    <a:prstClr val="black"/>
                  </a:solidFill>
                  <a:latin typeface="微软雅黑" pitchFamily="34" charset="-122"/>
                  <a:ea typeface="微软雅黑" pitchFamily="34" charset="-122"/>
                </a:rPr>
                <a:t>IPv4 / IPv6</a:t>
              </a:r>
            </a:p>
          </p:txBody>
        </p:sp>
        <p:sp>
          <p:nvSpPr>
            <p:cNvPr id="21" name="AutoShape 38"/>
            <p:cNvSpPr>
              <a:spLocks noChangeArrowheads="1"/>
            </p:cNvSpPr>
            <p:nvPr/>
          </p:nvSpPr>
          <p:spPr bwMode="auto">
            <a:xfrm>
              <a:off x="4074704" y="2384091"/>
              <a:ext cx="1359513" cy="448010"/>
            </a:xfrm>
            <a:prstGeom prst="roundRect">
              <a:avLst>
                <a:gd name="adj" fmla="val 39167"/>
              </a:avLst>
            </a:prstGeom>
            <a:noFill/>
            <a:ln w="6350">
              <a:solidFill>
                <a:schemeClr val="tx1"/>
              </a:solidFill>
              <a:round/>
              <a:headEnd/>
              <a:tailEnd/>
            </a:ln>
            <a:effectLst/>
          </p:spPr>
          <p:txBody>
            <a:bodyPr wrap="none" anchor="ctr"/>
            <a:lstStyle/>
            <a:p>
              <a:pPr algn="ctr"/>
              <a:r>
                <a:rPr kumimoji="1" lang="en-US" altLang="zh-CN" sz="2000" dirty="0">
                  <a:solidFill>
                    <a:srgbClr val="C00000"/>
                  </a:solidFill>
                  <a:latin typeface="微软雅黑" pitchFamily="34" charset="-122"/>
                  <a:ea typeface="微软雅黑" pitchFamily="34" charset="-122"/>
                </a:rPr>
                <a:t>RTSP</a:t>
              </a:r>
              <a:endParaRPr kumimoji="1" lang="en-US" altLang="zh-CN" sz="1600" dirty="0">
                <a:solidFill>
                  <a:srgbClr val="C00000"/>
                </a:solidFill>
                <a:latin typeface="微软雅黑" pitchFamily="34" charset="-122"/>
                <a:ea typeface="微软雅黑" pitchFamily="34" charset="-122"/>
              </a:endParaRPr>
            </a:p>
          </p:txBody>
        </p:sp>
        <p:sp>
          <p:nvSpPr>
            <p:cNvPr id="22" name="AutoShape 39"/>
            <p:cNvSpPr>
              <a:spLocks noChangeArrowheads="1"/>
            </p:cNvSpPr>
            <p:nvPr/>
          </p:nvSpPr>
          <p:spPr bwMode="auto">
            <a:xfrm>
              <a:off x="5720586" y="2384091"/>
              <a:ext cx="1359513" cy="448010"/>
            </a:xfrm>
            <a:prstGeom prst="roundRect">
              <a:avLst>
                <a:gd name="adj" fmla="val 39167"/>
              </a:avLst>
            </a:prstGeom>
            <a:noFill/>
            <a:ln w="6350">
              <a:solidFill>
                <a:schemeClr val="tx1"/>
              </a:solidFill>
              <a:round/>
              <a:headEnd/>
              <a:tailEnd/>
            </a:ln>
            <a:effectLst/>
          </p:spPr>
          <p:txBody>
            <a:bodyPr wrap="none" anchor="ctr"/>
            <a:lstStyle/>
            <a:p>
              <a:pPr algn="ctr"/>
              <a:r>
                <a:rPr kumimoji="1" lang="en-US" altLang="zh-CN" sz="2000" dirty="0">
                  <a:solidFill>
                    <a:srgbClr val="C00000"/>
                  </a:solidFill>
                  <a:latin typeface="微软雅黑" pitchFamily="34" charset="-122"/>
                  <a:ea typeface="微软雅黑" pitchFamily="34" charset="-122"/>
                </a:rPr>
                <a:t>RTCP</a:t>
              </a:r>
              <a:endParaRPr kumimoji="1" lang="en-US" altLang="zh-CN" sz="1600" dirty="0">
                <a:solidFill>
                  <a:srgbClr val="C00000"/>
                </a:solidFill>
                <a:latin typeface="微软雅黑" pitchFamily="34" charset="-122"/>
                <a:ea typeface="微软雅黑" pitchFamily="34" charset="-122"/>
              </a:endParaRPr>
            </a:p>
          </p:txBody>
        </p:sp>
        <p:sp>
          <p:nvSpPr>
            <p:cNvPr id="24" name="AutoShape 41"/>
            <p:cNvSpPr>
              <a:spLocks noChangeArrowheads="1"/>
            </p:cNvSpPr>
            <p:nvPr/>
          </p:nvSpPr>
          <p:spPr bwMode="auto">
            <a:xfrm>
              <a:off x="1034114" y="2384091"/>
              <a:ext cx="1359513" cy="448010"/>
            </a:xfrm>
            <a:prstGeom prst="roundRect">
              <a:avLst>
                <a:gd name="adj" fmla="val 39167"/>
              </a:avLst>
            </a:prstGeom>
            <a:noFill/>
            <a:ln w="6350">
              <a:solidFill>
                <a:schemeClr val="tx1"/>
              </a:solidFill>
              <a:round/>
              <a:headEnd/>
              <a:tailEnd/>
            </a:ln>
            <a:effectLst/>
          </p:spPr>
          <p:txBody>
            <a:bodyPr wrap="none" anchor="ctr"/>
            <a:lstStyle/>
            <a:p>
              <a:pPr algn="ctr"/>
              <a:r>
                <a:rPr kumimoji="1" lang="en-US" altLang="zh-CN" dirty="0">
                  <a:solidFill>
                    <a:prstClr val="black"/>
                  </a:solidFill>
                  <a:latin typeface="微软雅黑" pitchFamily="34" charset="-122"/>
                  <a:ea typeface="微软雅黑" pitchFamily="34" charset="-122"/>
                </a:rPr>
                <a:t>H.323</a:t>
              </a:r>
            </a:p>
          </p:txBody>
        </p:sp>
        <p:sp>
          <p:nvSpPr>
            <p:cNvPr id="25" name="AutoShape 42"/>
            <p:cNvSpPr>
              <a:spLocks noChangeArrowheads="1"/>
            </p:cNvSpPr>
            <p:nvPr/>
          </p:nvSpPr>
          <p:spPr bwMode="auto">
            <a:xfrm>
              <a:off x="2554411" y="2384091"/>
              <a:ext cx="1357279" cy="448010"/>
            </a:xfrm>
            <a:prstGeom prst="roundRect">
              <a:avLst>
                <a:gd name="adj" fmla="val 39167"/>
              </a:avLst>
            </a:prstGeom>
            <a:noFill/>
            <a:ln w="6350">
              <a:solidFill>
                <a:schemeClr val="tx1"/>
              </a:solidFill>
              <a:round/>
              <a:headEnd/>
              <a:tailEnd/>
            </a:ln>
            <a:effectLst/>
          </p:spPr>
          <p:txBody>
            <a:bodyPr wrap="none" anchor="ctr"/>
            <a:lstStyle/>
            <a:p>
              <a:pPr algn="ctr"/>
              <a:r>
                <a:rPr kumimoji="1" lang="en-US" altLang="zh-CN" dirty="0">
                  <a:solidFill>
                    <a:prstClr val="black"/>
                  </a:solidFill>
                  <a:latin typeface="微软雅黑" pitchFamily="34" charset="-122"/>
                  <a:ea typeface="微软雅黑" pitchFamily="34" charset="-122"/>
                </a:rPr>
                <a:t>SIP</a:t>
              </a:r>
            </a:p>
          </p:txBody>
        </p:sp>
        <p:sp>
          <p:nvSpPr>
            <p:cNvPr id="26" name="AutoShape 43"/>
            <p:cNvSpPr>
              <a:spLocks noChangeArrowheads="1"/>
            </p:cNvSpPr>
            <p:nvPr/>
          </p:nvSpPr>
          <p:spPr bwMode="auto">
            <a:xfrm>
              <a:off x="7504518" y="2384091"/>
              <a:ext cx="1236530" cy="448010"/>
            </a:xfrm>
            <a:prstGeom prst="roundRect">
              <a:avLst>
                <a:gd name="adj" fmla="val 39167"/>
              </a:avLst>
            </a:prstGeom>
            <a:noFill/>
            <a:ln w="6350">
              <a:solidFill>
                <a:schemeClr val="tx1"/>
              </a:solidFill>
              <a:round/>
              <a:headEnd/>
              <a:tailEnd/>
            </a:ln>
            <a:effectLst/>
          </p:spPr>
          <p:txBody>
            <a:bodyPr wrap="none" anchor="ctr"/>
            <a:lstStyle/>
            <a:p>
              <a:pPr algn="ctr"/>
              <a:r>
                <a:rPr kumimoji="1" lang="en-US" altLang="zh-CN" sz="2000" dirty="0">
                  <a:solidFill>
                    <a:srgbClr val="C00000"/>
                  </a:solidFill>
                  <a:latin typeface="微软雅黑" pitchFamily="34" charset="-122"/>
                  <a:ea typeface="微软雅黑" pitchFamily="34" charset="-122"/>
                </a:rPr>
                <a:t>RTP</a:t>
              </a:r>
            </a:p>
          </p:txBody>
        </p:sp>
        <p:sp>
          <p:nvSpPr>
            <p:cNvPr id="28" name="AutoShape 45"/>
            <p:cNvSpPr>
              <a:spLocks/>
            </p:cNvSpPr>
            <p:nvPr/>
          </p:nvSpPr>
          <p:spPr bwMode="auto">
            <a:xfrm rot="5400000">
              <a:off x="2926746" y="-404428"/>
              <a:ext cx="206375" cy="3991637"/>
            </a:xfrm>
            <a:prstGeom prst="leftBrace">
              <a:avLst>
                <a:gd name="adj1" fmla="val 148782"/>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itchFamily="34" charset="-122"/>
                <a:ea typeface="微软雅黑" pitchFamily="34" charset="-122"/>
              </a:endParaRPr>
            </a:p>
          </p:txBody>
        </p:sp>
        <p:sp>
          <p:nvSpPr>
            <p:cNvPr id="29" name="AutoShape 47"/>
            <p:cNvSpPr>
              <a:spLocks/>
            </p:cNvSpPr>
            <p:nvPr/>
          </p:nvSpPr>
          <p:spPr bwMode="auto">
            <a:xfrm>
              <a:off x="695317" y="1844676"/>
              <a:ext cx="201215" cy="1490663"/>
            </a:xfrm>
            <a:prstGeom prst="leftBrace">
              <a:avLst>
                <a:gd name="adj1" fmla="val 66881"/>
                <a:gd name="adj2" fmla="val 50056"/>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itchFamily="34" charset="-122"/>
                <a:ea typeface="微软雅黑" pitchFamily="34" charset="-122"/>
              </a:endParaRPr>
            </a:p>
          </p:txBody>
        </p:sp>
        <p:sp>
          <p:nvSpPr>
            <p:cNvPr id="33" name="Text Box 56"/>
            <p:cNvSpPr txBox="1">
              <a:spLocks noChangeArrowheads="1"/>
            </p:cNvSpPr>
            <p:nvPr/>
          </p:nvSpPr>
          <p:spPr bwMode="auto">
            <a:xfrm>
              <a:off x="7200031" y="1153411"/>
              <a:ext cx="2040812" cy="624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dirty="0">
                  <a:solidFill>
                    <a:prstClr val="black"/>
                  </a:solidFill>
                  <a:latin typeface="微软雅黑" pitchFamily="34" charset="-122"/>
                  <a:ea typeface="微软雅黑" pitchFamily="34" charset="-122"/>
                </a:rPr>
                <a:t>音频</a:t>
              </a:r>
              <a:r>
                <a:rPr kumimoji="1" lang="en-US" altLang="zh-CN" dirty="0">
                  <a:solidFill>
                    <a:prstClr val="black"/>
                  </a:solidFill>
                  <a:latin typeface="微软雅黑" pitchFamily="34" charset="-122"/>
                  <a:ea typeface="微软雅黑" pitchFamily="34" charset="-122"/>
                </a:rPr>
                <a:t>/</a:t>
              </a:r>
              <a:r>
                <a:rPr kumimoji="1" lang="zh-CN" altLang="en-US" dirty="0">
                  <a:solidFill>
                    <a:prstClr val="black"/>
                  </a:solidFill>
                  <a:latin typeface="微软雅黑" pitchFamily="34" charset="-122"/>
                  <a:ea typeface="微软雅黑" pitchFamily="34" charset="-122"/>
                </a:rPr>
                <a:t>视频</a:t>
              </a:r>
            </a:p>
          </p:txBody>
        </p:sp>
        <p:sp>
          <p:nvSpPr>
            <p:cNvPr id="34" name="AutoShape 57"/>
            <p:cNvSpPr>
              <a:spLocks noChangeArrowheads="1"/>
            </p:cNvSpPr>
            <p:nvPr/>
          </p:nvSpPr>
          <p:spPr bwMode="auto">
            <a:xfrm>
              <a:off x="7850815" y="1759817"/>
              <a:ext cx="294813" cy="560386"/>
            </a:xfrm>
            <a:prstGeom prst="downArrow">
              <a:avLst>
                <a:gd name="adj1" fmla="val 50000"/>
                <a:gd name="adj2" fmla="val 39932"/>
              </a:avLst>
            </a:prstGeom>
            <a:no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solidFill>
                  <a:prstClr val="black"/>
                </a:solidFill>
                <a:latin typeface="微软雅黑" pitchFamily="34" charset="-122"/>
                <a:ea typeface="微软雅黑" pitchFamily="34" charset="-122"/>
              </a:endParaRPr>
            </a:p>
          </p:txBody>
        </p:sp>
        <p:sp>
          <p:nvSpPr>
            <p:cNvPr id="35" name="AutoShape 58"/>
            <p:cNvSpPr>
              <a:spLocks noChangeArrowheads="1"/>
            </p:cNvSpPr>
            <p:nvPr/>
          </p:nvSpPr>
          <p:spPr bwMode="auto">
            <a:xfrm>
              <a:off x="2650718" y="1715391"/>
              <a:ext cx="1043914" cy="374650"/>
            </a:xfrm>
            <a:prstGeom prst="roundRect">
              <a:avLst>
                <a:gd name="adj" fmla="val 39167"/>
              </a:avLst>
            </a:prstGeom>
            <a:noFill/>
            <a:ln w="6350">
              <a:solidFill>
                <a:schemeClr val="tx1"/>
              </a:solidFill>
              <a:round/>
              <a:headEnd/>
              <a:tailEnd/>
            </a:ln>
            <a:effectLst/>
          </p:spPr>
          <p:txBody>
            <a:bodyPr wrap="none" anchor="ctr"/>
            <a:lstStyle/>
            <a:p>
              <a:pPr algn="ctr"/>
              <a:r>
                <a:rPr kumimoji="1" lang="en-US" altLang="zh-CN" dirty="0">
                  <a:solidFill>
                    <a:prstClr val="black"/>
                  </a:solidFill>
                  <a:latin typeface="微软雅黑" pitchFamily="34" charset="-122"/>
                  <a:ea typeface="微软雅黑" pitchFamily="34" charset="-122"/>
                </a:rPr>
                <a:t>SDP</a:t>
              </a:r>
            </a:p>
          </p:txBody>
        </p:sp>
        <p:sp>
          <p:nvSpPr>
            <p:cNvPr id="36" name="Line 59"/>
            <p:cNvSpPr>
              <a:spLocks noChangeShapeType="1"/>
            </p:cNvSpPr>
            <p:nvPr/>
          </p:nvSpPr>
          <p:spPr bwMode="auto">
            <a:xfrm>
              <a:off x="3125381" y="2091627"/>
              <a:ext cx="0" cy="27940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itchFamily="34" charset="-122"/>
                <a:ea typeface="微软雅黑" pitchFamily="34" charset="-122"/>
              </a:endParaRPr>
            </a:p>
          </p:txBody>
        </p:sp>
      </p:grpSp>
      <p:sp>
        <p:nvSpPr>
          <p:cNvPr id="39" name="AutoShape 57">
            <a:extLst>
              <a:ext uri="{FF2B5EF4-FFF2-40B4-BE49-F238E27FC236}">
                <a16:creationId xmlns:a16="http://schemas.microsoft.com/office/drawing/2014/main" id="{67CDA712-6B55-4C9A-8841-30AD4770EA8C}"/>
              </a:ext>
            </a:extLst>
          </p:cNvPr>
          <p:cNvSpPr>
            <a:spLocks noChangeArrowheads="1"/>
          </p:cNvSpPr>
          <p:nvPr/>
        </p:nvSpPr>
        <p:spPr bwMode="auto">
          <a:xfrm>
            <a:off x="6820185" y="2257882"/>
            <a:ext cx="203345" cy="623274"/>
          </a:xfrm>
          <a:prstGeom prst="downArrow">
            <a:avLst>
              <a:gd name="adj1" fmla="val 50000"/>
              <a:gd name="adj2" fmla="val 39932"/>
            </a:avLst>
          </a:prstGeom>
          <a:no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solidFill>
                <a:prstClr val="black"/>
              </a:solidFill>
              <a:latin typeface="微软雅黑" pitchFamily="34" charset="-122"/>
              <a:ea typeface="微软雅黑" pitchFamily="34" charset="-122"/>
            </a:endParaRPr>
          </a:p>
        </p:txBody>
      </p:sp>
      <p:sp>
        <p:nvSpPr>
          <p:cNvPr id="23" name="矩形 22">
            <a:extLst>
              <a:ext uri="{FF2B5EF4-FFF2-40B4-BE49-F238E27FC236}">
                <a16:creationId xmlns:a16="http://schemas.microsoft.com/office/drawing/2014/main" id="{8130359B-3DA7-43F9-88A4-24C9004B0C75}"/>
              </a:ext>
            </a:extLst>
          </p:cNvPr>
          <p:cNvSpPr/>
          <p:nvPr/>
        </p:nvSpPr>
        <p:spPr>
          <a:xfrm>
            <a:off x="4638560" y="5521122"/>
            <a:ext cx="2314736" cy="455253"/>
          </a:xfrm>
          <a:prstGeom prst="rect">
            <a:avLst/>
          </a:prstGeom>
        </p:spPr>
        <p:txBody>
          <a:bodyPr wrap="none">
            <a:spAutoFit/>
          </a:bodyPr>
          <a:lstStyle/>
          <a:p>
            <a:pPr indent="267970" algn="ctr">
              <a:lnSpc>
                <a:spcPct val="150000"/>
              </a:lnSpc>
              <a:spcAft>
                <a:spcPts val="0"/>
              </a:spcAft>
            </a:pPr>
            <a:r>
              <a:rPr lang="zh-CN" altLang="zh-CN" kern="100" dirty="0">
                <a:latin typeface="+mn-ea"/>
              </a:rPr>
              <a:t>流媒体服务协议栈</a:t>
            </a:r>
          </a:p>
        </p:txBody>
      </p:sp>
    </p:spTree>
    <p:extLst>
      <p:ext uri="{BB962C8B-B14F-4D97-AF65-F5344CB8AC3E}">
        <p14:creationId xmlns:p14="http://schemas.microsoft.com/office/powerpoint/2010/main" val="9518964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pPr fontAlgn="base">
              <a:lnSpc>
                <a:spcPct val="150000"/>
              </a:lnSpc>
            </a:pPr>
            <a:r>
              <a:rPr lang="zh-CN" altLang="en-US" sz="2400" dirty="0"/>
              <a:t>实时音频</a:t>
            </a:r>
            <a:r>
              <a:rPr lang="en-US" altLang="zh-CN" sz="2400" dirty="0"/>
              <a:t>/</a:t>
            </a:r>
            <a:r>
              <a:rPr lang="zh-CN" altLang="en-US" sz="2400" dirty="0"/>
              <a:t>视频所需要的几种应用协议： </a:t>
            </a:r>
            <a:endParaRPr lang="en-US" altLang="zh-CN" sz="2400" dirty="0"/>
          </a:p>
          <a:p>
            <a:pPr lvl="1" fontAlgn="base">
              <a:lnSpc>
                <a:spcPct val="150000"/>
              </a:lnSpc>
              <a:buFont typeface="Wingdings" panose="05000000000000000000" pitchFamily="2" charset="2"/>
              <a:buChar char="Ø"/>
            </a:pPr>
            <a:r>
              <a:rPr lang="zh-CN" altLang="en-US" sz="2000" dirty="0"/>
              <a:t>一种是信令协议，对建立的连接起控制作用，如</a:t>
            </a:r>
            <a:r>
              <a:rPr lang="en-US" altLang="zh-CN" sz="2000" dirty="0">
                <a:solidFill>
                  <a:srgbClr val="FF0000"/>
                </a:solidFill>
              </a:rPr>
              <a:t>RTSP</a:t>
            </a:r>
          </a:p>
          <a:p>
            <a:pPr lvl="1" fontAlgn="base">
              <a:lnSpc>
                <a:spcPct val="150000"/>
              </a:lnSpc>
              <a:buFont typeface="Wingdings" panose="05000000000000000000" pitchFamily="2" charset="2"/>
              <a:buChar char="Ø"/>
            </a:pPr>
            <a:r>
              <a:rPr lang="zh-CN" altLang="en-US" sz="2000" dirty="0"/>
              <a:t>一种是数据分组传送协议，使音</a:t>
            </a:r>
            <a:r>
              <a:rPr lang="en-US" altLang="zh-CN" sz="2000" dirty="0"/>
              <a:t>/</a:t>
            </a:r>
            <a:r>
              <a:rPr lang="zh-CN" altLang="en-US" sz="2000" dirty="0"/>
              <a:t>视频能够以时延敏感属性传送，如</a:t>
            </a:r>
            <a:r>
              <a:rPr lang="en-US" altLang="zh-CN" sz="2000" dirty="0">
                <a:solidFill>
                  <a:srgbClr val="FF0000"/>
                </a:solidFill>
              </a:rPr>
              <a:t>RTP/RTCP</a:t>
            </a:r>
          </a:p>
          <a:p>
            <a:pPr lvl="1" fontAlgn="base">
              <a:lnSpc>
                <a:spcPct val="150000"/>
              </a:lnSpc>
            </a:pPr>
            <a:r>
              <a:rPr lang="zh-CN" altLang="en-US" dirty="0">
                <a:solidFill>
                  <a:srgbClr val="FF0000"/>
                </a:solidFill>
              </a:rPr>
              <a:t>使用</a:t>
            </a:r>
            <a:r>
              <a:rPr lang="en-US" altLang="zh-CN" dirty="0">
                <a:solidFill>
                  <a:srgbClr val="FF0000"/>
                </a:solidFill>
              </a:rPr>
              <a:t>TCP</a:t>
            </a:r>
            <a:r>
              <a:rPr lang="zh-CN" altLang="en-US" dirty="0">
                <a:solidFill>
                  <a:srgbClr val="FF0000"/>
                </a:solidFill>
              </a:rPr>
              <a:t>，还是</a:t>
            </a:r>
            <a:r>
              <a:rPr lang="en-US" altLang="zh-CN" dirty="0">
                <a:solidFill>
                  <a:srgbClr val="FF0000"/>
                </a:solidFill>
              </a:rPr>
              <a:t>UDP</a:t>
            </a:r>
            <a:r>
              <a:rPr lang="zh-CN" altLang="en-US" dirty="0">
                <a:solidFill>
                  <a:srgbClr val="FF0000"/>
                </a:solidFill>
              </a:rPr>
              <a:t>？</a:t>
            </a:r>
            <a:endParaRPr lang="en-US" altLang="zh-CN" dirty="0">
              <a:solidFill>
                <a:srgbClr val="FF0000"/>
              </a:solidFill>
            </a:endParaRPr>
          </a:p>
          <a:p>
            <a:pPr marL="1004888" lvl="1" indent="-342900" fontAlgn="base">
              <a:lnSpc>
                <a:spcPct val="150000"/>
              </a:lnSpc>
              <a:buFont typeface="Wingdings" panose="05000000000000000000" pitchFamily="2" charset="2"/>
              <a:buChar char="ü"/>
            </a:pPr>
            <a:r>
              <a:rPr lang="en-US" altLang="zh-CN" sz="2000" dirty="0"/>
              <a:t>UDP</a:t>
            </a:r>
            <a:r>
              <a:rPr lang="zh-CN" altLang="en-US" sz="2000" dirty="0"/>
              <a:t>不可靠但效率高，更适合实时类应用</a:t>
            </a:r>
            <a:endParaRPr lang="en-US" altLang="zh-CN" sz="2000" dirty="0"/>
          </a:p>
          <a:p>
            <a:pPr marL="1004888" lvl="1" indent="-342900" fontAlgn="base">
              <a:lnSpc>
                <a:spcPct val="150000"/>
              </a:lnSpc>
              <a:buFont typeface="Wingdings" panose="05000000000000000000" pitchFamily="2" charset="2"/>
              <a:buChar char="ü"/>
            </a:pPr>
            <a:r>
              <a:rPr lang="en-US" altLang="zh-CN" dirty="0"/>
              <a:t>UDP</a:t>
            </a:r>
            <a:r>
              <a:rPr lang="zh-CN" altLang="en-US" dirty="0"/>
              <a:t>需要自行实现流控算法，增加了成本和复杂性</a:t>
            </a:r>
            <a:endParaRPr lang="en-US" altLang="zh-CN" dirty="0"/>
          </a:p>
          <a:p>
            <a:pPr marL="1004888" lvl="1" indent="-342900" fontAlgn="base">
              <a:lnSpc>
                <a:spcPct val="150000"/>
              </a:lnSpc>
              <a:buFont typeface="Wingdings" panose="05000000000000000000" pitchFamily="2" charset="2"/>
              <a:buChar char="ü"/>
            </a:pPr>
            <a:r>
              <a:rPr lang="en-US" altLang="zh-CN" dirty="0"/>
              <a:t>UDP</a:t>
            </a:r>
            <a:r>
              <a:rPr lang="zh-CN" altLang="en-US" dirty="0"/>
              <a:t>传输音视频可能会被路由器丢弃或防火墙阻拦，而</a:t>
            </a:r>
            <a:r>
              <a:rPr lang="en-US" altLang="zh-CN" dirty="0"/>
              <a:t>TCP</a:t>
            </a:r>
            <a:r>
              <a:rPr lang="zh-CN" altLang="en-US" dirty="0"/>
              <a:t>可以畅通无阻</a:t>
            </a:r>
            <a:endParaRPr lang="en-US" altLang="zh-CN" dirty="0"/>
          </a:p>
          <a:p>
            <a:pPr marL="1004888" lvl="1" indent="-342900" fontAlgn="base">
              <a:lnSpc>
                <a:spcPct val="150000"/>
              </a:lnSpc>
              <a:buFont typeface="Wingdings" panose="05000000000000000000" pitchFamily="2" charset="2"/>
              <a:buChar char="ü"/>
            </a:pPr>
            <a:r>
              <a:rPr lang="zh-CN" altLang="en-US" dirty="0"/>
              <a:t>实际流媒体系统往往先尝试</a:t>
            </a:r>
            <a:r>
              <a:rPr lang="en-US" altLang="zh-CN" dirty="0"/>
              <a:t>UDP</a:t>
            </a:r>
            <a:r>
              <a:rPr lang="zh-CN" altLang="en-US" dirty="0"/>
              <a:t>，如果失败则转为</a:t>
            </a:r>
            <a:r>
              <a:rPr lang="en-US" altLang="zh-CN" dirty="0"/>
              <a:t>TCP</a:t>
            </a:r>
          </a:p>
        </p:txBody>
      </p:sp>
      <p:sp>
        <p:nvSpPr>
          <p:cNvPr id="2" name="标题 1"/>
          <p:cNvSpPr>
            <a:spLocks noGrp="1"/>
          </p:cNvSpPr>
          <p:nvPr>
            <p:ph type="title"/>
          </p:nvPr>
        </p:nvSpPr>
        <p:spPr/>
        <p:txBody>
          <a:bodyPr>
            <a:normAutofit/>
          </a:bodyPr>
          <a:lstStyle/>
          <a:p>
            <a:pPr lvl="1" fontAlgn="base"/>
            <a:r>
              <a:rPr lang="zh-CN" altLang="en-US" sz="3200" b="1" kern="1200" dirty="0">
                <a:solidFill>
                  <a:srgbClr val="003659"/>
                </a:solidFill>
                <a:latin typeface="Microsoft YaHei" panose="020B0503020204020204" pitchFamily="34" charset="-122"/>
                <a:ea typeface="Microsoft YaHei" panose="020B0503020204020204" pitchFamily="34" charset="-122"/>
                <a:cs typeface="+mj-cs"/>
              </a:rPr>
              <a:t>直播与实时音视频的协议</a:t>
            </a:r>
            <a:endParaRPr lang="en-US" altLang="zh-CN" sz="3200" b="1" kern="1200" dirty="0">
              <a:solidFill>
                <a:srgbClr val="003659"/>
              </a:solidFill>
              <a:latin typeface="Microsoft YaHei" panose="020B0503020204020204" pitchFamily="34" charset="-122"/>
              <a:ea typeface="Microsoft YaHei" panose="020B0503020204020204" pitchFamily="34" charset="-122"/>
              <a:cs typeface="+mj-cs"/>
            </a:endParaRPr>
          </a:p>
        </p:txBody>
      </p:sp>
    </p:spTree>
    <p:extLst>
      <p:ext uri="{BB962C8B-B14F-4D97-AF65-F5344CB8AC3E}">
        <p14:creationId xmlns:p14="http://schemas.microsoft.com/office/powerpoint/2010/main" val="198963913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音视频连接控制协议：</a:t>
            </a:r>
            <a:r>
              <a:rPr lang="en-US" altLang="zh-CN" sz="3200" dirty="0"/>
              <a:t>RTSP</a:t>
            </a:r>
            <a:r>
              <a:rPr lang="zh-CN" altLang="en-US" sz="3200" dirty="0"/>
              <a:t>协议</a:t>
            </a:r>
          </a:p>
        </p:txBody>
      </p:sp>
      <p:graphicFrame>
        <p:nvGraphicFramePr>
          <p:cNvPr id="8" name="对象 7">
            <a:extLst>
              <a:ext uri="{FF2B5EF4-FFF2-40B4-BE49-F238E27FC236}">
                <a16:creationId xmlns:a16="http://schemas.microsoft.com/office/drawing/2014/main" id="{3D726892-A95C-43B6-9E37-2AD89B143331}"/>
              </a:ext>
            </a:extLst>
          </p:cNvPr>
          <p:cNvGraphicFramePr>
            <a:graphicFrameLocks noChangeAspect="1"/>
          </p:cNvGraphicFramePr>
          <p:nvPr>
            <p:extLst>
              <p:ext uri="{D42A27DB-BD31-4B8C-83A1-F6EECF244321}">
                <p14:modId xmlns:p14="http://schemas.microsoft.com/office/powerpoint/2010/main" val="3329456210"/>
              </p:ext>
            </p:extLst>
          </p:nvPr>
        </p:nvGraphicFramePr>
        <p:xfrm>
          <a:off x="821803" y="1513757"/>
          <a:ext cx="5117780" cy="3733581"/>
        </p:xfrm>
        <a:graphic>
          <a:graphicData uri="http://schemas.openxmlformats.org/presentationml/2006/ole">
            <mc:AlternateContent xmlns:mc="http://schemas.openxmlformats.org/markup-compatibility/2006">
              <mc:Choice xmlns:v="urn:schemas-microsoft-com:vml" Requires="v">
                <p:oleObj spid="_x0000_s53677" r:id="rId3" imgW="4152938" imgH="2890769" progId="Visio.Drawing.15">
                  <p:embed/>
                </p:oleObj>
              </mc:Choice>
              <mc:Fallback>
                <p:oleObj r:id="rId3" imgW="4152938" imgH="2890769"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803" y="1513757"/>
                        <a:ext cx="5117780" cy="3733581"/>
                      </a:xfrm>
                      <a:prstGeom prst="rect">
                        <a:avLst/>
                      </a:prstGeom>
                      <a:noFill/>
                    </p:spPr>
                  </p:pic>
                </p:oleObj>
              </mc:Fallback>
            </mc:AlternateContent>
          </a:graphicData>
        </a:graphic>
      </p:graphicFrame>
      <p:graphicFrame>
        <p:nvGraphicFramePr>
          <p:cNvPr id="10" name="对象 9">
            <a:extLst>
              <a:ext uri="{FF2B5EF4-FFF2-40B4-BE49-F238E27FC236}">
                <a16:creationId xmlns:a16="http://schemas.microsoft.com/office/drawing/2014/main" id="{FA2A082D-47DB-4DF4-86D0-5C442D543428}"/>
              </a:ext>
            </a:extLst>
          </p:cNvPr>
          <p:cNvGraphicFramePr>
            <a:graphicFrameLocks noChangeAspect="1"/>
          </p:cNvGraphicFramePr>
          <p:nvPr>
            <p:extLst>
              <p:ext uri="{D42A27DB-BD31-4B8C-83A1-F6EECF244321}">
                <p14:modId xmlns:p14="http://schemas.microsoft.com/office/powerpoint/2010/main" val="787159175"/>
              </p:ext>
            </p:extLst>
          </p:nvPr>
        </p:nvGraphicFramePr>
        <p:xfrm>
          <a:off x="6328051" y="1513757"/>
          <a:ext cx="5454313" cy="3808877"/>
        </p:xfrm>
        <a:graphic>
          <a:graphicData uri="http://schemas.openxmlformats.org/presentationml/2006/ole">
            <mc:AlternateContent xmlns:mc="http://schemas.openxmlformats.org/markup-compatibility/2006">
              <mc:Choice xmlns:v="urn:schemas-microsoft-com:vml" Requires="v">
                <p:oleObj spid="_x0000_s53678" r:id="rId5" imgW="4152938" imgH="2890769" progId="Visio.Drawing.15">
                  <p:embed/>
                </p:oleObj>
              </mc:Choice>
              <mc:Fallback>
                <p:oleObj r:id="rId5" imgW="4152938" imgH="2890769" progId="Visio.Drawing.15">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8051" y="1513757"/>
                        <a:ext cx="5454313" cy="3808877"/>
                      </a:xfrm>
                      <a:prstGeom prst="rect">
                        <a:avLst/>
                      </a:prstGeom>
                      <a:noFill/>
                    </p:spPr>
                  </p:pic>
                </p:oleObj>
              </mc:Fallback>
            </mc:AlternateContent>
          </a:graphicData>
        </a:graphic>
      </p:graphicFrame>
      <p:sp>
        <p:nvSpPr>
          <p:cNvPr id="11" name="矩形 10">
            <a:extLst>
              <a:ext uri="{FF2B5EF4-FFF2-40B4-BE49-F238E27FC236}">
                <a16:creationId xmlns:a16="http://schemas.microsoft.com/office/drawing/2014/main" id="{550A84D6-8084-4B6D-9C0B-1E3D868117DD}"/>
              </a:ext>
            </a:extLst>
          </p:cNvPr>
          <p:cNvSpPr/>
          <p:nvPr/>
        </p:nvSpPr>
        <p:spPr>
          <a:xfrm>
            <a:off x="1317305" y="5469344"/>
            <a:ext cx="1659429" cy="369332"/>
          </a:xfrm>
          <a:prstGeom prst="rect">
            <a:avLst/>
          </a:prstGeom>
        </p:spPr>
        <p:txBody>
          <a:bodyPr wrap="none">
            <a:spAutoFit/>
          </a:bodyPr>
          <a:lstStyle/>
          <a:p>
            <a:r>
              <a:rPr lang="en-US" altLang="zh-CN" kern="100" dirty="0">
                <a:latin typeface="+mn-ea"/>
                <a:cs typeface="Times New Roman" panose="02020603050405020304" pitchFamily="18" charset="0"/>
              </a:rPr>
              <a:t>RTSP</a:t>
            </a:r>
            <a:r>
              <a:rPr lang="zh-CN" altLang="zh-CN" kern="100" dirty="0">
                <a:latin typeface="+mn-ea"/>
                <a:cs typeface="Times New Roman" panose="02020603050405020304" pitchFamily="18" charset="0"/>
              </a:rPr>
              <a:t>请求消息</a:t>
            </a:r>
            <a:endParaRPr lang="zh-CN" altLang="en-US" dirty="0">
              <a:latin typeface="+mn-ea"/>
            </a:endParaRPr>
          </a:p>
        </p:txBody>
      </p:sp>
      <p:sp>
        <p:nvSpPr>
          <p:cNvPr id="12" name="矩形 11">
            <a:extLst>
              <a:ext uri="{FF2B5EF4-FFF2-40B4-BE49-F238E27FC236}">
                <a16:creationId xmlns:a16="http://schemas.microsoft.com/office/drawing/2014/main" id="{B9486F31-3B1B-4DA0-9DFD-5D5F17F4C15E}"/>
              </a:ext>
            </a:extLst>
          </p:cNvPr>
          <p:cNvSpPr/>
          <p:nvPr/>
        </p:nvSpPr>
        <p:spPr>
          <a:xfrm>
            <a:off x="7895568" y="5427444"/>
            <a:ext cx="1659429" cy="369332"/>
          </a:xfrm>
          <a:prstGeom prst="rect">
            <a:avLst/>
          </a:prstGeom>
        </p:spPr>
        <p:txBody>
          <a:bodyPr wrap="none">
            <a:spAutoFit/>
          </a:bodyPr>
          <a:lstStyle/>
          <a:p>
            <a:r>
              <a:rPr lang="en-US" altLang="zh-CN" kern="100" dirty="0">
                <a:latin typeface="+mn-ea"/>
                <a:cs typeface="Times New Roman" panose="02020603050405020304" pitchFamily="18" charset="0"/>
              </a:rPr>
              <a:t>RTSP</a:t>
            </a:r>
            <a:r>
              <a:rPr lang="zh-CN" altLang="zh-CN" kern="100" dirty="0">
                <a:latin typeface="+mn-ea"/>
                <a:cs typeface="Times New Roman" panose="02020603050405020304" pitchFamily="18" charset="0"/>
              </a:rPr>
              <a:t>应答消息</a:t>
            </a:r>
            <a:endParaRPr lang="zh-CN" altLang="en-US" dirty="0">
              <a:latin typeface="+mn-ea"/>
            </a:endParaRPr>
          </a:p>
        </p:txBody>
      </p:sp>
    </p:spTree>
    <p:extLst>
      <p:ext uri="{BB962C8B-B14F-4D97-AF65-F5344CB8AC3E}">
        <p14:creationId xmlns:p14="http://schemas.microsoft.com/office/powerpoint/2010/main" val="2072598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sz="3200" dirty="0">
                <a:sym typeface="+mn-ea"/>
              </a:rPr>
              <a:t>服务器进程工作方式</a:t>
            </a:r>
            <a:r>
              <a:rPr kumimoji="1" lang="zh-CN" altLang="en-US" sz="3200" dirty="0">
                <a:sym typeface="+mn-ea"/>
              </a:rPr>
              <a:t>：</a:t>
            </a:r>
            <a:r>
              <a:rPr lang="zh-CN" altLang="en-US" sz="3200" dirty="0">
                <a:sym typeface="+mn-ea"/>
              </a:rPr>
              <a:t>无连接</a:t>
            </a:r>
            <a:r>
              <a:rPr kumimoji="1" lang="zh-CN" altLang="en-US" sz="3200" dirty="0">
                <a:solidFill>
                  <a:srgbClr val="C00000"/>
                </a:solidFill>
                <a:sym typeface="+mn-ea"/>
              </a:rPr>
              <a:t>循环方式</a:t>
            </a:r>
            <a:r>
              <a:rPr lang="zh-CN" altLang="en-US" sz="3200" dirty="0">
                <a:sym typeface="+mn-ea"/>
              </a:rPr>
              <a:t>服务</a:t>
            </a:r>
            <a:endParaRPr lang="zh-CN" altLang="en-US" sz="3200" dirty="0"/>
          </a:p>
        </p:txBody>
      </p:sp>
      <p:sp>
        <p:nvSpPr>
          <p:cNvPr id="3" name="内容占位符 2"/>
          <p:cNvSpPr>
            <a:spLocks noGrp="1"/>
          </p:cNvSpPr>
          <p:nvPr>
            <p:ph idx="1"/>
          </p:nvPr>
        </p:nvSpPr>
        <p:spPr/>
        <p:txBody>
          <a:bodyPr>
            <a:noAutofit/>
          </a:bodyPr>
          <a:lstStyle/>
          <a:p>
            <a:pPr algn="just"/>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服务进程只使用一个服务套接字。每个客户则使用自己设定端口号的客户套接字。 </a:t>
            </a:r>
            <a:endParaRPr lang="zh-CN" altLang="en-US" dirty="0">
              <a:solidFill>
                <a:schemeClr val="tx1"/>
              </a:solidFill>
              <a:cs typeface="微软雅黑" panose="020B0503020204020204" pitchFamily="34" charset="-122"/>
              <a:sym typeface="+mn-ea"/>
            </a:endParaRPr>
          </a:p>
          <a:p>
            <a:pPr algn="just">
              <a:lnSpc>
                <a:spcPct val="120000"/>
              </a:lnSpc>
            </a:pPr>
            <a:endParaRPr lang="en-US" altLang="zh-CN" dirty="0">
              <a:cs typeface="微软雅黑" panose="020B0503020204020204" pitchFamily="34" charset="-122"/>
            </a:endParaRPr>
          </a:p>
        </p:txBody>
      </p:sp>
      <p:grpSp>
        <p:nvGrpSpPr>
          <p:cNvPr id="45" name="组合 44"/>
          <p:cNvGrpSpPr/>
          <p:nvPr/>
        </p:nvGrpSpPr>
        <p:grpSpPr>
          <a:xfrm>
            <a:off x="1547547" y="2300249"/>
            <a:ext cx="5410518" cy="3191193"/>
            <a:chOff x="1535972" y="1744663"/>
            <a:chExt cx="5410518" cy="3191193"/>
          </a:xfrm>
        </p:grpSpPr>
        <p:sp>
          <p:nvSpPr>
            <p:cNvPr id="17" name="文本框 167945"/>
            <p:cNvSpPr txBox="1">
              <a:spLocks noChangeArrowheads="1"/>
            </p:cNvSpPr>
            <p:nvPr/>
          </p:nvSpPr>
          <p:spPr bwMode="auto">
            <a:xfrm>
              <a:off x="5747610" y="1744663"/>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客户进程</a:t>
              </a:r>
            </a:p>
          </p:txBody>
        </p:sp>
        <p:sp>
          <p:nvSpPr>
            <p:cNvPr id="32" name="文本框 167960"/>
            <p:cNvSpPr txBox="1">
              <a:spLocks noChangeArrowheads="1"/>
            </p:cNvSpPr>
            <p:nvPr/>
          </p:nvSpPr>
          <p:spPr bwMode="auto">
            <a:xfrm>
              <a:off x="1535972" y="4537076"/>
              <a:ext cx="145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chemeClr val="tx1"/>
                  </a:solidFill>
                  <a:latin typeface="微软雅黑" panose="020B0503020204020204" pitchFamily="34" charset="-122"/>
                  <a:ea typeface="微软雅黑" panose="020B0503020204020204" pitchFamily="34" charset="-122"/>
                </a:rPr>
                <a:t>客户套接字</a:t>
              </a:r>
            </a:p>
          </p:txBody>
        </p:sp>
      </p:grpSp>
      <p:grpSp>
        <p:nvGrpSpPr>
          <p:cNvPr id="44" name="组合 43"/>
          <p:cNvGrpSpPr/>
          <p:nvPr/>
        </p:nvGrpSpPr>
        <p:grpSpPr>
          <a:xfrm>
            <a:off x="2144809" y="2580758"/>
            <a:ext cx="8499644" cy="3602355"/>
            <a:chOff x="1916972" y="2033588"/>
            <a:chExt cx="8499644" cy="3602355"/>
          </a:xfrm>
        </p:grpSpPr>
        <p:sp>
          <p:nvSpPr>
            <p:cNvPr id="8" name="矩形 167938"/>
            <p:cNvSpPr>
              <a:spLocks noChangeArrowheads="1"/>
            </p:cNvSpPr>
            <p:nvPr/>
          </p:nvSpPr>
          <p:spPr bwMode="auto">
            <a:xfrm>
              <a:off x="8463822" y="3321051"/>
              <a:ext cx="1752600" cy="990600"/>
            </a:xfrm>
            <a:prstGeom prst="rect">
              <a:avLst/>
            </a:prstGeom>
            <a:solidFill>
              <a:srgbClr val="CCECFF"/>
            </a:solidFill>
            <a:ln w="9525">
              <a:solidFill>
                <a:srgbClr val="333399"/>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9" name="文本框 167939"/>
            <p:cNvSpPr txBox="1">
              <a:spLocks noChangeArrowheads="1"/>
            </p:cNvSpPr>
            <p:nvPr/>
          </p:nvSpPr>
          <p:spPr bwMode="auto">
            <a:xfrm>
              <a:off x="8463822" y="3924301"/>
              <a:ext cx="72199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chemeClr val="tx1"/>
                  </a:solidFill>
                  <a:latin typeface="微软雅黑" panose="020B0503020204020204" pitchFamily="34" charset="-122"/>
                  <a:ea typeface="微软雅黑" panose="020B0503020204020204" pitchFamily="34" charset="-122"/>
                </a:rPr>
                <a:t>UDP</a:t>
              </a:r>
            </a:p>
          </p:txBody>
        </p:sp>
        <p:sp>
          <p:nvSpPr>
            <p:cNvPr id="13" name="文本框 167941"/>
            <p:cNvSpPr txBox="1">
              <a:spLocks noChangeArrowheads="1"/>
            </p:cNvSpPr>
            <p:nvPr/>
          </p:nvSpPr>
          <p:spPr bwMode="auto">
            <a:xfrm>
              <a:off x="8555897" y="2033588"/>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服务进程</a:t>
              </a:r>
            </a:p>
          </p:txBody>
        </p:sp>
        <p:sp>
          <p:nvSpPr>
            <p:cNvPr id="14" name="矩形 167942"/>
            <p:cNvSpPr>
              <a:spLocks noChangeArrowheads="1"/>
            </p:cNvSpPr>
            <p:nvPr/>
          </p:nvSpPr>
          <p:spPr bwMode="auto">
            <a:xfrm>
              <a:off x="5574572" y="2992438"/>
              <a:ext cx="1524000" cy="709613"/>
            </a:xfrm>
            <a:prstGeom prst="rect">
              <a:avLst/>
            </a:prstGeom>
            <a:solidFill>
              <a:srgbClr val="CCECFF"/>
            </a:solidFill>
            <a:ln w="9525">
              <a:solidFill>
                <a:srgbClr val="333399"/>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5" name="文本框 167943"/>
            <p:cNvSpPr txBox="1">
              <a:spLocks noChangeArrowheads="1"/>
            </p:cNvSpPr>
            <p:nvPr/>
          </p:nvSpPr>
          <p:spPr bwMode="auto">
            <a:xfrm>
              <a:off x="5574572" y="3328988"/>
              <a:ext cx="72199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chemeClr val="tx1"/>
                  </a:solidFill>
                  <a:latin typeface="微软雅黑" panose="020B0503020204020204" pitchFamily="34" charset="-122"/>
                  <a:ea typeface="微软雅黑" panose="020B0503020204020204" pitchFamily="34" charset="-122"/>
                </a:rPr>
                <a:t>UDP</a:t>
              </a:r>
            </a:p>
          </p:txBody>
        </p:sp>
        <p:sp>
          <p:nvSpPr>
            <p:cNvPr id="18" name="直接连接符 167946"/>
            <p:cNvSpPr>
              <a:spLocks noChangeShapeType="1"/>
            </p:cNvSpPr>
            <p:nvPr/>
          </p:nvSpPr>
          <p:spPr bwMode="auto">
            <a:xfrm>
              <a:off x="6331352" y="2708476"/>
              <a:ext cx="0" cy="169207"/>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文本框 167947"/>
            <p:cNvSpPr txBox="1">
              <a:spLocks noChangeArrowheads="1"/>
            </p:cNvSpPr>
            <p:nvPr/>
          </p:nvSpPr>
          <p:spPr bwMode="auto">
            <a:xfrm>
              <a:off x="4812572" y="2609851"/>
              <a:ext cx="145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chemeClr val="tx1"/>
                  </a:solidFill>
                  <a:latin typeface="微软雅黑" panose="020B0503020204020204" pitchFamily="34" charset="-122"/>
                  <a:ea typeface="微软雅黑" panose="020B0503020204020204" pitchFamily="34" charset="-122"/>
                </a:rPr>
                <a:t>客户套接字</a:t>
              </a:r>
            </a:p>
          </p:txBody>
        </p:sp>
        <p:sp>
          <p:nvSpPr>
            <p:cNvPr id="20" name="文本框 167948"/>
            <p:cNvSpPr txBox="1">
              <a:spLocks noChangeArrowheads="1"/>
            </p:cNvSpPr>
            <p:nvPr/>
          </p:nvSpPr>
          <p:spPr bwMode="auto">
            <a:xfrm>
              <a:off x="9462509" y="2679930"/>
              <a:ext cx="95410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服务</a:t>
              </a:r>
            </a:p>
            <a:p>
              <a:r>
                <a:rPr lang="zh-CN" altLang="en-US" sz="2000" dirty="0">
                  <a:solidFill>
                    <a:schemeClr val="tx1"/>
                  </a:solidFill>
                  <a:latin typeface="微软雅黑" panose="020B0503020204020204" pitchFamily="34" charset="-122"/>
                  <a:ea typeface="微软雅黑" panose="020B0503020204020204" pitchFamily="34" charset="-122"/>
                </a:rPr>
                <a:t>套接字</a:t>
              </a:r>
            </a:p>
          </p:txBody>
        </p:sp>
        <p:sp>
          <p:nvSpPr>
            <p:cNvPr id="21" name="矩形 167949"/>
            <p:cNvSpPr>
              <a:spLocks noChangeArrowheads="1"/>
            </p:cNvSpPr>
            <p:nvPr/>
          </p:nvSpPr>
          <p:spPr bwMode="auto">
            <a:xfrm>
              <a:off x="4007710" y="3987801"/>
              <a:ext cx="1524000" cy="709612"/>
            </a:xfrm>
            <a:prstGeom prst="rect">
              <a:avLst/>
            </a:prstGeom>
            <a:solidFill>
              <a:srgbClr val="CCECFF"/>
            </a:solidFill>
            <a:ln w="9525">
              <a:solidFill>
                <a:srgbClr val="333399"/>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2" name="文本框 167950"/>
            <p:cNvSpPr txBox="1">
              <a:spLocks noChangeArrowheads="1"/>
            </p:cNvSpPr>
            <p:nvPr/>
          </p:nvSpPr>
          <p:spPr bwMode="auto">
            <a:xfrm>
              <a:off x="4017235" y="4337051"/>
              <a:ext cx="72199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chemeClr val="tx1"/>
                  </a:solidFill>
                  <a:latin typeface="微软雅黑" panose="020B0503020204020204" pitchFamily="34" charset="-122"/>
                  <a:ea typeface="微软雅黑" panose="020B0503020204020204" pitchFamily="34" charset="-122"/>
                </a:rPr>
                <a:t>UDP</a:t>
              </a:r>
            </a:p>
          </p:txBody>
        </p:sp>
        <p:sp>
          <p:nvSpPr>
            <p:cNvPr id="24" name="文本框 167952"/>
            <p:cNvSpPr txBox="1">
              <a:spLocks noChangeArrowheads="1"/>
            </p:cNvSpPr>
            <p:nvPr/>
          </p:nvSpPr>
          <p:spPr bwMode="auto">
            <a:xfrm>
              <a:off x="3440972" y="2752726"/>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chemeClr val="tx1"/>
                  </a:solidFill>
                  <a:latin typeface="微软雅黑" panose="020B0503020204020204" pitchFamily="34" charset="-122"/>
                  <a:ea typeface="微软雅黑" panose="020B0503020204020204" pitchFamily="34" charset="-122"/>
                </a:rPr>
                <a:t>客户进程</a:t>
              </a:r>
            </a:p>
          </p:txBody>
        </p:sp>
        <p:sp>
          <p:nvSpPr>
            <p:cNvPr id="25" name="直接连接符 167953"/>
            <p:cNvSpPr>
              <a:spLocks noChangeShapeType="1"/>
            </p:cNvSpPr>
            <p:nvPr/>
          </p:nvSpPr>
          <p:spPr bwMode="auto">
            <a:xfrm flipH="1">
              <a:off x="4768770" y="3692324"/>
              <a:ext cx="0" cy="19705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文本框 167954"/>
            <p:cNvSpPr txBox="1">
              <a:spLocks noChangeArrowheads="1"/>
            </p:cNvSpPr>
            <p:nvPr/>
          </p:nvSpPr>
          <p:spPr bwMode="auto">
            <a:xfrm>
              <a:off x="3311557" y="3594618"/>
              <a:ext cx="145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客户套接字</a:t>
              </a:r>
            </a:p>
          </p:txBody>
        </p:sp>
        <p:sp>
          <p:nvSpPr>
            <p:cNvPr id="27" name="矩形 167955"/>
            <p:cNvSpPr>
              <a:spLocks noChangeArrowheads="1"/>
            </p:cNvSpPr>
            <p:nvPr/>
          </p:nvSpPr>
          <p:spPr bwMode="auto">
            <a:xfrm>
              <a:off x="2207485" y="4924426"/>
              <a:ext cx="1524000" cy="709612"/>
            </a:xfrm>
            <a:prstGeom prst="rect">
              <a:avLst/>
            </a:prstGeom>
            <a:solidFill>
              <a:srgbClr val="CCECFF"/>
            </a:solidFill>
            <a:ln w="9525">
              <a:solidFill>
                <a:srgbClr val="333399"/>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8" name="文本框 167956"/>
            <p:cNvSpPr txBox="1">
              <a:spLocks noChangeArrowheads="1"/>
            </p:cNvSpPr>
            <p:nvPr/>
          </p:nvSpPr>
          <p:spPr bwMode="auto">
            <a:xfrm>
              <a:off x="2207485" y="5237163"/>
              <a:ext cx="72199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chemeClr val="tx1"/>
                  </a:solidFill>
                  <a:latin typeface="微软雅黑" panose="020B0503020204020204" pitchFamily="34" charset="-122"/>
                  <a:ea typeface="微软雅黑" panose="020B0503020204020204" pitchFamily="34" charset="-122"/>
                </a:rPr>
                <a:t>UDP</a:t>
              </a:r>
            </a:p>
          </p:txBody>
        </p:sp>
        <p:sp>
          <p:nvSpPr>
            <p:cNvPr id="30" name="文本框 167958"/>
            <p:cNvSpPr txBox="1">
              <a:spLocks noChangeArrowheads="1"/>
            </p:cNvSpPr>
            <p:nvPr/>
          </p:nvSpPr>
          <p:spPr bwMode="auto">
            <a:xfrm>
              <a:off x="1916972" y="3689351"/>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chemeClr val="tx1"/>
                  </a:solidFill>
                  <a:latin typeface="微软雅黑" panose="020B0503020204020204" pitchFamily="34" charset="-122"/>
                  <a:ea typeface="微软雅黑" panose="020B0503020204020204" pitchFamily="34" charset="-122"/>
                </a:rPr>
                <a:t>客户进程</a:t>
              </a:r>
            </a:p>
          </p:txBody>
        </p:sp>
        <p:sp>
          <p:nvSpPr>
            <p:cNvPr id="31" name="直接连接符 167959"/>
            <p:cNvSpPr>
              <a:spLocks noChangeShapeType="1"/>
            </p:cNvSpPr>
            <p:nvPr/>
          </p:nvSpPr>
          <p:spPr bwMode="auto">
            <a:xfrm flipH="1">
              <a:off x="2966310" y="4627563"/>
              <a:ext cx="0" cy="198438"/>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 name="任意多边形 167961"/>
            <p:cNvSpPr>
              <a:spLocks noChangeArrowheads="1"/>
            </p:cNvSpPr>
            <p:nvPr/>
          </p:nvSpPr>
          <p:spPr bwMode="auto">
            <a:xfrm>
              <a:off x="6336572" y="3101976"/>
              <a:ext cx="2566988" cy="512762"/>
            </a:xfrm>
            <a:custGeom>
              <a:avLst/>
              <a:gdLst>
                <a:gd name="T0" fmla="*/ 0 w 1617"/>
                <a:gd name="T1" fmla="*/ 0 h 323"/>
                <a:gd name="T2" fmla="*/ 0 w 1617"/>
                <a:gd name="T3" fmla="*/ 120 h 323"/>
                <a:gd name="T4" fmla="*/ 1617 w 1617"/>
                <a:gd name="T5" fmla="*/ 323 h 323"/>
              </a:gdLst>
              <a:ahLst/>
              <a:cxnLst>
                <a:cxn ang="0">
                  <a:pos x="T0" y="T1"/>
                </a:cxn>
                <a:cxn ang="0">
                  <a:pos x="T2" y="T3"/>
                </a:cxn>
                <a:cxn ang="0">
                  <a:pos x="T4" y="T5"/>
                </a:cxn>
              </a:cxnLst>
              <a:rect l="0" t="0" r="r" b="b"/>
              <a:pathLst>
                <a:path w="1617" h="323">
                  <a:moveTo>
                    <a:pt x="0" y="0"/>
                  </a:moveTo>
                  <a:lnTo>
                    <a:pt x="0" y="120"/>
                  </a:lnTo>
                  <a:lnTo>
                    <a:pt x="1617" y="323"/>
                  </a:lnTo>
                </a:path>
              </a:pathLst>
            </a:custGeom>
            <a:noFill/>
            <a:ln w="28575">
              <a:solidFill>
                <a:srgbClr val="333399"/>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4" name="任意多边形 167962"/>
            <p:cNvSpPr>
              <a:spLocks noChangeArrowheads="1"/>
            </p:cNvSpPr>
            <p:nvPr/>
          </p:nvSpPr>
          <p:spPr bwMode="auto">
            <a:xfrm>
              <a:off x="4764947" y="3624263"/>
              <a:ext cx="4138613" cy="782638"/>
            </a:xfrm>
            <a:custGeom>
              <a:avLst/>
              <a:gdLst>
                <a:gd name="T0" fmla="*/ 0 w 2607"/>
                <a:gd name="T1" fmla="*/ 301 h 493"/>
                <a:gd name="T2" fmla="*/ 6 w 2607"/>
                <a:gd name="T3" fmla="*/ 493 h 493"/>
                <a:gd name="T4" fmla="*/ 2607 w 2607"/>
                <a:gd name="T5" fmla="*/ 0 h 493"/>
              </a:gdLst>
              <a:ahLst/>
              <a:cxnLst>
                <a:cxn ang="0">
                  <a:pos x="T0" y="T1"/>
                </a:cxn>
                <a:cxn ang="0">
                  <a:pos x="T2" y="T3"/>
                </a:cxn>
                <a:cxn ang="0">
                  <a:pos x="T4" y="T5"/>
                </a:cxn>
              </a:cxnLst>
              <a:rect l="0" t="0" r="r" b="b"/>
              <a:pathLst>
                <a:path w="2607" h="493">
                  <a:moveTo>
                    <a:pt x="0" y="301"/>
                  </a:moveTo>
                  <a:lnTo>
                    <a:pt x="6" y="493"/>
                  </a:lnTo>
                  <a:lnTo>
                    <a:pt x="2607" y="0"/>
                  </a:lnTo>
                </a:path>
              </a:pathLst>
            </a:custGeom>
            <a:noFill/>
            <a:ln w="28575">
              <a:solidFill>
                <a:srgbClr val="333399"/>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5" name="任意多边形 167963"/>
            <p:cNvSpPr>
              <a:spLocks noChangeArrowheads="1"/>
            </p:cNvSpPr>
            <p:nvPr/>
          </p:nvSpPr>
          <p:spPr bwMode="auto">
            <a:xfrm>
              <a:off x="2955197" y="3638551"/>
              <a:ext cx="5962650" cy="1673225"/>
            </a:xfrm>
            <a:custGeom>
              <a:avLst/>
              <a:gdLst>
                <a:gd name="T0" fmla="*/ 6 w 3756"/>
                <a:gd name="T1" fmla="*/ 880 h 1054"/>
                <a:gd name="T2" fmla="*/ 0 w 3756"/>
                <a:gd name="T3" fmla="*/ 1054 h 1054"/>
                <a:gd name="T4" fmla="*/ 3756 w 3756"/>
                <a:gd name="T5" fmla="*/ 0 h 1054"/>
              </a:gdLst>
              <a:ahLst/>
              <a:cxnLst>
                <a:cxn ang="0">
                  <a:pos x="T0" y="T1"/>
                </a:cxn>
                <a:cxn ang="0">
                  <a:pos x="T2" y="T3"/>
                </a:cxn>
                <a:cxn ang="0">
                  <a:pos x="T4" y="T5"/>
                </a:cxn>
              </a:cxnLst>
              <a:rect l="0" t="0" r="r" b="b"/>
              <a:pathLst>
                <a:path w="3756" h="1054">
                  <a:moveTo>
                    <a:pt x="6" y="880"/>
                  </a:moveTo>
                  <a:lnTo>
                    <a:pt x="0" y="1054"/>
                  </a:lnTo>
                  <a:lnTo>
                    <a:pt x="3756" y="0"/>
                  </a:lnTo>
                </a:path>
              </a:pathLst>
            </a:custGeom>
            <a:noFill/>
            <a:ln w="28575">
              <a:solidFill>
                <a:srgbClr val="333399"/>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6" name="任意多边形 167964"/>
            <p:cNvSpPr>
              <a:spLocks noChangeArrowheads="1"/>
            </p:cNvSpPr>
            <p:nvPr/>
          </p:nvSpPr>
          <p:spPr bwMode="auto">
            <a:xfrm>
              <a:off x="8927372" y="2959101"/>
              <a:ext cx="409575" cy="666750"/>
            </a:xfrm>
            <a:custGeom>
              <a:avLst/>
              <a:gdLst>
                <a:gd name="T0" fmla="*/ 0 w 258"/>
                <a:gd name="T1" fmla="*/ 420 h 420"/>
                <a:gd name="T2" fmla="*/ 252 w 258"/>
                <a:gd name="T3" fmla="*/ 420 h 420"/>
                <a:gd name="T4" fmla="*/ 258 w 258"/>
                <a:gd name="T5" fmla="*/ 0 h 420"/>
              </a:gdLst>
              <a:ahLst/>
              <a:cxnLst>
                <a:cxn ang="0">
                  <a:pos x="T0" y="T1"/>
                </a:cxn>
                <a:cxn ang="0">
                  <a:pos x="T2" y="T3"/>
                </a:cxn>
                <a:cxn ang="0">
                  <a:pos x="T4" y="T5"/>
                </a:cxn>
              </a:cxnLst>
              <a:rect l="0" t="0" r="r" b="b"/>
              <a:pathLst>
                <a:path w="258" h="420">
                  <a:moveTo>
                    <a:pt x="0" y="420"/>
                  </a:moveTo>
                  <a:lnTo>
                    <a:pt x="252" y="420"/>
                  </a:lnTo>
                  <a:lnTo>
                    <a:pt x="258" y="0"/>
                  </a:lnTo>
                </a:path>
              </a:pathLst>
            </a:custGeom>
            <a:noFill/>
            <a:ln w="28575">
              <a:solidFill>
                <a:srgbClr val="333399"/>
              </a:solidFill>
              <a:rou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7" name="圆角矩形标注 167965"/>
            <p:cNvSpPr>
              <a:spLocks noChangeArrowheads="1"/>
            </p:cNvSpPr>
            <p:nvPr/>
          </p:nvSpPr>
          <p:spPr bwMode="auto">
            <a:xfrm>
              <a:off x="7476397" y="2393951"/>
              <a:ext cx="1222375" cy="698500"/>
            </a:xfrm>
            <a:prstGeom prst="wedgeRoundRectCallout">
              <a:avLst>
                <a:gd name="adj1" fmla="val 67273"/>
                <a:gd name="adj2" fmla="val 123634"/>
                <a:gd name="adj3" fmla="val 16667"/>
              </a:avLst>
            </a:prstGeom>
            <a:solidFill>
              <a:srgbClr val="FFFF99"/>
            </a:solidFill>
            <a:ln w="9525">
              <a:solidFill>
                <a:srgbClr val="333399"/>
              </a:solidFill>
              <a:miter lim="800000"/>
            </a:ln>
            <a:effectLst>
              <a:outerShdw dist="35921" dir="2700000" algn="ctr" rotWithShape="0">
                <a:schemeClr val="bg2"/>
              </a:outerShdw>
            </a:effectLst>
          </p:spPr>
          <p:txBody>
            <a:bodyPr/>
            <a:lstStyle/>
            <a:p>
              <a:pPr algn="ctr"/>
              <a:endParaRPr lang="zh-CN" altLang="en-US" sz="3200">
                <a:solidFill>
                  <a:schemeClr val="tx1"/>
                </a:solidFill>
                <a:latin typeface="微软雅黑" panose="020B0503020204020204" pitchFamily="34" charset="-122"/>
                <a:ea typeface="微软雅黑" panose="020B0503020204020204" pitchFamily="34" charset="-122"/>
              </a:endParaRPr>
            </a:p>
          </p:txBody>
        </p:sp>
        <p:sp>
          <p:nvSpPr>
            <p:cNvPr id="38" name="文本框 167966"/>
            <p:cNvSpPr txBox="1">
              <a:spLocks noChangeArrowheads="1"/>
            </p:cNvSpPr>
            <p:nvPr/>
          </p:nvSpPr>
          <p:spPr bwMode="auto">
            <a:xfrm>
              <a:off x="7472270" y="2379663"/>
              <a:ext cx="119888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一次一个</a:t>
              </a:r>
            </a:p>
            <a:p>
              <a:pPr algn="ctr"/>
              <a:r>
                <a:rPr lang="zh-CN" altLang="en-US" sz="2000" dirty="0">
                  <a:solidFill>
                    <a:schemeClr val="tx1"/>
                  </a:solidFill>
                  <a:latin typeface="微软雅黑" panose="020B0503020204020204" pitchFamily="34" charset="-122"/>
                  <a:ea typeface="微软雅黑" panose="020B0503020204020204" pitchFamily="34" charset="-122"/>
                </a:rPr>
                <a:t>客户进程</a:t>
              </a:r>
            </a:p>
          </p:txBody>
        </p:sp>
        <p:sp>
          <p:nvSpPr>
            <p:cNvPr id="39" name="矩形 167967"/>
            <p:cNvSpPr>
              <a:spLocks noChangeArrowheads="1"/>
            </p:cNvSpPr>
            <p:nvPr/>
          </p:nvSpPr>
          <p:spPr bwMode="auto">
            <a:xfrm>
              <a:off x="9228997" y="3168651"/>
              <a:ext cx="250825" cy="246062"/>
            </a:xfrm>
            <a:prstGeom prst="rect">
              <a:avLst/>
            </a:prstGeom>
            <a:solidFill>
              <a:schemeClr val="bg1"/>
            </a:solidFill>
            <a:ln w="28575">
              <a:solidFill>
                <a:srgbClr val="333399"/>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0" name="矩形 167968"/>
            <p:cNvSpPr>
              <a:spLocks noChangeArrowheads="1"/>
            </p:cNvSpPr>
            <p:nvPr/>
          </p:nvSpPr>
          <p:spPr bwMode="auto">
            <a:xfrm>
              <a:off x="4656997" y="3878263"/>
              <a:ext cx="238125" cy="231775"/>
            </a:xfrm>
            <a:prstGeom prst="rect">
              <a:avLst/>
            </a:prstGeom>
            <a:solidFill>
              <a:schemeClr val="bg1"/>
            </a:solidFill>
            <a:ln w="19050">
              <a:solidFill>
                <a:srgbClr val="333399"/>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1" name="矩形 167969"/>
            <p:cNvSpPr>
              <a:spLocks noChangeArrowheads="1"/>
            </p:cNvSpPr>
            <p:nvPr/>
          </p:nvSpPr>
          <p:spPr bwMode="auto">
            <a:xfrm>
              <a:off x="6211160" y="2857501"/>
              <a:ext cx="263525" cy="244475"/>
            </a:xfrm>
            <a:prstGeom prst="rect">
              <a:avLst/>
            </a:prstGeom>
            <a:solidFill>
              <a:schemeClr val="bg1"/>
            </a:solidFill>
            <a:ln w="19050">
              <a:solidFill>
                <a:srgbClr val="333399"/>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2" name="矩形 167970"/>
            <p:cNvSpPr>
              <a:spLocks noChangeArrowheads="1"/>
            </p:cNvSpPr>
            <p:nvPr/>
          </p:nvSpPr>
          <p:spPr bwMode="auto">
            <a:xfrm>
              <a:off x="2844072" y="4814888"/>
              <a:ext cx="225425" cy="219075"/>
            </a:xfrm>
            <a:prstGeom prst="rect">
              <a:avLst/>
            </a:prstGeom>
            <a:solidFill>
              <a:schemeClr val="bg1"/>
            </a:solidFill>
            <a:ln w="19050">
              <a:solidFill>
                <a:srgbClr val="333399"/>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43" name="文本框 170003">
            <a:extLst>
              <a:ext uri="{FF2B5EF4-FFF2-40B4-BE49-F238E27FC236}">
                <a16:creationId xmlns:a16="http://schemas.microsoft.com/office/drawing/2014/main" id="{54600B4E-5DD7-41DB-86E7-F1F67F6CACC2}"/>
              </a:ext>
            </a:extLst>
          </p:cNvPr>
          <p:cNvSpPr txBox="1">
            <a:spLocks noChangeArrowheads="1"/>
          </p:cNvSpPr>
          <p:nvPr/>
        </p:nvSpPr>
        <p:spPr bwMode="auto">
          <a:xfrm>
            <a:off x="2867793" y="4354314"/>
            <a:ext cx="71630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rPr>
              <a:t></a:t>
            </a:r>
          </a:p>
        </p:txBody>
      </p:sp>
      <p:sp>
        <p:nvSpPr>
          <p:cNvPr id="46" name="文本框 170003">
            <a:extLst>
              <a:ext uri="{FF2B5EF4-FFF2-40B4-BE49-F238E27FC236}">
                <a16:creationId xmlns:a16="http://schemas.microsoft.com/office/drawing/2014/main" id="{F19400CB-9AB3-49FB-A06B-1C4FC763F176}"/>
              </a:ext>
            </a:extLst>
          </p:cNvPr>
          <p:cNvSpPr txBox="1">
            <a:spLocks noChangeArrowheads="1"/>
          </p:cNvSpPr>
          <p:nvPr/>
        </p:nvSpPr>
        <p:spPr bwMode="auto">
          <a:xfrm>
            <a:off x="4672394" y="3433249"/>
            <a:ext cx="71630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rPr>
              <a:t></a:t>
            </a:r>
          </a:p>
        </p:txBody>
      </p:sp>
      <p:sp>
        <p:nvSpPr>
          <p:cNvPr id="47" name="文本框 170003">
            <a:extLst>
              <a:ext uri="{FF2B5EF4-FFF2-40B4-BE49-F238E27FC236}">
                <a16:creationId xmlns:a16="http://schemas.microsoft.com/office/drawing/2014/main" id="{CE41BBBE-A799-4E87-8932-41939D10A403}"/>
              </a:ext>
            </a:extLst>
          </p:cNvPr>
          <p:cNvSpPr txBox="1">
            <a:spLocks noChangeArrowheads="1"/>
          </p:cNvSpPr>
          <p:nvPr/>
        </p:nvSpPr>
        <p:spPr bwMode="auto">
          <a:xfrm>
            <a:off x="6218570" y="2479000"/>
            <a:ext cx="71630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rPr>
              <a:t></a:t>
            </a:r>
          </a:p>
        </p:txBody>
      </p:sp>
      <p:sp>
        <p:nvSpPr>
          <p:cNvPr id="48" name="文本框 170003">
            <a:extLst>
              <a:ext uri="{FF2B5EF4-FFF2-40B4-BE49-F238E27FC236}">
                <a16:creationId xmlns:a16="http://schemas.microsoft.com/office/drawing/2014/main" id="{96E33638-A2AD-45C9-9F9A-1DE4DA1E49AC}"/>
              </a:ext>
            </a:extLst>
          </p:cNvPr>
          <p:cNvSpPr txBox="1">
            <a:spLocks noChangeArrowheads="1"/>
          </p:cNvSpPr>
          <p:nvPr/>
        </p:nvSpPr>
        <p:spPr bwMode="auto">
          <a:xfrm>
            <a:off x="9243436" y="2727126"/>
            <a:ext cx="71630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rPr>
              <a:t></a:t>
            </a:r>
          </a:p>
        </p:txBody>
      </p:sp>
    </p:spTree>
    <p:extLst>
      <p:ext uri="{BB962C8B-B14F-4D97-AF65-F5344CB8AC3E}">
        <p14:creationId xmlns:p14="http://schemas.microsoft.com/office/powerpoint/2010/main" val="42440655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pPr fontAlgn="base">
              <a:lnSpc>
                <a:spcPct val="150000"/>
              </a:lnSpc>
            </a:pPr>
            <a:r>
              <a:rPr lang="zh-CN" altLang="en-US" dirty="0"/>
              <a:t>实时流式协议</a:t>
            </a:r>
            <a:r>
              <a:rPr lang="en-US" altLang="zh-CN" dirty="0"/>
              <a:t>RTSP (Real-Time Streaming Protocol) </a:t>
            </a:r>
            <a:r>
              <a:rPr lang="zh-CN" altLang="en-US" dirty="0"/>
              <a:t>：</a:t>
            </a:r>
            <a:endParaRPr lang="en-US" altLang="zh-CN" dirty="0"/>
          </a:p>
          <a:p>
            <a:pPr lvl="1" fontAlgn="base">
              <a:lnSpc>
                <a:spcPct val="150000"/>
              </a:lnSpc>
              <a:buFont typeface="Wingdings" panose="05000000000000000000" pitchFamily="2" charset="2"/>
              <a:buChar char="Ø"/>
            </a:pPr>
            <a:r>
              <a:rPr lang="en-US" altLang="zh-CN" sz="2000" dirty="0">
                <a:solidFill>
                  <a:srgbClr val="C00000"/>
                </a:solidFill>
              </a:rPr>
              <a:t>RTSP</a:t>
            </a:r>
            <a:r>
              <a:rPr lang="zh-CN" altLang="en-US" sz="2000" dirty="0">
                <a:solidFill>
                  <a:srgbClr val="C00000"/>
                </a:solidFill>
              </a:rPr>
              <a:t>本身并不传送数据</a:t>
            </a:r>
            <a:r>
              <a:rPr lang="zh-CN" altLang="en-US" sz="2000" dirty="0"/>
              <a:t>，是一个多媒体播放控制协议</a:t>
            </a:r>
            <a:endParaRPr lang="en-US" altLang="zh-CN" sz="2000" dirty="0"/>
          </a:p>
          <a:p>
            <a:pPr lvl="1" fontAlgn="base">
              <a:lnSpc>
                <a:spcPct val="150000"/>
              </a:lnSpc>
              <a:buFont typeface="Wingdings" panose="05000000000000000000" pitchFamily="2" charset="2"/>
              <a:buChar char="Ø"/>
            </a:pPr>
            <a:r>
              <a:rPr lang="en-US" altLang="zh-CN" sz="2000" dirty="0"/>
              <a:t>RTSP</a:t>
            </a:r>
            <a:r>
              <a:rPr lang="zh-CN" altLang="en-US" sz="2000" dirty="0"/>
              <a:t>对用户下载的实时数据的播放情况进行控制，如：暂停</a:t>
            </a:r>
            <a:r>
              <a:rPr lang="en-US" altLang="zh-CN" sz="2000" dirty="0"/>
              <a:t>/</a:t>
            </a:r>
            <a:r>
              <a:rPr lang="zh-CN" altLang="en-US" sz="2000" dirty="0"/>
              <a:t>继续、后退、前进等。</a:t>
            </a:r>
            <a:r>
              <a:rPr lang="en-US" altLang="zh-CN" sz="2000" dirty="0"/>
              <a:t> </a:t>
            </a:r>
            <a:r>
              <a:rPr lang="zh-CN" altLang="en-US" sz="2000" dirty="0"/>
              <a:t>又称为“互联网录像机遥控协议”</a:t>
            </a:r>
            <a:endParaRPr lang="en-US" altLang="zh-CN" sz="2000" dirty="0"/>
          </a:p>
          <a:p>
            <a:pPr lvl="1" fontAlgn="base">
              <a:lnSpc>
                <a:spcPct val="150000"/>
              </a:lnSpc>
              <a:buClr>
                <a:schemeClr val="tx1"/>
              </a:buClr>
              <a:buFont typeface="Wingdings" panose="05000000000000000000" pitchFamily="2" charset="2"/>
              <a:buChar char="Ø"/>
            </a:pPr>
            <a:r>
              <a:rPr lang="en-US" altLang="zh-CN" sz="2000" dirty="0"/>
              <a:t>RTSP </a:t>
            </a:r>
            <a:r>
              <a:rPr lang="zh-CN" altLang="en-US" sz="2000" dirty="0"/>
              <a:t>是有状态的协议，它记录用户所处于的状态（初始化状态、播放状态或暂停状态）</a:t>
            </a:r>
          </a:p>
          <a:p>
            <a:pPr lvl="1" fontAlgn="base">
              <a:lnSpc>
                <a:spcPct val="150000"/>
              </a:lnSpc>
              <a:buClr>
                <a:schemeClr val="tx1"/>
              </a:buClr>
              <a:buFont typeface="Wingdings" panose="05000000000000000000" pitchFamily="2" charset="2"/>
              <a:buChar char="Ø"/>
            </a:pPr>
            <a:r>
              <a:rPr lang="en-US" altLang="zh-CN" sz="2000" dirty="0"/>
              <a:t>RTSP </a:t>
            </a:r>
            <a:r>
              <a:rPr lang="zh-CN" altLang="en-US" sz="2000" dirty="0"/>
              <a:t>控制分组既可在 </a:t>
            </a:r>
            <a:r>
              <a:rPr lang="en-US" altLang="zh-CN" sz="2000" dirty="0"/>
              <a:t>TCP </a:t>
            </a:r>
            <a:r>
              <a:rPr lang="zh-CN" altLang="en-US" sz="2000" dirty="0"/>
              <a:t>上传送，也可在 </a:t>
            </a:r>
            <a:r>
              <a:rPr lang="en-US" altLang="zh-CN" sz="2000" dirty="0"/>
              <a:t>UDP </a:t>
            </a:r>
            <a:r>
              <a:rPr lang="zh-CN" altLang="en-US" sz="2000" dirty="0"/>
              <a:t>上传送</a:t>
            </a:r>
            <a:endParaRPr lang="en-US" altLang="zh-CN" sz="2000" dirty="0"/>
          </a:p>
          <a:p>
            <a:pPr lvl="1" fontAlgn="base">
              <a:lnSpc>
                <a:spcPct val="150000"/>
              </a:lnSpc>
              <a:buClr>
                <a:schemeClr val="tx1"/>
              </a:buClr>
              <a:buFont typeface="Wingdings" panose="05000000000000000000" pitchFamily="2" charset="2"/>
              <a:buChar char="Ø"/>
            </a:pPr>
            <a:r>
              <a:rPr lang="en-US" altLang="zh-CN" sz="2000" dirty="0"/>
              <a:t>RTSP </a:t>
            </a:r>
            <a:r>
              <a:rPr lang="zh-CN" altLang="en-US" sz="2000" dirty="0"/>
              <a:t>没有定义音频</a:t>
            </a:r>
            <a:r>
              <a:rPr lang="en-US" altLang="zh-CN" sz="2000" dirty="0"/>
              <a:t>/</a:t>
            </a:r>
            <a:r>
              <a:rPr lang="zh-CN" altLang="en-US" sz="2000" dirty="0"/>
              <a:t>视频的压缩方案，也没规定音频</a:t>
            </a:r>
            <a:r>
              <a:rPr lang="en-US" altLang="zh-CN" sz="2000" dirty="0"/>
              <a:t>/</a:t>
            </a:r>
            <a:r>
              <a:rPr lang="zh-CN" altLang="en-US" sz="2000" dirty="0"/>
              <a:t>视频在网络中传送时应如何封装在分组中</a:t>
            </a:r>
            <a:endParaRPr lang="en-US" altLang="zh-CN" sz="2000" dirty="0"/>
          </a:p>
          <a:p>
            <a:pPr lvl="1" fontAlgn="base">
              <a:lnSpc>
                <a:spcPct val="150000"/>
              </a:lnSpc>
              <a:buClr>
                <a:schemeClr val="tx1"/>
              </a:buClr>
              <a:buFont typeface="Wingdings" panose="05000000000000000000" pitchFamily="2" charset="2"/>
              <a:buChar char="Ø"/>
            </a:pPr>
            <a:r>
              <a:rPr lang="en-US" altLang="zh-CN" sz="2000" dirty="0"/>
              <a:t>RTSP </a:t>
            </a:r>
            <a:r>
              <a:rPr lang="zh-CN" altLang="en-US" sz="2000" dirty="0"/>
              <a:t>协议本身</a:t>
            </a:r>
            <a:r>
              <a:rPr lang="zh-CN" altLang="en-US" sz="2000" dirty="0">
                <a:solidFill>
                  <a:srgbClr val="C00000"/>
                </a:solidFill>
              </a:rPr>
              <a:t>没有规定</a:t>
            </a:r>
            <a:r>
              <a:rPr lang="zh-CN" altLang="en-US" sz="2000" dirty="0"/>
              <a:t>音频</a:t>
            </a:r>
            <a:r>
              <a:rPr lang="en-US" altLang="zh-CN" sz="2000" dirty="0"/>
              <a:t>/</a:t>
            </a:r>
            <a:r>
              <a:rPr lang="zh-CN" altLang="en-US" sz="2000" dirty="0"/>
              <a:t>视频流在媒体播放器中应如何缓存，由协议的具体实现负责</a:t>
            </a:r>
          </a:p>
          <a:p>
            <a:pPr lvl="1" fontAlgn="base">
              <a:lnSpc>
                <a:spcPct val="150000"/>
              </a:lnSpc>
            </a:pPr>
            <a:endParaRPr lang="zh-CN" altLang="en-US" sz="2000" dirty="0"/>
          </a:p>
        </p:txBody>
      </p:sp>
      <p:sp>
        <p:nvSpPr>
          <p:cNvPr id="7" name="标题 1">
            <a:extLst>
              <a:ext uri="{FF2B5EF4-FFF2-40B4-BE49-F238E27FC236}">
                <a16:creationId xmlns:a16="http://schemas.microsoft.com/office/drawing/2014/main" id="{0B1CCF3D-5729-42AF-81B1-CF3DF6EE9FE1}"/>
              </a:ext>
            </a:extLst>
          </p:cNvPr>
          <p:cNvSpPr>
            <a:spLocks noGrp="1"/>
          </p:cNvSpPr>
          <p:nvPr>
            <p:ph type="title"/>
          </p:nvPr>
        </p:nvSpPr>
        <p:spPr/>
        <p:txBody>
          <a:bodyPr>
            <a:normAutofit/>
          </a:bodyPr>
          <a:lstStyle/>
          <a:p>
            <a:r>
              <a:rPr lang="zh-CN" altLang="en-US" sz="3200" dirty="0"/>
              <a:t>音视频连接控制协议：</a:t>
            </a:r>
            <a:r>
              <a:rPr lang="en-US" altLang="zh-CN" sz="3200" dirty="0"/>
              <a:t>RTSP</a:t>
            </a:r>
            <a:r>
              <a:rPr lang="zh-CN" altLang="en-US" sz="3200" dirty="0"/>
              <a:t>协议</a:t>
            </a:r>
          </a:p>
        </p:txBody>
      </p:sp>
    </p:spTree>
    <p:extLst>
      <p:ext uri="{BB962C8B-B14F-4D97-AF65-F5344CB8AC3E}">
        <p14:creationId xmlns:p14="http://schemas.microsoft.com/office/powerpoint/2010/main" val="137099220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0400" y="1130300"/>
            <a:ext cx="6426886" cy="5003800"/>
          </a:xfrm>
        </p:spPr>
        <p:txBody>
          <a:bodyPr>
            <a:noAutofit/>
          </a:bodyPr>
          <a:lstStyle/>
          <a:p>
            <a:pPr fontAlgn="base"/>
            <a:r>
              <a:rPr lang="zh-CN" altLang="en-US" sz="2400" dirty="0"/>
              <a:t>使用 </a:t>
            </a:r>
            <a:r>
              <a:rPr lang="en-US" altLang="zh-CN" sz="2400" dirty="0"/>
              <a:t>RTSP </a:t>
            </a:r>
            <a:r>
              <a:rPr lang="zh-CN" altLang="en-US" sz="2400" dirty="0"/>
              <a:t>的媒体服务器的工作过程：</a:t>
            </a:r>
            <a:endParaRPr lang="en-US" altLang="zh-CN" sz="2400" dirty="0"/>
          </a:p>
          <a:p>
            <a:pPr marL="450850" lvl="1" indent="-358775" fontAlgn="base">
              <a:buClr>
                <a:schemeClr val="tx1"/>
              </a:buClr>
              <a:buFont typeface="Wingdings" panose="05000000000000000000" pitchFamily="2" charset="2"/>
              <a:buChar char="Ø"/>
            </a:pPr>
            <a:r>
              <a:rPr lang="zh-CN" altLang="en-US" sz="2000" dirty="0"/>
              <a:t>浏览器向万维网服务器请求音</a:t>
            </a:r>
            <a:r>
              <a:rPr lang="en-US" altLang="zh-CN" sz="2000" dirty="0"/>
              <a:t>/</a:t>
            </a:r>
            <a:r>
              <a:rPr lang="zh-CN" altLang="en-US" sz="2000" dirty="0"/>
              <a:t>视频文件</a:t>
            </a:r>
            <a:endParaRPr lang="en-US" altLang="zh-CN" sz="2000" dirty="0"/>
          </a:p>
          <a:p>
            <a:pPr marL="450850" lvl="1" indent="-358775" fontAlgn="base">
              <a:buClr>
                <a:schemeClr val="tx1"/>
              </a:buClr>
              <a:buFont typeface="Wingdings" panose="05000000000000000000" pitchFamily="2" charset="2"/>
              <a:buChar char="Ø"/>
            </a:pPr>
            <a:r>
              <a:rPr lang="zh-CN" altLang="en-US" sz="2000" dirty="0"/>
              <a:t>万维网服务器从浏览器发送携带有元文件的响应</a:t>
            </a:r>
          </a:p>
          <a:p>
            <a:pPr marL="450850" lvl="1" indent="-358775" fontAlgn="base">
              <a:buClr>
                <a:schemeClr val="tx1"/>
              </a:buClr>
              <a:buFont typeface="Wingdings" panose="05000000000000000000" pitchFamily="2" charset="2"/>
              <a:buChar char="Ø"/>
            </a:pPr>
            <a:r>
              <a:rPr lang="zh-CN" altLang="en-US" sz="2000" dirty="0"/>
              <a:t>浏览器把收到的元文件传输给媒体播放器</a:t>
            </a:r>
          </a:p>
          <a:p>
            <a:pPr marL="450850" lvl="1" indent="-358775" fontAlgn="base">
              <a:buClr>
                <a:schemeClr val="tx1"/>
              </a:buClr>
              <a:buFont typeface="Wingdings" panose="05000000000000000000" pitchFamily="2" charset="2"/>
              <a:buChar char="Ø"/>
            </a:pPr>
            <a:r>
              <a:rPr lang="en-US" altLang="zh-CN" sz="2000" dirty="0"/>
              <a:t>RTSP </a:t>
            </a:r>
            <a:r>
              <a:rPr lang="zh-CN" altLang="en-US" sz="2000" dirty="0"/>
              <a:t>客户与媒体服务器的 </a:t>
            </a:r>
            <a:r>
              <a:rPr lang="en-US" altLang="zh-CN" sz="2000" dirty="0"/>
              <a:t>RTSP </a:t>
            </a:r>
            <a:r>
              <a:rPr lang="zh-CN" altLang="en-US" sz="2000" dirty="0"/>
              <a:t>服务器建立连接</a:t>
            </a:r>
          </a:p>
          <a:p>
            <a:pPr marL="450850" lvl="1" indent="-358775" fontAlgn="base">
              <a:buClr>
                <a:schemeClr val="tx1"/>
              </a:buClr>
              <a:buFont typeface="Wingdings" panose="05000000000000000000" pitchFamily="2" charset="2"/>
              <a:buChar char="Ø"/>
            </a:pPr>
            <a:r>
              <a:rPr lang="en-US" altLang="zh-CN" sz="2000" dirty="0"/>
              <a:t>RTSP </a:t>
            </a:r>
            <a:r>
              <a:rPr lang="zh-CN" altLang="en-US" sz="2000" dirty="0"/>
              <a:t>服务器发送响应 </a:t>
            </a:r>
            <a:r>
              <a:rPr lang="en-US" altLang="zh-CN" sz="2000" dirty="0"/>
              <a:t>RESPONSE </a:t>
            </a:r>
            <a:r>
              <a:rPr lang="zh-CN" altLang="en-US" sz="2000" dirty="0"/>
              <a:t>报文</a:t>
            </a:r>
          </a:p>
          <a:p>
            <a:pPr marL="450850" lvl="1" indent="-358775" fontAlgn="base">
              <a:buClr>
                <a:schemeClr val="tx1"/>
              </a:buClr>
              <a:buFont typeface="Wingdings" panose="05000000000000000000" pitchFamily="2" charset="2"/>
              <a:buChar char="Ø"/>
            </a:pPr>
            <a:r>
              <a:rPr lang="en-US" altLang="zh-CN" sz="2000" dirty="0"/>
              <a:t>RTSP </a:t>
            </a:r>
            <a:r>
              <a:rPr lang="zh-CN" altLang="en-US" sz="2000" dirty="0"/>
              <a:t>客户发送 </a:t>
            </a:r>
            <a:r>
              <a:rPr lang="en-US" altLang="zh-CN" sz="2000" dirty="0"/>
              <a:t>PLAY </a:t>
            </a:r>
            <a:r>
              <a:rPr lang="zh-CN" altLang="en-US" sz="2000" dirty="0"/>
              <a:t>报文，开始下载音</a:t>
            </a:r>
            <a:r>
              <a:rPr lang="en-US" altLang="zh-CN" sz="2000" dirty="0"/>
              <a:t>/</a:t>
            </a:r>
            <a:r>
              <a:rPr lang="zh-CN" altLang="en-US" sz="2000" dirty="0"/>
              <a:t>视频文件的</a:t>
            </a:r>
            <a:r>
              <a:rPr lang="zh-CN" altLang="en-US" sz="2000" dirty="0">
                <a:solidFill>
                  <a:srgbClr val="FF0000"/>
                </a:solidFill>
              </a:rPr>
              <a:t>特定位置</a:t>
            </a:r>
          </a:p>
          <a:p>
            <a:pPr marL="450850" lvl="1" indent="-358775" fontAlgn="base">
              <a:buClr>
                <a:schemeClr val="tx1"/>
              </a:buClr>
              <a:buFont typeface="Wingdings" panose="05000000000000000000" pitchFamily="2" charset="2"/>
              <a:buChar char="Ø"/>
            </a:pPr>
            <a:r>
              <a:rPr lang="en-US" altLang="zh-CN" sz="2000" dirty="0"/>
              <a:t>RTSP </a:t>
            </a:r>
            <a:r>
              <a:rPr lang="zh-CN" altLang="en-US" sz="2000" dirty="0"/>
              <a:t>服务器发送响应 </a:t>
            </a:r>
            <a:r>
              <a:rPr lang="en-US" altLang="zh-CN" sz="2000" dirty="0"/>
              <a:t>RESPONSE </a:t>
            </a:r>
            <a:r>
              <a:rPr lang="zh-CN" altLang="en-US" sz="2000" dirty="0"/>
              <a:t>报文</a:t>
            </a:r>
            <a:endParaRPr lang="en-US" altLang="zh-CN" sz="2000" dirty="0"/>
          </a:p>
          <a:p>
            <a:pPr marL="450850" lvl="1" indent="-358775" fontAlgn="base">
              <a:buClr>
                <a:schemeClr val="tx1"/>
              </a:buClr>
              <a:buFont typeface="Wingdings" panose="05000000000000000000" pitchFamily="2" charset="2"/>
              <a:buChar char="Ø"/>
            </a:pPr>
            <a:r>
              <a:rPr lang="zh-CN" altLang="en-US" sz="2000" dirty="0"/>
              <a:t>开始传输</a:t>
            </a:r>
            <a:r>
              <a:rPr lang="zh-CN" altLang="en-US" sz="2000" dirty="0">
                <a:solidFill>
                  <a:srgbClr val="7030A0"/>
                </a:solidFill>
              </a:rPr>
              <a:t>音视频数据</a:t>
            </a:r>
            <a:r>
              <a:rPr lang="zh-CN" altLang="en-US" sz="2000" dirty="0"/>
              <a:t>（使用</a:t>
            </a:r>
            <a:r>
              <a:rPr lang="en-US" altLang="zh-CN" sz="2000" dirty="0"/>
              <a:t>RTP</a:t>
            </a:r>
            <a:r>
              <a:rPr lang="zh-CN" altLang="en-US" sz="2000" dirty="0"/>
              <a:t>协议）</a:t>
            </a:r>
          </a:p>
          <a:p>
            <a:pPr marL="450850" lvl="1" indent="-358775" fontAlgn="base">
              <a:buClr>
                <a:schemeClr val="tx1"/>
              </a:buClr>
              <a:buFont typeface="Wingdings" panose="05000000000000000000" pitchFamily="2" charset="2"/>
              <a:buChar char="Ø"/>
            </a:pPr>
            <a:r>
              <a:rPr lang="en-US" altLang="zh-CN" sz="2000" dirty="0"/>
              <a:t>RTSP </a:t>
            </a:r>
            <a:r>
              <a:rPr lang="zh-CN" altLang="en-US" sz="2000" dirty="0"/>
              <a:t>客户发送 </a:t>
            </a:r>
            <a:r>
              <a:rPr lang="en-US" altLang="zh-CN" sz="2000" dirty="0"/>
              <a:t>TEARDOWN </a:t>
            </a:r>
            <a:r>
              <a:rPr lang="zh-CN" altLang="en-US" sz="2000" dirty="0"/>
              <a:t>报文断开连接</a:t>
            </a:r>
          </a:p>
          <a:p>
            <a:pPr marL="450850" lvl="1" indent="-358775" fontAlgn="base">
              <a:buClr>
                <a:schemeClr val="tx1"/>
              </a:buClr>
              <a:buFont typeface="Wingdings" panose="05000000000000000000" pitchFamily="2" charset="2"/>
              <a:buChar char="Ø"/>
            </a:pPr>
            <a:r>
              <a:rPr lang="en-US" altLang="zh-CN" sz="2000" dirty="0"/>
              <a:t>RTSP </a:t>
            </a:r>
            <a:r>
              <a:rPr lang="zh-CN" altLang="en-US" sz="2000" dirty="0"/>
              <a:t>服务器发送响应 </a:t>
            </a:r>
            <a:r>
              <a:rPr lang="en-US" altLang="zh-CN" sz="2000" dirty="0"/>
              <a:t>RESPONSE </a:t>
            </a:r>
            <a:r>
              <a:rPr lang="zh-CN" altLang="en-US" sz="2000" dirty="0"/>
              <a:t>报文 </a:t>
            </a:r>
            <a:endParaRPr lang="en-US" altLang="zh-CN" sz="2000" dirty="0"/>
          </a:p>
          <a:p>
            <a:pPr fontAlgn="base"/>
            <a:endParaRPr lang="en-US" altLang="zh-CN" sz="2400" dirty="0"/>
          </a:p>
          <a:p>
            <a:pPr lvl="1" fontAlgn="base"/>
            <a:endParaRPr lang="zh-CN" altLang="en-US" sz="2000" dirty="0"/>
          </a:p>
        </p:txBody>
      </p:sp>
      <p:sp>
        <p:nvSpPr>
          <p:cNvPr id="51" name="标题 1">
            <a:extLst>
              <a:ext uri="{FF2B5EF4-FFF2-40B4-BE49-F238E27FC236}">
                <a16:creationId xmlns:a16="http://schemas.microsoft.com/office/drawing/2014/main" id="{F6B856FC-67CA-4864-8278-7E583FEF203A}"/>
              </a:ext>
            </a:extLst>
          </p:cNvPr>
          <p:cNvSpPr>
            <a:spLocks noGrp="1"/>
          </p:cNvSpPr>
          <p:nvPr>
            <p:ph type="title"/>
          </p:nvPr>
        </p:nvSpPr>
        <p:spPr/>
        <p:txBody>
          <a:bodyPr>
            <a:normAutofit/>
          </a:bodyPr>
          <a:lstStyle/>
          <a:p>
            <a:r>
              <a:rPr lang="zh-CN" altLang="en-US" sz="3200" dirty="0"/>
              <a:t>音视频连接控制协议：</a:t>
            </a:r>
            <a:r>
              <a:rPr lang="en-US" altLang="zh-CN" sz="3200" dirty="0"/>
              <a:t>RTSP</a:t>
            </a:r>
            <a:r>
              <a:rPr lang="zh-CN" altLang="en-US" sz="3200" dirty="0"/>
              <a:t>协议</a:t>
            </a:r>
          </a:p>
        </p:txBody>
      </p:sp>
      <p:sp>
        <p:nvSpPr>
          <p:cNvPr id="5" name="Rectangle 5"/>
          <p:cNvSpPr>
            <a:spLocks noChangeArrowheads="1"/>
          </p:cNvSpPr>
          <p:nvPr/>
        </p:nvSpPr>
        <p:spPr bwMode="auto">
          <a:xfrm>
            <a:off x="7202962" y="2150963"/>
            <a:ext cx="952499" cy="3396372"/>
          </a:xfrm>
          <a:prstGeom prst="rect">
            <a:avLst/>
          </a:prstGeom>
          <a:noFill/>
          <a:ln w="9525" algn="ctr">
            <a:solidFill>
              <a:schemeClr val="tx1"/>
            </a:solidFill>
            <a:miter lim="800000"/>
            <a:headEnd/>
            <a:tailEnd/>
          </a:ln>
          <a:effectLst/>
        </p:spPr>
        <p:txBody>
          <a:bodyPr wrap="none" anchor="ctr"/>
          <a:lstStyle/>
          <a:p>
            <a:pPr algn="ctr"/>
            <a:endParaRPr lang="zh-CN" altLang="zh-CN" sz="1200" b="1">
              <a:solidFill>
                <a:prstClr val="black"/>
              </a:solidFill>
              <a:latin typeface="微软雅黑" pitchFamily="34" charset="-122"/>
              <a:ea typeface="微软雅黑" pitchFamily="34" charset="-122"/>
            </a:endParaRPr>
          </a:p>
        </p:txBody>
      </p:sp>
      <p:sp>
        <p:nvSpPr>
          <p:cNvPr id="6" name="Rectangle 6"/>
          <p:cNvSpPr>
            <a:spLocks noChangeArrowheads="1"/>
          </p:cNvSpPr>
          <p:nvPr/>
        </p:nvSpPr>
        <p:spPr bwMode="auto">
          <a:xfrm>
            <a:off x="10779756" y="2210280"/>
            <a:ext cx="747282" cy="774947"/>
          </a:xfrm>
          <a:prstGeom prst="rect">
            <a:avLst/>
          </a:prstGeom>
          <a:noFill/>
          <a:ln w="9525" algn="ctr">
            <a:solidFill>
              <a:schemeClr val="tx1"/>
            </a:solidFill>
            <a:miter lim="800000"/>
            <a:headEnd/>
            <a:tailEnd/>
          </a:ln>
          <a:effectLst/>
        </p:spPr>
        <p:txBody>
          <a:bodyPr wrap="none" anchor="ctr"/>
          <a:lstStyle/>
          <a:p>
            <a:pPr algn="ctr"/>
            <a:r>
              <a:rPr lang="zh-CN" altLang="en-US" sz="1400" dirty="0">
                <a:solidFill>
                  <a:prstClr val="black"/>
                </a:solidFill>
                <a:latin typeface="微软雅黑" pitchFamily="34" charset="-122"/>
                <a:ea typeface="微软雅黑" pitchFamily="34" charset="-122"/>
              </a:rPr>
              <a:t>万维网</a:t>
            </a:r>
          </a:p>
          <a:p>
            <a:pPr algn="ctr"/>
            <a:r>
              <a:rPr lang="zh-CN" altLang="en-US" sz="1400" dirty="0">
                <a:solidFill>
                  <a:prstClr val="black"/>
                </a:solidFill>
                <a:latin typeface="微软雅黑" pitchFamily="34" charset="-122"/>
                <a:ea typeface="微软雅黑" pitchFamily="34" charset="-122"/>
              </a:rPr>
              <a:t>服务器</a:t>
            </a:r>
          </a:p>
        </p:txBody>
      </p:sp>
      <p:sp>
        <p:nvSpPr>
          <p:cNvPr id="7" name="Rectangle 59"/>
          <p:cNvSpPr>
            <a:spLocks noChangeArrowheads="1"/>
          </p:cNvSpPr>
          <p:nvPr/>
        </p:nvSpPr>
        <p:spPr bwMode="auto">
          <a:xfrm>
            <a:off x="7339773" y="3402358"/>
            <a:ext cx="679912" cy="2025386"/>
          </a:xfrm>
          <a:prstGeom prst="rect">
            <a:avLst/>
          </a:prstGeom>
          <a:noFill/>
          <a:ln w="9525" algn="ctr">
            <a:solidFill>
              <a:schemeClr val="tx1"/>
            </a:solidFill>
            <a:miter lim="800000"/>
            <a:headEnd/>
            <a:tailEnd/>
          </a:ln>
          <a:effectLst/>
        </p:spPr>
        <p:txBody>
          <a:bodyPr wrap="none" anchor="ctr"/>
          <a:lstStyle/>
          <a:p>
            <a:pPr algn="ctr"/>
            <a:r>
              <a:rPr lang="zh-CN" altLang="en-US" sz="1400" dirty="0">
                <a:solidFill>
                  <a:prstClr val="black"/>
                </a:solidFill>
                <a:latin typeface="微软雅黑" pitchFamily="34" charset="-122"/>
                <a:ea typeface="微软雅黑" pitchFamily="34" charset="-122"/>
              </a:rPr>
              <a:t>媒体</a:t>
            </a:r>
          </a:p>
          <a:p>
            <a:pPr algn="ctr"/>
            <a:r>
              <a:rPr lang="zh-CN" altLang="en-US" sz="1400" dirty="0">
                <a:solidFill>
                  <a:prstClr val="black"/>
                </a:solidFill>
                <a:latin typeface="微软雅黑" pitchFamily="34" charset="-122"/>
                <a:ea typeface="微软雅黑" pitchFamily="34" charset="-122"/>
              </a:rPr>
              <a:t>播放器</a:t>
            </a:r>
            <a:endParaRPr lang="en-US" altLang="zh-CN" sz="1400" dirty="0">
              <a:solidFill>
                <a:prstClr val="black"/>
              </a:solidFill>
              <a:latin typeface="微软雅黑" pitchFamily="34" charset="-122"/>
              <a:ea typeface="微软雅黑" pitchFamily="34" charset="-122"/>
            </a:endParaRPr>
          </a:p>
          <a:p>
            <a:pPr algn="ctr"/>
            <a:r>
              <a:rPr lang="zh-CN" altLang="en-US" sz="1400" dirty="0">
                <a:solidFill>
                  <a:prstClr val="black"/>
                </a:solidFill>
                <a:latin typeface="微软雅黑" pitchFamily="34" charset="-122"/>
                <a:ea typeface="微软雅黑" pitchFamily="34" charset="-122"/>
              </a:rPr>
              <a:t>（缓存）</a:t>
            </a:r>
          </a:p>
        </p:txBody>
      </p:sp>
      <p:grpSp>
        <p:nvGrpSpPr>
          <p:cNvPr id="8" name="Group 98"/>
          <p:cNvGrpSpPr>
            <a:grpSpLocks/>
          </p:cNvGrpSpPr>
          <p:nvPr/>
        </p:nvGrpSpPr>
        <p:grpSpPr bwMode="auto">
          <a:xfrm>
            <a:off x="7642418" y="2866590"/>
            <a:ext cx="925552" cy="535765"/>
            <a:chOff x="1081" y="1399"/>
            <a:chExt cx="893" cy="560"/>
          </a:xfrm>
        </p:grpSpPr>
        <p:sp>
          <p:nvSpPr>
            <p:cNvPr id="9" name="Line 60"/>
            <p:cNvSpPr>
              <a:spLocks noChangeShapeType="1"/>
            </p:cNvSpPr>
            <p:nvPr/>
          </p:nvSpPr>
          <p:spPr bwMode="auto">
            <a:xfrm>
              <a:off x="1116" y="1399"/>
              <a:ext cx="1" cy="56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sp>
          <p:nvSpPr>
            <p:cNvPr id="11" name="Text Box 68"/>
            <p:cNvSpPr txBox="1">
              <a:spLocks noChangeArrowheads="1"/>
            </p:cNvSpPr>
            <p:nvPr/>
          </p:nvSpPr>
          <p:spPr bwMode="auto">
            <a:xfrm>
              <a:off x="1081" y="1488"/>
              <a:ext cx="893"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itchFamily="34" charset="-122"/>
                  <a:ea typeface="微软雅黑" pitchFamily="34" charset="-122"/>
                </a:rPr>
                <a:t>3. </a:t>
              </a:r>
              <a:r>
                <a:rPr lang="zh-CN" altLang="en-US" sz="1400" dirty="0">
                  <a:solidFill>
                    <a:prstClr val="black"/>
                  </a:solidFill>
                  <a:latin typeface="微软雅黑" pitchFamily="34" charset="-122"/>
                  <a:ea typeface="微软雅黑" pitchFamily="34" charset="-122"/>
                </a:rPr>
                <a:t>元文件</a:t>
              </a:r>
            </a:p>
          </p:txBody>
        </p:sp>
      </p:grpSp>
      <p:sp>
        <p:nvSpPr>
          <p:cNvPr id="12" name="Rectangle 69"/>
          <p:cNvSpPr>
            <a:spLocks noChangeArrowheads="1"/>
          </p:cNvSpPr>
          <p:nvPr/>
        </p:nvSpPr>
        <p:spPr bwMode="auto">
          <a:xfrm>
            <a:off x="7339773" y="2328913"/>
            <a:ext cx="679912" cy="536722"/>
          </a:xfrm>
          <a:prstGeom prst="rect">
            <a:avLst/>
          </a:prstGeom>
          <a:noFill/>
          <a:ln w="9525" algn="ctr">
            <a:solidFill>
              <a:schemeClr val="tx1"/>
            </a:solidFill>
            <a:miter lim="800000"/>
            <a:headEnd/>
            <a:tailEnd/>
          </a:ln>
          <a:effectLst/>
        </p:spPr>
        <p:txBody>
          <a:bodyPr wrap="none" anchor="ctr"/>
          <a:lstStyle/>
          <a:p>
            <a:pPr algn="ctr"/>
            <a:r>
              <a:rPr lang="zh-CN" altLang="en-US" sz="1400" dirty="0">
                <a:solidFill>
                  <a:prstClr val="black"/>
                </a:solidFill>
                <a:latin typeface="微软雅黑" pitchFamily="34" charset="-122"/>
                <a:ea typeface="微软雅黑" pitchFamily="34" charset="-122"/>
              </a:rPr>
              <a:t>浏览器</a:t>
            </a:r>
          </a:p>
        </p:txBody>
      </p:sp>
      <p:sp>
        <p:nvSpPr>
          <p:cNvPr id="13" name="Rectangle 75"/>
          <p:cNvSpPr>
            <a:spLocks noChangeArrowheads="1"/>
          </p:cNvSpPr>
          <p:nvPr/>
        </p:nvSpPr>
        <p:spPr bwMode="auto">
          <a:xfrm>
            <a:off x="10781829" y="3342084"/>
            <a:ext cx="746245" cy="2204293"/>
          </a:xfrm>
          <a:prstGeom prst="rect">
            <a:avLst/>
          </a:prstGeom>
          <a:noFill/>
          <a:ln w="9525" algn="ctr">
            <a:solidFill>
              <a:schemeClr val="tx1"/>
            </a:solidFill>
            <a:miter lim="800000"/>
            <a:headEnd/>
            <a:tailEnd/>
          </a:ln>
          <a:effectLst/>
        </p:spPr>
        <p:txBody>
          <a:bodyPr wrap="none" anchor="ctr"/>
          <a:lstStyle/>
          <a:p>
            <a:pPr algn="ctr"/>
            <a:r>
              <a:rPr lang="zh-CN" altLang="en-US" sz="1400" dirty="0">
                <a:solidFill>
                  <a:prstClr val="black"/>
                </a:solidFill>
                <a:latin typeface="微软雅黑" pitchFamily="34" charset="-122"/>
                <a:ea typeface="微软雅黑" pitchFamily="34" charset="-122"/>
              </a:rPr>
              <a:t>媒体</a:t>
            </a:r>
          </a:p>
          <a:p>
            <a:pPr algn="ctr"/>
            <a:r>
              <a:rPr lang="zh-CN" altLang="en-US" sz="1400" dirty="0">
                <a:solidFill>
                  <a:prstClr val="black"/>
                </a:solidFill>
                <a:latin typeface="微软雅黑" pitchFamily="34" charset="-122"/>
                <a:ea typeface="微软雅黑" pitchFamily="34" charset="-122"/>
              </a:rPr>
              <a:t>服务器</a:t>
            </a:r>
          </a:p>
        </p:txBody>
      </p:sp>
      <p:grpSp>
        <p:nvGrpSpPr>
          <p:cNvPr id="14" name="Group 93"/>
          <p:cNvGrpSpPr>
            <a:grpSpLocks/>
          </p:cNvGrpSpPr>
          <p:nvPr/>
        </p:nvGrpSpPr>
        <p:grpSpPr bwMode="auto">
          <a:xfrm>
            <a:off x="8018649" y="2146179"/>
            <a:ext cx="2763180" cy="308065"/>
            <a:chOff x="1444" y="646"/>
            <a:chExt cx="2666" cy="322"/>
          </a:xfrm>
        </p:grpSpPr>
        <p:sp>
          <p:nvSpPr>
            <p:cNvPr id="16" name="Text Box 65"/>
            <p:cNvSpPr txBox="1">
              <a:spLocks noChangeArrowheads="1"/>
            </p:cNvSpPr>
            <p:nvPr/>
          </p:nvSpPr>
          <p:spPr bwMode="auto">
            <a:xfrm>
              <a:off x="1803" y="646"/>
              <a:ext cx="1360"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itchFamily="34" charset="-122"/>
                  <a:ea typeface="微软雅黑" pitchFamily="34" charset="-122"/>
                </a:rPr>
                <a:t>1. GET : </a:t>
              </a:r>
              <a:r>
                <a:rPr lang="zh-CN" altLang="en-US" sz="1400" dirty="0">
                  <a:solidFill>
                    <a:prstClr val="black"/>
                  </a:solidFill>
                  <a:latin typeface="微软雅黑" pitchFamily="34" charset="-122"/>
                  <a:ea typeface="微软雅黑" pitchFamily="34" charset="-122"/>
                </a:rPr>
                <a:t>元文件</a:t>
              </a:r>
            </a:p>
          </p:txBody>
        </p:sp>
        <p:sp>
          <p:nvSpPr>
            <p:cNvPr id="17" name="Line 61"/>
            <p:cNvSpPr>
              <a:spLocks noChangeShapeType="1"/>
            </p:cNvSpPr>
            <p:nvPr/>
          </p:nvSpPr>
          <p:spPr bwMode="auto">
            <a:xfrm rot="-5400000">
              <a:off x="2777" y="-371"/>
              <a:ext cx="0" cy="2666"/>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grpSp>
      <p:grpSp>
        <p:nvGrpSpPr>
          <p:cNvPr id="18" name="Group 92"/>
          <p:cNvGrpSpPr>
            <a:grpSpLocks/>
          </p:cNvGrpSpPr>
          <p:nvPr/>
        </p:nvGrpSpPr>
        <p:grpSpPr bwMode="auto">
          <a:xfrm>
            <a:off x="8018649" y="2467639"/>
            <a:ext cx="2763180" cy="308065"/>
            <a:chOff x="1444" y="982"/>
            <a:chExt cx="2666" cy="322"/>
          </a:xfrm>
        </p:grpSpPr>
        <p:sp>
          <p:nvSpPr>
            <p:cNvPr id="20" name="Text Box 66"/>
            <p:cNvSpPr txBox="1">
              <a:spLocks noChangeArrowheads="1"/>
            </p:cNvSpPr>
            <p:nvPr/>
          </p:nvSpPr>
          <p:spPr bwMode="auto">
            <a:xfrm>
              <a:off x="2603" y="982"/>
              <a:ext cx="1267"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itchFamily="34" charset="-122"/>
                  <a:ea typeface="微软雅黑" pitchFamily="34" charset="-122"/>
                </a:rPr>
                <a:t>2. RESPONSE</a:t>
              </a:r>
            </a:p>
          </p:txBody>
        </p:sp>
        <p:sp>
          <p:nvSpPr>
            <p:cNvPr id="21" name="Line 62"/>
            <p:cNvSpPr>
              <a:spLocks noChangeShapeType="1"/>
            </p:cNvSpPr>
            <p:nvPr/>
          </p:nvSpPr>
          <p:spPr bwMode="auto">
            <a:xfrm rot="5400000" flipH="1">
              <a:off x="2777" y="-60"/>
              <a:ext cx="0" cy="2666"/>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grpSp>
      <p:grpSp>
        <p:nvGrpSpPr>
          <p:cNvPr id="22" name="Group 97"/>
          <p:cNvGrpSpPr>
            <a:grpSpLocks/>
          </p:cNvGrpSpPr>
          <p:nvPr/>
        </p:nvGrpSpPr>
        <p:grpSpPr bwMode="auto">
          <a:xfrm>
            <a:off x="8018649" y="3255981"/>
            <a:ext cx="2763180" cy="308066"/>
            <a:chOff x="1444" y="1806"/>
            <a:chExt cx="2666" cy="322"/>
          </a:xfrm>
        </p:grpSpPr>
        <p:sp>
          <p:nvSpPr>
            <p:cNvPr id="23" name="Text Box 4"/>
            <p:cNvSpPr txBox="1">
              <a:spLocks noChangeArrowheads="1"/>
            </p:cNvSpPr>
            <p:nvPr/>
          </p:nvSpPr>
          <p:spPr bwMode="auto">
            <a:xfrm>
              <a:off x="1852" y="1806"/>
              <a:ext cx="905"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itchFamily="34" charset="-122"/>
                  <a:ea typeface="微软雅黑" pitchFamily="34" charset="-122"/>
                </a:rPr>
                <a:t>4. SETUP</a:t>
              </a:r>
            </a:p>
          </p:txBody>
        </p:sp>
        <p:sp>
          <p:nvSpPr>
            <p:cNvPr id="25" name="Line 70"/>
            <p:cNvSpPr>
              <a:spLocks noChangeShapeType="1"/>
            </p:cNvSpPr>
            <p:nvPr/>
          </p:nvSpPr>
          <p:spPr bwMode="auto">
            <a:xfrm rot="-5400000">
              <a:off x="2777" y="751"/>
              <a:ext cx="0" cy="2666"/>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grpSp>
      <p:grpSp>
        <p:nvGrpSpPr>
          <p:cNvPr id="26" name="Group 96"/>
          <p:cNvGrpSpPr>
            <a:grpSpLocks/>
          </p:cNvGrpSpPr>
          <p:nvPr/>
        </p:nvGrpSpPr>
        <p:grpSpPr bwMode="auto">
          <a:xfrm>
            <a:off x="8018649" y="3522908"/>
            <a:ext cx="2763180" cy="308066"/>
            <a:chOff x="1444" y="2085"/>
            <a:chExt cx="2666" cy="322"/>
          </a:xfrm>
        </p:grpSpPr>
        <p:sp>
          <p:nvSpPr>
            <p:cNvPr id="28" name="Text Box 74"/>
            <p:cNvSpPr txBox="1">
              <a:spLocks noChangeArrowheads="1"/>
            </p:cNvSpPr>
            <p:nvPr/>
          </p:nvSpPr>
          <p:spPr bwMode="auto">
            <a:xfrm>
              <a:off x="2650" y="2085"/>
              <a:ext cx="1267"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itchFamily="34" charset="-122"/>
                  <a:ea typeface="微软雅黑" pitchFamily="34" charset="-122"/>
                </a:rPr>
                <a:t>5. RESPONSE</a:t>
              </a:r>
            </a:p>
          </p:txBody>
        </p:sp>
        <p:sp>
          <p:nvSpPr>
            <p:cNvPr id="29" name="Line 72"/>
            <p:cNvSpPr>
              <a:spLocks noChangeShapeType="1"/>
            </p:cNvSpPr>
            <p:nvPr/>
          </p:nvSpPr>
          <p:spPr bwMode="auto">
            <a:xfrm rot="5400000" flipH="1">
              <a:off x="2777" y="1020"/>
              <a:ext cx="0" cy="2666"/>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grpSp>
      <p:grpSp>
        <p:nvGrpSpPr>
          <p:cNvPr id="30" name="Group 94"/>
          <p:cNvGrpSpPr>
            <a:grpSpLocks/>
          </p:cNvGrpSpPr>
          <p:nvPr/>
        </p:nvGrpSpPr>
        <p:grpSpPr bwMode="auto">
          <a:xfrm>
            <a:off x="8018649" y="3811842"/>
            <a:ext cx="2763180" cy="308066"/>
            <a:chOff x="1444" y="2387"/>
            <a:chExt cx="2666" cy="322"/>
          </a:xfrm>
        </p:grpSpPr>
        <p:sp>
          <p:nvSpPr>
            <p:cNvPr id="31" name="Text Box 76"/>
            <p:cNvSpPr txBox="1">
              <a:spLocks noChangeArrowheads="1"/>
            </p:cNvSpPr>
            <p:nvPr/>
          </p:nvSpPr>
          <p:spPr bwMode="auto">
            <a:xfrm>
              <a:off x="1837" y="2387"/>
              <a:ext cx="786"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itchFamily="34" charset="-122"/>
                  <a:ea typeface="微软雅黑" pitchFamily="34" charset="-122"/>
                </a:rPr>
                <a:t>6. PLAY</a:t>
              </a:r>
            </a:p>
          </p:txBody>
        </p:sp>
        <p:sp>
          <p:nvSpPr>
            <p:cNvPr id="33" name="Line 77"/>
            <p:cNvSpPr>
              <a:spLocks noChangeShapeType="1"/>
            </p:cNvSpPr>
            <p:nvPr/>
          </p:nvSpPr>
          <p:spPr bwMode="auto">
            <a:xfrm rot="-5400000">
              <a:off x="2777" y="1324"/>
              <a:ext cx="0" cy="2666"/>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grpSp>
      <p:grpSp>
        <p:nvGrpSpPr>
          <p:cNvPr id="34" name="Group 95"/>
          <p:cNvGrpSpPr>
            <a:grpSpLocks/>
          </p:cNvGrpSpPr>
          <p:nvPr/>
        </p:nvGrpSpPr>
        <p:grpSpPr bwMode="auto">
          <a:xfrm>
            <a:off x="8018649" y="4079728"/>
            <a:ext cx="2763180" cy="308066"/>
            <a:chOff x="1444" y="2667"/>
            <a:chExt cx="2666" cy="322"/>
          </a:xfrm>
        </p:grpSpPr>
        <p:sp>
          <p:nvSpPr>
            <p:cNvPr id="35" name="Text Box 80"/>
            <p:cNvSpPr txBox="1">
              <a:spLocks noChangeArrowheads="1"/>
            </p:cNvSpPr>
            <p:nvPr/>
          </p:nvSpPr>
          <p:spPr bwMode="auto">
            <a:xfrm>
              <a:off x="2650" y="2667"/>
              <a:ext cx="1267"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itchFamily="34" charset="-122"/>
                  <a:ea typeface="微软雅黑" pitchFamily="34" charset="-122"/>
                </a:rPr>
                <a:t>7. RESPONSE</a:t>
              </a:r>
            </a:p>
          </p:txBody>
        </p:sp>
        <p:sp>
          <p:nvSpPr>
            <p:cNvPr id="37" name="Line 79"/>
            <p:cNvSpPr>
              <a:spLocks noChangeShapeType="1"/>
            </p:cNvSpPr>
            <p:nvPr/>
          </p:nvSpPr>
          <p:spPr bwMode="auto">
            <a:xfrm rot="5400000" flipH="1">
              <a:off x="2777" y="1604"/>
              <a:ext cx="0" cy="2666"/>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grpSp>
      <p:grpSp>
        <p:nvGrpSpPr>
          <p:cNvPr id="38" name="Group 91"/>
          <p:cNvGrpSpPr>
            <a:grpSpLocks/>
          </p:cNvGrpSpPr>
          <p:nvPr/>
        </p:nvGrpSpPr>
        <p:grpSpPr bwMode="auto">
          <a:xfrm>
            <a:off x="8018649" y="5097675"/>
            <a:ext cx="2763180" cy="308065"/>
            <a:chOff x="1444" y="3731"/>
            <a:chExt cx="2666" cy="322"/>
          </a:xfrm>
        </p:grpSpPr>
        <p:sp>
          <p:nvSpPr>
            <p:cNvPr id="39" name="Line 84"/>
            <p:cNvSpPr>
              <a:spLocks noChangeShapeType="1"/>
            </p:cNvSpPr>
            <p:nvPr/>
          </p:nvSpPr>
          <p:spPr bwMode="auto">
            <a:xfrm rot="5400000" flipH="1">
              <a:off x="2777" y="2687"/>
              <a:ext cx="0" cy="2666"/>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sp>
          <p:nvSpPr>
            <p:cNvPr id="40" name="Text Box 85"/>
            <p:cNvSpPr txBox="1">
              <a:spLocks noChangeArrowheads="1"/>
            </p:cNvSpPr>
            <p:nvPr/>
          </p:nvSpPr>
          <p:spPr bwMode="auto">
            <a:xfrm>
              <a:off x="2650" y="3731"/>
              <a:ext cx="1267"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itchFamily="34" charset="-122"/>
                  <a:ea typeface="微软雅黑" pitchFamily="34" charset="-122"/>
                </a:rPr>
                <a:t>9. RESPONSE</a:t>
              </a:r>
            </a:p>
          </p:txBody>
        </p:sp>
      </p:grpSp>
      <p:grpSp>
        <p:nvGrpSpPr>
          <p:cNvPr id="42" name="Group 99"/>
          <p:cNvGrpSpPr>
            <a:grpSpLocks/>
          </p:cNvGrpSpPr>
          <p:nvPr/>
        </p:nvGrpSpPr>
        <p:grpSpPr bwMode="auto">
          <a:xfrm>
            <a:off x="8003103" y="4811620"/>
            <a:ext cx="2763180" cy="308066"/>
            <a:chOff x="1429" y="3432"/>
            <a:chExt cx="2666" cy="322"/>
          </a:xfrm>
        </p:grpSpPr>
        <p:sp>
          <p:nvSpPr>
            <p:cNvPr id="43" name="Line 83"/>
            <p:cNvSpPr>
              <a:spLocks noChangeShapeType="1"/>
            </p:cNvSpPr>
            <p:nvPr/>
          </p:nvSpPr>
          <p:spPr bwMode="auto">
            <a:xfrm rot="-5400000">
              <a:off x="2762" y="2369"/>
              <a:ext cx="0" cy="2666"/>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sp>
          <p:nvSpPr>
            <p:cNvPr id="44" name="Text Box 86"/>
            <p:cNvSpPr txBox="1">
              <a:spLocks noChangeArrowheads="1"/>
            </p:cNvSpPr>
            <p:nvPr/>
          </p:nvSpPr>
          <p:spPr bwMode="auto">
            <a:xfrm>
              <a:off x="1871" y="3432"/>
              <a:ext cx="1393"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itchFamily="34" charset="-122"/>
                  <a:ea typeface="微软雅黑" pitchFamily="34" charset="-122"/>
                </a:rPr>
                <a:t>8. TEARDOWN</a:t>
              </a:r>
            </a:p>
          </p:txBody>
        </p:sp>
      </p:grpSp>
      <p:grpSp>
        <p:nvGrpSpPr>
          <p:cNvPr id="46" name="组合 45"/>
          <p:cNvGrpSpPr/>
          <p:nvPr/>
        </p:nvGrpSpPr>
        <p:grpSpPr>
          <a:xfrm>
            <a:off x="8154371" y="4415529"/>
            <a:ext cx="2621187" cy="373546"/>
            <a:chOff x="3402002" y="3196944"/>
            <a:chExt cx="2621187" cy="373546"/>
          </a:xfrm>
        </p:grpSpPr>
        <p:sp>
          <p:nvSpPr>
            <p:cNvPr id="47" name="Rectangle 82"/>
            <p:cNvSpPr>
              <a:spLocks noChangeArrowheads="1"/>
            </p:cNvSpPr>
            <p:nvPr/>
          </p:nvSpPr>
          <p:spPr bwMode="auto">
            <a:xfrm>
              <a:off x="3402002" y="3196944"/>
              <a:ext cx="2621187" cy="35685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200" b="1" dirty="0">
                <a:solidFill>
                  <a:prstClr val="white"/>
                </a:solidFill>
                <a:effectLst>
                  <a:outerShdw blurRad="38100" dist="38100" dir="2700000" algn="tl">
                    <a:srgbClr val="000000"/>
                  </a:outerShdw>
                </a:effectLst>
                <a:latin typeface="微软雅黑" pitchFamily="34" charset="-122"/>
                <a:ea typeface="微软雅黑" pitchFamily="34" charset="-122"/>
              </a:endParaRPr>
            </a:p>
          </p:txBody>
        </p:sp>
        <p:sp>
          <p:nvSpPr>
            <p:cNvPr id="48" name="矩形 47"/>
            <p:cNvSpPr/>
            <p:nvPr/>
          </p:nvSpPr>
          <p:spPr>
            <a:xfrm>
              <a:off x="3974934" y="3201158"/>
              <a:ext cx="1438215" cy="369332"/>
            </a:xfrm>
            <a:prstGeom prst="rect">
              <a:avLst/>
            </a:prstGeom>
          </p:spPr>
          <p:txBody>
            <a:bodyPr wrap="none">
              <a:spAutoFit/>
            </a:bodyPr>
            <a:lstStyle/>
            <a:p>
              <a:pPr algn="ctr"/>
              <a:r>
                <a:rPr lang="zh-CN" altLang="en-US" dirty="0">
                  <a:solidFill>
                    <a:srgbClr val="7030A0"/>
                  </a:solidFill>
                  <a:latin typeface="微软雅黑" pitchFamily="34" charset="-122"/>
                  <a:ea typeface="微软雅黑" pitchFamily="34" charset="-122"/>
                </a:rPr>
                <a:t>音频</a:t>
              </a:r>
              <a:r>
                <a:rPr lang="en-US" altLang="zh-CN" dirty="0">
                  <a:solidFill>
                    <a:srgbClr val="7030A0"/>
                  </a:solidFill>
                  <a:latin typeface="微软雅黑" pitchFamily="34" charset="-122"/>
                  <a:ea typeface="微软雅黑" pitchFamily="34" charset="-122"/>
                </a:rPr>
                <a:t>/</a:t>
              </a:r>
              <a:r>
                <a:rPr lang="zh-CN" altLang="en-US" dirty="0">
                  <a:solidFill>
                    <a:srgbClr val="7030A0"/>
                  </a:solidFill>
                  <a:latin typeface="微软雅黑" pitchFamily="34" charset="-122"/>
                  <a:ea typeface="微软雅黑" pitchFamily="34" charset="-122"/>
                </a:rPr>
                <a:t>视频流</a:t>
              </a:r>
            </a:p>
          </p:txBody>
        </p:sp>
      </p:grpSp>
      <p:pic>
        <p:nvPicPr>
          <p:cNvPr id="49"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7759" y="1921044"/>
            <a:ext cx="349924" cy="349925"/>
          </a:xfrm>
          <a:prstGeom prst="rect">
            <a:avLst/>
          </a:prstGeom>
          <a:noFill/>
          <a:extLst>
            <a:ext uri="{909E8E84-426E-40DD-AFC4-6F175D3DCCD1}">
              <a14:hiddenFill xmlns:a14="http://schemas.microsoft.com/office/drawing/2010/main">
                <a:solidFill>
                  <a:srgbClr val="FFFFFF"/>
                </a:solidFill>
              </a14:hiddenFill>
            </a:ext>
          </a:extLst>
        </p:spPr>
      </p:pic>
      <p:pic>
        <p:nvPicPr>
          <p:cNvPr id="50" name="图片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8161" y="1832136"/>
            <a:ext cx="386280" cy="540793"/>
          </a:xfrm>
          <a:prstGeom prst="rect">
            <a:avLst/>
          </a:prstGeom>
        </p:spPr>
      </p:pic>
      <p:sp>
        <p:nvSpPr>
          <p:cNvPr id="10" name="矩形 9">
            <a:extLst>
              <a:ext uri="{FF2B5EF4-FFF2-40B4-BE49-F238E27FC236}">
                <a16:creationId xmlns:a16="http://schemas.microsoft.com/office/drawing/2014/main" id="{526074B0-FDE3-144F-989E-7390BE3C30E1}"/>
              </a:ext>
            </a:extLst>
          </p:cNvPr>
          <p:cNvSpPr/>
          <p:nvPr/>
        </p:nvSpPr>
        <p:spPr>
          <a:xfrm>
            <a:off x="8066733" y="5707430"/>
            <a:ext cx="2667012" cy="400110"/>
          </a:xfrm>
          <a:prstGeom prst="rect">
            <a:avLst/>
          </a:prstGeom>
        </p:spPr>
        <p:txBody>
          <a:bodyPr wrap="none">
            <a:spAutoFit/>
          </a:bodyPr>
          <a:lstStyle/>
          <a:p>
            <a:r>
              <a:rPr lang="en-US" altLang="zh-CN" sz="2000" dirty="0">
                <a:solidFill>
                  <a:prstClr val="black"/>
                </a:solidFill>
                <a:latin typeface="Microsoft YaHei" panose="020B0503020204020204" pitchFamily="34" charset="-122"/>
                <a:ea typeface="Microsoft YaHei" panose="020B0503020204020204" pitchFamily="34" charset="-122"/>
              </a:rPr>
              <a:t>RTSP </a:t>
            </a:r>
            <a:r>
              <a:rPr lang="zh-CN" altLang="en-US" sz="2000" dirty="0">
                <a:solidFill>
                  <a:prstClr val="black"/>
                </a:solidFill>
                <a:latin typeface="Microsoft YaHei" panose="020B0503020204020204" pitchFamily="34" charset="-122"/>
                <a:ea typeface="Microsoft YaHei" panose="020B0503020204020204" pitchFamily="34" charset="-122"/>
              </a:rPr>
              <a:t>协议的工作过程</a:t>
            </a:r>
            <a:endParaRPr lang="zh-CN" altLang="en-US" sz="1600" dirty="0">
              <a:solidFill>
                <a:prstClr val="black"/>
              </a:solidFill>
            </a:endParaRPr>
          </a:p>
        </p:txBody>
      </p:sp>
    </p:spTree>
    <p:extLst>
      <p:ext uri="{BB962C8B-B14F-4D97-AF65-F5344CB8AC3E}">
        <p14:creationId xmlns:p14="http://schemas.microsoft.com/office/powerpoint/2010/main" val="323770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22" presetClass="entr" presetSubtype="4"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wipe(down)">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par>
                                <p:cTn id="14" presetID="22" presetClass="entr" presetSubtype="4"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2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par>
                                <p:cTn id="28" presetID="22" presetClass="entr" presetSubtype="4"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22" presetClass="entr" presetSubtype="4"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down)">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childTnLst>
                                </p:cTn>
                              </p:par>
                              <p:par>
                                <p:cTn id="42" presetID="22" presetClass="entr" presetSubtype="4"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22" presetClass="entr" presetSubtype="4"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childTnLst>
                                </p:cTn>
                              </p:par>
                              <p:par>
                                <p:cTn id="56" presetID="22" presetClass="entr" presetSubtype="4" fill="hold"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down)">
                                      <p:cBhvr>
                                        <p:cTn id="58" dur="500"/>
                                        <p:tgtEl>
                                          <p:spTgt spid="46"/>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par>
                                <p:cTn id="63" presetID="22" presetClass="entr" presetSubtype="4"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down)">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childTnLst>
                                </p:cTn>
                              </p:par>
                              <p:par>
                                <p:cTn id="70" presetID="22" presetClass="entr" presetSubtype="4" fill="hold"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wipe(down)">
                                      <p:cBhvr>
                                        <p:cTn id="7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1" fontAlgn="base"/>
            <a:r>
              <a:rPr lang="zh-CN" altLang="en-US" sz="3200" b="1" kern="1200" dirty="0">
                <a:solidFill>
                  <a:srgbClr val="003659"/>
                </a:solidFill>
                <a:latin typeface="Microsoft YaHei" panose="020B0503020204020204" pitchFamily="34" charset="-122"/>
                <a:ea typeface="Microsoft YaHei" panose="020B0503020204020204" pitchFamily="34" charset="-122"/>
              </a:rPr>
              <a:t>直播与实时音视频传输协议：</a:t>
            </a:r>
            <a:r>
              <a:rPr lang="en-US" altLang="zh-CN" sz="3200" b="1" kern="1200" dirty="0">
                <a:solidFill>
                  <a:srgbClr val="003659"/>
                </a:solidFill>
                <a:latin typeface="Microsoft YaHei" panose="020B0503020204020204" pitchFamily="34" charset="-122"/>
                <a:ea typeface="Microsoft YaHei" panose="020B0503020204020204" pitchFamily="34" charset="-122"/>
              </a:rPr>
              <a:t>RTP</a:t>
            </a:r>
            <a:r>
              <a:rPr lang="zh-CN" altLang="en-US" sz="3200" b="1" kern="1200" dirty="0">
                <a:solidFill>
                  <a:srgbClr val="003659"/>
                </a:solidFill>
                <a:latin typeface="Microsoft YaHei" panose="020B0503020204020204" pitchFamily="34" charset="-122"/>
                <a:ea typeface="Microsoft YaHei" panose="020B0503020204020204" pitchFamily="34" charset="-122"/>
              </a:rPr>
              <a:t>协议</a:t>
            </a:r>
            <a:endParaRPr lang="en-US" altLang="zh-CN" sz="3200" b="1" kern="1200" dirty="0">
              <a:solidFill>
                <a:srgbClr val="003659"/>
              </a:solidFill>
              <a:latin typeface="Microsoft YaHei" panose="020B0503020204020204" pitchFamily="34" charset="-122"/>
              <a:ea typeface="Microsoft YaHei" panose="020B0503020204020204" pitchFamily="34" charset="-122"/>
              <a:cs typeface="+mj-cs"/>
            </a:endParaRPr>
          </a:p>
        </p:txBody>
      </p:sp>
      <p:sp>
        <p:nvSpPr>
          <p:cNvPr id="3" name="内容占位符 2"/>
          <p:cNvSpPr>
            <a:spLocks noGrp="1"/>
          </p:cNvSpPr>
          <p:nvPr>
            <p:ph idx="4294967295"/>
          </p:nvPr>
        </p:nvSpPr>
        <p:spPr>
          <a:xfrm>
            <a:off x="660400" y="3932238"/>
            <a:ext cx="10858500" cy="2303462"/>
          </a:xfrm>
        </p:spPr>
        <p:txBody>
          <a:bodyPr>
            <a:noAutofit/>
          </a:bodyPr>
          <a:lstStyle/>
          <a:p>
            <a:pPr marL="0" indent="0" fontAlgn="base">
              <a:lnSpc>
                <a:spcPct val="130000"/>
              </a:lnSpc>
              <a:buNone/>
            </a:pPr>
            <a:r>
              <a:rPr lang="zh-CN" altLang="en-US" sz="2400" dirty="0"/>
              <a:t>实时传输协议 </a:t>
            </a:r>
            <a:r>
              <a:rPr lang="en-US" altLang="zh-CN" sz="2400" dirty="0"/>
              <a:t>RTP (Real-time Transport Protocol) </a:t>
            </a:r>
            <a:r>
              <a:rPr lang="zh-CN" altLang="en-US" sz="2400" dirty="0"/>
              <a:t>：</a:t>
            </a:r>
            <a:endParaRPr lang="en-US" altLang="zh-CN" sz="2400" dirty="0"/>
          </a:p>
          <a:p>
            <a:pPr lvl="1" fontAlgn="base">
              <a:lnSpc>
                <a:spcPct val="130000"/>
              </a:lnSpc>
              <a:buClr>
                <a:schemeClr val="tx1"/>
              </a:buClr>
              <a:buFont typeface="Wingdings" panose="05000000000000000000" pitchFamily="2" charset="2"/>
              <a:buChar char="Ø"/>
            </a:pPr>
            <a:r>
              <a:rPr lang="en-US" altLang="zh-CN" sz="2000" dirty="0"/>
              <a:t>RTP </a:t>
            </a:r>
            <a:r>
              <a:rPr lang="zh-CN" altLang="en-US" sz="2000" dirty="0"/>
              <a:t>为实时应用提供端到端的</a:t>
            </a:r>
            <a:r>
              <a:rPr lang="zh-CN" altLang="en-US" sz="2000" dirty="0">
                <a:solidFill>
                  <a:srgbClr val="C00000"/>
                </a:solidFill>
              </a:rPr>
              <a:t>数据传输</a:t>
            </a:r>
            <a:r>
              <a:rPr lang="zh-CN" altLang="en-US" sz="2000" dirty="0"/>
              <a:t>，但不提供任何服务质量的保证</a:t>
            </a:r>
          </a:p>
          <a:p>
            <a:pPr lvl="1" fontAlgn="base">
              <a:lnSpc>
                <a:spcPct val="130000"/>
              </a:lnSpc>
              <a:buClr>
                <a:schemeClr val="tx1"/>
              </a:buClr>
              <a:buFont typeface="Wingdings" panose="05000000000000000000" pitchFamily="2" charset="2"/>
              <a:buChar char="Ø"/>
            </a:pPr>
            <a:r>
              <a:rPr lang="en-US" altLang="zh-CN" sz="2000" dirty="0"/>
              <a:t>RTP </a:t>
            </a:r>
            <a:r>
              <a:rPr lang="zh-CN" altLang="en-US" sz="2000" dirty="0"/>
              <a:t>是一个协议框架，只包含了实时应用的一些共同的功能</a:t>
            </a:r>
          </a:p>
          <a:p>
            <a:pPr lvl="1" fontAlgn="base">
              <a:lnSpc>
                <a:spcPct val="130000"/>
              </a:lnSpc>
              <a:buClr>
                <a:schemeClr val="tx1"/>
              </a:buClr>
              <a:buFont typeface="Wingdings" panose="05000000000000000000" pitchFamily="2" charset="2"/>
              <a:buChar char="Ø"/>
            </a:pPr>
            <a:r>
              <a:rPr lang="en-US" altLang="zh-CN" sz="2000" dirty="0"/>
              <a:t>RTP </a:t>
            </a:r>
            <a:r>
              <a:rPr lang="zh-CN" altLang="en-US" sz="2000" dirty="0"/>
              <a:t>不对多媒体数据块做任何处理，而只是向应用层提供一些附加的信息，让应用层知道应当如何进行处理</a:t>
            </a:r>
            <a:endParaRPr lang="en-US" altLang="zh-CN" sz="2000" dirty="0"/>
          </a:p>
        </p:txBody>
      </p:sp>
      <p:graphicFrame>
        <p:nvGraphicFramePr>
          <p:cNvPr id="6" name="对象 5">
            <a:extLst>
              <a:ext uri="{FF2B5EF4-FFF2-40B4-BE49-F238E27FC236}">
                <a16:creationId xmlns:a16="http://schemas.microsoft.com/office/drawing/2014/main" id="{892A58A4-23BF-4CA3-9A93-13EFDBCF2544}"/>
              </a:ext>
            </a:extLst>
          </p:cNvPr>
          <p:cNvGraphicFramePr>
            <a:graphicFrameLocks noChangeAspect="1"/>
          </p:cNvGraphicFramePr>
          <p:nvPr>
            <p:extLst>
              <p:ext uri="{D42A27DB-BD31-4B8C-83A1-F6EECF244321}">
                <p14:modId xmlns:p14="http://schemas.microsoft.com/office/powerpoint/2010/main" val="2508887918"/>
              </p:ext>
            </p:extLst>
          </p:nvPr>
        </p:nvGraphicFramePr>
        <p:xfrm>
          <a:off x="1772340" y="1151309"/>
          <a:ext cx="7989839" cy="2963119"/>
        </p:xfrm>
        <a:graphic>
          <a:graphicData uri="http://schemas.openxmlformats.org/presentationml/2006/ole">
            <mc:AlternateContent xmlns:mc="http://schemas.openxmlformats.org/markup-compatibility/2006">
              <mc:Choice xmlns:v="urn:schemas-microsoft-com:vml" Requires="v">
                <p:oleObj spid="_x0000_s54486" r:id="rId3" imgW="5805211" imgH="1905000" progId="Visio.Drawing.15">
                  <p:embed/>
                </p:oleObj>
              </mc:Choice>
              <mc:Fallback>
                <p:oleObj r:id="rId3" imgW="5805211" imgH="190500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2340" y="1151309"/>
                        <a:ext cx="7989839" cy="2963119"/>
                      </a:xfrm>
                      <a:prstGeom prst="rect">
                        <a:avLst/>
                      </a:prstGeom>
                      <a:noFill/>
                    </p:spPr>
                  </p:pic>
                </p:oleObj>
              </mc:Fallback>
            </mc:AlternateContent>
          </a:graphicData>
        </a:graphic>
      </p:graphicFrame>
    </p:spTree>
    <p:extLst>
      <p:ext uri="{BB962C8B-B14F-4D97-AF65-F5344CB8AC3E}">
        <p14:creationId xmlns:p14="http://schemas.microsoft.com/office/powerpoint/2010/main" val="362918090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pPr fontAlgn="base">
              <a:lnSpc>
                <a:spcPct val="150000"/>
              </a:lnSpc>
            </a:pPr>
            <a:r>
              <a:rPr lang="zh-CN" altLang="en-US" sz="2400" dirty="0"/>
              <a:t>实时传输控制协议 </a:t>
            </a:r>
            <a:r>
              <a:rPr lang="en-US" altLang="zh-CN" sz="2400" dirty="0"/>
              <a:t>RTCP (RTP Control Protocol) </a:t>
            </a:r>
            <a:r>
              <a:rPr lang="zh-CN" altLang="en-US" sz="2400" dirty="0"/>
              <a:t>：</a:t>
            </a:r>
            <a:endParaRPr lang="en-US" altLang="zh-CN" sz="2400" dirty="0"/>
          </a:p>
          <a:p>
            <a:pPr lvl="1" fontAlgn="base">
              <a:lnSpc>
                <a:spcPct val="150000"/>
              </a:lnSpc>
              <a:buClr>
                <a:schemeClr val="tx1"/>
              </a:buClr>
              <a:buFont typeface="Wingdings" panose="05000000000000000000" pitchFamily="2" charset="2"/>
              <a:buChar char="Ø"/>
            </a:pPr>
            <a:r>
              <a:rPr lang="en-US" altLang="zh-CN" sz="2000" dirty="0">
                <a:solidFill>
                  <a:srgbClr val="C00000"/>
                </a:solidFill>
              </a:rPr>
              <a:t>RTCP </a:t>
            </a:r>
            <a:r>
              <a:rPr lang="zh-CN" altLang="en-US" sz="2000" dirty="0">
                <a:solidFill>
                  <a:srgbClr val="C00000"/>
                </a:solidFill>
              </a:rPr>
              <a:t>是与 </a:t>
            </a:r>
            <a:r>
              <a:rPr lang="en-US" altLang="zh-CN" sz="2000" dirty="0">
                <a:solidFill>
                  <a:srgbClr val="C00000"/>
                </a:solidFill>
              </a:rPr>
              <a:t>RTP </a:t>
            </a:r>
            <a:r>
              <a:rPr lang="zh-CN" altLang="en-US" sz="2000" dirty="0">
                <a:solidFill>
                  <a:srgbClr val="C00000"/>
                </a:solidFill>
              </a:rPr>
              <a:t>配合使用的控制协议</a:t>
            </a:r>
            <a:endParaRPr lang="en-US" altLang="zh-CN" sz="2000" dirty="0">
              <a:solidFill>
                <a:srgbClr val="C00000"/>
              </a:solidFill>
            </a:endParaRPr>
          </a:p>
          <a:p>
            <a:pPr lvl="1" fontAlgn="base">
              <a:lnSpc>
                <a:spcPct val="150000"/>
              </a:lnSpc>
              <a:buClr>
                <a:schemeClr val="tx1"/>
              </a:buClr>
              <a:buFont typeface="Wingdings" panose="05000000000000000000" pitchFamily="2" charset="2"/>
              <a:buChar char="Ø"/>
            </a:pPr>
            <a:r>
              <a:rPr lang="en-US" altLang="zh-CN" sz="2000" dirty="0"/>
              <a:t>RTCP </a:t>
            </a:r>
            <a:r>
              <a:rPr lang="zh-CN" altLang="en-US" sz="2000" dirty="0"/>
              <a:t>的主要功能：服务质量的监视与反馈、媒体间的同步、播组中成员的标识</a:t>
            </a:r>
            <a:endParaRPr lang="en-US" altLang="zh-CN" sz="2000" dirty="0"/>
          </a:p>
          <a:p>
            <a:pPr lvl="1" fontAlgn="base">
              <a:lnSpc>
                <a:spcPct val="150000"/>
              </a:lnSpc>
              <a:buClr>
                <a:schemeClr val="tx1"/>
              </a:buClr>
              <a:buFont typeface="Wingdings" panose="05000000000000000000" pitchFamily="2" charset="2"/>
              <a:buChar char="Ø"/>
            </a:pPr>
            <a:r>
              <a:rPr lang="en-US" altLang="zh-CN" sz="2000" dirty="0"/>
              <a:t>RTCP </a:t>
            </a:r>
            <a:r>
              <a:rPr lang="zh-CN" altLang="en-US" sz="2000" dirty="0"/>
              <a:t>分组也使用 </a:t>
            </a:r>
            <a:r>
              <a:rPr lang="en-US" altLang="zh-CN" sz="2000" dirty="0"/>
              <a:t>UDP </a:t>
            </a:r>
            <a:r>
              <a:rPr lang="zh-CN" altLang="en-US" sz="2000" dirty="0"/>
              <a:t>传送，但 </a:t>
            </a:r>
            <a:r>
              <a:rPr lang="en-US" altLang="zh-CN" sz="2000" dirty="0"/>
              <a:t>RTCP </a:t>
            </a:r>
            <a:r>
              <a:rPr lang="zh-CN" altLang="en-US" sz="2000" dirty="0"/>
              <a:t>并不对声音或视像分组进行封装</a:t>
            </a:r>
          </a:p>
          <a:p>
            <a:pPr lvl="1" fontAlgn="base">
              <a:lnSpc>
                <a:spcPct val="150000"/>
              </a:lnSpc>
              <a:buClr>
                <a:schemeClr val="tx1"/>
              </a:buClr>
              <a:buFont typeface="Wingdings" panose="05000000000000000000" pitchFamily="2" charset="2"/>
              <a:buChar char="Ø"/>
            </a:pPr>
            <a:r>
              <a:rPr lang="zh-CN" altLang="en-US" sz="2000" dirty="0"/>
              <a:t>可将多个 </a:t>
            </a:r>
            <a:r>
              <a:rPr lang="en-US" altLang="zh-CN" sz="2000" dirty="0"/>
              <a:t>RTCP </a:t>
            </a:r>
            <a:r>
              <a:rPr lang="zh-CN" altLang="en-US" sz="2000" dirty="0"/>
              <a:t>分组封装在一个 </a:t>
            </a:r>
            <a:r>
              <a:rPr lang="en-US" altLang="zh-CN" sz="2000" dirty="0"/>
              <a:t>UDP </a:t>
            </a:r>
            <a:r>
              <a:rPr lang="zh-CN" altLang="en-US" sz="2000" dirty="0"/>
              <a:t>用户数据报中</a:t>
            </a:r>
          </a:p>
          <a:p>
            <a:pPr lvl="1" fontAlgn="base">
              <a:lnSpc>
                <a:spcPct val="150000"/>
              </a:lnSpc>
              <a:buClr>
                <a:schemeClr val="tx1"/>
              </a:buClr>
              <a:buFont typeface="Wingdings" panose="05000000000000000000" pitchFamily="2" charset="2"/>
              <a:buChar char="Ø"/>
            </a:pPr>
            <a:r>
              <a:rPr lang="en-US" altLang="zh-CN" sz="2000" dirty="0"/>
              <a:t>RTCP </a:t>
            </a:r>
            <a:r>
              <a:rPr lang="zh-CN" altLang="en-US" sz="2000" dirty="0"/>
              <a:t>分组周期性地在网上传送，它带有发送端和接收端对服务质量的统计信息报告</a:t>
            </a:r>
          </a:p>
        </p:txBody>
      </p:sp>
      <p:sp>
        <p:nvSpPr>
          <p:cNvPr id="2" name="标题 1"/>
          <p:cNvSpPr>
            <a:spLocks noGrp="1"/>
          </p:cNvSpPr>
          <p:nvPr>
            <p:ph type="title"/>
          </p:nvPr>
        </p:nvSpPr>
        <p:spPr/>
        <p:txBody>
          <a:bodyPr>
            <a:normAutofit/>
          </a:bodyPr>
          <a:lstStyle/>
          <a:p>
            <a:pPr lvl="1" fontAlgn="base"/>
            <a:r>
              <a:rPr lang="zh-CN" altLang="en-US" sz="3200" b="1" kern="1200" dirty="0">
                <a:solidFill>
                  <a:srgbClr val="003659"/>
                </a:solidFill>
                <a:latin typeface="Microsoft YaHei" panose="020B0503020204020204" pitchFamily="34" charset="-122"/>
                <a:ea typeface="Microsoft YaHei" panose="020B0503020204020204" pitchFamily="34" charset="-122"/>
              </a:rPr>
              <a:t>直播与实时音视频传输控制协议：</a:t>
            </a:r>
            <a:r>
              <a:rPr lang="en-US" altLang="zh-CN" sz="3200" b="1" kern="1200" dirty="0">
                <a:solidFill>
                  <a:srgbClr val="003659"/>
                </a:solidFill>
                <a:latin typeface="Microsoft YaHei" panose="020B0503020204020204" pitchFamily="34" charset="-122"/>
                <a:ea typeface="Microsoft YaHei" panose="020B0503020204020204" pitchFamily="34" charset="-122"/>
              </a:rPr>
              <a:t>RTCP</a:t>
            </a:r>
            <a:endParaRPr lang="en-US" altLang="zh-CN" sz="3200" b="1" kern="1200" dirty="0">
              <a:solidFill>
                <a:srgbClr val="003659"/>
              </a:solidFill>
              <a:latin typeface="Microsoft YaHei" panose="020B0503020204020204" pitchFamily="34" charset="-122"/>
              <a:ea typeface="Microsoft YaHei" panose="020B0503020204020204" pitchFamily="34" charset="-122"/>
              <a:cs typeface="+mj-cs"/>
            </a:endParaRPr>
          </a:p>
        </p:txBody>
      </p:sp>
    </p:spTree>
    <p:extLst>
      <p:ext uri="{BB962C8B-B14F-4D97-AF65-F5344CB8AC3E}">
        <p14:creationId xmlns:p14="http://schemas.microsoft.com/office/powerpoint/2010/main" val="309227600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4182559"/>
            <a:ext cx="5040596" cy="2236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内容占位符 2"/>
          <p:cNvSpPr>
            <a:spLocks noGrp="1"/>
          </p:cNvSpPr>
          <p:nvPr>
            <p:ph idx="1"/>
          </p:nvPr>
        </p:nvSpPr>
        <p:spPr/>
        <p:txBody>
          <a:bodyPr>
            <a:noAutofit/>
          </a:bodyPr>
          <a:lstStyle/>
          <a:p>
            <a:pPr fontAlgn="base"/>
            <a:r>
              <a:rPr lang="zh-CN" altLang="en-US" sz="2000" dirty="0"/>
              <a:t>网页实时通信 </a:t>
            </a:r>
            <a:r>
              <a:rPr lang="en-US" altLang="zh-CN" sz="2000" dirty="0"/>
              <a:t>WebRTC</a:t>
            </a:r>
            <a:r>
              <a:rPr lang="zh-CN" altLang="en-US" sz="2000" dirty="0"/>
              <a:t>（</a:t>
            </a:r>
            <a:r>
              <a:rPr lang="en-US" altLang="zh-CN" sz="2000" dirty="0"/>
              <a:t>Web Real-Time Communication</a:t>
            </a:r>
            <a:r>
              <a:rPr lang="zh-CN" altLang="en-US" sz="2000" dirty="0"/>
              <a:t>）</a:t>
            </a:r>
            <a:endParaRPr lang="en-US" altLang="zh-CN" sz="2000" dirty="0"/>
          </a:p>
          <a:p>
            <a:pPr lvl="1" fontAlgn="base"/>
            <a:r>
              <a:rPr lang="zh-CN" altLang="en-US" sz="1800" dirty="0"/>
              <a:t>由</a:t>
            </a:r>
            <a:r>
              <a:rPr lang="en-US" altLang="zh-CN" sz="1800" dirty="0"/>
              <a:t>Google</a:t>
            </a:r>
            <a:r>
              <a:rPr lang="zh-CN" altLang="en-US" sz="1800" dirty="0"/>
              <a:t>发起的实时音视频通信</a:t>
            </a:r>
            <a:r>
              <a:rPr lang="zh-CN" altLang="en-US" sz="1800" dirty="0">
                <a:solidFill>
                  <a:srgbClr val="C00000"/>
                </a:solidFill>
              </a:rPr>
              <a:t>开源项目</a:t>
            </a:r>
            <a:endParaRPr lang="en-US" altLang="zh-CN" sz="1800" dirty="0">
              <a:solidFill>
                <a:srgbClr val="C00000"/>
              </a:solidFill>
            </a:endParaRPr>
          </a:p>
          <a:p>
            <a:pPr lvl="1" fontAlgn="base"/>
            <a:r>
              <a:rPr lang="zh-CN" altLang="en-US" sz="1800" dirty="0"/>
              <a:t>建立浏览器之间点对点的连接，实现音</a:t>
            </a:r>
            <a:r>
              <a:rPr lang="en-US" altLang="zh-CN" sz="1800" dirty="0"/>
              <a:t>/</a:t>
            </a:r>
            <a:r>
              <a:rPr lang="zh-CN" altLang="en-US" sz="1800" dirty="0"/>
              <a:t>视频流的传输</a:t>
            </a:r>
            <a:endParaRPr lang="en-US" altLang="zh-CN" sz="1800" dirty="0"/>
          </a:p>
          <a:p>
            <a:pPr fontAlgn="base"/>
            <a:r>
              <a:rPr lang="en-US" altLang="zh-CN" sz="2000" dirty="0"/>
              <a:t>WebRTC</a:t>
            </a:r>
            <a:r>
              <a:rPr lang="zh-CN" altLang="en-US" sz="2000" dirty="0"/>
              <a:t>协议栈</a:t>
            </a:r>
            <a:endParaRPr lang="en-US" altLang="zh-CN" sz="2000" dirty="0"/>
          </a:p>
          <a:p>
            <a:pPr lvl="1" fontAlgn="base"/>
            <a:r>
              <a:rPr lang="zh-CN" altLang="en-US" sz="1800" dirty="0"/>
              <a:t>为了满足实时性需求，其核心协议是在右侧基于 </a:t>
            </a:r>
            <a:r>
              <a:rPr lang="en-US" altLang="zh-CN" sz="1800" dirty="0">
                <a:solidFill>
                  <a:srgbClr val="C00000"/>
                </a:solidFill>
              </a:rPr>
              <a:t>UDP</a:t>
            </a:r>
            <a:r>
              <a:rPr lang="en-US" altLang="zh-CN" sz="1800" dirty="0"/>
              <a:t> </a:t>
            </a:r>
            <a:r>
              <a:rPr lang="zh-CN" altLang="en-US" sz="1800" dirty="0"/>
              <a:t>基础上搭建起来的</a:t>
            </a:r>
          </a:p>
          <a:p>
            <a:pPr lvl="1" fontAlgn="base"/>
            <a:r>
              <a:rPr lang="en-US" altLang="zh-CN" sz="1800" dirty="0"/>
              <a:t>Secure </a:t>
            </a:r>
            <a:r>
              <a:rPr lang="en-US" altLang="zh-CN" sz="1800" dirty="0">
                <a:solidFill>
                  <a:srgbClr val="C00000"/>
                </a:solidFill>
              </a:rPr>
              <a:t>RTP</a:t>
            </a:r>
            <a:r>
              <a:rPr lang="zh-CN" altLang="en-US" sz="1800" dirty="0"/>
              <a:t>（</a:t>
            </a:r>
            <a:r>
              <a:rPr lang="en-US" altLang="zh-CN" sz="1800" dirty="0"/>
              <a:t>SRTP</a:t>
            </a:r>
            <a:r>
              <a:rPr lang="zh-CN" altLang="en-US" sz="1800" dirty="0"/>
              <a:t>）与 </a:t>
            </a:r>
            <a:r>
              <a:rPr lang="en-US" altLang="zh-CN" sz="1800" dirty="0"/>
              <a:t>Secure  </a:t>
            </a:r>
            <a:r>
              <a:rPr lang="en-US" altLang="zh-CN" sz="1800" dirty="0">
                <a:solidFill>
                  <a:srgbClr val="C00000"/>
                </a:solidFill>
              </a:rPr>
              <a:t>RTCP</a:t>
            </a:r>
            <a:r>
              <a:rPr lang="zh-CN" altLang="en-US" sz="1800" dirty="0"/>
              <a:t>（</a:t>
            </a:r>
            <a:r>
              <a:rPr lang="en-US" altLang="zh-CN" sz="1800" dirty="0"/>
              <a:t>SRTCP</a:t>
            </a:r>
            <a:r>
              <a:rPr lang="zh-CN" altLang="en-US" sz="1800" dirty="0"/>
              <a:t>）</a:t>
            </a:r>
            <a:r>
              <a:rPr lang="en-US" altLang="zh-CN" sz="1800" dirty="0"/>
              <a:t> </a:t>
            </a:r>
            <a:r>
              <a:rPr lang="zh-CN" altLang="en-US" sz="1800" dirty="0"/>
              <a:t>是对媒体数据的封装与传输控制协议</a:t>
            </a:r>
            <a:endParaRPr lang="en-US" altLang="zh-CN" sz="1800" dirty="0"/>
          </a:p>
          <a:p>
            <a:pPr lvl="1" fontAlgn="base"/>
            <a:r>
              <a:rPr lang="en-US" altLang="zh-CN" sz="1800" dirty="0"/>
              <a:t>RTCPeerConnection </a:t>
            </a:r>
            <a:r>
              <a:rPr lang="zh-CN" altLang="en-US" sz="1800" dirty="0"/>
              <a:t>用来建立和维护端到端连接，提供高效的音视频流传输</a:t>
            </a:r>
          </a:p>
          <a:p>
            <a:pPr lvl="1" fontAlgn="base"/>
            <a:r>
              <a:rPr lang="en-US" altLang="zh-CN" sz="1800" dirty="0"/>
              <a:t>RTCDataChannel </a:t>
            </a:r>
            <a:r>
              <a:rPr lang="zh-CN" altLang="en-US" sz="1800" dirty="0"/>
              <a:t>用来支持端到端的任意二进制数据传输</a:t>
            </a:r>
            <a:endParaRPr lang="en-US" altLang="zh-CN" sz="1800" dirty="0"/>
          </a:p>
          <a:p>
            <a:pPr lvl="1" fontAlgn="base"/>
            <a:r>
              <a:rPr lang="zh-CN" altLang="en-US" sz="1800" dirty="0">
                <a:solidFill>
                  <a:srgbClr val="C00000"/>
                </a:solidFill>
              </a:rPr>
              <a:t>流控制传输协议</a:t>
            </a:r>
            <a:r>
              <a:rPr lang="en-US" altLang="zh-CN" sz="1800" dirty="0">
                <a:solidFill>
                  <a:srgbClr val="C00000"/>
                </a:solidFill>
              </a:rPr>
              <a:t>SCTP</a:t>
            </a:r>
            <a:r>
              <a:rPr lang="zh-CN" altLang="en-US" sz="1800" dirty="0"/>
              <a:t>，提供类似 </a:t>
            </a:r>
            <a:r>
              <a:rPr lang="en-US" altLang="zh-CN" sz="1800" dirty="0"/>
              <a:t>TCP </a:t>
            </a:r>
            <a:r>
              <a:rPr lang="zh-CN" altLang="en-US" sz="1800" dirty="0"/>
              <a:t>的特性</a:t>
            </a:r>
          </a:p>
          <a:p>
            <a:pPr lvl="1" fontAlgn="base"/>
            <a:r>
              <a:rPr lang="en-US" altLang="zh-CN" sz="1800" dirty="0"/>
              <a:t>DTLS </a:t>
            </a:r>
            <a:r>
              <a:rPr lang="zh-CN" altLang="en-US" sz="1800" dirty="0"/>
              <a:t>对传输内容进行加密，是 </a:t>
            </a:r>
            <a:r>
              <a:rPr lang="en-US" altLang="zh-CN" sz="1800" dirty="0"/>
              <a:t>UDP </a:t>
            </a:r>
            <a:r>
              <a:rPr lang="zh-CN" altLang="en-US" sz="1800" dirty="0"/>
              <a:t>版 </a:t>
            </a:r>
            <a:r>
              <a:rPr lang="en-US" altLang="zh-CN" sz="1800" dirty="0"/>
              <a:t>TLS</a:t>
            </a:r>
            <a:endParaRPr lang="zh-CN" altLang="en-US" sz="1800" dirty="0"/>
          </a:p>
          <a:p>
            <a:pPr lvl="1" fontAlgn="base"/>
            <a:r>
              <a:rPr lang="en-US" altLang="zh-CN" sz="1800" dirty="0"/>
              <a:t>ICE</a:t>
            </a:r>
            <a:r>
              <a:rPr lang="zh-CN" altLang="en-US" sz="1800" dirty="0"/>
              <a:t>、</a:t>
            </a:r>
            <a:r>
              <a:rPr lang="en-US" altLang="zh-CN" sz="1800" dirty="0"/>
              <a:t>STUN</a:t>
            </a:r>
            <a:r>
              <a:rPr lang="zh-CN" altLang="en-US" sz="1800" dirty="0"/>
              <a:t>、</a:t>
            </a:r>
            <a:r>
              <a:rPr lang="en-US" altLang="zh-CN" sz="1800" dirty="0"/>
              <a:t>TURN </a:t>
            </a:r>
            <a:r>
              <a:rPr lang="zh-CN" altLang="en-US" sz="1800" dirty="0"/>
              <a:t>用于内网穿透，应对</a:t>
            </a:r>
            <a:r>
              <a:rPr lang="en-US" altLang="zh-CN" sz="1800" dirty="0"/>
              <a:t>NAT</a:t>
            </a:r>
            <a:br>
              <a:rPr lang="en-US" altLang="zh-CN" sz="1800" dirty="0"/>
            </a:br>
            <a:r>
              <a:rPr lang="zh-CN" altLang="en-US" sz="1800" dirty="0"/>
              <a:t>等私有地址转换的问题</a:t>
            </a:r>
            <a:endParaRPr lang="en-US" altLang="zh-CN" sz="1800" dirty="0"/>
          </a:p>
        </p:txBody>
      </p:sp>
      <p:sp>
        <p:nvSpPr>
          <p:cNvPr id="2" name="标题 1"/>
          <p:cNvSpPr>
            <a:spLocks noGrp="1"/>
          </p:cNvSpPr>
          <p:nvPr>
            <p:ph type="title"/>
          </p:nvPr>
        </p:nvSpPr>
        <p:spPr/>
        <p:txBody>
          <a:bodyPr>
            <a:normAutofit/>
          </a:bodyPr>
          <a:lstStyle/>
          <a:p>
            <a:pPr lvl="1" fontAlgn="base"/>
            <a:r>
              <a:rPr lang="zh-CN" altLang="en-US" sz="3200" b="1" kern="1200" dirty="0">
                <a:solidFill>
                  <a:srgbClr val="003659"/>
                </a:solidFill>
                <a:latin typeface="Microsoft YaHei" panose="020B0503020204020204" pitchFamily="34" charset="-122"/>
                <a:ea typeface="Microsoft YaHei" panose="020B0503020204020204" pitchFamily="34" charset="-122"/>
              </a:rPr>
              <a:t>直播与实时音视频的网页实时通信协议：</a:t>
            </a:r>
            <a:r>
              <a:rPr lang="en-US" altLang="zh-CN" sz="3200" b="1" kern="1200" dirty="0">
                <a:solidFill>
                  <a:srgbClr val="003659"/>
                </a:solidFill>
                <a:latin typeface="Microsoft YaHei" panose="020B0503020204020204" pitchFamily="34" charset="-122"/>
                <a:ea typeface="Microsoft YaHei" panose="020B0503020204020204" pitchFamily="34" charset="-122"/>
              </a:rPr>
              <a:t>WebRTC</a:t>
            </a:r>
          </a:p>
        </p:txBody>
      </p:sp>
      <p:sp>
        <p:nvSpPr>
          <p:cNvPr id="9" name="矩形 8">
            <a:extLst>
              <a:ext uri="{FF2B5EF4-FFF2-40B4-BE49-F238E27FC236}">
                <a16:creationId xmlns:a16="http://schemas.microsoft.com/office/drawing/2014/main" id="{ABA9B5BB-F2A2-D344-BCDD-CA8B04DDF062}"/>
              </a:ext>
            </a:extLst>
          </p:cNvPr>
          <p:cNvSpPr/>
          <p:nvPr/>
        </p:nvSpPr>
        <p:spPr>
          <a:xfrm>
            <a:off x="7684965" y="1531729"/>
            <a:ext cx="2993363" cy="707886"/>
          </a:xfrm>
          <a:prstGeom prst="rect">
            <a:avLst/>
          </a:prstGeom>
          <a:ln>
            <a:solidFill>
              <a:srgbClr val="C00000"/>
            </a:solidFill>
          </a:ln>
        </p:spPr>
        <p:txBody>
          <a:bodyPr wrap="square">
            <a:spAutoFit/>
          </a:bodyPr>
          <a:lstStyle/>
          <a:p>
            <a:pPr algn="ctr"/>
            <a:r>
              <a:rPr lang="zh-CN" altLang="en-US" sz="2000" dirty="0">
                <a:solidFill>
                  <a:srgbClr val="C00000"/>
                </a:solidFill>
                <a:latin typeface="Microsoft YaHei" panose="020B0503020204020204" pitchFamily="34" charset="-122"/>
                <a:ea typeface="Microsoft YaHei" panose="020B0503020204020204" pitchFamily="34" charset="-122"/>
              </a:rPr>
              <a:t>开源项目与</a:t>
            </a:r>
            <a:r>
              <a:rPr lang="en-US" altLang="zh-CN" sz="2000" dirty="0">
                <a:solidFill>
                  <a:srgbClr val="C00000"/>
                </a:solidFill>
                <a:latin typeface="Microsoft YaHei" panose="020B0503020204020204" pitchFamily="34" charset="-122"/>
                <a:ea typeface="Microsoft YaHei" panose="020B0503020204020204" pitchFamily="34" charset="-122"/>
              </a:rPr>
              <a:t>IETF</a:t>
            </a:r>
            <a:r>
              <a:rPr lang="zh-CN" altLang="en-US" sz="2000" dirty="0">
                <a:solidFill>
                  <a:srgbClr val="C00000"/>
                </a:solidFill>
                <a:latin typeface="Microsoft YaHei" panose="020B0503020204020204" pitchFamily="34" charset="-122"/>
                <a:ea typeface="Microsoft YaHei" panose="020B0503020204020204" pitchFamily="34" charset="-122"/>
              </a:rPr>
              <a:t>国际标准同步推进</a:t>
            </a:r>
            <a:endParaRPr lang="zh-CN" altLang="en-US" dirty="0">
              <a:solidFill>
                <a:prstClr val="black"/>
              </a:solidFill>
            </a:endParaRPr>
          </a:p>
        </p:txBody>
      </p:sp>
    </p:spTree>
    <p:extLst>
      <p:ext uri="{BB962C8B-B14F-4D97-AF65-F5344CB8AC3E}">
        <p14:creationId xmlns:p14="http://schemas.microsoft.com/office/powerpoint/2010/main" val="302708097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buffer_animat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34411" y="3397296"/>
            <a:ext cx="5685995" cy="2337576"/>
          </a:xfrm>
          <a:prstGeom prst="rect">
            <a:avLst/>
          </a:prstGeom>
        </p:spPr>
      </p:pic>
      <p:sp>
        <p:nvSpPr>
          <p:cNvPr id="3" name="内容占位符 2"/>
          <p:cNvSpPr>
            <a:spLocks noGrp="1"/>
          </p:cNvSpPr>
          <p:nvPr>
            <p:ph idx="1"/>
          </p:nvPr>
        </p:nvSpPr>
        <p:spPr/>
        <p:txBody>
          <a:bodyPr>
            <a:noAutofit/>
          </a:bodyPr>
          <a:lstStyle/>
          <a:p>
            <a:pPr>
              <a:buClr>
                <a:schemeClr val="tx1"/>
              </a:buClr>
            </a:pPr>
            <a:r>
              <a:rPr lang="zh-CN" altLang="en-US" sz="2400" dirty="0">
                <a:cs typeface="Times New Roman" panose="02020603050405020304" pitchFamily="18" charset="0"/>
              </a:rPr>
              <a:t>视频传输优化的挑战</a:t>
            </a:r>
            <a:endParaRPr lang="en-US" altLang="zh-CN" sz="2400" dirty="0">
              <a:cs typeface="Times New Roman" panose="02020603050405020304" pitchFamily="18" charset="0"/>
            </a:endParaRPr>
          </a:p>
          <a:p>
            <a:pPr marL="683566" lvl="1" indent="-358129">
              <a:buClr>
                <a:schemeClr val="tx1"/>
              </a:buClr>
            </a:pPr>
            <a:r>
              <a:rPr lang="zh-CN" altLang="en-US" sz="2000" dirty="0">
                <a:cs typeface="Times New Roman" panose="02020603050405020304" pitchFamily="18" charset="0"/>
              </a:rPr>
              <a:t>客户端基于当前网络状况，向服务器请求视频块</a:t>
            </a:r>
            <a:endParaRPr lang="en-US" altLang="zh-CN" sz="2000" dirty="0">
              <a:cs typeface="Times New Roman" panose="02020603050405020304" pitchFamily="18" charset="0"/>
            </a:endParaRPr>
          </a:p>
          <a:p>
            <a:pPr marL="683566" lvl="1" indent="-358129">
              <a:buClr>
                <a:schemeClr val="tx1"/>
              </a:buClr>
            </a:pPr>
            <a:r>
              <a:rPr lang="zh-CN" altLang="en-US" sz="2000" dirty="0">
                <a:cs typeface="Times New Roman" panose="02020603050405020304" pitchFamily="18" charset="0"/>
              </a:rPr>
              <a:t>若视频块的码率</a:t>
            </a:r>
            <a:r>
              <a:rPr lang="en-US" altLang="zh-CN" sz="2000" dirty="0">
                <a:solidFill>
                  <a:srgbClr val="C00000"/>
                </a:solidFill>
                <a:cs typeface="Times New Roman" panose="02020603050405020304" pitchFamily="18" charset="0"/>
              </a:rPr>
              <a:t>&gt;</a:t>
            </a:r>
            <a:r>
              <a:rPr lang="zh-CN" altLang="en-US" sz="2000" dirty="0">
                <a:cs typeface="Times New Roman" panose="02020603050405020304" pitchFamily="18" charset="0"/>
              </a:rPr>
              <a:t>可用带宽：视频块难以及时抵达客户端，出现卡顿</a:t>
            </a:r>
            <a:endParaRPr lang="en-US" altLang="zh-CN" sz="2000" dirty="0">
              <a:cs typeface="Times New Roman" panose="02020603050405020304" pitchFamily="18" charset="0"/>
            </a:endParaRPr>
          </a:p>
          <a:p>
            <a:pPr marL="683566" lvl="1" indent="-358129">
              <a:buClr>
                <a:schemeClr val="tx1"/>
              </a:buClr>
            </a:pPr>
            <a:r>
              <a:rPr lang="zh-CN" altLang="en-US" sz="2000" dirty="0">
                <a:cs typeface="Times New Roman" panose="02020603050405020304" pitchFamily="18" charset="0"/>
              </a:rPr>
              <a:t>若视频块的码率</a:t>
            </a:r>
            <a:r>
              <a:rPr lang="en-US" altLang="zh-CN" sz="2000" dirty="0">
                <a:solidFill>
                  <a:srgbClr val="C00000"/>
                </a:solidFill>
                <a:cs typeface="Times New Roman" panose="02020603050405020304" pitchFamily="18" charset="0"/>
              </a:rPr>
              <a:t>&lt;</a:t>
            </a:r>
            <a:r>
              <a:rPr lang="zh-CN" altLang="en-US" sz="2000" dirty="0">
                <a:cs typeface="Times New Roman" panose="02020603050405020304" pitchFamily="18" charset="0"/>
              </a:rPr>
              <a:t>可用带宽：视频质量较低，没有充分利用带宽资源</a:t>
            </a:r>
            <a:endParaRPr lang="en-US" altLang="zh-CN" sz="2000" dirty="0">
              <a:cs typeface="Times New Roman" panose="02020603050405020304" pitchFamily="18" charset="0"/>
            </a:endParaRPr>
          </a:p>
          <a:p>
            <a:pPr marL="683566" lvl="1" indent="-358129">
              <a:buClr>
                <a:schemeClr val="tx1"/>
              </a:buClr>
            </a:pPr>
            <a:r>
              <a:rPr lang="zh-CN" altLang="en-US" sz="2000" dirty="0">
                <a:cs typeface="Times New Roman" panose="02020603050405020304" pitchFamily="18" charset="0"/>
              </a:rPr>
              <a:t>如何为视频块选择贴近当前可用带宽的码率？</a:t>
            </a:r>
            <a:endParaRPr lang="en-US" altLang="zh-CN" sz="2000" dirty="0">
              <a:cs typeface="Times New Roman" panose="02020603050405020304" pitchFamily="18" charset="0"/>
            </a:endParaRPr>
          </a:p>
          <a:p>
            <a:pPr>
              <a:buClr>
                <a:schemeClr val="tx1"/>
              </a:buClr>
            </a:pPr>
            <a:r>
              <a:rPr lang="zh-CN" altLang="en-US" sz="2400" dirty="0">
                <a:cs typeface="Times New Roman" panose="02020603050405020304" pitchFamily="18" charset="0"/>
              </a:rPr>
              <a:t>进一步挑战：网络带宽随时间不断变化</a:t>
            </a:r>
            <a:endParaRPr lang="en-US" altLang="zh-CN" sz="2400" dirty="0">
              <a:cs typeface="Times New Roman" panose="02020603050405020304" pitchFamily="18" charset="0"/>
            </a:endParaRPr>
          </a:p>
          <a:p>
            <a:pPr marL="358129" indent="-358129">
              <a:buClr>
                <a:schemeClr val="tx1"/>
              </a:buClr>
            </a:pPr>
            <a:endParaRPr lang="en-US" altLang="zh-CN" sz="2000" dirty="0"/>
          </a:p>
        </p:txBody>
      </p:sp>
      <p:sp>
        <p:nvSpPr>
          <p:cNvPr id="2" name="标题 1"/>
          <p:cNvSpPr>
            <a:spLocks noGrp="1"/>
          </p:cNvSpPr>
          <p:nvPr>
            <p:ph type="title"/>
          </p:nvPr>
        </p:nvSpPr>
        <p:spPr/>
        <p:txBody>
          <a:bodyPr>
            <a:normAutofit/>
          </a:bodyPr>
          <a:lstStyle/>
          <a:p>
            <a:pPr lvl="1" fontAlgn="base"/>
            <a:r>
              <a:rPr lang="zh-CN" altLang="en-US" sz="3200" b="1" kern="1200" dirty="0">
                <a:solidFill>
                  <a:srgbClr val="003659"/>
                </a:solidFill>
                <a:latin typeface="Microsoft YaHei" panose="020B0503020204020204" pitchFamily="34" charset="-122"/>
                <a:ea typeface="Microsoft YaHei" panose="020B0503020204020204" pitchFamily="34" charset="-122"/>
                <a:cs typeface="+mj-cs"/>
              </a:rPr>
              <a:t>流媒体动态自适应传输</a:t>
            </a:r>
            <a:endParaRPr lang="en-US" altLang="zh-CN" sz="3200" b="1" kern="1200" dirty="0">
              <a:solidFill>
                <a:srgbClr val="003659"/>
              </a:solidFill>
              <a:latin typeface="Microsoft YaHei" panose="020B0503020204020204" pitchFamily="34" charset="-122"/>
              <a:ea typeface="Microsoft YaHei" panose="020B0503020204020204" pitchFamily="34" charset="-122"/>
              <a:cs typeface="+mj-cs"/>
            </a:endParaRPr>
          </a:p>
        </p:txBody>
      </p:sp>
      <p:sp>
        <p:nvSpPr>
          <p:cNvPr id="6" name="Rectangle 80"/>
          <p:cNvSpPr/>
          <p:nvPr/>
        </p:nvSpPr>
        <p:spPr>
          <a:xfrm>
            <a:off x="5027578" y="4386440"/>
            <a:ext cx="1813756" cy="1325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81"/>
          <p:cNvSpPr/>
          <p:nvPr/>
        </p:nvSpPr>
        <p:spPr>
          <a:xfrm>
            <a:off x="853098" y="4217140"/>
            <a:ext cx="2069003" cy="1163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8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1520" y="4346798"/>
            <a:ext cx="1503440" cy="990994"/>
          </a:xfrm>
          <a:prstGeom prst="rect">
            <a:avLst/>
          </a:prstGeom>
        </p:spPr>
      </p:pic>
      <p:pic>
        <p:nvPicPr>
          <p:cNvPr id="9" name="Picture 8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96134" y="4757015"/>
            <a:ext cx="382837" cy="269517"/>
          </a:xfrm>
          <a:prstGeom prst="rect">
            <a:avLst/>
          </a:prstGeom>
        </p:spPr>
      </p:pic>
      <p:sp>
        <p:nvSpPr>
          <p:cNvPr id="10" name="Rectangle 84"/>
          <p:cNvSpPr/>
          <p:nvPr/>
        </p:nvSpPr>
        <p:spPr>
          <a:xfrm>
            <a:off x="611520" y="4346798"/>
            <a:ext cx="1503440" cy="1121477"/>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endParaRPr>
          </a:p>
        </p:txBody>
      </p:sp>
      <p:sp>
        <p:nvSpPr>
          <p:cNvPr id="11" name="Rectangle 85"/>
          <p:cNvSpPr/>
          <p:nvPr/>
        </p:nvSpPr>
        <p:spPr>
          <a:xfrm>
            <a:off x="1656361" y="5343245"/>
            <a:ext cx="188216" cy="1304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endParaRPr>
          </a:p>
        </p:txBody>
      </p:sp>
      <p:sp>
        <p:nvSpPr>
          <p:cNvPr id="12" name="Rectangle 86"/>
          <p:cNvSpPr/>
          <p:nvPr/>
        </p:nvSpPr>
        <p:spPr>
          <a:xfrm>
            <a:off x="611516" y="5340460"/>
            <a:ext cx="1044972" cy="1304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endParaRPr>
          </a:p>
        </p:txBody>
      </p:sp>
      <p:sp>
        <p:nvSpPr>
          <p:cNvPr id="13" name="Rectangle 87"/>
          <p:cNvSpPr/>
          <p:nvPr/>
        </p:nvSpPr>
        <p:spPr>
          <a:xfrm>
            <a:off x="611518" y="5340460"/>
            <a:ext cx="611261" cy="130484"/>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endParaRPr>
          </a:p>
        </p:txBody>
      </p:sp>
      <p:sp>
        <p:nvSpPr>
          <p:cNvPr id="14" name="Rectangle 88"/>
          <p:cNvSpPr/>
          <p:nvPr/>
        </p:nvSpPr>
        <p:spPr>
          <a:xfrm>
            <a:off x="611518" y="5338790"/>
            <a:ext cx="1503441" cy="130484"/>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endParaRPr>
          </a:p>
        </p:txBody>
      </p:sp>
      <p:sp>
        <p:nvSpPr>
          <p:cNvPr id="15" name="Oval 89"/>
          <p:cNvSpPr/>
          <p:nvPr/>
        </p:nvSpPr>
        <p:spPr>
          <a:xfrm>
            <a:off x="1130336" y="5316637"/>
            <a:ext cx="185078" cy="185078"/>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endParaRPr>
          </a:p>
        </p:txBody>
      </p:sp>
      <p:sp>
        <p:nvSpPr>
          <p:cNvPr id="16" name="Oval 90"/>
          <p:cNvSpPr/>
          <p:nvPr/>
        </p:nvSpPr>
        <p:spPr>
          <a:xfrm>
            <a:off x="1186752" y="5372240"/>
            <a:ext cx="72056" cy="72056"/>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endParaRPr>
          </a:p>
        </p:txBody>
      </p:sp>
      <p:sp>
        <p:nvSpPr>
          <p:cNvPr id="17" name="TextBox 16"/>
          <p:cNvSpPr txBox="1"/>
          <p:nvPr/>
        </p:nvSpPr>
        <p:spPr>
          <a:xfrm>
            <a:off x="568484" y="5598932"/>
            <a:ext cx="1555373" cy="338554"/>
          </a:xfrm>
          <a:prstGeom prst="rect">
            <a:avLst/>
          </a:prstGeom>
          <a:noFill/>
        </p:spPr>
        <p:txBody>
          <a:bodyPr wrap="square" rtlCol="0">
            <a:spAutoFit/>
          </a:bodyPr>
          <a:lstStyle/>
          <a:p>
            <a:pPr algn="ctr"/>
            <a:r>
              <a:rPr lang="zh-CN" altLang="en-US" sz="1600" dirty="0">
                <a:solidFill>
                  <a:prstClr val="black"/>
                </a:solidFill>
                <a:latin typeface="微软雅黑" panose="020B0503020204020204" pitchFamily="34" charset="-122"/>
                <a:ea typeface="微软雅黑" panose="020B0503020204020204" pitchFamily="34" charset="-122"/>
              </a:rPr>
              <a:t>客户端</a:t>
            </a:r>
            <a:endParaRPr lang="en-US" sz="1600" dirty="0">
              <a:solidFill>
                <a:prstClr val="black"/>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5566880" y="5533574"/>
            <a:ext cx="1483967" cy="338554"/>
          </a:xfrm>
          <a:prstGeom prst="rect">
            <a:avLst/>
          </a:prstGeom>
          <a:noFill/>
        </p:spPr>
        <p:txBody>
          <a:bodyPr wrap="square" rtlCol="0">
            <a:spAutoFit/>
          </a:bodyPr>
          <a:lstStyle/>
          <a:p>
            <a:pPr algn="ctr"/>
            <a:r>
              <a:rPr lang="en-US" sz="1600" dirty="0">
                <a:solidFill>
                  <a:prstClr val="black"/>
                </a:solidFill>
                <a:latin typeface="微软雅黑" panose="020B0503020204020204" pitchFamily="34" charset="-122"/>
                <a:ea typeface="微软雅黑" panose="020B0503020204020204" pitchFamily="34" charset="-122"/>
              </a:rPr>
              <a:t>HTTP</a:t>
            </a:r>
            <a:r>
              <a:rPr lang="zh-CN" altLang="en-US" sz="1600" dirty="0">
                <a:solidFill>
                  <a:prstClr val="black"/>
                </a:solidFill>
                <a:latin typeface="微软雅黑" panose="020B0503020204020204" pitchFamily="34" charset="-122"/>
                <a:ea typeface="微软雅黑" panose="020B0503020204020204" pitchFamily="34" charset="-122"/>
              </a:rPr>
              <a:t>服务器</a:t>
            </a:r>
            <a:endParaRPr lang="en-US" sz="1600" dirty="0">
              <a:solidFill>
                <a:prstClr val="black"/>
              </a:solidFill>
              <a:latin typeface="微软雅黑" panose="020B0503020204020204" pitchFamily="34" charset="-122"/>
              <a:ea typeface="微软雅黑" panose="020B0503020204020204" pitchFamily="34" charset="-122"/>
            </a:endParaRPr>
          </a:p>
        </p:txBody>
      </p:sp>
      <p:cxnSp>
        <p:nvCxnSpPr>
          <p:cNvPr id="19" name="Straight Arrow Connector 93"/>
          <p:cNvCxnSpPr/>
          <p:nvPr/>
        </p:nvCxnSpPr>
        <p:spPr>
          <a:xfrm>
            <a:off x="2469671" y="4704044"/>
            <a:ext cx="2828925"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790795" y="3973675"/>
            <a:ext cx="2637011" cy="584775"/>
          </a:xfrm>
          <a:prstGeom prst="rect">
            <a:avLst/>
          </a:prstGeom>
          <a:noFill/>
        </p:spPr>
        <p:txBody>
          <a:bodyPr wrap="square" rtlCol="0">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请求</a:t>
            </a:r>
            <a:r>
              <a:rPr lang="en-US" sz="1600" dirty="0">
                <a:solidFill>
                  <a:prstClr val="black"/>
                </a:solidFill>
                <a:latin typeface="微软雅黑" panose="020B0503020204020204" pitchFamily="34" charset="-122"/>
                <a:ea typeface="微软雅黑" panose="020B0503020204020204" pitchFamily="34" charset="-122"/>
              </a:rPr>
              <a:t>: </a:t>
            </a:r>
          </a:p>
          <a:p>
            <a:r>
              <a:rPr lang="zh-CN" altLang="en-US" sz="1600" dirty="0">
                <a:solidFill>
                  <a:prstClr val="black"/>
                </a:solidFill>
                <a:latin typeface="微软雅黑" panose="020B0503020204020204" pitchFamily="34" charset="-122"/>
                <a:ea typeface="微软雅黑" panose="020B0503020204020204" pitchFamily="34" charset="-122"/>
              </a:rPr>
              <a:t>以码率</a:t>
            </a:r>
            <a:r>
              <a:rPr lang="en-US" altLang="zh-CN" sz="1600" dirty="0">
                <a:solidFill>
                  <a:prstClr val="black"/>
                </a:solidFill>
                <a:latin typeface="微软雅黑" panose="020B0503020204020204" pitchFamily="34" charset="-122"/>
                <a:ea typeface="微软雅黑" panose="020B0503020204020204" pitchFamily="34" charset="-122"/>
              </a:rPr>
              <a:t>r</a:t>
            </a:r>
            <a:r>
              <a:rPr lang="zh-CN" altLang="en-US" sz="1600" dirty="0">
                <a:solidFill>
                  <a:prstClr val="black"/>
                </a:solidFill>
                <a:latin typeface="微软雅黑" panose="020B0503020204020204" pitchFamily="34" charset="-122"/>
                <a:ea typeface="微软雅黑" panose="020B0503020204020204" pitchFamily="34" charset="-122"/>
              </a:rPr>
              <a:t>请求下一个视频块</a:t>
            </a:r>
            <a:endParaRPr lang="en-US" sz="1600" i="1" dirty="0">
              <a:solidFill>
                <a:prstClr val="black"/>
              </a:solidFill>
              <a:latin typeface="微软雅黑" panose="020B0503020204020204" pitchFamily="34" charset="-122"/>
              <a:ea typeface="微软雅黑" panose="020B0503020204020204" pitchFamily="34" charset="-122"/>
            </a:endParaRPr>
          </a:p>
        </p:txBody>
      </p:sp>
      <p:cxnSp>
        <p:nvCxnSpPr>
          <p:cNvPr id="21" name="Straight Arrow Connector 95"/>
          <p:cNvCxnSpPr/>
          <p:nvPr/>
        </p:nvCxnSpPr>
        <p:spPr>
          <a:xfrm flipH="1">
            <a:off x="2422912" y="4973560"/>
            <a:ext cx="2828925"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816199" y="5005013"/>
            <a:ext cx="1534988" cy="584775"/>
          </a:xfrm>
          <a:prstGeom prst="rect">
            <a:avLst/>
          </a:prstGeom>
          <a:noFill/>
        </p:spPr>
        <p:txBody>
          <a:bodyPr wrap="square" rtlCol="0">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响应：</a:t>
            </a:r>
            <a:endParaRPr lang="en-US" altLang="zh-CN" sz="1600" dirty="0">
              <a:solidFill>
                <a:prstClr val="black"/>
              </a:solidFill>
              <a:latin typeface="微软雅黑" panose="020B0503020204020204" pitchFamily="34" charset="-122"/>
              <a:ea typeface="微软雅黑" panose="020B0503020204020204" pitchFamily="34" charset="-122"/>
            </a:endParaRPr>
          </a:p>
          <a:p>
            <a:r>
              <a:rPr lang="zh-CN" altLang="en-US" sz="1600" dirty="0">
                <a:solidFill>
                  <a:prstClr val="black"/>
                </a:solidFill>
                <a:latin typeface="微软雅黑" panose="020B0503020204020204" pitchFamily="34" charset="-122"/>
                <a:ea typeface="微软雅黑" panose="020B0503020204020204" pitchFamily="34" charset="-122"/>
              </a:rPr>
              <a:t>视频内容</a:t>
            </a:r>
            <a:endParaRPr lang="en-US" sz="1600" dirty="0">
              <a:solidFill>
                <a:prstClr val="black"/>
              </a:solidFill>
              <a:latin typeface="微软雅黑" panose="020B0503020204020204" pitchFamily="34" charset="-122"/>
              <a:ea typeface="微软雅黑" panose="020B0503020204020204" pitchFamily="34" charset="-122"/>
            </a:endParaRPr>
          </a:p>
        </p:txBody>
      </p:sp>
      <p:pic>
        <p:nvPicPr>
          <p:cNvPr id="23" name="Picture 9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76716" y="4235173"/>
            <a:ext cx="1426796" cy="1122812"/>
          </a:xfrm>
          <a:prstGeom prst="rect">
            <a:avLst/>
          </a:prstGeom>
        </p:spPr>
      </p:pic>
      <p:sp>
        <p:nvSpPr>
          <p:cNvPr id="24" name="Rectangle 145"/>
          <p:cNvSpPr/>
          <p:nvPr/>
        </p:nvSpPr>
        <p:spPr>
          <a:xfrm>
            <a:off x="2937070" y="4503228"/>
            <a:ext cx="2058937" cy="794173"/>
          </a:xfrm>
          <a:prstGeom prst="rect">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endParaRPr>
          </a:p>
        </p:txBody>
      </p:sp>
      <p:grpSp>
        <p:nvGrpSpPr>
          <p:cNvPr id="25" name="Group 146"/>
          <p:cNvGrpSpPr/>
          <p:nvPr/>
        </p:nvGrpSpPr>
        <p:grpSpPr>
          <a:xfrm>
            <a:off x="4730272" y="4574176"/>
            <a:ext cx="1411247" cy="322865"/>
            <a:chOff x="4928863" y="3926411"/>
            <a:chExt cx="1310714" cy="322865"/>
          </a:xfrm>
        </p:grpSpPr>
        <p:sp>
          <p:nvSpPr>
            <p:cNvPr id="26" name="TextBox 25"/>
            <p:cNvSpPr txBox="1"/>
            <p:nvPr/>
          </p:nvSpPr>
          <p:spPr>
            <a:xfrm>
              <a:off x="4928863" y="3926411"/>
              <a:ext cx="1310714"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输入</a:t>
              </a:r>
              <a:endParaRPr lang="en-US" sz="1400" dirty="0">
                <a:solidFill>
                  <a:prstClr val="black"/>
                </a:solidFill>
                <a:latin typeface="微软雅黑" panose="020B0503020204020204" pitchFamily="34" charset="-122"/>
                <a:ea typeface="微软雅黑" panose="020B0503020204020204" pitchFamily="34" charset="-122"/>
              </a:endParaRPr>
            </a:p>
          </p:txBody>
        </p:sp>
        <p:cxnSp>
          <p:nvCxnSpPr>
            <p:cNvPr id="27" name="Straight Arrow Connector 148"/>
            <p:cNvCxnSpPr/>
            <p:nvPr/>
          </p:nvCxnSpPr>
          <p:spPr>
            <a:xfrm flipH="1">
              <a:off x="519054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grpSp>
        <p:nvGrpSpPr>
          <p:cNvPr id="28" name="Group 149"/>
          <p:cNvGrpSpPr/>
          <p:nvPr/>
        </p:nvGrpSpPr>
        <p:grpSpPr>
          <a:xfrm>
            <a:off x="1872931" y="4574176"/>
            <a:ext cx="1310714" cy="630942"/>
            <a:chOff x="1908383" y="3926411"/>
            <a:chExt cx="1310714" cy="630942"/>
          </a:xfrm>
        </p:grpSpPr>
        <p:sp>
          <p:nvSpPr>
            <p:cNvPr id="29" name="TextBox 28"/>
            <p:cNvSpPr txBox="1"/>
            <p:nvPr/>
          </p:nvSpPr>
          <p:spPr>
            <a:xfrm>
              <a:off x="1908383" y="3926411"/>
              <a:ext cx="1310714" cy="630942"/>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输出</a:t>
              </a:r>
              <a:endParaRPr lang="en-US" sz="1400" dirty="0">
                <a:solidFill>
                  <a:prstClr val="black"/>
                </a:solidFill>
                <a:latin typeface="微软雅黑" panose="020B0503020204020204" pitchFamily="34" charset="-122"/>
                <a:ea typeface="微软雅黑" panose="020B0503020204020204" pitchFamily="34" charset="-122"/>
              </a:endParaRPr>
            </a:p>
            <a:p>
              <a:pPr algn="ctr"/>
              <a:endParaRPr lang="en-US" sz="700" dirty="0">
                <a:solidFill>
                  <a:prstClr val="black"/>
                </a:solidFill>
                <a:latin typeface="微软雅黑" panose="020B0503020204020204" pitchFamily="34" charset="-122"/>
                <a:ea typeface="微软雅黑" panose="020B0503020204020204" pitchFamily="34" charset="-122"/>
              </a:endParaRPr>
            </a:p>
            <a:p>
              <a:pPr algn="ctr"/>
              <a:r>
                <a:rPr lang="en-US" sz="1350" dirty="0">
                  <a:solidFill>
                    <a:prstClr val="black"/>
                  </a:solidFill>
                  <a:latin typeface="微软雅黑" panose="020B0503020204020204" pitchFamily="34" charset="-122"/>
                  <a:ea typeface="微软雅黑" panose="020B0503020204020204" pitchFamily="34" charset="-122"/>
                </a:rPr>
                <a:t>1 sec/sec</a:t>
              </a:r>
            </a:p>
          </p:txBody>
        </p:sp>
        <p:cxnSp>
          <p:nvCxnSpPr>
            <p:cNvPr id="30" name="Straight Arrow Connector 151"/>
            <p:cNvCxnSpPr/>
            <p:nvPr/>
          </p:nvCxnSpPr>
          <p:spPr>
            <a:xfrm flipH="1">
              <a:off x="217006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pic>
        <p:nvPicPr>
          <p:cNvPr id="31" name="Picture 15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5334" y="4342435"/>
            <a:ext cx="1505331" cy="990981"/>
          </a:xfrm>
          <a:prstGeom prst="rect">
            <a:avLst/>
          </a:prstGeom>
        </p:spPr>
      </p:pic>
      <p:pic>
        <p:nvPicPr>
          <p:cNvPr id="32" name="Picture 15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63678" y="4455953"/>
            <a:ext cx="763944" cy="763944"/>
          </a:xfrm>
          <a:prstGeom prst="rect">
            <a:avLst/>
          </a:prstGeom>
        </p:spPr>
      </p:pic>
      <p:pic>
        <p:nvPicPr>
          <p:cNvPr id="33" name="Picture 3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932739" y="4499710"/>
            <a:ext cx="2100331" cy="804672"/>
          </a:xfrm>
          <a:prstGeom prst="rect">
            <a:avLst/>
          </a:prstGeom>
        </p:spPr>
      </p:pic>
      <p:grpSp>
        <p:nvGrpSpPr>
          <p:cNvPr id="34" name="Group 10"/>
          <p:cNvGrpSpPr/>
          <p:nvPr/>
        </p:nvGrpSpPr>
        <p:grpSpPr>
          <a:xfrm>
            <a:off x="3085221" y="4900315"/>
            <a:ext cx="2285058" cy="727302"/>
            <a:chOff x="3815041" y="1938968"/>
            <a:chExt cx="2285058" cy="727302"/>
          </a:xfrm>
        </p:grpSpPr>
        <p:cxnSp>
          <p:nvCxnSpPr>
            <p:cNvPr id="35" name="Straight Arrow Connector 4"/>
            <p:cNvCxnSpPr/>
            <p:nvPr/>
          </p:nvCxnSpPr>
          <p:spPr>
            <a:xfrm>
              <a:off x="5222100" y="2383106"/>
              <a:ext cx="196300" cy="0"/>
            </a:xfrm>
            <a:prstGeom prst="straightConnector1">
              <a:avLst/>
            </a:prstGeom>
            <a:ln w="12700">
              <a:solidFill>
                <a:schemeClr val="tx1"/>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36" name="Straight Arrow Connector 50"/>
            <p:cNvCxnSpPr/>
            <p:nvPr/>
          </p:nvCxnSpPr>
          <p:spPr>
            <a:xfrm flipH="1" flipV="1">
              <a:off x="5452090" y="1938968"/>
              <a:ext cx="0" cy="385972"/>
            </a:xfrm>
            <a:prstGeom prst="straightConnector1">
              <a:avLst/>
            </a:prstGeom>
            <a:ln w="12700">
              <a:solidFill>
                <a:schemeClr val="tx1"/>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815041" y="2358493"/>
              <a:ext cx="1906291" cy="307777"/>
            </a:xfrm>
            <a:prstGeom prst="rect">
              <a:avLst/>
            </a:prstGeom>
            <a:solidFill>
              <a:schemeClr val="bg1"/>
            </a:solidFill>
          </p:spPr>
          <p:txBody>
            <a:bodyPr wrap="non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每格为</a:t>
              </a:r>
              <a:r>
                <a:rPr lang="en-US" altLang="zh-CN" sz="1400" dirty="0">
                  <a:solidFill>
                    <a:prstClr val="black"/>
                  </a:solidFill>
                  <a:latin typeface="微软雅黑" panose="020B0503020204020204" pitchFamily="34" charset="-122"/>
                  <a:ea typeface="微软雅黑" panose="020B0503020204020204" pitchFamily="34" charset="-122"/>
                </a:rPr>
                <a:t>1</a:t>
              </a:r>
              <a:r>
                <a:rPr lang="zh-CN" altLang="en-US" sz="1400" dirty="0">
                  <a:solidFill>
                    <a:prstClr val="black"/>
                  </a:solidFill>
                  <a:latin typeface="微软雅黑" panose="020B0503020204020204" pitchFamily="34" charset="-122"/>
                  <a:ea typeface="微软雅黑" panose="020B0503020204020204" pitchFamily="34" charset="-122"/>
                </a:rPr>
                <a:t>秒的视频内容</a:t>
              </a:r>
              <a:endParaRPr lang="en-US" sz="1400" dirty="0">
                <a:solidFill>
                  <a:prstClr val="black"/>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5326986" y="1985476"/>
              <a:ext cx="773113"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码率</a:t>
              </a:r>
              <a:endParaRPr lang="en-US" sz="1400" dirty="0">
                <a:solidFill>
                  <a:prstClr val="black"/>
                </a:solidFill>
                <a:latin typeface="微软雅黑" panose="020B0503020204020204" pitchFamily="34" charset="-122"/>
                <a:ea typeface="微软雅黑" panose="020B0503020204020204" pitchFamily="34" charset="-122"/>
              </a:endParaRPr>
            </a:p>
          </p:txBody>
        </p:sp>
      </p:grpSp>
      <p:pic>
        <p:nvPicPr>
          <p:cNvPr id="39" name="Picture 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66044" y="4457888"/>
            <a:ext cx="762000" cy="762000"/>
          </a:xfrm>
          <a:prstGeom prst="rect">
            <a:avLst/>
          </a:prstGeom>
        </p:spPr>
      </p:pic>
      <p:graphicFrame>
        <p:nvGraphicFramePr>
          <p:cNvPr id="41" name="Chart 154"/>
          <p:cNvGraphicFramePr>
            <a:graphicFrameLocks/>
          </p:cNvGraphicFramePr>
          <p:nvPr/>
        </p:nvGraphicFramePr>
        <p:xfrm>
          <a:off x="7303367" y="3788679"/>
          <a:ext cx="4158362" cy="1866180"/>
        </p:xfrm>
        <a:graphic>
          <a:graphicData uri="http://schemas.openxmlformats.org/drawingml/2006/chart">
            <c:chart xmlns:c="http://schemas.openxmlformats.org/drawingml/2006/chart" xmlns:r="http://schemas.openxmlformats.org/officeDocument/2006/relationships" r:id="rId12"/>
          </a:graphicData>
        </a:graphic>
      </p:graphicFrame>
      <p:grpSp>
        <p:nvGrpSpPr>
          <p:cNvPr id="42" name="Group 17"/>
          <p:cNvGrpSpPr/>
          <p:nvPr/>
        </p:nvGrpSpPr>
        <p:grpSpPr>
          <a:xfrm>
            <a:off x="8144769" y="4400054"/>
            <a:ext cx="3768898" cy="892325"/>
            <a:chOff x="3067634" y="3692693"/>
            <a:chExt cx="3768898" cy="892325"/>
          </a:xfrm>
        </p:grpSpPr>
        <p:cxnSp>
          <p:nvCxnSpPr>
            <p:cNvPr id="43" name="Straight Connector 6"/>
            <p:cNvCxnSpPr/>
            <p:nvPr/>
          </p:nvCxnSpPr>
          <p:spPr>
            <a:xfrm flipV="1">
              <a:off x="3067634" y="3707626"/>
              <a:ext cx="822960" cy="3949"/>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44" name="Straight Connector 40"/>
            <p:cNvCxnSpPr/>
            <p:nvPr/>
          </p:nvCxnSpPr>
          <p:spPr>
            <a:xfrm>
              <a:off x="3884244" y="3692693"/>
              <a:ext cx="0" cy="640080"/>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45" name="Straight Connector 43"/>
            <p:cNvCxnSpPr/>
            <p:nvPr/>
          </p:nvCxnSpPr>
          <p:spPr>
            <a:xfrm>
              <a:off x="3867897" y="4318256"/>
              <a:ext cx="1018590" cy="0"/>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46" name="Straight Connector 48"/>
            <p:cNvCxnSpPr/>
            <p:nvPr/>
          </p:nvCxnSpPr>
          <p:spPr>
            <a:xfrm flipV="1">
              <a:off x="4853288" y="3868724"/>
              <a:ext cx="457200" cy="3949"/>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47" name="Straight Connector 49"/>
            <p:cNvCxnSpPr/>
            <p:nvPr/>
          </p:nvCxnSpPr>
          <p:spPr>
            <a:xfrm flipH="1">
              <a:off x="4867837" y="3858521"/>
              <a:ext cx="0" cy="457200"/>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48" name="Straight Connector 51"/>
            <p:cNvCxnSpPr/>
            <p:nvPr/>
          </p:nvCxnSpPr>
          <p:spPr>
            <a:xfrm flipH="1">
              <a:off x="5299065" y="3853498"/>
              <a:ext cx="0" cy="731520"/>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49" name="Straight Connector 52"/>
            <p:cNvCxnSpPr/>
            <p:nvPr/>
          </p:nvCxnSpPr>
          <p:spPr>
            <a:xfrm flipV="1">
              <a:off x="5299065" y="4571998"/>
              <a:ext cx="704088" cy="0"/>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50" name="Straight Connector 54"/>
            <p:cNvCxnSpPr/>
            <p:nvPr/>
          </p:nvCxnSpPr>
          <p:spPr>
            <a:xfrm flipV="1">
              <a:off x="5978962" y="4031589"/>
              <a:ext cx="228600" cy="3949"/>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51" name="Straight Connector 55"/>
            <p:cNvCxnSpPr/>
            <p:nvPr/>
          </p:nvCxnSpPr>
          <p:spPr>
            <a:xfrm flipH="1">
              <a:off x="5990843" y="4036378"/>
              <a:ext cx="0" cy="548640"/>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190201" y="3868724"/>
              <a:ext cx="646331" cy="369332"/>
            </a:xfrm>
            <a:prstGeom prst="rect">
              <a:avLst/>
            </a:prstGeom>
            <a:noFill/>
          </p:spPr>
          <p:txBody>
            <a:bodyPr wrap="none" rtlCol="0">
              <a:spAutoFit/>
            </a:bodyPr>
            <a:lstStyle/>
            <a:p>
              <a:r>
                <a:rPr lang="zh-CN" altLang="en-US" dirty="0">
                  <a:solidFill>
                    <a:srgbClr val="B348FF"/>
                  </a:solidFill>
                  <a:latin typeface="微软雅黑" panose="020B0503020204020204" pitchFamily="34" charset="-122"/>
                  <a:ea typeface="微软雅黑" panose="020B0503020204020204" pitchFamily="34" charset="-122"/>
                </a:rPr>
                <a:t>码率</a:t>
              </a:r>
              <a:endParaRPr lang="en-US" dirty="0">
                <a:solidFill>
                  <a:srgbClr val="B348FF"/>
                </a:solidFill>
                <a:latin typeface="微软雅黑" panose="020B0503020204020204" pitchFamily="34" charset="-122"/>
                <a:ea typeface="微软雅黑" panose="020B0503020204020204" pitchFamily="34" charset="-122"/>
              </a:endParaRPr>
            </a:p>
          </p:txBody>
        </p:sp>
      </p:grpSp>
      <p:sp>
        <p:nvSpPr>
          <p:cNvPr id="40" name="矩形 39">
            <a:extLst>
              <a:ext uri="{FF2B5EF4-FFF2-40B4-BE49-F238E27FC236}">
                <a16:creationId xmlns:a16="http://schemas.microsoft.com/office/drawing/2014/main" id="{2BCFC5E5-A4DC-AD4B-BF86-FA4FE785DB45}"/>
              </a:ext>
            </a:extLst>
          </p:cNvPr>
          <p:cNvSpPr/>
          <p:nvPr/>
        </p:nvSpPr>
        <p:spPr>
          <a:xfrm>
            <a:off x="8236502" y="5712048"/>
            <a:ext cx="3402150" cy="707886"/>
          </a:xfrm>
          <a:prstGeom prst="rect">
            <a:avLst/>
          </a:prstGeom>
          <a:ln>
            <a:solidFill>
              <a:srgbClr val="B348FF"/>
            </a:solidFill>
          </a:ln>
        </p:spPr>
        <p:txBody>
          <a:bodyPr wrap="square">
            <a:spAutoFit/>
          </a:bodyPr>
          <a:lstStyle/>
          <a:p>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网络可用带宽不断变化时，</a:t>
            </a:r>
            <a:r>
              <a:rPr lang="zh-CN" altLang="en-US" sz="20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如何及时选取合适的码率？</a:t>
            </a:r>
            <a:endParaRPr lang="zh-CN" altLang="en-US" sz="1600" dirty="0">
              <a:solidFill>
                <a:srgbClr val="C00000"/>
              </a:solidFill>
            </a:endParaRPr>
          </a:p>
        </p:txBody>
      </p:sp>
      <p:sp>
        <p:nvSpPr>
          <p:cNvPr id="54" name="矩形 53">
            <a:extLst>
              <a:ext uri="{FF2B5EF4-FFF2-40B4-BE49-F238E27FC236}">
                <a16:creationId xmlns:a16="http://schemas.microsoft.com/office/drawing/2014/main" id="{4D657BAA-C264-8144-A434-7C44132E6BB0}"/>
              </a:ext>
            </a:extLst>
          </p:cNvPr>
          <p:cNvSpPr/>
          <p:nvPr/>
        </p:nvSpPr>
        <p:spPr>
          <a:xfrm>
            <a:off x="9568823" y="2000003"/>
            <a:ext cx="1920742" cy="1015663"/>
          </a:xfrm>
          <a:prstGeom prst="rect">
            <a:avLst/>
          </a:prstGeom>
          <a:ln>
            <a:solidFill>
              <a:srgbClr val="C00000"/>
            </a:solidFill>
          </a:ln>
        </p:spPr>
        <p:txBody>
          <a:bodyPr wrap="square">
            <a:spAutoFit/>
          </a:bodyPr>
          <a:lstStyle/>
          <a:p>
            <a:pPr algn="ctr"/>
            <a:r>
              <a:rPr lang="zh-CN" altLang="en-US" sz="2000" dirty="0">
                <a:solidFill>
                  <a:srgbClr val="C00000"/>
                </a:solidFill>
                <a:latin typeface="Microsoft YaHei" panose="020B0503020204020204" pitchFamily="34" charset="-122"/>
                <a:ea typeface="Microsoft YaHei" panose="020B0503020204020204" pitchFamily="34" charset="-122"/>
              </a:rPr>
              <a:t>视频块的码率</a:t>
            </a:r>
            <a:endParaRPr lang="en-US" altLang="zh-CN" sz="2000" dirty="0">
              <a:solidFill>
                <a:srgbClr val="C00000"/>
              </a:solidFill>
              <a:latin typeface="Microsoft YaHei" panose="020B0503020204020204" pitchFamily="34" charset="-122"/>
              <a:ea typeface="Microsoft YaHei" panose="020B0503020204020204" pitchFamily="34" charset="-122"/>
            </a:endParaRPr>
          </a:p>
          <a:p>
            <a:pPr algn="ctr"/>
            <a:r>
              <a:rPr lang="en-US" altLang="zh-CN" sz="2000" b="1" dirty="0">
                <a:solidFill>
                  <a:srgbClr val="C00000"/>
                </a:solidFill>
                <a:latin typeface="Microsoft YaHei" panose="020B0503020204020204" pitchFamily="34" charset="-122"/>
                <a:ea typeface="Microsoft YaHei" panose="020B0503020204020204" pitchFamily="34" charset="-122"/>
              </a:rPr>
              <a:t>VS</a:t>
            </a:r>
          </a:p>
          <a:p>
            <a:pPr algn="ctr"/>
            <a:r>
              <a:rPr lang="zh-CN" altLang="en-US" sz="2000" dirty="0">
                <a:solidFill>
                  <a:srgbClr val="C00000"/>
                </a:solidFill>
                <a:latin typeface="Microsoft YaHei" panose="020B0503020204020204" pitchFamily="34" charset="-122"/>
                <a:ea typeface="Microsoft YaHei" panose="020B0503020204020204" pitchFamily="34" charset="-122"/>
              </a:rPr>
              <a:t>网络可用带宽</a:t>
            </a:r>
            <a:endParaRPr lang="zh-CN" altLang="en-US" dirty="0">
              <a:solidFill>
                <a:prstClr val="black"/>
              </a:solidFill>
            </a:endParaRPr>
          </a:p>
        </p:txBody>
      </p:sp>
    </p:spTree>
    <p:extLst>
      <p:ext uri="{BB962C8B-B14F-4D97-AF65-F5344CB8AC3E}">
        <p14:creationId xmlns:p14="http://schemas.microsoft.com/office/powerpoint/2010/main" val="295645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1"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childTnLst>
                                </p:cTn>
                              </p:par>
                              <p:par>
                                <p:cTn id="23" presetID="0" presetClass="path" presetSubtype="0" accel="50000" decel="50000" fill="hold" grpId="0" nodeType="withEffect">
                                  <p:stCondLst>
                                    <p:cond delay="0"/>
                                  </p:stCondLst>
                                  <p:childTnLst>
                                    <p:animMotion origin="layout" path="M -0.31758 0.13172 L -4.16667E-7 -3.33333E-6 " pathEditMode="relative" rAng="0" ptsTypes="AA">
                                      <p:cBhvr>
                                        <p:cTn id="24" dur="1000" fill="hold"/>
                                        <p:tgtEl>
                                          <p:spTgt spid="24"/>
                                        </p:tgtEl>
                                        <p:attrNameLst>
                                          <p:attrName>ppt_x</p:attrName>
                                          <p:attrName>ppt_y</p:attrName>
                                        </p:attrNameLst>
                                      </p:cBhvr>
                                      <p:rCtr x="15872" y="-6597"/>
                                    </p:animMotion>
                                  </p:childTnLst>
                                </p:cTn>
                              </p:par>
                              <p:par>
                                <p:cTn id="25" presetID="10" presetClass="exit" presetSubtype="0" fill="hold" nodeType="with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15"/>
                                        </p:tgtEl>
                                      </p:cBhvr>
                                    </p:animEffect>
                                    <p:set>
                                      <p:cBhvr>
                                        <p:cTn id="39" dur="1" fill="hold">
                                          <p:stCondLst>
                                            <p:cond delay="499"/>
                                          </p:stCondLst>
                                        </p:cTn>
                                        <p:tgtEl>
                                          <p:spTgt spid="15"/>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0"/>
                                        </p:tgtEl>
                                      </p:cBhvr>
                                    </p:animEffect>
                                    <p:set>
                                      <p:cBhvr>
                                        <p:cTn id="51" dur="1" fill="hold">
                                          <p:stCondLst>
                                            <p:cond delay="499"/>
                                          </p:stCondLst>
                                        </p:cTn>
                                        <p:tgtEl>
                                          <p:spTgt spid="20"/>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9"/>
                                        </p:tgtEl>
                                      </p:cBhvr>
                                    </p:animEffect>
                                    <p:set>
                                      <p:cBhvr>
                                        <p:cTn id="57" dur="1" fill="hold">
                                          <p:stCondLst>
                                            <p:cond delay="499"/>
                                          </p:stCondLst>
                                        </p:cTn>
                                        <p:tgtEl>
                                          <p:spTgt spid="19"/>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21"/>
                                        </p:tgtEl>
                                      </p:cBhvr>
                                    </p:animEffect>
                                    <p:set>
                                      <p:cBhvr>
                                        <p:cTn id="60" dur="1" fill="hold">
                                          <p:stCondLst>
                                            <p:cond delay="499"/>
                                          </p:stCondLst>
                                        </p:cTn>
                                        <p:tgtEl>
                                          <p:spTgt spid="21"/>
                                        </p:tgtEl>
                                        <p:attrNameLst>
                                          <p:attrName>style.visibility</p:attrName>
                                        </p:attrNameLst>
                                      </p:cBhvr>
                                      <p:to>
                                        <p:strVal val="hidden"/>
                                      </p:to>
                                    </p:set>
                                  </p:childTnLst>
                                </p:cTn>
                              </p:par>
                            </p:childTnLst>
                          </p:cTn>
                        </p:par>
                        <p:par>
                          <p:cTn id="61" fill="hold">
                            <p:stCondLst>
                              <p:cond delay="1000"/>
                            </p:stCondLst>
                            <p:childTnLst>
                              <p:par>
                                <p:cTn id="62" presetID="22" presetClass="entr" presetSubtype="8" fill="hold" nodeType="after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wipe(left)">
                                      <p:cBhvr>
                                        <p:cTn id="64" dur="500"/>
                                        <p:tgtEl>
                                          <p:spTgt spid="33"/>
                                        </p:tgtEl>
                                      </p:cBhvr>
                                    </p:animEffect>
                                  </p:childTnLst>
                                </p:cTn>
                              </p:par>
                            </p:childTnLst>
                          </p:cTn>
                        </p:par>
                        <p:par>
                          <p:cTn id="65" fill="hold">
                            <p:stCondLst>
                              <p:cond delay="1500"/>
                            </p:stCondLst>
                            <p:childTnLst>
                              <p:par>
                                <p:cTn id="66" presetID="1" presetClass="exit" presetSubtype="0" fill="hold" grpId="2" nodeType="afterEffect">
                                  <p:stCondLst>
                                    <p:cond delay="0"/>
                                  </p:stCondLst>
                                  <p:childTnLst>
                                    <p:set>
                                      <p:cBhvr>
                                        <p:cTn id="67" dur="1" fill="hold">
                                          <p:stCondLst>
                                            <p:cond delay="0"/>
                                          </p:stCondLst>
                                        </p:cTn>
                                        <p:tgtEl>
                                          <p:spTgt spid="24"/>
                                        </p:tgtEl>
                                        <p:attrNameLst>
                                          <p:attrName>style.visibility</p:attrName>
                                        </p:attrNameLst>
                                      </p:cBhvr>
                                      <p:to>
                                        <p:strVal val="hidden"/>
                                      </p:to>
                                    </p:set>
                                  </p:childTnLst>
                                </p:cTn>
                              </p:par>
                            </p:childTnLst>
                          </p:cTn>
                        </p:par>
                        <p:par>
                          <p:cTn id="68" fill="hold">
                            <p:stCondLst>
                              <p:cond delay="1500"/>
                            </p:stCondLst>
                            <p:childTnLst>
                              <p:par>
                                <p:cTn id="69" presetID="1" presetClass="entr" presetSubtype="0" fill="hold" nodeType="afterEffect">
                                  <p:stCondLst>
                                    <p:cond delay="0"/>
                                  </p:stCondLst>
                                  <p:childTnLst>
                                    <p:set>
                                      <p:cBhvr>
                                        <p:cTn id="70" dur="1" fill="hold">
                                          <p:stCondLst>
                                            <p:cond delay="0"/>
                                          </p:stCondLst>
                                        </p:cTn>
                                        <p:tgtEl>
                                          <p:spTgt spid="5"/>
                                        </p:tgtEl>
                                        <p:attrNameLst>
                                          <p:attrName>style.visibility</p:attrName>
                                        </p:attrNameLst>
                                      </p:cBhvr>
                                      <p:to>
                                        <p:strVal val="visible"/>
                                      </p:to>
                                    </p:set>
                                  </p:childTnLst>
                                </p:cTn>
                              </p:par>
                              <p:par>
                                <p:cTn id="71" presetID="1" presetClass="exit" presetSubtype="0" fill="hold" nodeType="withEffect">
                                  <p:stCondLst>
                                    <p:cond delay="0"/>
                                  </p:stCondLst>
                                  <p:childTnLst>
                                    <p:set>
                                      <p:cBhvr>
                                        <p:cTn id="72" dur="1" fill="hold">
                                          <p:stCondLst>
                                            <p:cond delay="0"/>
                                          </p:stCondLst>
                                        </p:cTn>
                                        <p:tgtEl>
                                          <p:spTgt spid="33"/>
                                        </p:tgtEl>
                                        <p:attrNameLst>
                                          <p:attrName>style.visibility</p:attrName>
                                        </p:attrNameLst>
                                      </p:cBhvr>
                                      <p:to>
                                        <p:strVal val="hidden"/>
                                      </p:to>
                                    </p:set>
                                  </p:childTnLst>
                                </p:cTn>
                              </p:par>
                            </p:childTnLst>
                          </p:cTn>
                        </p:par>
                        <p:par>
                          <p:cTn id="73" fill="hold">
                            <p:stCondLst>
                              <p:cond delay="1500"/>
                            </p:stCondLst>
                            <p:childTnLst>
                              <p:par>
                                <p:cTn id="74" presetID="1" presetClass="entr" presetSubtype="0" fill="hold" nodeType="afterEffect">
                                  <p:stCondLst>
                                    <p:cond delay="0"/>
                                  </p:stCondLst>
                                  <p:childTnLst>
                                    <p:set>
                                      <p:cBhvr>
                                        <p:cTn id="75" dur="1" fill="hold">
                                          <p:stCondLst>
                                            <p:cond delay="0"/>
                                          </p:stCondLst>
                                        </p:cTn>
                                        <p:tgtEl>
                                          <p:spTgt spid="25"/>
                                        </p:tgtEl>
                                        <p:attrNameLst>
                                          <p:attrName>style.visibility</p:attrName>
                                        </p:attrNameLst>
                                      </p:cBhvr>
                                      <p:to>
                                        <p:strVal val="visible"/>
                                      </p:to>
                                    </p:set>
                                  </p:childTnLst>
                                </p:cTn>
                              </p:par>
                            </p:childTnLst>
                          </p:cTn>
                        </p:par>
                        <p:par>
                          <p:cTn id="76" fill="hold">
                            <p:stCondLst>
                              <p:cond delay="1500"/>
                            </p:stCondLst>
                            <p:childTnLst>
                              <p:par>
                                <p:cTn id="77" presetID="1" presetClass="entr" presetSubtype="0" fill="hold" nodeType="after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
                                        </p:tgtEl>
                                        <p:attrNameLst>
                                          <p:attrName>style.visibility</p:attrName>
                                        </p:attrNameLst>
                                      </p:cBhvr>
                                      <p:to>
                                        <p:strVal val="visible"/>
                                      </p:to>
                                    </p:set>
                                  </p:childTnLst>
                                </p:cTn>
                              </p:par>
                              <p:par>
                                <p:cTn id="83" presetID="10"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mediacall" presetSubtype="0" fill="hold" nodeType="clickEffect">
                                  <p:stCondLst>
                                    <p:cond delay="0"/>
                                  </p:stCondLst>
                                  <p:childTnLst>
                                    <p:cmd type="call" cmd="playFrom(0.0)">
                                      <p:cBhvr>
                                        <p:cTn id="89" dur="12068" fill="hold"/>
                                        <p:tgtEl>
                                          <p:spTgt spid="5"/>
                                        </p:tgtEl>
                                      </p:cBhvr>
                                    </p:cmd>
                                  </p:childTnLst>
                                </p:cTn>
                              </p:par>
                              <p:par>
                                <p:cTn id="90" presetID="10" presetClass="exit" presetSubtype="0" fill="hold" nodeType="withEffect">
                                  <p:stCondLst>
                                    <p:cond delay="0"/>
                                  </p:stCondLst>
                                  <p:childTnLst>
                                    <p:animEffect transition="out" filter="fade">
                                      <p:cBhvr>
                                        <p:cTn id="91" dur="200"/>
                                        <p:tgtEl>
                                          <p:spTgt spid="34"/>
                                        </p:tgtEl>
                                      </p:cBhvr>
                                    </p:animEffect>
                                    <p:set>
                                      <p:cBhvr>
                                        <p:cTn id="92" dur="1" fill="hold">
                                          <p:stCondLst>
                                            <p:cond delay="199"/>
                                          </p:stCondLst>
                                        </p:cTn>
                                        <p:tgtEl>
                                          <p:spTgt spid="34"/>
                                        </p:tgtEl>
                                        <p:attrNameLst>
                                          <p:attrName>style.visibility</p:attrName>
                                        </p:attrNameLst>
                                      </p:cBhvr>
                                      <p:to>
                                        <p:strVal val="hidden"/>
                                      </p:to>
                                    </p:set>
                                  </p:childTnLst>
                                </p:cTn>
                              </p:par>
                              <p:par>
                                <p:cTn id="93" presetID="1" presetClass="entr" presetSubtype="0" fill="hold" nodeType="withEffect">
                                  <p:stCondLst>
                                    <p:cond delay="10000"/>
                                  </p:stCondLst>
                                  <p:childTnLst>
                                    <p:set>
                                      <p:cBhvr>
                                        <p:cTn id="94" dur="1" fill="hold">
                                          <p:stCondLst>
                                            <p:cond delay="0"/>
                                          </p:stCondLst>
                                        </p:cTn>
                                        <p:tgtEl>
                                          <p:spTgt spid="31"/>
                                        </p:tgtEl>
                                        <p:attrNameLst>
                                          <p:attrName>style.visibility</p:attrName>
                                        </p:attrNameLst>
                                      </p:cBhvr>
                                      <p:to>
                                        <p:strVal val="visible"/>
                                      </p:to>
                                    </p:set>
                                  </p:childTnLst>
                                </p:cTn>
                              </p:par>
                              <p:par>
                                <p:cTn id="95" presetID="1" presetClass="entr" presetSubtype="0" fill="hold" nodeType="withEffect">
                                  <p:stCondLst>
                                    <p:cond delay="10000"/>
                                  </p:stCondLst>
                                  <p:childTnLst>
                                    <p:set>
                                      <p:cBhvr>
                                        <p:cTn id="96" dur="1" fill="hold">
                                          <p:stCondLst>
                                            <p:cond delay="0"/>
                                          </p:stCondLst>
                                        </p:cTn>
                                        <p:tgtEl>
                                          <p:spTgt spid="3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9"/>
                                        </p:tgtEl>
                                        <p:attrNameLst>
                                          <p:attrName>style.visibility</p:attrName>
                                        </p:attrNameLst>
                                      </p:cBhvr>
                                      <p:to>
                                        <p:strVal val="visible"/>
                                      </p:to>
                                    </p:set>
                                  </p:childTnLst>
                                </p:cTn>
                              </p:par>
                              <p:par>
                                <p:cTn id="99" presetID="1" presetClass="exit" presetSubtype="0" fill="hold" nodeType="withEffect">
                                  <p:stCondLst>
                                    <p:cond delay="0"/>
                                  </p:stCondLst>
                                  <p:childTnLst>
                                    <p:set>
                                      <p:cBhvr>
                                        <p:cTn id="100" dur="1" fill="hold">
                                          <p:stCondLst>
                                            <p:cond delay="0"/>
                                          </p:stCondLst>
                                        </p:cTn>
                                        <p:tgtEl>
                                          <p:spTgt spid="32"/>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41"/>
                                        </p:tgtEl>
                                        <p:attrNameLst>
                                          <p:attrName>style.visibility</p:attrName>
                                        </p:attrNameLst>
                                      </p:cBhvr>
                                      <p:to>
                                        <p:strVal val="visible"/>
                                      </p:to>
                                    </p:set>
                                    <p:animEffect transition="in" filter="fade">
                                      <p:cBhvr>
                                        <p:cTn id="105" dur="200"/>
                                        <p:tgtEl>
                                          <p:spTgt spid="41"/>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42"/>
                                        </p:tgtEl>
                                        <p:attrNameLst>
                                          <p:attrName>style.visibility</p:attrName>
                                        </p:attrNameLst>
                                      </p:cBhvr>
                                      <p:to>
                                        <p:strVal val="visible"/>
                                      </p:to>
                                    </p:set>
                                    <p:animEffect transition="in" filter="wipe(left)">
                                      <p:cBhvr>
                                        <p:cTn id="110" dur="1000"/>
                                        <p:tgtEl>
                                          <p:spTgt spid="42"/>
                                        </p:tgtEl>
                                      </p:cBhvr>
                                    </p:animEffect>
                                  </p:childTnLst>
                                </p:cTn>
                              </p:par>
                              <p:par>
                                <p:cTn id="111" presetID="3" presetClass="entr" presetSubtype="10" fill="hold" grpId="0" nodeType="withEffect">
                                  <p:stCondLst>
                                    <p:cond delay="0"/>
                                  </p:stCondLst>
                                  <p:childTnLst>
                                    <p:set>
                                      <p:cBhvr>
                                        <p:cTn id="112" dur="1" fill="hold">
                                          <p:stCondLst>
                                            <p:cond delay="0"/>
                                          </p:stCondLst>
                                        </p:cTn>
                                        <p:tgtEl>
                                          <p:spTgt spid="40"/>
                                        </p:tgtEl>
                                        <p:attrNameLst>
                                          <p:attrName>style.visibility</p:attrName>
                                        </p:attrNameLst>
                                      </p:cBhvr>
                                      <p:to>
                                        <p:strVal val="visible"/>
                                      </p:to>
                                    </p:set>
                                    <p:animEffect transition="in" filter="blinds(horizontal)">
                                      <p:cBhvr>
                                        <p:cTn id="11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4" fill="hold" display="0">
                  <p:stCondLst>
                    <p:cond delay="indefinite"/>
                  </p:stCondLst>
                </p:cTn>
                <p:tgtEl>
                  <p:spTgt spid="5"/>
                </p:tgtEl>
              </p:cMediaNode>
            </p:video>
          </p:childTnLst>
        </p:cTn>
      </p:par>
    </p:tnLst>
    <p:bldLst>
      <p:bldP spid="6" grpId="0" animBg="1"/>
      <p:bldP spid="7" grpId="0" animBg="1"/>
      <p:bldP spid="10" grpId="0" animBg="1"/>
      <p:bldP spid="11" grpId="0" animBg="1"/>
      <p:bldP spid="12" grpId="0" animBg="1"/>
      <p:bldP spid="13" grpId="0" animBg="1"/>
      <p:bldP spid="14" grpId="0" animBg="1"/>
      <p:bldP spid="15" grpId="0" animBg="1"/>
      <p:bldP spid="16" grpId="0" animBg="1"/>
      <p:bldP spid="20" grpId="0"/>
      <p:bldP spid="20" grpId="1"/>
      <p:bldP spid="22" grpId="0"/>
      <p:bldP spid="22" grpId="1"/>
      <p:bldP spid="24" grpId="0" animBg="1"/>
      <p:bldP spid="24" grpId="1" animBg="1"/>
      <p:bldP spid="24" grpId="2" animBg="1"/>
      <p:bldGraphic spid="41" grpId="0">
        <p:bldAsOne/>
      </p:bldGraphic>
      <p:bldP spid="40"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pPr marL="342900" lvl="1" indent="-342900">
              <a:buClr>
                <a:schemeClr val="tx1"/>
              </a:buClr>
              <a:buFont typeface="Wingdings" panose="05000000000000000000" pitchFamily="2" charset="2"/>
              <a:buChar char="n"/>
            </a:pPr>
            <a:r>
              <a:rPr lang="en-US" altLang="zh-CN" sz="2400" dirty="0"/>
              <a:t>DASH (Dynamic Adaptive Streaming over HTTP) </a:t>
            </a:r>
          </a:p>
          <a:p>
            <a:pPr marL="683566" lvl="1" indent="-358129">
              <a:buClr>
                <a:schemeClr val="tx1"/>
              </a:buClr>
            </a:pPr>
            <a:r>
              <a:rPr lang="zh-CN" altLang="en-US" sz="2000" dirty="0">
                <a:solidFill>
                  <a:srgbClr val="C00000"/>
                </a:solidFill>
              </a:rPr>
              <a:t>动态自适应流媒体传输协议</a:t>
            </a:r>
            <a:r>
              <a:rPr lang="en-US" altLang="zh-CN" sz="2000" dirty="0">
                <a:solidFill>
                  <a:srgbClr val="C00000"/>
                </a:solidFill>
              </a:rPr>
              <a:t>DASH</a:t>
            </a:r>
            <a:r>
              <a:rPr lang="zh-CN" altLang="en-US" sz="2000" dirty="0"/>
              <a:t>，由</a:t>
            </a:r>
            <a:r>
              <a:rPr lang="en-US" altLang="zh-CN" sz="2000" dirty="0"/>
              <a:t>MPEG</a:t>
            </a:r>
            <a:r>
              <a:rPr lang="zh-CN" altLang="en-US" sz="2000" dirty="0"/>
              <a:t>组织制定的标准</a:t>
            </a:r>
            <a:endParaRPr lang="en-US" altLang="zh-CN" sz="2000" dirty="0"/>
          </a:p>
          <a:p>
            <a:pPr marL="683566" lvl="1" indent="-358129">
              <a:buClr>
                <a:schemeClr val="tx1"/>
              </a:buClr>
            </a:pPr>
            <a:r>
              <a:rPr lang="zh-CN" altLang="en-US" sz="2000" dirty="0"/>
              <a:t>类似协议：苹果</a:t>
            </a:r>
            <a:r>
              <a:rPr lang="en-US" altLang="zh-CN" sz="2000" dirty="0"/>
              <a:t>HTTP Live Streaming</a:t>
            </a:r>
            <a:r>
              <a:rPr lang="zh-CN" altLang="en-US" sz="2000" dirty="0"/>
              <a:t>（</a:t>
            </a:r>
            <a:r>
              <a:rPr lang="en-US" altLang="zh-CN" sz="2000" dirty="0"/>
              <a:t>HLS</a:t>
            </a:r>
            <a:r>
              <a:rPr lang="zh-CN" altLang="en-US" sz="2000" dirty="0"/>
              <a:t>）；</a:t>
            </a:r>
            <a:r>
              <a:rPr lang="en-US" altLang="zh-CN" sz="2000" dirty="0"/>
              <a:t> Adobe</a:t>
            </a:r>
            <a:r>
              <a:rPr lang="zh-CN" altLang="en-US" sz="2000" dirty="0"/>
              <a:t>的</a:t>
            </a:r>
            <a:r>
              <a:rPr lang="en-US" altLang="zh-CN" sz="2000" dirty="0"/>
              <a:t>HTTP </a:t>
            </a:r>
            <a:br>
              <a:rPr lang="en-US" altLang="zh-CN" sz="2000" dirty="0"/>
            </a:br>
            <a:r>
              <a:rPr lang="en-US" altLang="zh-CN" sz="2000" dirty="0"/>
              <a:t>Dynamic Streaming</a:t>
            </a:r>
            <a:r>
              <a:rPr lang="zh-CN" altLang="en-US" sz="2000" dirty="0"/>
              <a:t>（</a:t>
            </a:r>
            <a:r>
              <a:rPr lang="en-US" altLang="zh-CN" sz="2000" dirty="0"/>
              <a:t>HDS</a:t>
            </a:r>
            <a:r>
              <a:rPr lang="zh-CN" altLang="en-US" sz="2000" dirty="0"/>
              <a:t>）；微软的</a:t>
            </a:r>
            <a:r>
              <a:rPr lang="en-US" altLang="zh-CN" sz="2000" dirty="0"/>
              <a:t>Microsoft Smooth Streaming </a:t>
            </a:r>
          </a:p>
          <a:p>
            <a:pPr marL="342900" lvl="1" indent="-342900">
              <a:buClr>
                <a:schemeClr val="tx1"/>
              </a:buClr>
              <a:buFont typeface="Wingdings" panose="05000000000000000000" pitchFamily="2" charset="2"/>
              <a:buChar char="n"/>
            </a:pPr>
            <a:r>
              <a:rPr lang="en-US" altLang="zh-CN" sz="2400" dirty="0"/>
              <a:t>DASH </a:t>
            </a:r>
            <a:r>
              <a:rPr lang="zh-CN" altLang="en-US" sz="2400" dirty="0"/>
              <a:t>基本思想</a:t>
            </a:r>
            <a:endParaRPr lang="en-US" altLang="zh-CN" sz="2400" dirty="0"/>
          </a:p>
          <a:p>
            <a:pPr marL="683566" lvl="1" indent="-358129">
              <a:buClr>
                <a:schemeClr val="tx1"/>
              </a:buClr>
            </a:pPr>
            <a:r>
              <a:rPr lang="zh-CN" altLang="en-US" sz="2000" dirty="0"/>
              <a:t>完整视频被拆分为固定时长 </a:t>
            </a:r>
            <a:r>
              <a:rPr lang="en-US" altLang="zh-CN" sz="2000" dirty="0"/>
              <a:t>(2s-10s)</a:t>
            </a:r>
            <a:r>
              <a:rPr lang="zh-CN" altLang="en-US" sz="2000" dirty="0"/>
              <a:t> 的视频片段</a:t>
            </a:r>
            <a:r>
              <a:rPr lang="en-US" altLang="zh-CN" sz="2000" dirty="0"/>
              <a:t>(segment)</a:t>
            </a:r>
            <a:r>
              <a:rPr lang="zh-CN" altLang="en-US" sz="2000" dirty="0"/>
              <a:t>， 每段提供不同码率</a:t>
            </a:r>
            <a:endParaRPr lang="en-US" altLang="zh-CN" sz="2000" dirty="0"/>
          </a:p>
          <a:p>
            <a:pPr marL="683566" lvl="1" indent="-358129">
              <a:buClr>
                <a:schemeClr val="tx1"/>
              </a:buClr>
            </a:pPr>
            <a:r>
              <a:rPr lang="zh-CN" altLang="en-US" sz="2000" dirty="0"/>
              <a:t>视频片段与其对应的元文件（</a:t>
            </a:r>
            <a:r>
              <a:rPr lang="en-US" altLang="zh-CN" sz="2000" dirty="0"/>
              <a:t>URL</a:t>
            </a:r>
            <a:r>
              <a:rPr lang="zh-CN" altLang="en-US" sz="2000" dirty="0"/>
              <a:t>）一同存放于</a:t>
            </a:r>
            <a:r>
              <a:rPr lang="en-US" altLang="zh-CN" sz="2000" dirty="0"/>
              <a:t>DASH</a:t>
            </a:r>
            <a:r>
              <a:rPr lang="zh-CN" altLang="en-US" sz="2000" dirty="0"/>
              <a:t>服务器</a:t>
            </a:r>
            <a:endParaRPr lang="en-US" altLang="zh-CN" sz="2000" dirty="0"/>
          </a:p>
          <a:p>
            <a:pPr marL="683566" lvl="1" indent="-358129">
              <a:buClr>
                <a:schemeClr val="tx1"/>
              </a:buClr>
            </a:pPr>
            <a:r>
              <a:rPr lang="zh-CN" altLang="en-US" sz="2000" dirty="0"/>
              <a:t>客户端基于网络条件、缓冲大小等，对每个视频片段，</a:t>
            </a:r>
            <a:r>
              <a:rPr lang="zh-CN" altLang="en-US" sz="2000" dirty="0">
                <a:solidFill>
                  <a:srgbClr val="C00000"/>
                </a:solidFill>
              </a:rPr>
              <a:t>自适应选择合适的视频码率</a:t>
            </a:r>
            <a:r>
              <a:rPr lang="zh-CN" altLang="en-US" sz="2000" dirty="0"/>
              <a:t>来下载</a:t>
            </a:r>
            <a:endParaRPr lang="en-US" altLang="zh-CN" sz="2000" dirty="0"/>
          </a:p>
        </p:txBody>
      </p:sp>
      <p:sp>
        <p:nvSpPr>
          <p:cNvPr id="2" name="标题 1"/>
          <p:cNvSpPr>
            <a:spLocks noGrp="1"/>
          </p:cNvSpPr>
          <p:nvPr>
            <p:ph type="title"/>
          </p:nvPr>
        </p:nvSpPr>
        <p:spPr/>
        <p:txBody>
          <a:bodyPr>
            <a:normAutofit/>
          </a:bodyPr>
          <a:lstStyle/>
          <a:p>
            <a:pPr lvl="1" fontAlgn="base"/>
            <a:r>
              <a:rPr lang="zh-CN" altLang="en-US" sz="3200" b="1" kern="1200" dirty="0">
                <a:solidFill>
                  <a:srgbClr val="003659"/>
                </a:solidFill>
                <a:latin typeface="Microsoft YaHei" panose="020B0503020204020204" pitchFamily="34" charset="-122"/>
                <a:ea typeface="Microsoft YaHei" panose="020B0503020204020204" pitchFamily="34" charset="-122"/>
              </a:rPr>
              <a:t>流媒体动态自适应传输</a:t>
            </a:r>
            <a:endParaRPr lang="en-US" altLang="zh-CN" sz="3200" b="1" kern="1200" dirty="0">
              <a:solidFill>
                <a:srgbClr val="003659"/>
              </a:solidFill>
              <a:latin typeface="Microsoft YaHei" panose="020B0503020204020204" pitchFamily="34" charset="-122"/>
              <a:ea typeface="Microsoft YaHei" panose="020B0503020204020204" pitchFamily="34" charset="-122"/>
              <a:cs typeface="+mj-cs"/>
            </a:endParaRPr>
          </a:p>
        </p:txBody>
      </p:sp>
      <p:grpSp>
        <p:nvGrpSpPr>
          <p:cNvPr id="5" name="组合 4">
            <a:extLst>
              <a:ext uri="{FF2B5EF4-FFF2-40B4-BE49-F238E27FC236}">
                <a16:creationId xmlns:a16="http://schemas.microsoft.com/office/drawing/2014/main" id="{A28DF467-C0ED-4CF4-929A-D6C7BFA7C153}"/>
              </a:ext>
            </a:extLst>
          </p:cNvPr>
          <p:cNvGrpSpPr/>
          <p:nvPr/>
        </p:nvGrpSpPr>
        <p:grpSpPr>
          <a:xfrm>
            <a:off x="1191490" y="4678217"/>
            <a:ext cx="9467056" cy="1937039"/>
            <a:chOff x="258526" y="3316520"/>
            <a:chExt cx="9929308" cy="2211106"/>
          </a:xfrm>
        </p:grpSpPr>
        <p:sp>
          <p:nvSpPr>
            <p:cNvPr id="6" name="矩形 5">
              <a:extLst>
                <a:ext uri="{FF2B5EF4-FFF2-40B4-BE49-F238E27FC236}">
                  <a16:creationId xmlns:a16="http://schemas.microsoft.com/office/drawing/2014/main" id="{67CBEFDA-572E-4DD3-8B32-6C50AFD2CAE9}"/>
                </a:ext>
              </a:extLst>
            </p:cNvPr>
            <p:cNvSpPr/>
            <p:nvPr/>
          </p:nvSpPr>
          <p:spPr>
            <a:xfrm>
              <a:off x="258526" y="3320600"/>
              <a:ext cx="3265726" cy="1813376"/>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 name="组合 7">
              <a:extLst>
                <a:ext uri="{FF2B5EF4-FFF2-40B4-BE49-F238E27FC236}">
                  <a16:creationId xmlns:a16="http://schemas.microsoft.com/office/drawing/2014/main" id="{A223D75C-AECB-465A-90BF-A527DD25BF47}"/>
                </a:ext>
              </a:extLst>
            </p:cNvPr>
            <p:cNvGrpSpPr/>
            <p:nvPr/>
          </p:nvGrpSpPr>
          <p:grpSpPr>
            <a:xfrm>
              <a:off x="1507342" y="3533775"/>
              <a:ext cx="1816894" cy="1257300"/>
              <a:chOff x="1135856" y="4000500"/>
              <a:chExt cx="1816894" cy="1257300"/>
            </a:xfrm>
          </p:grpSpPr>
          <p:cxnSp>
            <p:nvCxnSpPr>
              <p:cNvPr id="81" name="直接箭头连接符 80">
                <a:extLst>
                  <a:ext uri="{FF2B5EF4-FFF2-40B4-BE49-F238E27FC236}">
                    <a16:creationId xmlns:a16="http://schemas.microsoft.com/office/drawing/2014/main" id="{B8AB2A1D-06EC-4FB2-9668-95691ACFDB57}"/>
                  </a:ext>
                </a:extLst>
              </p:cNvPr>
              <p:cNvCxnSpPr/>
              <p:nvPr/>
            </p:nvCxnSpPr>
            <p:spPr>
              <a:xfrm>
                <a:off x="1135856" y="5257800"/>
                <a:ext cx="181689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54AFF031-89F0-4AA5-A3A5-8CA9D52A7D45}"/>
                  </a:ext>
                </a:extLst>
              </p:cNvPr>
              <p:cNvCxnSpPr/>
              <p:nvPr/>
            </p:nvCxnSpPr>
            <p:spPr>
              <a:xfrm flipV="1">
                <a:off x="1135856" y="4000500"/>
                <a:ext cx="0" cy="125730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78C81C08-6515-4A73-96BB-483516C304B2}"/>
                </a:ext>
              </a:extLst>
            </p:cNvPr>
            <p:cNvGrpSpPr/>
            <p:nvPr/>
          </p:nvGrpSpPr>
          <p:grpSpPr>
            <a:xfrm>
              <a:off x="1627037" y="3698874"/>
              <a:ext cx="206493" cy="1001714"/>
              <a:chOff x="4014788" y="4152900"/>
              <a:chExt cx="197644" cy="833438"/>
            </a:xfrm>
          </p:grpSpPr>
          <p:sp>
            <p:nvSpPr>
              <p:cNvPr id="78" name="矩形 77">
                <a:extLst>
                  <a:ext uri="{FF2B5EF4-FFF2-40B4-BE49-F238E27FC236}">
                    <a16:creationId xmlns:a16="http://schemas.microsoft.com/office/drawing/2014/main" id="{E53D21FD-EBAB-4E44-B157-576F9FB6369C}"/>
                  </a:ext>
                </a:extLst>
              </p:cNvPr>
              <p:cNvSpPr/>
              <p:nvPr/>
            </p:nvSpPr>
            <p:spPr>
              <a:xfrm>
                <a:off x="4014788" y="4838700"/>
                <a:ext cx="197644" cy="147638"/>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矩形 78">
                <a:extLst>
                  <a:ext uri="{FF2B5EF4-FFF2-40B4-BE49-F238E27FC236}">
                    <a16:creationId xmlns:a16="http://schemas.microsoft.com/office/drawing/2014/main" id="{8C8D0CF4-B051-4841-B3B0-4C1C96E2FC81}"/>
                  </a:ext>
                </a:extLst>
              </p:cNvPr>
              <p:cNvSpPr/>
              <p:nvPr/>
            </p:nvSpPr>
            <p:spPr>
              <a:xfrm>
                <a:off x="4014788" y="4557713"/>
                <a:ext cx="197644" cy="219075"/>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0" name="矩形 79">
                <a:extLst>
                  <a:ext uri="{FF2B5EF4-FFF2-40B4-BE49-F238E27FC236}">
                    <a16:creationId xmlns:a16="http://schemas.microsoft.com/office/drawing/2014/main" id="{11C93C5F-E8B6-4F19-A3F3-6DE507C58B9F}"/>
                  </a:ext>
                </a:extLst>
              </p:cNvPr>
              <p:cNvSpPr/>
              <p:nvPr/>
            </p:nvSpPr>
            <p:spPr>
              <a:xfrm>
                <a:off x="4014788" y="4152900"/>
                <a:ext cx="197644" cy="34290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0" name="组合 9">
              <a:extLst>
                <a:ext uri="{FF2B5EF4-FFF2-40B4-BE49-F238E27FC236}">
                  <a16:creationId xmlns:a16="http://schemas.microsoft.com/office/drawing/2014/main" id="{69C30ADD-5D87-4603-9008-6C0A52F43BAE}"/>
                </a:ext>
              </a:extLst>
            </p:cNvPr>
            <p:cNvGrpSpPr/>
            <p:nvPr/>
          </p:nvGrpSpPr>
          <p:grpSpPr>
            <a:xfrm>
              <a:off x="1953224" y="3698874"/>
              <a:ext cx="206493" cy="1001714"/>
              <a:chOff x="4014788" y="4152900"/>
              <a:chExt cx="197644" cy="833438"/>
            </a:xfrm>
          </p:grpSpPr>
          <p:sp>
            <p:nvSpPr>
              <p:cNvPr id="75" name="矩形 74">
                <a:extLst>
                  <a:ext uri="{FF2B5EF4-FFF2-40B4-BE49-F238E27FC236}">
                    <a16:creationId xmlns:a16="http://schemas.microsoft.com/office/drawing/2014/main" id="{855DADDC-B66F-4EA4-8AD3-4ACD888CB7C6}"/>
                  </a:ext>
                </a:extLst>
              </p:cNvPr>
              <p:cNvSpPr/>
              <p:nvPr/>
            </p:nvSpPr>
            <p:spPr>
              <a:xfrm>
                <a:off x="4014788" y="4838700"/>
                <a:ext cx="197644" cy="147638"/>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6" name="矩形 75">
                <a:extLst>
                  <a:ext uri="{FF2B5EF4-FFF2-40B4-BE49-F238E27FC236}">
                    <a16:creationId xmlns:a16="http://schemas.microsoft.com/office/drawing/2014/main" id="{3ABA5550-8E76-4C17-A424-4301CDFCE08A}"/>
                  </a:ext>
                </a:extLst>
              </p:cNvPr>
              <p:cNvSpPr/>
              <p:nvPr/>
            </p:nvSpPr>
            <p:spPr>
              <a:xfrm>
                <a:off x="4014788" y="4557713"/>
                <a:ext cx="197644" cy="219075"/>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矩形 76">
                <a:extLst>
                  <a:ext uri="{FF2B5EF4-FFF2-40B4-BE49-F238E27FC236}">
                    <a16:creationId xmlns:a16="http://schemas.microsoft.com/office/drawing/2014/main" id="{02DFB227-FBB3-477D-AEE3-0AF9ED49F85A}"/>
                  </a:ext>
                </a:extLst>
              </p:cNvPr>
              <p:cNvSpPr/>
              <p:nvPr/>
            </p:nvSpPr>
            <p:spPr>
              <a:xfrm>
                <a:off x="4014788" y="4152900"/>
                <a:ext cx="197644" cy="34290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1" name="组合 10">
              <a:extLst>
                <a:ext uri="{FF2B5EF4-FFF2-40B4-BE49-F238E27FC236}">
                  <a16:creationId xmlns:a16="http://schemas.microsoft.com/office/drawing/2014/main" id="{D9434457-B682-449B-9644-3B3FBEB40B77}"/>
                </a:ext>
              </a:extLst>
            </p:cNvPr>
            <p:cNvGrpSpPr/>
            <p:nvPr/>
          </p:nvGrpSpPr>
          <p:grpSpPr>
            <a:xfrm>
              <a:off x="2278014" y="3698874"/>
              <a:ext cx="206493" cy="1001714"/>
              <a:chOff x="4014788" y="4152900"/>
              <a:chExt cx="197644" cy="833438"/>
            </a:xfrm>
          </p:grpSpPr>
          <p:sp>
            <p:nvSpPr>
              <p:cNvPr id="72" name="矩形 71">
                <a:extLst>
                  <a:ext uri="{FF2B5EF4-FFF2-40B4-BE49-F238E27FC236}">
                    <a16:creationId xmlns:a16="http://schemas.microsoft.com/office/drawing/2014/main" id="{DB9396F2-50C8-4816-92EF-1D080850FFE5}"/>
                  </a:ext>
                </a:extLst>
              </p:cNvPr>
              <p:cNvSpPr/>
              <p:nvPr/>
            </p:nvSpPr>
            <p:spPr>
              <a:xfrm>
                <a:off x="4014788" y="4838700"/>
                <a:ext cx="197644" cy="147638"/>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矩形 72">
                <a:extLst>
                  <a:ext uri="{FF2B5EF4-FFF2-40B4-BE49-F238E27FC236}">
                    <a16:creationId xmlns:a16="http://schemas.microsoft.com/office/drawing/2014/main" id="{C9331620-E3E8-400C-9515-411953B454EE}"/>
                  </a:ext>
                </a:extLst>
              </p:cNvPr>
              <p:cNvSpPr/>
              <p:nvPr/>
            </p:nvSpPr>
            <p:spPr>
              <a:xfrm>
                <a:off x="4014788" y="4557713"/>
                <a:ext cx="197644" cy="219075"/>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矩形 73">
                <a:extLst>
                  <a:ext uri="{FF2B5EF4-FFF2-40B4-BE49-F238E27FC236}">
                    <a16:creationId xmlns:a16="http://schemas.microsoft.com/office/drawing/2014/main" id="{8D6B8154-9166-4390-83F8-36C1E7A80F94}"/>
                  </a:ext>
                </a:extLst>
              </p:cNvPr>
              <p:cNvSpPr/>
              <p:nvPr/>
            </p:nvSpPr>
            <p:spPr>
              <a:xfrm>
                <a:off x="4014788" y="4152900"/>
                <a:ext cx="197644" cy="34290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2" name="组合 11">
              <a:extLst>
                <a:ext uri="{FF2B5EF4-FFF2-40B4-BE49-F238E27FC236}">
                  <a16:creationId xmlns:a16="http://schemas.microsoft.com/office/drawing/2014/main" id="{72755759-87F8-4B2A-82C0-57376E18E0A4}"/>
                </a:ext>
              </a:extLst>
            </p:cNvPr>
            <p:cNvGrpSpPr/>
            <p:nvPr/>
          </p:nvGrpSpPr>
          <p:grpSpPr>
            <a:xfrm>
              <a:off x="2615466" y="3698874"/>
              <a:ext cx="206493" cy="1001714"/>
              <a:chOff x="4014788" y="4152900"/>
              <a:chExt cx="197644" cy="833438"/>
            </a:xfrm>
          </p:grpSpPr>
          <p:sp>
            <p:nvSpPr>
              <p:cNvPr id="69" name="矩形 68">
                <a:extLst>
                  <a:ext uri="{FF2B5EF4-FFF2-40B4-BE49-F238E27FC236}">
                    <a16:creationId xmlns:a16="http://schemas.microsoft.com/office/drawing/2014/main" id="{E99FA236-7A02-486B-BD73-C617CB8DCAA2}"/>
                  </a:ext>
                </a:extLst>
              </p:cNvPr>
              <p:cNvSpPr/>
              <p:nvPr/>
            </p:nvSpPr>
            <p:spPr>
              <a:xfrm>
                <a:off x="4014788" y="4838700"/>
                <a:ext cx="197644" cy="147638"/>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矩形 69">
                <a:extLst>
                  <a:ext uri="{FF2B5EF4-FFF2-40B4-BE49-F238E27FC236}">
                    <a16:creationId xmlns:a16="http://schemas.microsoft.com/office/drawing/2014/main" id="{96790AC3-D563-485C-8CC5-B6B5B94DBBDC}"/>
                  </a:ext>
                </a:extLst>
              </p:cNvPr>
              <p:cNvSpPr/>
              <p:nvPr/>
            </p:nvSpPr>
            <p:spPr>
              <a:xfrm>
                <a:off x="4014788" y="4557713"/>
                <a:ext cx="197644" cy="219075"/>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矩形 70">
                <a:extLst>
                  <a:ext uri="{FF2B5EF4-FFF2-40B4-BE49-F238E27FC236}">
                    <a16:creationId xmlns:a16="http://schemas.microsoft.com/office/drawing/2014/main" id="{3D100941-BCC1-4D6D-81C5-67AC9EB8D313}"/>
                  </a:ext>
                </a:extLst>
              </p:cNvPr>
              <p:cNvSpPr/>
              <p:nvPr/>
            </p:nvSpPr>
            <p:spPr>
              <a:xfrm>
                <a:off x="4014788" y="4152900"/>
                <a:ext cx="197644" cy="34290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grpSp>
          <p:nvGrpSpPr>
            <p:cNvPr id="13" name="组合 12">
              <a:extLst>
                <a:ext uri="{FF2B5EF4-FFF2-40B4-BE49-F238E27FC236}">
                  <a16:creationId xmlns:a16="http://schemas.microsoft.com/office/drawing/2014/main" id="{2428F52B-AB70-485E-AFFD-B9741F038473}"/>
                </a:ext>
              </a:extLst>
            </p:cNvPr>
            <p:cNvGrpSpPr/>
            <p:nvPr/>
          </p:nvGrpSpPr>
          <p:grpSpPr>
            <a:xfrm>
              <a:off x="2952918" y="3698874"/>
              <a:ext cx="206493" cy="1001714"/>
              <a:chOff x="4014788" y="4152900"/>
              <a:chExt cx="197644" cy="833438"/>
            </a:xfrm>
          </p:grpSpPr>
          <p:sp>
            <p:nvSpPr>
              <p:cNvPr id="66" name="矩形 65">
                <a:extLst>
                  <a:ext uri="{FF2B5EF4-FFF2-40B4-BE49-F238E27FC236}">
                    <a16:creationId xmlns:a16="http://schemas.microsoft.com/office/drawing/2014/main" id="{1891B07F-C0C4-4CA6-B58A-4069C5495F30}"/>
                  </a:ext>
                </a:extLst>
              </p:cNvPr>
              <p:cNvSpPr/>
              <p:nvPr/>
            </p:nvSpPr>
            <p:spPr>
              <a:xfrm>
                <a:off x="4014788" y="4838700"/>
                <a:ext cx="197644" cy="147638"/>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矩形 66">
                <a:extLst>
                  <a:ext uri="{FF2B5EF4-FFF2-40B4-BE49-F238E27FC236}">
                    <a16:creationId xmlns:a16="http://schemas.microsoft.com/office/drawing/2014/main" id="{5FFB3D82-197F-4CF4-B33D-CFA09203DE6C}"/>
                  </a:ext>
                </a:extLst>
              </p:cNvPr>
              <p:cNvSpPr/>
              <p:nvPr/>
            </p:nvSpPr>
            <p:spPr>
              <a:xfrm>
                <a:off x="4014788" y="4557713"/>
                <a:ext cx="197644" cy="219075"/>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矩形 67">
                <a:extLst>
                  <a:ext uri="{FF2B5EF4-FFF2-40B4-BE49-F238E27FC236}">
                    <a16:creationId xmlns:a16="http://schemas.microsoft.com/office/drawing/2014/main" id="{FE558D26-FAD6-495E-B3E7-3FD331AACAC6}"/>
                  </a:ext>
                </a:extLst>
              </p:cNvPr>
              <p:cNvSpPr/>
              <p:nvPr/>
            </p:nvSpPr>
            <p:spPr>
              <a:xfrm>
                <a:off x="4014788" y="4152900"/>
                <a:ext cx="197644" cy="34290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4" name="文本框 20">
              <a:extLst>
                <a:ext uri="{FF2B5EF4-FFF2-40B4-BE49-F238E27FC236}">
                  <a16:creationId xmlns:a16="http://schemas.microsoft.com/office/drawing/2014/main" id="{78599A00-BD60-4BA6-B852-1B384AA130F7}"/>
                </a:ext>
              </a:extLst>
            </p:cNvPr>
            <p:cNvSpPr txBox="1"/>
            <p:nvPr/>
          </p:nvSpPr>
          <p:spPr>
            <a:xfrm>
              <a:off x="785650" y="3533775"/>
              <a:ext cx="778908"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质量</a:t>
              </a:r>
            </a:p>
          </p:txBody>
        </p:sp>
        <p:sp>
          <p:nvSpPr>
            <p:cNvPr id="15" name="文本框 22">
              <a:extLst>
                <a:ext uri="{FF2B5EF4-FFF2-40B4-BE49-F238E27FC236}">
                  <a16:creationId xmlns:a16="http://schemas.microsoft.com/office/drawing/2014/main" id="{40FDC658-9D87-42F7-B7BD-D699DCACA41E}"/>
                </a:ext>
              </a:extLst>
            </p:cNvPr>
            <p:cNvSpPr txBox="1"/>
            <p:nvPr/>
          </p:nvSpPr>
          <p:spPr>
            <a:xfrm>
              <a:off x="2718712" y="4755684"/>
              <a:ext cx="665371"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时间</a:t>
              </a:r>
            </a:p>
          </p:txBody>
        </p:sp>
        <p:sp>
          <p:nvSpPr>
            <p:cNvPr id="16" name="文本框 24">
              <a:extLst>
                <a:ext uri="{FF2B5EF4-FFF2-40B4-BE49-F238E27FC236}">
                  <a16:creationId xmlns:a16="http://schemas.microsoft.com/office/drawing/2014/main" id="{90CCB3F2-9D18-4DF3-AEA7-CC808F5E4315}"/>
                </a:ext>
              </a:extLst>
            </p:cNvPr>
            <p:cNvSpPr txBox="1"/>
            <p:nvPr/>
          </p:nvSpPr>
          <p:spPr>
            <a:xfrm>
              <a:off x="1194186" y="4448175"/>
              <a:ext cx="37036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低</a:t>
              </a:r>
            </a:p>
          </p:txBody>
        </p:sp>
        <p:sp>
          <p:nvSpPr>
            <p:cNvPr id="17" name="文本框 25">
              <a:extLst>
                <a:ext uri="{FF2B5EF4-FFF2-40B4-BE49-F238E27FC236}">
                  <a16:creationId xmlns:a16="http://schemas.microsoft.com/office/drawing/2014/main" id="{0F87A092-C340-48E8-AFDB-8E2D5E11C067}"/>
                </a:ext>
              </a:extLst>
            </p:cNvPr>
            <p:cNvSpPr txBox="1"/>
            <p:nvPr/>
          </p:nvSpPr>
          <p:spPr>
            <a:xfrm>
              <a:off x="1203348" y="3771433"/>
              <a:ext cx="37036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高</a:t>
              </a:r>
            </a:p>
          </p:txBody>
        </p:sp>
        <p:sp>
          <p:nvSpPr>
            <p:cNvPr id="18" name="文本框 46">
              <a:extLst>
                <a:ext uri="{FF2B5EF4-FFF2-40B4-BE49-F238E27FC236}">
                  <a16:creationId xmlns:a16="http://schemas.microsoft.com/office/drawing/2014/main" id="{8B696F44-CD38-490B-B2A6-DCE76F05C6BF}"/>
                </a:ext>
              </a:extLst>
            </p:cNvPr>
            <p:cNvSpPr txBox="1"/>
            <p:nvPr/>
          </p:nvSpPr>
          <p:spPr>
            <a:xfrm>
              <a:off x="1196622" y="4153120"/>
              <a:ext cx="37036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中</a:t>
              </a:r>
            </a:p>
          </p:txBody>
        </p:sp>
        <p:sp>
          <p:nvSpPr>
            <p:cNvPr id="19" name="文本框 48">
              <a:extLst>
                <a:ext uri="{FF2B5EF4-FFF2-40B4-BE49-F238E27FC236}">
                  <a16:creationId xmlns:a16="http://schemas.microsoft.com/office/drawing/2014/main" id="{75B740CD-0D31-4B18-8430-C655E04221A8}"/>
                </a:ext>
              </a:extLst>
            </p:cNvPr>
            <p:cNvSpPr txBox="1"/>
            <p:nvPr/>
          </p:nvSpPr>
          <p:spPr>
            <a:xfrm>
              <a:off x="1228256" y="5189072"/>
              <a:ext cx="1459074" cy="338554"/>
            </a:xfrm>
            <a:prstGeom prst="rect">
              <a:avLst/>
            </a:prstGeom>
            <a:noFill/>
          </p:spPr>
          <p:txBody>
            <a:bodyPr wrap="square" rtlCol="0">
              <a:spAutoFit/>
            </a:bodyPr>
            <a:lstStyle/>
            <a:p>
              <a:pPr algn="ctr"/>
              <a:r>
                <a:rPr lang="en-US" altLang="zh-CN"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服务器</a:t>
              </a:r>
            </a:p>
          </p:txBody>
        </p:sp>
        <p:sp>
          <p:nvSpPr>
            <p:cNvPr id="20" name="矩形 19">
              <a:extLst>
                <a:ext uri="{FF2B5EF4-FFF2-40B4-BE49-F238E27FC236}">
                  <a16:creationId xmlns:a16="http://schemas.microsoft.com/office/drawing/2014/main" id="{F355A7B8-9B9D-466E-9965-2C6D221440C1}"/>
                </a:ext>
              </a:extLst>
            </p:cNvPr>
            <p:cNvSpPr/>
            <p:nvPr/>
          </p:nvSpPr>
          <p:spPr>
            <a:xfrm>
              <a:off x="5468878" y="3320600"/>
              <a:ext cx="4718956" cy="1813376"/>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1" name="直接箭头连接符 20">
              <a:extLst>
                <a:ext uri="{FF2B5EF4-FFF2-40B4-BE49-F238E27FC236}">
                  <a16:creationId xmlns:a16="http://schemas.microsoft.com/office/drawing/2014/main" id="{CD9EB3E3-50FE-4131-821D-429E6111B26A}"/>
                </a:ext>
              </a:extLst>
            </p:cNvPr>
            <p:cNvCxnSpPr/>
            <p:nvPr/>
          </p:nvCxnSpPr>
          <p:spPr>
            <a:xfrm>
              <a:off x="5980849" y="4791075"/>
              <a:ext cx="181689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6F516105-36A8-4D7B-A115-B7896B13A8CE}"/>
                </a:ext>
              </a:extLst>
            </p:cNvPr>
            <p:cNvCxnSpPr/>
            <p:nvPr/>
          </p:nvCxnSpPr>
          <p:spPr>
            <a:xfrm flipV="1">
              <a:off x="5980849" y="3533775"/>
              <a:ext cx="0" cy="125730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F8005A7B-F662-4DE2-A4C5-4641B3F7FF38}"/>
                </a:ext>
              </a:extLst>
            </p:cNvPr>
            <p:cNvSpPr/>
            <p:nvPr/>
          </p:nvSpPr>
          <p:spPr>
            <a:xfrm>
              <a:off x="6100544" y="4523141"/>
              <a:ext cx="206493" cy="177447"/>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矩形 23">
              <a:extLst>
                <a:ext uri="{FF2B5EF4-FFF2-40B4-BE49-F238E27FC236}">
                  <a16:creationId xmlns:a16="http://schemas.microsoft.com/office/drawing/2014/main" id="{F41AE420-5632-449C-95A7-EEEF2EBF3B62}"/>
                </a:ext>
              </a:extLst>
            </p:cNvPr>
            <p:cNvSpPr/>
            <p:nvPr/>
          </p:nvSpPr>
          <p:spPr>
            <a:xfrm>
              <a:off x="6100544" y="4185421"/>
              <a:ext cx="206493" cy="263308"/>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a:extLst>
                <a:ext uri="{FF2B5EF4-FFF2-40B4-BE49-F238E27FC236}">
                  <a16:creationId xmlns:a16="http://schemas.microsoft.com/office/drawing/2014/main" id="{C5C2BE94-AE27-4FC5-97E7-B699FEAEEA4F}"/>
                </a:ext>
              </a:extLst>
            </p:cNvPr>
            <p:cNvSpPr/>
            <p:nvPr/>
          </p:nvSpPr>
          <p:spPr>
            <a:xfrm>
              <a:off x="6100544" y="3698874"/>
              <a:ext cx="206493" cy="412135"/>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a:extLst>
                <a:ext uri="{FF2B5EF4-FFF2-40B4-BE49-F238E27FC236}">
                  <a16:creationId xmlns:a16="http://schemas.microsoft.com/office/drawing/2014/main" id="{B3A93E7D-D0B4-4E2A-B43A-859DF2EC8888}"/>
                </a:ext>
              </a:extLst>
            </p:cNvPr>
            <p:cNvSpPr/>
            <p:nvPr/>
          </p:nvSpPr>
          <p:spPr>
            <a:xfrm>
              <a:off x="6426731" y="4523141"/>
              <a:ext cx="206493" cy="177447"/>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a:extLst>
                <a:ext uri="{FF2B5EF4-FFF2-40B4-BE49-F238E27FC236}">
                  <a16:creationId xmlns:a16="http://schemas.microsoft.com/office/drawing/2014/main" id="{3ECFAC64-5540-4BDC-BB7F-DCF5421AD57C}"/>
                </a:ext>
              </a:extLst>
            </p:cNvPr>
            <p:cNvSpPr/>
            <p:nvPr/>
          </p:nvSpPr>
          <p:spPr>
            <a:xfrm>
              <a:off x="6426731" y="4185421"/>
              <a:ext cx="206493" cy="263308"/>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矩形 27">
              <a:extLst>
                <a:ext uri="{FF2B5EF4-FFF2-40B4-BE49-F238E27FC236}">
                  <a16:creationId xmlns:a16="http://schemas.microsoft.com/office/drawing/2014/main" id="{0492245C-4402-40C7-8D11-F58EF44777D5}"/>
                </a:ext>
              </a:extLst>
            </p:cNvPr>
            <p:cNvSpPr/>
            <p:nvPr/>
          </p:nvSpPr>
          <p:spPr>
            <a:xfrm>
              <a:off x="6426731" y="3698874"/>
              <a:ext cx="206493" cy="412135"/>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矩形 28">
              <a:extLst>
                <a:ext uri="{FF2B5EF4-FFF2-40B4-BE49-F238E27FC236}">
                  <a16:creationId xmlns:a16="http://schemas.microsoft.com/office/drawing/2014/main" id="{D8336B71-E833-4343-8B44-60AB53232ACB}"/>
                </a:ext>
              </a:extLst>
            </p:cNvPr>
            <p:cNvSpPr/>
            <p:nvPr/>
          </p:nvSpPr>
          <p:spPr>
            <a:xfrm>
              <a:off x="6751521" y="4523141"/>
              <a:ext cx="206493" cy="177447"/>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a:extLst>
                <a:ext uri="{FF2B5EF4-FFF2-40B4-BE49-F238E27FC236}">
                  <a16:creationId xmlns:a16="http://schemas.microsoft.com/office/drawing/2014/main" id="{B50B6CF6-A9D4-4A3A-96F7-4D1BA52022CB}"/>
                </a:ext>
              </a:extLst>
            </p:cNvPr>
            <p:cNvSpPr/>
            <p:nvPr/>
          </p:nvSpPr>
          <p:spPr>
            <a:xfrm>
              <a:off x="6751521" y="4185421"/>
              <a:ext cx="206493" cy="263308"/>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矩形 30">
              <a:extLst>
                <a:ext uri="{FF2B5EF4-FFF2-40B4-BE49-F238E27FC236}">
                  <a16:creationId xmlns:a16="http://schemas.microsoft.com/office/drawing/2014/main" id="{5D6DC277-C250-4815-B9FB-FA518EE2CB4F}"/>
                </a:ext>
              </a:extLst>
            </p:cNvPr>
            <p:cNvSpPr/>
            <p:nvPr/>
          </p:nvSpPr>
          <p:spPr>
            <a:xfrm>
              <a:off x="6751521" y="3698874"/>
              <a:ext cx="206493" cy="412135"/>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矩形 31">
              <a:extLst>
                <a:ext uri="{FF2B5EF4-FFF2-40B4-BE49-F238E27FC236}">
                  <a16:creationId xmlns:a16="http://schemas.microsoft.com/office/drawing/2014/main" id="{4D9CD096-6883-4609-B8B1-3A9CCD82BB71}"/>
                </a:ext>
              </a:extLst>
            </p:cNvPr>
            <p:cNvSpPr/>
            <p:nvPr/>
          </p:nvSpPr>
          <p:spPr>
            <a:xfrm>
              <a:off x="7088973" y="4523141"/>
              <a:ext cx="206493" cy="177447"/>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矩形 32">
              <a:extLst>
                <a:ext uri="{FF2B5EF4-FFF2-40B4-BE49-F238E27FC236}">
                  <a16:creationId xmlns:a16="http://schemas.microsoft.com/office/drawing/2014/main" id="{7788DAEB-E83C-4C5A-A7F6-A27BE5555D29}"/>
                </a:ext>
              </a:extLst>
            </p:cNvPr>
            <p:cNvSpPr/>
            <p:nvPr/>
          </p:nvSpPr>
          <p:spPr>
            <a:xfrm>
              <a:off x="7088973" y="4185421"/>
              <a:ext cx="206493" cy="263308"/>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矩形 33">
              <a:extLst>
                <a:ext uri="{FF2B5EF4-FFF2-40B4-BE49-F238E27FC236}">
                  <a16:creationId xmlns:a16="http://schemas.microsoft.com/office/drawing/2014/main" id="{860E9730-A78F-46E9-83FA-C45680BACDE9}"/>
                </a:ext>
              </a:extLst>
            </p:cNvPr>
            <p:cNvSpPr/>
            <p:nvPr/>
          </p:nvSpPr>
          <p:spPr>
            <a:xfrm>
              <a:off x="7088973" y="3698874"/>
              <a:ext cx="206493" cy="412135"/>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5" name="矩形 34">
              <a:extLst>
                <a:ext uri="{FF2B5EF4-FFF2-40B4-BE49-F238E27FC236}">
                  <a16:creationId xmlns:a16="http://schemas.microsoft.com/office/drawing/2014/main" id="{93CCC0EC-782C-42C0-9656-12D331A8A441}"/>
                </a:ext>
              </a:extLst>
            </p:cNvPr>
            <p:cNvSpPr/>
            <p:nvPr/>
          </p:nvSpPr>
          <p:spPr>
            <a:xfrm>
              <a:off x="7426425" y="4523141"/>
              <a:ext cx="206493" cy="177447"/>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矩形 35">
              <a:extLst>
                <a:ext uri="{FF2B5EF4-FFF2-40B4-BE49-F238E27FC236}">
                  <a16:creationId xmlns:a16="http://schemas.microsoft.com/office/drawing/2014/main" id="{C67DD715-429A-4EB3-A9F1-083C2FE8C355}"/>
                </a:ext>
              </a:extLst>
            </p:cNvPr>
            <p:cNvSpPr/>
            <p:nvPr/>
          </p:nvSpPr>
          <p:spPr>
            <a:xfrm>
              <a:off x="7426425" y="4185421"/>
              <a:ext cx="206493" cy="263308"/>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a:extLst>
                <a:ext uri="{FF2B5EF4-FFF2-40B4-BE49-F238E27FC236}">
                  <a16:creationId xmlns:a16="http://schemas.microsoft.com/office/drawing/2014/main" id="{B9E74665-558A-4F56-8339-6E5B18899D1E}"/>
                </a:ext>
              </a:extLst>
            </p:cNvPr>
            <p:cNvSpPr/>
            <p:nvPr/>
          </p:nvSpPr>
          <p:spPr>
            <a:xfrm>
              <a:off x="7426425" y="3698874"/>
              <a:ext cx="206493" cy="412135"/>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文本框 78">
              <a:extLst>
                <a:ext uri="{FF2B5EF4-FFF2-40B4-BE49-F238E27FC236}">
                  <a16:creationId xmlns:a16="http://schemas.microsoft.com/office/drawing/2014/main" id="{1E0AE9E8-284B-48C4-BA0A-DB2F7923EAA1}"/>
                </a:ext>
              </a:extLst>
            </p:cNvPr>
            <p:cNvSpPr txBox="1"/>
            <p:nvPr/>
          </p:nvSpPr>
          <p:spPr>
            <a:xfrm>
              <a:off x="5357650" y="3533775"/>
              <a:ext cx="680415"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质量</a:t>
              </a:r>
            </a:p>
          </p:txBody>
        </p:sp>
        <p:sp>
          <p:nvSpPr>
            <p:cNvPr id="39" name="文本框 79">
              <a:extLst>
                <a:ext uri="{FF2B5EF4-FFF2-40B4-BE49-F238E27FC236}">
                  <a16:creationId xmlns:a16="http://schemas.microsoft.com/office/drawing/2014/main" id="{22D3EDBD-163A-4E5A-9DA8-8128D5AFB171}"/>
                </a:ext>
              </a:extLst>
            </p:cNvPr>
            <p:cNvSpPr txBox="1"/>
            <p:nvPr/>
          </p:nvSpPr>
          <p:spPr>
            <a:xfrm>
              <a:off x="7088973" y="4755684"/>
              <a:ext cx="64955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时间</a:t>
              </a:r>
            </a:p>
          </p:txBody>
        </p:sp>
        <p:sp>
          <p:nvSpPr>
            <p:cNvPr id="40" name="文本框 80">
              <a:extLst>
                <a:ext uri="{FF2B5EF4-FFF2-40B4-BE49-F238E27FC236}">
                  <a16:creationId xmlns:a16="http://schemas.microsoft.com/office/drawing/2014/main" id="{1B88B635-7D09-4BFE-B892-F945C4E8A385}"/>
                </a:ext>
              </a:extLst>
            </p:cNvPr>
            <p:cNvSpPr txBox="1"/>
            <p:nvPr/>
          </p:nvSpPr>
          <p:spPr>
            <a:xfrm>
              <a:off x="5667693" y="4448175"/>
              <a:ext cx="37036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低</a:t>
              </a:r>
            </a:p>
          </p:txBody>
        </p:sp>
        <p:sp>
          <p:nvSpPr>
            <p:cNvPr id="41" name="文本框 81">
              <a:extLst>
                <a:ext uri="{FF2B5EF4-FFF2-40B4-BE49-F238E27FC236}">
                  <a16:creationId xmlns:a16="http://schemas.microsoft.com/office/drawing/2014/main" id="{E8A487AF-1378-441A-A857-D0ED9BCAC4C2}"/>
                </a:ext>
              </a:extLst>
            </p:cNvPr>
            <p:cNvSpPr txBox="1"/>
            <p:nvPr/>
          </p:nvSpPr>
          <p:spPr>
            <a:xfrm>
              <a:off x="5676855" y="3771433"/>
              <a:ext cx="37036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高</a:t>
              </a:r>
            </a:p>
          </p:txBody>
        </p:sp>
        <p:sp>
          <p:nvSpPr>
            <p:cNvPr id="42" name="文本框 82">
              <a:extLst>
                <a:ext uri="{FF2B5EF4-FFF2-40B4-BE49-F238E27FC236}">
                  <a16:creationId xmlns:a16="http://schemas.microsoft.com/office/drawing/2014/main" id="{5F4885CE-6F88-497A-B670-B0429BC6DCB9}"/>
                </a:ext>
              </a:extLst>
            </p:cNvPr>
            <p:cNvSpPr txBox="1"/>
            <p:nvPr/>
          </p:nvSpPr>
          <p:spPr>
            <a:xfrm>
              <a:off x="5670129" y="4153120"/>
              <a:ext cx="37036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中</a:t>
              </a:r>
            </a:p>
          </p:txBody>
        </p:sp>
        <p:sp>
          <p:nvSpPr>
            <p:cNvPr id="43" name="文本框 83">
              <a:extLst>
                <a:ext uri="{FF2B5EF4-FFF2-40B4-BE49-F238E27FC236}">
                  <a16:creationId xmlns:a16="http://schemas.microsoft.com/office/drawing/2014/main" id="{9A2F51FB-7B08-45D2-8778-929E08C6715A}"/>
                </a:ext>
              </a:extLst>
            </p:cNvPr>
            <p:cNvSpPr txBox="1"/>
            <p:nvPr/>
          </p:nvSpPr>
          <p:spPr>
            <a:xfrm>
              <a:off x="7035763" y="5189072"/>
              <a:ext cx="1532374" cy="338554"/>
            </a:xfrm>
            <a:prstGeom prst="rect">
              <a:avLst/>
            </a:prstGeom>
            <a:noFill/>
          </p:spPr>
          <p:txBody>
            <a:bodyPr wrap="square" rtlCol="0">
              <a:spAutoFit/>
            </a:bodyPr>
            <a:lstStyle/>
            <a:p>
              <a:pPr algn="ctr"/>
              <a:r>
                <a:rPr lang="zh-CN" altLang="en-US"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客户端</a:t>
              </a:r>
            </a:p>
          </p:txBody>
        </p:sp>
        <p:sp>
          <p:nvSpPr>
            <p:cNvPr id="44" name="文本框 50">
              <a:extLst>
                <a:ext uri="{FF2B5EF4-FFF2-40B4-BE49-F238E27FC236}">
                  <a16:creationId xmlns:a16="http://schemas.microsoft.com/office/drawing/2014/main" id="{95E112C2-186D-4C4D-BEB6-0295489CBF00}"/>
                </a:ext>
              </a:extLst>
            </p:cNvPr>
            <p:cNvSpPr txBox="1"/>
            <p:nvPr/>
          </p:nvSpPr>
          <p:spPr>
            <a:xfrm>
              <a:off x="8124802" y="4295688"/>
              <a:ext cx="759316" cy="523220"/>
            </a:xfrm>
            <a:prstGeom prst="rect">
              <a:avLst/>
            </a:prstGeom>
            <a:noFill/>
            <a:ln>
              <a:solidFill>
                <a:schemeClr val="tx1"/>
              </a:solidFill>
            </a:ln>
          </p:spPr>
          <p:txBody>
            <a:bodyPr wrap="square" rtlCol="0">
              <a:spAutoFit/>
            </a:bodyPr>
            <a:lstStyle/>
            <a:p>
              <a:pPr algn="ctr"/>
              <a:r>
                <a:rPr lang="en-US" altLang="zh-CN"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HTTP</a:t>
              </a:r>
            </a:p>
            <a:p>
              <a:pPr algn="ctr"/>
              <a:r>
                <a:rPr lang="zh-CN" altLang="en-US"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客户端</a:t>
              </a:r>
            </a:p>
          </p:txBody>
        </p:sp>
        <p:sp>
          <p:nvSpPr>
            <p:cNvPr id="45" name="文本框 104447">
              <a:extLst>
                <a:ext uri="{FF2B5EF4-FFF2-40B4-BE49-F238E27FC236}">
                  <a16:creationId xmlns:a16="http://schemas.microsoft.com/office/drawing/2014/main" id="{FF42C99B-E01E-4D00-9E54-E0DB755AA889}"/>
                </a:ext>
              </a:extLst>
            </p:cNvPr>
            <p:cNvSpPr txBox="1"/>
            <p:nvPr/>
          </p:nvSpPr>
          <p:spPr>
            <a:xfrm>
              <a:off x="9275280" y="4292061"/>
              <a:ext cx="759316" cy="523220"/>
            </a:xfrm>
            <a:prstGeom prst="rect">
              <a:avLst/>
            </a:prstGeom>
            <a:noFill/>
            <a:ln>
              <a:solidFill>
                <a:schemeClr val="tx1"/>
              </a:solidFill>
            </a:ln>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媒体播放器</a:t>
              </a:r>
            </a:p>
          </p:txBody>
        </p:sp>
        <p:sp>
          <p:nvSpPr>
            <p:cNvPr id="46" name="文本框 104448">
              <a:extLst>
                <a:ext uri="{FF2B5EF4-FFF2-40B4-BE49-F238E27FC236}">
                  <a16:creationId xmlns:a16="http://schemas.microsoft.com/office/drawing/2014/main" id="{423F92CF-1732-455A-ACFB-9D30D8453AE4}"/>
                </a:ext>
              </a:extLst>
            </p:cNvPr>
            <p:cNvSpPr txBox="1"/>
            <p:nvPr/>
          </p:nvSpPr>
          <p:spPr>
            <a:xfrm>
              <a:off x="8700041" y="3643828"/>
              <a:ext cx="759316" cy="523220"/>
            </a:xfrm>
            <a:prstGeom prst="rect">
              <a:avLst/>
            </a:prstGeom>
            <a:noFill/>
            <a:ln>
              <a:solidFill>
                <a:schemeClr val="tx1"/>
              </a:solidFill>
            </a:ln>
          </p:spPr>
          <p:txBody>
            <a:bodyPr wrap="square" rtlCol="0">
              <a:spAutoFit/>
            </a:bodyPr>
            <a:lstStyle/>
            <a:p>
              <a:pPr algn="ctr"/>
              <a:r>
                <a:rPr lang="en-US" altLang="zh-CN"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DASH</a:t>
              </a:r>
            </a:p>
            <a:p>
              <a:pPr algn="ctr"/>
              <a:r>
                <a:rPr lang="zh-CN" altLang="en-US"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流控制</a:t>
              </a:r>
            </a:p>
          </p:txBody>
        </p:sp>
        <p:cxnSp>
          <p:nvCxnSpPr>
            <p:cNvPr id="47" name="直接箭头连接符 46">
              <a:extLst>
                <a:ext uri="{FF2B5EF4-FFF2-40B4-BE49-F238E27FC236}">
                  <a16:creationId xmlns:a16="http://schemas.microsoft.com/office/drawing/2014/main" id="{966569A5-1369-400E-B685-455AE243FF62}"/>
                </a:ext>
              </a:extLst>
            </p:cNvPr>
            <p:cNvCxnSpPr>
              <a:cxnSpLocks/>
            </p:cNvCxnSpPr>
            <p:nvPr/>
          </p:nvCxnSpPr>
          <p:spPr>
            <a:xfrm>
              <a:off x="3516496" y="3842098"/>
              <a:ext cx="1945817"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文本框 104452">
              <a:extLst>
                <a:ext uri="{FF2B5EF4-FFF2-40B4-BE49-F238E27FC236}">
                  <a16:creationId xmlns:a16="http://schemas.microsoft.com/office/drawing/2014/main" id="{8A8B0216-464D-4A88-937D-6A35F63BCC0F}"/>
                </a:ext>
              </a:extLst>
            </p:cNvPr>
            <p:cNvSpPr txBox="1"/>
            <p:nvPr/>
          </p:nvSpPr>
          <p:spPr>
            <a:xfrm>
              <a:off x="3896155" y="3316520"/>
              <a:ext cx="1170991" cy="338554"/>
            </a:xfrm>
            <a:prstGeom prst="rect">
              <a:avLst/>
            </a:prstGeom>
            <a:noFill/>
            <a:ln>
              <a:noFill/>
            </a:ln>
          </p:spPr>
          <p:txBody>
            <a:bodyPr wrap="square" rtlCol="0">
              <a:spAutoFit/>
            </a:bodyPr>
            <a:lstStyle/>
            <a:p>
              <a:pPr algn="ctr"/>
              <a:r>
                <a:rPr lang="zh-CN" altLang="en-US"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元文件</a:t>
              </a:r>
            </a:p>
          </p:txBody>
        </p:sp>
        <p:cxnSp>
          <p:nvCxnSpPr>
            <p:cNvPr id="49" name="直接箭头连接符 48">
              <a:extLst>
                <a:ext uri="{FF2B5EF4-FFF2-40B4-BE49-F238E27FC236}">
                  <a16:creationId xmlns:a16="http://schemas.microsoft.com/office/drawing/2014/main" id="{2617E0FE-CA84-4033-B7C9-3F8FF4C8E924}"/>
                </a:ext>
              </a:extLst>
            </p:cNvPr>
            <p:cNvCxnSpPr>
              <a:cxnSpLocks/>
              <a:stCxn id="44" idx="3"/>
              <a:endCxn id="45" idx="1"/>
            </p:cNvCxnSpPr>
            <p:nvPr/>
          </p:nvCxnSpPr>
          <p:spPr>
            <a:xfrm flipV="1">
              <a:off x="8884118" y="4553671"/>
              <a:ext cx="391162" cy="362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连接符: 肘形 104459">
              <a:extLst>
                <a:ext uri="{FF2B5EF4-FFF2-40B4-BE49-F238E27FC236}">
                  <a16:creationId xmlns:a16="http://schemas.microsoft.com/office/drawing/2014/main" id="{2FFEC26A-3AAC-4586-B3DB-DBD71DF17B87}"/>
                </a:ext>
              </a:extLst>
            </p:cNvPr>
            <p:cNvCxnSpPr>
              <a:cxnSpLocks/>
              <a:stCxn id="46" idx="1"/>
              <a:endCxn id="44" idx="0"/>
            </p:cNvCxnSpPr>
            <p:nvPr/>
          </p:nvCxnSpPr>
          <p:spPr>
            <a:xfrm rot="10800000" flipV="1">
              <a:off x="8504461" y="3905438"/>
              <a:ext cx="195581" cy="390250"/>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110">
              <a:extLst>
                <a:ext uri="{FF2B5EF4-FFF2-40B4-BE49-F238E27FC236}">
                  <a16:creationId xmlns:a16="http://schemas.microsoft.com/office/drawing/2014/main" id="{A4E084C5-3EB0-4FDE-863A-7384A8C016D7}"/>
                </a:ext>
              </a:extLst>
            </p:cNvPr>
            <p:cNvCxnSpPr>
              <a:cxnSpLocks/>
              <a:stCxn id="46" idx="3"/>
              <a:endCxn id="45" idx="0"/>
            </p:cNvCxnSpPr>
            <p:nvPr/>
          </p:nvCxnSpPr>
          <p:spPr>
            <a:xfrm>
              <a:off x="9459357" y="3905438"/>
              <a:ext cx="195581" cy="386623"/>
            </a:xfrm>
            <a:prstGeom prst="bentConnector2">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2" name="图片 51">
              <a:extLst>
                <a:ext uri="{FF2B5EF4-FFF2-40B4-BE49-F238E27FC236}">
                  <a16:creationId xmlns:a16="http://schemas.microsoft.com/office/drawing/2014/main" id="{B3138F59-CE9D-4813-9103-B750ECD6CE76}"/>
                </a:ext>
              </a:extLst>
            </p:cNvPr>
            <p:cNvPicPr>
              <a:picLocks noChangeAspect="1"/>
            </p:cNvPicPr>
            <p:nvPr/>
          </p:nvPicPr>
          <p:blipFill>
            <a:blip r:embed="rId2"/>
            <a:stretch>
              <a:fillRect/>
            </a:stretch>
          </p:blipFill>
          <p:spPr>
            <a:xfrm>
              <a:off x="547255" y="4033147"/>
              <a:ext cx="476790" cy="624618"/>
            </a:xfrm>
            <a:prstGeom prst="rect">
              <a:avLst/>
            </a:prstGeom>
          </p:spPr>
        </p:pic>
        <p:cxnSp>
          <p:nvCxnSpPr>
            <p:cNvPr id="54" name="直接箭头连接符 53">
              <a:extLst>
                <a:ext uri="{FF2B5EF4-FFF2-40B4-BE49-F238E27FC236}">
                  <a16:creationId xmlns:a16="http://schemas.microsoft.com/office/drawing/2014/main" id="{6CE46E11-3757-417E-A7BF-28B4E948649A}"/>
                </a:ext>
              </a:extLst>
            </p:cNvPr>
            <p:cNvCxnSpPr>
              <a:cxnSpLocks/>
            </p:cNvCxnSpPr>
            <p:nvPr/>
          </p:nvCxnSpPr>
          <p:spPr>
            <a:xfrm>
              <a:off x="3516496" y="3634797"/>
              <a:ext cx="1945817"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文本框 104470">
              <a:extLst>
                <a:ext uri="{FF2B5EF4-FFF2-40B4-BE49-F238E27FC236}">
                  <a16:creationId xmlns:a16="http://schemas.microsoft.com/office/drawing/2014/main" id="{51A101E5-0A46-4A64-961A-AD2B6A2D3E33}"/>
                </a:ext>
              </a:extLst>
            </p:cNvPr>
            <p:cNvSpPr txBox="1"/>
            <p:nvPr/>
          </p:nvSpPr>
          <p:spPr>
            <a:xfrm>
              <a:off x="3917927" y="3863870"/>
              <a:ext cx="1170991" cy="338554"/>
            </a:xfrm>
            <a:prstGeom prst="rect">
              <a:avLst/>
            </a:prstGeom>
            <a:noFill/>
            <a:ln>
              <a:noFill/>
            </a:ln>
          </p:spPr>
          <p:txBody>
            <a:bodyPr wrap="square" rtlCol="0">
              <a:spAutoFit/>
            </a:bodyPr>
            <a:lstStyle/>
            <a:p>
              <a:pPr algn="ctr"/>
              <a:r>
                <a:rPr lang="zh-CN" altLang="en-US"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媒体文件</a:t>
              </a:r>
            </a:p>
          </p:txBody>
        </p:sp>
        <p:sp>
          <p:nvSpPr>
            <p:cNvPr id="56" name="矩形 55">
              <a:extLst>
                <a:ext uri="{FF2B5EF4-FFF2-40B4-BE49-F238E27FC236}">
                  <a16:creationId xmlns:a16="http://schemas.microsoft.com/office/drawing/2014/main" id="{026D6F23-E801-45DB-AF20-917682C450F1}"/>
                </a:ext>
              </a:extLst>
            </p:cNvPr>
            <p:cNvSpPr/>
            <p:nvPr/>
          </p:nvSpPr>
          <p:spPr>
            <a:xfrm>
              <a:off x="3910985" y="4792094"/>
              <a:ext cx="164901" cy="318297"/>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矩形 56">
              <a:extLst>
                <a:ext uri="{FF2B5EF4-FFF2-40B4-BE49-F238E27FC236}">
                  <a16:creationId xmlns:a16="http://schemas.microsoft.com/office/drawing/2014/main" id="{0E1FA5EA-9367-4D0A-80F1-49B4BE030077}"/>
                </a:ext>
              </a:extLst>
            </p:cNvPr>
            <p:cNvSpPr/>
            <p:nvPr/>
          </p:nvSpPr>
          <p:spPr>
            <a:xfrm>
              <a:off x="4138731" y="4640388"/>
              <a:ext cx="164901" cy="472311"/>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矩形 57">
              <a:extLst>
                <a:ext uri="{FF2B5EF4-FFF2-40B4-BE49-F238E27FC236}">
                  <a16:creationId xmlns:a16="http://schemas.microsoft.com/office/drawing/2014/main" id="{4B256D88-696D-4689-80AC-82B9927F00F6}"/>
                </a:ext>
              </a:extLst>
            </p:cNvPr>
            <p:cNvSpPr/>
            <p:nvPr/>
          </p:nvSpPr>
          <p:spPr>
            <a:xfrm>
              <a:off x="4367430" y="4371983"/>
              <a:ext cx="164901" cy="73927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矩形 58">
              <a:extLst>
                <a:ext uri="{FF2B5EF4-FFF2-40B4-BE49-F238E27FC236}">
                  <a16:creationId xmlns:a16="http://schemas.microsoft.com/office/drawing/2014/main" id="{E45ADA2A-961B-46D8-9193-044E06F9C874}"/>
                </a:ext>
              </a:extLst>
            </p:cNvPr>
            <p:cNvSpPr/>
            <p:nvPr/>
          </p:nvSpPr>
          <p:spPr>
            <a:xfrm>
              <a:off x="4598120" y="4639573"/>
              <a:ext cx="164901" cy="472311"/>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矩形 59">
              <a:extLst>
                <a:ext uri="{FF2B5EF4-FFF2-40B4-BE49-F238E27FC236}">
                  <a16:creationId xmlns:a16="http://schemas.microsoft.com/office/drawing/2014/main" id="{1B6BD4C9-1B4A-42BB-BE5C-7E8643D6293E}"/>
                </a:ext>
              </a:extLst>
            </p:cNvPr>
            <p:cNvSpPr/>
            <p:nvPr/>
          </p:nvSpPr>
          <p:spPr>
            <a:xfrm>
              <a:off x="4828842" y="4370779"/>
              <a:ext cx="164901" cy="73927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1" name="组合 60">
              <a:extLst>
                <a:ext uri="{FF2B5EF4-FFF2-40B4-BE49-F238E27FC236}">
                  <a16:creationId xmlns:a16="http://schemas.microsoft.com/office/drawing/2014/main" id="{55B96742-2F03-422E-9614-F0C0CF1971F8}"/>
                </a:ext>
              </a:extLst>
            </p:cNvPr>
            <p:cNvGrpSpPr/>
            <p:nvPr/>
          </p:nvGrpSpPr>
          <p:grpSpPr>
            <a:xfrm>
              <a:off x="3911209" y="4109437"/>
              <a:ext cx="1294477" cy="1004854"/>
              <a:chOff x="1135856" y="4000500"/>
              <a:chExt cx="1816894" cy="1257300"/>
            </a:xfrm>
          </p:grpSpPr>
          <p:cxnSp>
            <p:nvCxnSpPr>
              <p:cNvPr id="64" name="直接箭头连接符 63">
                <a:extLst>
                  <a:ext uri="{FF2B5EF4-FFF2-40B4-BE49-F238E27FC236}">
                    <a16:creationId xmlns:a16="http://schemas.microsoft.com/office/drawing/2014/main" id="{7CD98CB6-31DD-4502-9D9C-A9EC3A02DF59}"/>
                  </a:ext>
                </a:extLst>
              </p:cNvPr>
              <p:cNvCxnSpPr/>
              <p:nvPr/>
            </p:nvCxnSpPr>
            <p:spPr>
              <a:xfrm>
                <a:off x="1135856" y="5257800"/>
                <a:ext cx="181689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7DC5B821-B010-4B19-85F5-6B325F9ED665}"/>
                  </a:ext>
                </a:extLst>
              </p:cNvPr>
              <p:cNvCxnSpPr/>
              <p:nvPr/>
            </p:nvCxnSpPr>
            <p:spPr>
              <a:xfrm flipV="1">
                <a:off x="1135856" y="4000500"/>
                <a:ext cx="0" cy="125730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文本框 104477">
              <a:extLst>
                <a:ext uri="{FF2B5EF4-FFF2-40B4-BE49-F238E27FC236}">
                  <a16:creationId xmlns:a16="http://schemas.microsoft.com/office/drawing/2014/main" id="{B2856D63-DF90-457C-A6CB-1AD05639213A}"/>
                </a:ext>
              </a:extLst>
            </p:cNvPr>
            <p:cNvSpPr txBox="1"/>
            <p:nvPr/>
          </p:nvSpPr>
          <p:spPr>
            <a:xfrm>
              <a:off x="3378026" y="4150433"/>
              <a:ext cx="660058"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带宽</a:t>
              </a:r>
            </a:p>
          </p:txBody>
        </p:sp>
        <p:sp>
          <p:nvSpPr>
            <p:cNvPr id="63" name="文本框 104478">
              <a:extLst>
                <a:ext uri="{FF2B5EF4-FFF2-40B4-BE49-F238E27FC236}">
                  <a16:creationId xmlns:a16="http://schemas.microsoft.com/office/drawing/2014/main" id="{C3060B0C-B3F4-495E-8D4A-5F2E7FAB0AB3}"/>
                </a:ext>
              </a:extLst>
            </p:cNvPr>
            <p:cNvSpPr txBox="1"/>
            <p:nvPr/>
          </p:nvSpPr>
          <p:spPr>
            <a:xfrm>
              <a:off x="4532331" y="5080194"/>
              <a:ext cx="705825"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时间</a:t>
              </a:r>
            </a:p>
          </p:txBody>
        </p:sp>
      </p:grpSp>
      <p:sp>
        <p:nvSpPr>
          <p:cNvPr id="7" name="矩形 6">
            <a:extLst>
              <a:ext uri="{FF2B5EF4-FFF2-40B4-BE49-F238E27FC236}">
                <a16:creationId xmlns:a16="http://schemas.microsoft.com/office/drawing/2014/main" id="{A00949A0-40A7-B340-84C5-8B3481FA00EA}"/>
              </a:ext>
            </a:extLst>
          </p:cNvPr>
          <p:cNvSpPr/>
          <p:nvPr/>
        </p:nvSpPr>
        <p:spPr>
          <a:xfrm>
            <a:off x="9240016" y="1382551"/>
            <a:ext cx="2109844" cy="1015663"/>
          </a:xfrm>
          <a:prstGeom prst="rect">
            <a:avLst/>
          </a:prstGeom>
          <a:ln>
            <a:solidFill>
              <a:srgbClr val="C00000"/>
            </a:solidFill>
          </a:ln>
        </p:spPr>
        <p:txBody>
          <a:bodyPr wrap="square">
            <a:spAutoFit/>
          </a:bodyPr>
          <a:lstStyle/>
          <a:p>
            <a:pPr algn="ctr"/>
            <a:r>
              <a:rPr lang="en-US" altLang="zh-CN" sz="2000" dirty="0">
                <a:solidFill>
                  <a:srgbClr val="C00000"/>
                </a:solidFill>
                <a:latin typeface="Microsoft YaHei" panose="020B0503020204020204" pitchFamily="34" charset="-122"/>
                <a:ea typeface="Microsoft YaHei" panose="020B0503020204020204" pitchFamily="34" charset="-122"/>
              </a:rPr>
              <a:t>DASH</a:t>
            </a:r>
          </a:p>
          <a:p>
            <a:pPr algn="ctr"/>
            <a:r>
              <a:rPr lang="zh-CN" altLang="en-US" sz="2000" dirty="0">
                <a:solidFill>
                  <a:srgbClr val="C00000"/>
                </a:solidFill>
                <a:latin typeface="Microsoft YaHei" panose="020B0503020204020204" pitchFamily="34" charset="-122"/>
                <a:ea typeface="Microsoft YaHei" panose="020B0503020204020204" pitchFamily="34" charset="-122"/>
              </a:rPr>
              <a:t>选取合适码率的协议</a:t>
            </a:r>
            <a:endParaRPr lang="zh-CN" altLang="en-US" dirty="0">
              <a:solidFill>
                <a:prstClr val="black"/>
              </a:solidFill>
            </a:endParaRPr>
          </a:p>
        </p:txBody>
      </p:sp>
    </p:spTree>
    <p:extLst>
      <p:ext uri="{BB962C8B-B14F-4D97-AF65-F5344CB8AC3E}">
        <p14:creationId xmlns:p14="http://schemas.microsoft.com/office/powerpoint/2010/main" val="179217597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pPr>
              <a:lnSpc>
                <a:spcPts val="3200"/>
              </a:lnSpc>
              <a:buClr>
                <a:schemeClr val="tx1"/>
              </a:buClr>
            </a:pPr>
            <a:r>
              <a:rPr lang="en-US" altLang="zh-CN" sz="2400" dirty="0"/>
              <a:t>DASH</a:t>
            </a:r>
            <a:r>
              <a:rPr lang="zh-CN" altLang="en-US" sz="2400" dirty="0"/>
              <a:t>中普遍使用的</a:t>
            </a:r>
            <a:r>
              <a:rPr lang="zh-CN" altLang="en-US" sz="2400" dirty="0">
                <a:solidFill>
                  <a:srgbClr val="C00000"/>
                </a:solidFill>
              </a:rPr>
              <a:t>自适应码率</a:t>
            </a:r>
            <a:r>
              <a:rPr lang="en-US" altLang="zh-CN" sz="2400" dirty="0">
                <a:solidFill>
                  <a:srgbClr val="C00000"/>
                </a:solidFill>
              </a:rPr>
              <a:t>ABR</a:t>
            </a:r>
            <a:r>
              <a:rPr lang="zh-CN" altLang="en-US" sz="2400" dirty="0">
                <a:solidFill>
                  <a:srgbClr val="C00000"/>
                </a:solidFill>
              </a:rPr>
              <a:t>（</a:t>
            </a:r>
            <a:r>
              <a:rPr lang="en-US" altLang="zh-CN" sz="2400" dirty="0">
                <a:solidFill>
                  <a:srgbClr val="C00000"/>
                </a:solidFill>
              </a:rPr>
              <a:t>Adaptive bitrate</a:t>
            </a:r>
            <a:r>
              <a:rPr lang="zh-CN" altLang="en-US" sz="2400" dirty="0">
                <a:solidFill>
                  <a:srgbClr val="C00000"/>
                </a:solidFill>
              </a:rPr>
              <a:t>）</a:t>
            </a:r>
            <a:endParaRPr lang="en-US" altLang="zh-CN" sz="2400" dirty="0">
              <a:solidFill>
                <a:srgbClr val="C00000"/>
              </a:solidFill>
            </a:endParaRPr>
          </a:p>
        </p:txBody>
      </p:sp>
      <p:sp>
        <p:nvSpPr>
          <p:cNvPr id="2" name="标题 1"/>
          <p:cNvSpPr>
            <a:spLocks noGrp="1"/>
          </p:cNvSpPr>
          <p:nvPr>
            <p:ph type="title"/>
          </p:nvPr>
        </p:nvSpPr>
        <p:spPr/>
        <p:txBody>
          <a:bodyPr>
            <a:normAutofit/>
          </a:bodyPr>
          <a:lstStyle/>
          <a:p>
            <a:pPr lvl="1" fontAlgn="base"/>
            <a:r>
              <a:rPr lang="zh-CN" altLang="en-US" sz="3200" b="1" kern="1200" dirty="0">
                <a:solidFill>
                  <a:srgbClr val="003659"/>
                </a:solidFill>
                <a:latin typeface="Microsoft YaHei" panose="020B0503020204020204" pitchFamily="34" charset="-122"/>
                <a:ea typeface="Microsoft YaHei" panose="020B0503020204020204" pitchFamily="34" charset="-122"/>
              </a:rPr>
              <a:t>流媒体动态自适应传输</a:t>
            </a:r>
            <a:endParaRPr lang="en-US" altLang="zh-CN" sz="3200" b="1" kern="1200" dirty="0">
              <a:solidFill>
                <a:srgbClr val="003659"/>
              </a:solidFill>
              <a:latin typeface="Microsoft YaHei" panose="020B0503020204020204" pitchFamily="34" charset="-122"/>
              <a:ea typeface="Microsoft YaHei" panose="020B0503020204020204" pitchFamily="34" charset="-122"/>
              <a:cs typeface="+mj-cs"/>
            </a:endParaRPr>
          </a:p>
        </p:txBody>
      </p:sp>
      <p:sp>
        <p:nvSpPr>
          <p:cNvPr id="84" name="左大括号 83">
            <a:extLst>
              <a:ext uri="{FF2B5EF4-FFF2-40B4-BE49-F238E27FC236}">
                <a16:creationId xmlns:a16="http://schemas.microsoft.com/office/drawing/2014/main" id="{6D5ADA2D-2DD1-4790-A611-FE9051EA6107}"/>
              </a:ext>
            </a:extLst>
          </p:cNvPr>
          <p:cNvSpPr/>
          <p:nvPr/>
        </p:nvSpPr>
        <p:spPr>
          <a:xfrm>
            <a:off x="2397871" y="2752996"/>
            <a:ext cx="331427" cy="1487116"/>
          </a:xfrm>
          <a:prstGeom prst="leftBrace">
            <a:avLst>
              <a:gd name="adj1" fmla="val 8333"/>
              <a:gd name="adj2" fmla="val 5079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5" name="矩形 84">
            <a:extLst>
              <a:ext uri="{FF2B5EF4-FFF2-40B4-BE49-F238E27FC236}">
                <a16:creationId xmlns:a16="http://schemas.microsoft.com/office/drawing/2014/main" id="{9DE5CFD6-6859-4A39-B68E-FDD44124CB3C}"/>
              </a:ext>
            </a:extLst>
          </p:cNvPr>
          <p:cNvSpPr/>
          <p:nvPr/>
        </p:nvSpPr>
        <p:spPr>
          <a:xfrm>
            <a:off x="2746233" y="3763366"/>
            <a:ext cx="3063498" cy="761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放弃请求规则</a:t>
            </a:r>
            <a:b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b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(Abandon Requests Rule)</a:t>
            </a:r>
            <a:endParaRPr lang="zh-CN" altLang="en-US"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6" name="矩形 85">
            <a:extLst>
              <a:ext uri="{FF2B5EF4-FFF2-40B4-BE49-F238E27FC236}">
                <a16:creationId xmlns:a16="http://schemas.microsoft.com/office/drawing/2014/main" id="{278BF630-6B44-488B-ACCE-EED91AB529AE}"/>
              </a:ext>
            </a:extLst>
          </p:cNvPr>
          <p:cNvSpPr/>
          <p:nvPr/>
        </p:nvSpPr>
        <p:spPr>
          <a:xfrm>
            <a:off x="404099" y="2961106"/>
            <a:ext cx="1964081" cy="1104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ABR</a:t>
            </a:r>
          </a:p>
          <a:p>
            <a:pPr algn="ctr"/>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选取合适码率的</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算法</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矩形 86">
            <a:extLst>
              <a:ext uri="{FF2B5EF4-FFF2-40B4-BE49-F238E27FC236}">
                <a16:creationId xmlns:a16="http://schemas.microsoft.com/office/drawing/2014/main" id="{0F25EC2E-AD9C-43AC-B355-2AD2530994B2}"/>
              </a:ext>
            </a:extLst>
          </p:cNvPr>
          <p:cNvSpPr/>
          <p:nvPr/>
        </p:nvSpPr>
        <p:spPr>
          <a:xfrm>
            <a:off x="4652435" y="2219363"/>
            <a:ext cx="2236510" cy="400110"/>
          </a:xfrm>
          <a:prstGeom prst="rect">
            <a:avLst/>
          </a:prstGeom>
        </p:spPr>
        <p:txBody>
          <a:bodyPr wrap="none">
            <a:spAutoFit/>
          </a:bodyPr>
          <a:lstStyle/>
          <a:p>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基于</a:t>
            </a:r>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吞吐量</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的算法</a:t>
            </a:r>
          </a:p>
        </p:txBody>
      </p:sp>
      <p:sp>
        <p:nvSpPr>
          <p:cNvPr id="88" name="矩形 87">
            <a:extLst>
              <a:ext uri="{FF2B5EF4-FFF2-40B4-BE49-F238E27FC236}">
                <a16:creationId xmlns:a16="http://schemas.microsoft.com/office/drawing/2014/main" id="{107A0DFC-5965-4B3A-BADD-F7291260CB15}"/>
              </a:ext>
            </a:extLst>
          </p:cNvPr>
          <p:cNvSpPr/>
          <p:nvPr/>
        </p:nvSpPr>
        <p:spPr>
          <a:xfrm>
            <a:off x="4676749" y="2868773"/>
            <a:ext cx="1980029" cy="400110"/>
          </a:xfrm>
          <a:prstGeom prst="rect">
            <a:avLst/>
          </a:prstGeom>
        </p:spPr>
        <p:txBody>
          <a:bodyPr wrap="none">
            <a:spAutoFit/>
          </a:bodyPr>
          <a:lstStyle/>
          <a:p>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基于</a:t>
            </a:r>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缓冲</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的算法</a:t>
            </a: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9" name="左大括号 88">
            <a:extLst>
              <a:ext uri="{FF2B5EF4-FFF2-40B4-BE49-F238E27FC236}">
                <a16:creationId xmlns:a16="http://schemas.microsoft.com/office/drawing/2014/main" id="{B39240F4-B20C-40A0-A46C-4AE7D28E36B7}"/>
              </a:ext>
            </a:extLst>
          </p:cNvPr>
          <p:cNvSpPr/>
          <p:nvPr/>
        </p:nvSpPr>
        <p:spPr>
          <a:xfrm>
            <a:off x="4404704" y="2407777"/>
            <a:ext cx="331427" cy="650733"/>
          </a:xfrm>
          <a:prstGeom prst="leftBrace">
            <a:avLst>
              <a:gd name="adj1" fmla="val 8333"/>
              <a:gd name="adj2" fmla="val 5079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0" name="矩形 89">
            <a:extLst>
              <a:ext uri="{FF2B5EF4-FFF2-40B4-BE49-F238E27FC236}">
                <a16:creationId xmlns:a16="http://schemas.microsoft.com/office/drawing/2014/main" id="{E3534622-E155-469B-B960-C02EF17E307E}"/>
              </a:ext>
            </a:extLst>
          </p:cNvPr>
          <p:cNvSpPr/>
          <p:nvPr/>
        </p:nvSpPr>
        <p:spPr>
          <a:xfrm>
            <a:off x="5926114" y="3682473"/>
            <a:ext cx="5160196" cy="923330"/>
          </a:xfrm>
          <a:prstGeom prst="rect">
            <a:avLst/>
          </a:prstGeom>
          <a:noFill/>
          <a:ln>
            <a:solidFill>
              <a:srgbClr val="5B307E"/>
            </a:solidFill>
          </a:ln>
        </p:spPr>
        <p:txBody>
          <a:bodyPr wrap="square">
            <a:spAutoFit/>
          </a:bodyPr>
          <a:lstStyle/>
          <a:p>
            <a:pPr marL="0" lvl="1" algn="just"/>
            <a:r>
              <a:rPr lang="zh-CN" altLang="en-US"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在下载视频块的过程中，如果算法检测到下载该视频块的过程有卡顿，则终止当前请求，转而重新下载相应的低码率视频块</a:t>
            </a:r>
          </a:p>
        </p:txBody>
      </p:sp>
      <p:sp>
        <p:nvSpPr>
          <p:cNvPr id="91" name="矩形 90">
            <a:extLst>
              <a:ext uri="{FF2B5EF4-FFF2-40B4-BE49-F238E27FC236}">
                <a16:creationId xmlns:a16="http://schemas.microsoft.com/office/drawing/2014/main" id="{A57ADDC0-73CC-4878-A447-D84BF169C881}"/>
              </a:ext>
            </a:extLst>
          </p:cNvPr>
          <p:cNvSpPr/>
          <p:nvPr/>
        </p:nvSpPr>
        <p:spPr>
          <a:xfrm>
            <a:off x="2729299" y="2407777"/>
            <a:ext cx="1616024" cy="861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个主要码率</a:t>
            </a:r>
            <a:b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b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切换规则</a:t>
            </a:r>
          </a:p>
        </p:txBody>
      </p:sp>
      <p:sp>
        <p:nvSpPr>
          <p:cNvPr id="92" name="文本框 37">
            <a:extLst>
              <a:ext uri="{FF2B5EF4-FFF2-40B4-BE49-F238E27FC236}">
                <a16:creationId xmlns:a16="http://schemas.microsoft.com/office/drawing/2014/main" id="{6A6F9BA9-CF31-4647-ABB3-BA58CBCFCB4E}"/>
              </a:ext>
            </a:extLst>
          </p:cNvPr>
          <p:cNvSpPr txBox="1"/>
          <p:nvPr/>
        </p:nvSpPr>
        <p:spPr>
          <a:xfrm>
            <a:off x="6848298" y="2037136"/>
            <a:ext cx="4242798" cy="646331"/>
          </a:xfrm>
          <a:prstGeom prst="rect">
            <a:avLst/>
          </a:prstGeom>
          <a:noFill/>
          <a:ln>
            <a:solidFill>
              <a:srgbClr val="5B307E"/>
            </a:solidFill>
          </a:ln>
        </p:spPr>
        <p:txBody>
          <a:bodyPr wrap="square">
            <a:spAutoFit/>
          </a:bodyPr>
          <a:lstStyle/>
          <a:p>
            <a:r>
              <a:rPr lang="zh-CN" altLang="en-US"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例如：使用滑动窗口平均估计未来吞吐量，选择不高于估计值的最大码率视频</a:t>
            </a:r>
          </a:p>
        </p:txBody>
      </p:sp>
      <p:sp>
        <p:nvSpPr>
          <p:cNvPr id="93" name="文本框 39">
            <a:extLst>
              <a:ext uri="{FF2B5EF4-FFF2-40B4-BE49-F238E27FC236}">
                <a16:creationId xmlns:a16="http://schemas.microsoft.com/office/drawing/2014/main" id="{239796DE-D4EA-4605-8F14-6B3948FF3577}"/>
              </a:ext>
            </a:extLst>
          </p:cNvPr>
          <p:cNvSpPr txBox="1"/>
          <p:nvPr/>
        </p:nvSpPr>
        <p:spPr>
          <a:xfrm>
            <a:off x="6848298" y="2811851"/>
            <a:ext cx="4242798" cy="646331"/>
          </a:xfrm>
          <a:prstGeom prst="rect">
            <a:avLst/>
          </a:prstGeom>
          <a:noFill/>
          <a:ln>
            <a:solidFill>
              <a:srgbClr val="5B307E"/>
            </a:solidFill>
          </a:ln>
        </p:spPr>
        <p:txBody>
          <a:bodyPr wrap="square">
            <a:spAutoFit/>
          </a:bodyPr>
          <a:lstStyle/>
          <a:p>
            <a:r>
              <a:rPr lang="zh-CN" altLang="en-US"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例如：使用缓冲区满的级别来决定下一个视频块的请求码率</a:t>
            </a:r>
          </a:p>
        </p:txBody>
      </p:sp>
      <p:sp>
        <p:nvSpPr>
          <p:cNvPr id="16" name="矩形 15">
            <a:extLst>
              <a:ext uri="{FF2B5EF4-FFF2-40B4-BE49-F238E27FC236}">
                <a16:creationId xmlns:a16="http://schemas.microsoft.com/office/drawing/2014/main" id="{6E5DDA82-3FC6-014D-9898-F937670CB24B}"/>
              </a:ext>
            </a:extLst>
          </p:cNvPr>
          <p:cNvSpPr/>
          <p:nvPr/>
        </p:nvSpPr>
        <p:spPr>
          <a:xfrm>
            <a:off x="1115031" y="4827718"/>
            <a:ext cx="9971279" cy="1631216"/>
          </a:xfrm>
          <a:prstGeom prst="rect">
            <a:avLst/>
          </a:prstGeom>
          <a:noFill/>
          <a:ln>
            <a:solidFill>
              <a:srgbClr val="5B307E"/>
            </a:solidFill>
          </a:ln>
        </p:spPr>
        <p:txBody>
          <a:bodyPr wrap="square">
            <a:spAutoFit/>
          </a:bodyPr>
          <a:lstStyle/>
          <a:p>
            <a:pPr marL="342900" lvl="1" indent="-342900" algn="just">
              <a:buFont typeface="Arial" panose="020B0604020202020204" pitchFamily="34" charset="0"/>
              <a:buChar char="•"/>
            </a:pPr>
            <a:r>
              <a:rPr lang="zh-CN" altLang="en-US" sz="2000" dirty="0">
                <a:solidFill>
                  <a:prstClr val="black"/>
                </a:solidFill>
                <a:latin typeface="Microsoft YaHei" panose="020B0503020204020204" pitchFamily="34" charset="-122"/>
                <a:ea typeface="Microsoft YaHei" panose="020B0503020204020204" pitchFamily="34" charset="-122"/>
              </a:rPr>
              <a:t>自适应码率</a:t>
            </a:r>
            <a:r>
              <a:rPr lang="en-US" altLang="zh-CN"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ABR</a:t>
            </a:r>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广泛应用于</a:t>
            </a:r>
            <a:r>
              <a:rPr lang="en-US" altLang="zh-CN"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DASH</a:t>
            </a:r>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和直播、实时通信等各类流媒体传输</a:t>
            </a:r>
            <a:endParaRPr lang="en-US" altLang="zh-CN"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342900" lvl="1" indent="-342900" algn="just">
              <a:buFont typeface="Arial" panose="020B0604020202020204" pitchFamily="34" charset="0"/>
              <a:buChar char="•"/>
            </a:pPr>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由于</a:t>
            </a:r>
            <a:r>
              <a:rPr lang="en-US" altLang="zh-CN"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IBP</a:t>
            </a:r>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帧互相不独立，</a:t>
            </a:r>
            <a:r>
              <a:rPr lang="en-US" altLang="zh-CN"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ABR</a:t>
            </a:r>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调节往往以</a:t>
            </a:r>
            <a:r>
              <a:rPr lang="en-US" altLang="zh-CN"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GOP</a:t>
            </a:r>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为单位，难以实时调节</a:t>
            </a:r>
            <a:endParaRPr lang="en-US" altLang="zh-CN"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342900" lvl="1" indent="-342900" algn="just">
              <a:buFont typeface="Arial" panose="020B0604020202020204" pitchFamily="34" charset="0"/>
              <a:buChar char="•"/>
            </a:pPr>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由于网络可用带宽难于预测，因此寻找与可用带宽匹配的最佳码率，很有挑战</a:t>
            </a:r>
            <a:endParaRPr lang="en-US" altLang="zh-CN"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342900" lvl="1" indent="-342900" algn="just">
              <a:buFont typeface="Arial" panose="020B0604020202020204" pitchFamily="34" charset="0"/>
              <a:buChar char="•"/>
            </a:pPr>
            <a:r>
              <a:rPr lang="zh-CN" altLang="en-US" sz="20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选高清还是选低清帧的难题：（</a:t>
            </a:r>
            <a:r>
              <a:rPr lang="en-US" altLang="zh-CN" sz="20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1</a:t>
            </a:r>
            <a:r>
              <a:rPr lang="zh-CN" altLang="en-US" sz="20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）选高清可能卡顿，（</a:t>
            </a:r>
            <a:r>
              <a:rPr lang="en-US" altLang="zh-CN" sz="20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2</a:t>
            </a:r>
            <a:r>
              <a:rPr lang="zh-CN" altLang="en-US" sz="20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）选低清可能浪费带宽？（</a:t>
            </a:r>
            <a:r>
              <a:rPr lang="en-US" altLang="zh-CN" sz="20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3</a:t>
            </a:r>
            <a:r>
              <a:rPr lang="zh-CN" altLang="en-US" sz="20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）低清、高清一起传，则收到高清时需要丢弃低清帧，也浪费带宽，如何解决？</a:t>
            </a:r>
          </a:p>
        </p:txBody>
      </p:sp>
    </p:spTree>
    <p:extLst>
      <p:ext uri="{BB962C8B-B14F-4D97-AF65-F5344CB8AC3E}">
        <p14:creationId xmlns:p14="http://schemas.microsoft.com/office/powerpoint/2010/main" val="407349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pPr>
              <a:buClr>
                <a:schemeClr val="tx1"/>
              </a:buClr>
            </a:pPr>
            <a:r>
              <a:rPr lang="zh-CN" altLang="en-US" sz="2400" dirty="0"/>
              <a:t>可扩展视频编码</a:t>
            </a:r>
            <a:r>
              <a:rPr lang="en-US" altLang="zh-CN" sz="2400" dirty="0"/>
              <a:t> SVC</a:t>
            </a:r>
            <a:r>
              <a:rPr lang="zh-CN" altLang="en-US" sz="2400" dirty="0"/>
              <a:t>（</a:t>
            </a:r>
            <a:r>
              <a:rPr lang="en-US" altLang="zh-TW" sz="2400" dirty="0"/>
              <a:t>Scalable Video Coding</a:t>
            </a:r>
            <a:r>
              <a:rPr lang="zh-CN" altLang="en-US" sz="2400" dirty="0"/>
              <a:t>）</a:t>
            </a:r>
            <a:endParaRPr lang="en-US" altLang="zh-CN" sz="2400" dirty="0"/>
          </a:p>
          <a:p>
            <a:pPr marL="683566" lvl="1" indent="-358129">
              <a:buClr>
                <a:schemeClr val="tx1"/>
              </a:buClr>
            </a:pPr>
            <a:r>
              <a:rPr lang="en-US" altLang="zh-CN" sz="2000" dirty="0"/>
              <a:t>SVC </a:t>
            </a:r>
            <a:r>
              <a:rPr lang="zh-CN" altLang="en-US" sz="2000" dirty="0"/>
              <a:t>是以</a:t>
            </a:r>
            <a:r>
              <a:rPr lang="en-US" altLang="zh-CN" sz="2000" dirty="0"/>
              <a:t>H.264</a:t>
            </a:r>
            <a:r>
              <a:rPr lang="zh-CN" altLang="en-US" sz="2000" dirty="0"/>
              <a:t>为基础，支持多层分级特性：立足基础层，采用</a:t>
            </a:r>
            <a:r>
              <a:rPr lang="zh-CN" altLang="en-US" sz="2000" dirty="0">
                <a:solidFill>
                  <a:srgbClr val="C00000"/>
                </a:solidFill>
              </a:rPr>
              <a:t>锦上添花的增强层</a:t>
            </a:r>
            <a:endParaRPr lang="en-US" altLang="zh-CN" sz="2000" dirty="0">
              <a:solidFill>
                <a:srgbClr val="C00000"/>
              </a:solidFill>
            </a:endParaRPr>
          </a:p>
          <a:p>
            <a:pPr marL="683566" lvl="1" indent="-358129">
              <a:buClr>
                <a:schemeClr val="tx1"/>
              </a:buClr>
            </a:pPr>
            <a:r>
              <a:rPr lang="zh-CN" altLang="en-US" sz="2000" dirty="0"/>
              <a:t>编码器产生的码流包含多个可以单独解码的子码流：不同的码率，帧率和空间分辨率</a:t>
            </a:r>
          </a:p>
          <a:p>
            <a:pPr marL="683566" lvl="1" indent="-358129">
              <a:buClr>
                <a:schemeClr val="tx1"/>
              </a:buClr>
            </a:pPr>
            <a:r>
              <a:rPr lang="zh-CN" altLang="en-US" sz="2000" dirty="0"/>
              <a:t>当带宽不足时，只对</a:t>
            </a:r>
            <a:r>
              <a:rPr lang="zh-CN" altLang="en-US" sz="2000" dirty="0">
                <a:solidFill>
                  <a:srgbClr val="C00000"/>
                </a:solidFill>
              </a:rPr>
              <a:t>基础层</a:t>
            </a:r>
            <a:r>
              <a:rPr lang="zh-CN" altLang="en-US" sz="2000" dirty="0"/>
              <a:t>的码流进行传输和解码，这时解码的视频质量不高</a:t>
            </a:r>
            <a:endParaRPr lang="en-US" altLang="zh-CN" sz="2000" dirty="0"/>
          </a:p>
          <a:p>
            <a:pPr marL="683566" lvl="1" indent="-358129">
              <a:buClr>
                <a:schemeClr val="tx1"/>
              </a:buClr>
            </a:pPr>
            <a:r>
              <a:rPr lang="zh-CN" altLang="en-US" sz="2000" dirty="0"/>
              <a:t>当带宽充足时，可以传输和解码</a:t>
            </a:r>
            <a:r>
              <a:rPr lang="zh-CN" altLang="en-US" sz="2000" dirty="0">
                <a:solidFill>
                  <a:srgbClr val="C00000"/>
                </a:solidFill>
              </a:rPr>
              <a:t>增强层</a:t>
            </a:r>
            <a:r>
              <a:rPr lang="zh-CN" altLang="en-US" sz="2000" dirty="0"/>
              <a:t>的码流来提高视频的解码质量</a:t>
            </a:r>
            <a:endParaRPr lang="en-US" altLang="zh-CN" sz="2000" dirty="0"/>
          </a:p>
          <a:p>
            <a:pPr marL="683566" lvl="1" indent="-358129">
              <a:buClr>
                <a:schemeClr val="tx1"/>
              </a:buClr>
            </a:pPr>
            <a:r>
              <a:rPr lang="zh-CN" altLang="en-US" sz="2000" dirty="0"/>
              <a:t>优点：</a:t>
            </a:r>
            <a:r>
              <a:rPr lang="zh-CN" altLang="en-US" sz="2000" dirty="0">
                <a:solidFill>
                  <a:srgbClr val="C00000"/>
                </a:solidFill>
              </a:rPr>
              <a:t>确保传输基础层来避免卡顿</a:t>
            </a:r>
            <a:r>
              <a:rPr lang="zh-CN" altLang="en-US" sz="2000" dirty="0"/>
              <a:t>，</a:t>
            </a:r>
            <a:r>
              <a:rPr lang="zh-CN" altLang="en-US" sz="2000" dirty="0">
                <a:solidFill>
                  <a:srgbClr val="C00000"/>
                </a:solidFill>
              </a:rPr>
              <a:t>使用富裕的带宽传输增强层</a:t>
            </a:r>
            <a:r>
              <a:rPr lang="zh-CN" altLang="en-US" sz="2000" dirty="0"/>
              <a:t>，充分利用带宽</a:t>
            </a:r>
            <a:endParaRPr lang="en-US" altLang="zh-CN" sz="2000" dirty="0"/>
          </a:p>
          <a:p>
            <a:pPr marL="683566" lvl="1" indent="-358129">
              <a:buClr>
                <a:schemeClr val="tx1"/>
              </a:buClr>
            </a:pPr>
            <a:r>
              <a:rPr lang="zh-CN" altLang="en-US" sz="2000" dirty="0"/>
              <a:t>缺点：编解码复杂度增加，有多个增强层时开销过大</a:t>
            </a:r>
          </a:p>
        </p:txBody>
      </p:sp>
      <p:sp>
        <p:nvSpPr>
          <p:cNvPr id="2" name="标题 1"/>
          <p:cNvSpPr>
            <a:spLocks noGrp="1"/>
          </p:cNvSpPr>
          <p:nvPr>
            <p:ph type="title"/>
          </p:nvPr>
        </p:nvSpPr>
        <p:spPr/>
        <p:txBody>
          <a:bodyPr>
            <a:normAutofit/>
          </a:bodyPr>
          <a:lstStyle/>
          <a:p>
            <a:pPr lvl="1" fontAlgn="base"/>
            <a:r>
              <a:rPr lang="zh-CN" altLang="en-US" sz="3200" b="1" kern="1200" dirty="0">
                <a:solidFill>
                  <a:srgbClr val="003659"/>
                </a:solidFill>
                <a:latin typeface="Microsoft YaHei" panose="020B0503020204020204" pitchFamily="34" charset="-122"/>
                <a:ea typeface="Microsoft YaHei" panose="020B0503020204020204" pitchFamily="34" charset="-122"/>
              </a:rPr>
              <a:t>流媒体动态自适应传输</a:t>
            </a:r>
            <a:endParaRPr lang="en-US" altLang="zh-CN" sz="3200" b="1" kern="1200" dirty="0">
              <a:solidFill>
                <a:schemeClr val="tx1"/>
              </a:solidFill>
              <a:latin typeface="Microsoft YaHei" panose="020B0503020204020204" pitchFamily="34" charset="-122"/>
              <a:ea typeface="Microsoft YaHei" panose="020B0503020204020204" pitchFamily="34" charset="-122"/>
              <a:cs typeface="+mj-cs"/>
            </a:endParaRPr>
          </a:p>
        </p:txBody>
      </p:sp>
      <p:sp>
        <p:nvSpPr>
          <p:cNvPr id="8" name="Rectangle 75"/>
          <p:cNvSpPr>
            <a:spLocks noChangeArrowheads="1"/>
          </p:cNvSpPr>
          <p:nvPr/>
        </p:nvSpPr>
        <p:spPr bwMode="auto">
          <a:xfrm>
            <a:off x="8728008" y="5713833"/>
            <a:ext cx="2957808" cy="642748"/>
          </a:xfrm>
          <a:prstGeom prst="rect">
            <a:avLst/>
          </a:prstGeom>
          <a:noFill/>
          <a:ln w="9525" algn="ctr">
            <a:noFill/>
            <a:miter lim="800000"/>
            <a:headEnd/>
            <a:tailEnd/>
          </a:ln>
          <a:effectLst/>
        </p:spPr>
        <p:txBody>
          <a:bodyPr wrap="none" anchor="ctr"/>
          <a:lstStyle/>
          <a:p>
            <a:pPr algn="ctr"/>
            <a:r>
              <a:rPr lang="zh-CN" altLang="en-US" dirty="0">
                <a:solidFill>
                  <a:prstClr val="black"/>
                </a:solidFill>
                <a:latin typeface="微软雅黑" pitchFamily="34" charset="-122"/>
                <a:ea typeface="微软雅黑" pitchFamily="34" charset="-122"/>
              </a:rPr>
              <a:t>基础层（</a:t>
            </a:r>
            <a:r>
              <a:rPr lang="zh-CN" altLang="en-US" dirty="0">
                <a:solidFill>
                  <a:srgbClr val="C00000"/>
                </a:solidFill>
                <a:latin typeface="微软雅黑" pitchFamily="34" charset="-122"/>
                <a:ea typeface="微软雅黑" pitchFamily="34" charset="-122"/>
              </a:rPr>
              <a:t>低</a:t>
            </a:r>
            <a:r>
              <a:rPr lang="zh-CN" altLang="en-US" dirty="0">
                <a:solidFill>
                  <a:prstClr val="black"/>
                </a:solidFill>
                <a:latin typeface="微软雅黑" pitchFamily="34" charset="-122"/>
                <a:ea typeface="微软雅黑" pitchFamily="34" charset="-122"/>
              </a:rPr>
              <a:t>帧率、分辨率）</a:t>
            </a:r>
          </a:p>
        </p:txBody>
      </p:sp>
      <p:sp>
        <p:nvSpPr>
          <p:cNvPr id="11" name="Line 77"/>
          <p:cNvSpPr>
            <a:spLocks noChangeShapeType="1"/>
          </p:cNvSpPr>
          <p:nvPr/>
        </p:nvSpPr>
        <p:spPr bwMode="auto">
          <a:xfrm rot="16200000" flipH="1">
            <a:off x="8409027" y="5705533"/>
            <a:ext cx="1" cy="653977"/>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7772" y="4127603"/>
            <a:ext cx="5691468" cy="2228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75"/>
          <p:cNvSpPr>
            <a:spLocks noChangeArrowheads="1"/>
          </p:cNvSpPr>
          <p:nvPr/>
        </p:nvSpPr>
        <p:spPr bwMode="auto">
          <a:xfrm>
            <a:off x="8818552" y="4715165"/>
            <a:ext cx="2727418" cy="642748"/>
          </a:xfrm>
          <a:prstGeom prst="rect">
            <a:avLst/>
          </a:prstGeom>
          <a:noFill/>
          <a:ln w="9525" algn="ctr">
            <a:noFill/>
            <a:miter lim="800000"/>
            <a:headEnd/>
            <a:tailEnd/>
          </a:ln>
          <a:effectLst/>
        </p:spPr>
        <p:txBody>
          <a:bodyPr wrap="none" anchor="ctr"/>
          <a:lstStyle/>
          <a:p>
            <a:pPr algn="ctr"/>
            <a:r>
              <a:rPr lang="zh-CN" altLang="en-US" dirty="0">
                <a:solidFill>
                  <a:prstClr val="black"/>
                </a:solidFill>
                <a:latin typeface="微软雅黑" pitchFamily="34" charset="-122"/>
                <a:ea typeface="微软雅黑" pitchFamily="34" charset="-122"/>
              </a:rPr>
              <a:t>增强层（</a:t>
            </a:r>
            <a:r>
              <a:rPr lang="zh-CN" altLang="en-US" dirty="0">
                <a:solidFill>
                  <a:srgbClr val="C00000"/>
                </a:solidFill>
                <a:latin typeface="微软雅黑" pitchFamily="34" charset="-122"/>
                <a:ea typeface="微软雅黑" pitchFamily="34" charset="-122"/>
              </a:rPr>
              <a:t>高</a:t>
            </a:r>
            <a:r>
              <a:rPr lang="zh-CN" altLang="en-US" dirty="0">
                <a:solidFill>
                  <a:prstClr val="black"/>
                </a:solidFill>
                <a:latin typeface="微软雅黑" pitchFamily="34" charset="-122"/>
                <a:ea typeface="微软雅黑" pitchFamily="34" charset="-122"/>
              </a:rPr>
              <a:t>帧率、分辨率）</a:t>
            </a:r>
          </a:p>
        </p:txBody>
      </p:sp>
      <p:sp>
        <p:nvSpPr>
          <p:cNvPr id="14" name="Line 77"/>
          <p:cNvSpPr>
            <a:spLocks noChangeShapeType="1"/>
          </p:cNvSpPr>
          <p:nvPr/>
        </p:nvSpPr>
        <p:spPr bwMode="auto">
          <a:xfrm rot="16200000" flipH="1">
            <a:off x="8391991" y="4706865"/>
            <a:ext cx="1" cy="653977"/>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A34D31A9-989C-0148-AA10-7C1C24AA15D1}"/>
              </a:ext>
            </a:extLst>
          </p:cNvPr>
          <p:cNvSpPr/>
          <p:nvPr/>
        </p:nvSpPr>
        <p:spPr>
          <a:xfrm>
            <a:off x="2593085" y="6308208"/>
            <a:ext cx="5180842" cy="369332"/>
          </a:xfrm>
          <a:prstGeom prst="rect">
            <a:avLst/>
          </a:prstGeom>
        </p:spPr>
        <p:txBody>
          <a:bodyPr wrap="none">
            <a:spAutoFit/>
          </a:bodyPr>
          <a:lstStyle/>
          <a:p>
            <a:r>
              <a:rPr lang="en-US" altLang="zh-CN" dirty="0">
                <a:solidFill>
                  <a:prstClr val="black"/>
                </a:solidFill>
                <a:latin typeface="Microsoft YaHei" panose="020B0503020204020204" pitchFamily="34" charset="-122"/>
                <a:ea typeface="Microsoft YaHei" panose="020B0503020204020204" pitchFamily="34" charset="-122"/>
              </a:rPr>
              <a:t>SVC</a:t>
            </a:r>
            <a:r>
              <a:rPr lang="zh-CN" altLang="en-US" dirty="0">
                <a:solidFill>
                  <a:prstClr val="black"/>
                </a:solidFill>
                <a:latin typeface="Microsoft YaHei" panose="020B0503020204020204" pitchFamily="34" charset="-122"/>
                <a:ea typeface="Microsoft YaHei" panose="020B0503020204020204" pitchFamily="34" charset="-122"/>
              </a:rPr>
              <a:t>编码示意图（</a:t>
            </a:r>
            <a:r>
              <a:rPr lang="en-US" altLang="zh-CN" dirty="0">
                <a:solidFill>
                  <a:prstClr val="black"/>
                </a:solidFill>
                <a:latin typeface="Microsoft YaHei" panose="020B0503020204020204" pitchFamily="34" charset="-122"/>
                <a:ea typeface="Microsoft YaHei" panose="020B0503020204020204" pitchFamily="34" charset="-122"/>
              </a:rPr>
              <a:t>1</a:t>
            </a:r>
            <a:r>
              <a:rPr lang="zh-CN" altLang="en-US" dirty="0">
                <a:solidFill>
                  <a:prstClr val="black"/>
                </a:solidFill>
                <a:latin typeface="Microsoft YaHei" panose="020B0503020204020204" pitchFamily="34" charset="-122"/>
                <a:ea typeface="Microsoft YaHei" panose="020B0503020204020204" pitchFamily="34" charset="-122"/>
              </a:rPr>
              <a:t>、</a:t>
            </a:r>
            <a:r>
              <a:rPr lang="en-US" altLang="zh-CN" dirty="0">
                <a:solidFill>
                  <a:prstClr val="black"/>
                </a:solidFill>
                <a:latin typeface="Microsoft YaHei" panose="020B0503020204020204" pitchFamily="34" charset="-122"/>
                <a:ea typeface="Microsoft YaHei" panose="020B0503020204020204" pitchFamily="34" charset="-122"/>
              </a:rPr>
              <a:t>2</a:t>
            </a:r>
            <a:r>
              <a:rPr lang="zh-CN" altLang="en-US" dirty="0">
                <a:solidFill>
                  <a:prstClr val="black"/>
                </a:solidFill>
                <a:latin typeface="Microsoft YaHei" panose="020B0503020204020204" pitchFamily="34" charset="-122"/>
                <a:ea typeface="Microsoft YaHei" panose="020B0503020204020204" pitchFamily="34" charset="-122"/>
              </a:rPr>
              <a:t>提升分辨率，</a:t>
            </a:r>
            <a:r>
              <a:rPr lang="en-US" altLang="zh-CN" dirty="0">
                <a:solidFill>
                  <a:prstClr val="black"/>
                </a:solidFill>
                <a:latin typeface="Microsoft YaHei" panose="020B0503020204020204" pitchFamily="34" charset="-122"/>
                <a:ea typeface="Microsoft YaHei" panose="020B0503020204020204" pitchFamily="34" charset="-122"/>
              </a:rPr>
              <a:t>3</a:t>
            </a:r>
            <a:r>
              <a:rPr lang="zh-CN" altLang="en-US" dirty="0">
                <a:solidFill>
                  <a:prstClr val="black"/>
                </a:solidFill>
                <a:latin typeface="Microsoft YaHei" panose="020B0503020204020204" pitchFamily="34" charset="-122"/>
                <a:ea typeface="Microsoft YaHei" panose="020B0503020204020204" pitchFamily="34" charset="-122"/>
              </a:rPr>
              <a:t>提升帧率）</a:t>
            </a:r>
            <a:endParaRPr lang="zh-CN" altLang="en-US" sz="1400" dirty="0">
              <a:solidFill>
                <a:prstClr val="black"/>
              </a:solidFill>
            </a:endParaRPr>
          </a:p>
        </p:txBody>
      </p:sp>
    </p:spTree>
    <p:extLst>
      <p:ext uri="{BB962C8B-B14F-4D97-AF65-F5344CB8AC3E}">
        <p14:creationId xmlns:p14="http://schemas.microsoft.com/office/powerpoint/2010/main" val="26003827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24AA1-09D7-EC3A-301E-028F418A25B3}"/>
              </a:ext>
            </a:extLst>
          </p:cNvPr>
          <p:cNvSpPr>
            <a:spLocks noGrp="1"/>
          </p:cNvSpPr>
          <p:nvPr>
            <p:ph type="title"/>
          </p:nvPr>
        </p:nvSpPr>
        <p:spPr>
          <a:xfrm>
            <a:off x="660400" y="1500187"/>
            <a:ext cx="2836562" cy="915667"/>
          </a:xfrm>
        </p:spPr>
        <p:txBody>
          <a:bodyPr>
            <a:normAutofit/>
          </a:bodyPr>
          <a:lstStyle/>
          <a:p>
            <a:r>
              <a:rPr lang="zh-CN" altLang="en-US" dirty="0"/>
              <a:t>概要</a:t>
            </a:r>
            <a:endParaRPr lang="en-US" dirty="0"/>
          </a:p>
        </p:txBody>
      </p:sp>
      <p:sp>
        <p:nvSpPr>
          <p:cNvPr id="5" name="Text Placeholder 4">
            <a:extLst>
              <a:ext uri="{FF2B5EF4-FFF2-40B4-BE49-F238E27FC236}">
                <a16:creationId xmlns:a16="http://schemas.microsoft.com/office/drawing/2014/main" id="{94C7ACB6-4040-4F8E-DAE4-CD916FCA3B1A}"/>
              </a:ext>
            </a:extLst>
          </p:cNvPr>
          <p:cNvSpPr>
            <a:spLocks noGrp="1"/>
          </p:cNvSpPr>
          <p:nvPr>
            <p:ph sz="quarter" idx="1"/>
          </p:nvPr>
        </p:nvSpPr>
        <p:spPr>
          <a:xfrm>
            <a:off x="3744913" y="1130300"/>
            <a:ext cx="7773987" cy="5003800"/>
          </a:xfrm>
        </p:spPr>
        <p:txBody>
          <a:bodyPr>
            <a:noAutofit/>
          </a:bodyPr>
          <a:lstStyle/>
          <a:p>
            <a:pPr marL="0" indent="0">
              <a:spcBef>
                <a:spcPts val="600"/>
              </a:spcBef>
              <a:buNone/>
            </a:pPr>
            <a:r>
              <a:rPr kumimoji="1" lang="en-US" altLang="zh-CN" sz="2400" dirty="0">
                <a:latin typeface="Microsoft YaHei" panose="020B0503020204020204" pitchFamily="34" charset="-122"/>
                <a:ea typeface="Microsoft YaHei" panose="020B0503020204020204" pitchFamily="34" charset="-122"/>
              </a:rPr>
              <a:t>1 </a:t>
            </a:r>
            <a:r>
              <a:rPr kumimoji="1" lang="zh-CN" altLang="zh-CN" sz="2400" dirty="0">
                <a:latin typeface="Microsoft YaHei" panose="020B0503020204020204" pitchFamily="34" charset="-122"/>
                <a:ea typeface="Microsoft YaHei" panose="020B0503020204020204" pitchFamily="34" charset="-122"/>
              </a:rPr>
              <a:t>应用层概述</a:t>
            </a:r>
            <a:endParaRPr kumimoji="1" lang="en-US" altLang="zh-CN" sz="2400" dirty="0">
              <a:latin typeface="Microsoft YaHei" panose="020B0503020204020204" pitchFamily="34" charset="-122"/>
              <a:ea typeface="Microsoft YaHei" panose="020B0503020204020204" pitchFamily="34" charset="-122"/>
            </a:endParaRPr>
          </a:p>
          <a:p>
            <a:pPr marL="0" indent="0">
              <a:spcBef>
                <a:spcPts val="0"/>
              </a:spcBef>
              <a:buNone/>
            </a:pPr>
            <a:r>
              <a:rPr lang="en-US" altLang="zh-CN" sz="2400" dirty="0"/>
              <a:t>2 DNS</a:t>
            </a:r>
            <a:r>
              <a:rPr lang="zh-CN" altLang="en-US" sz="2400" dirty="0"/>
              <a:t>域名系统</a:t>
            </a:r>
            <a:endParaRPr lang="en-US" altLang="zh-CN" sz="2400" dirty="0"/>
          </a:p>
          <a:p>
            <a:pPr marL="0" indent="0">
              <a:spcBef>
                <a:spcPts val="0"/>
              </a:spcBef>
              <a:buNone/>
            </a:pPr>
            <a:r>
              <a:rPr lang="en-US" altLang="zh-CN" sz="2400" dirty="0"/>
              <a:t>3 </a:t>
            </a:r>
            <a:r>
              <a:rPr lang="zh-CN" altLang="zh-CN" sz="2400" dirty="0"/>
              <a:t>电子邮件</a:t>
            </a:r>
            <a:r>
              <a:rPr lang="zh-CN" altLang="en-US" sz="2400" dirty="0"/>
              <a:t>服务</a:t>
            </a:r>
            <a:r>
              <a:rPr lang="en-US" altLang="zh-CN" sz="2400" dirty="0"/>
              <a:t>SMTP</a:t>
            </a:r>
          </a:p>
          <a:p>
            <a:pPr marL="0" indent="0">
              <a:spcBef>
                <a:spcPts val="0"/>
              </a:spcBef>
              <a:buNone/>
            </a:pPr>
            <a:r>
              <a:rPr lang="en-US" altLang="zh-CN" sz="2400" dirty="0"/>
              <a:t>4 FTP</a:t>
            </a:r>
            <a:r>
              <a:rPr lang="zh-CN" altLang="en-US" sz="2400" dirty="0"/>
              <a:t>文件传输</a:t>
            </a:r>
            <a:endParaRPr lang="en-US" altLang="zh-CN" sz="2400" dirty="0"/>
          </a:p>
          <a:p>
            <a:pPr marL="0" indent="0">
              <a:spcBef>
                <a:spcPts val="0"/>
              </a:spcBef>
              <a:buNone/>
            </a:pPr>
            <a:r>
              <a:rPr lang="en-US" altLang="zh-CN" sz="2400" dirty="0"/>
              <a:t>5 Web </a:t>
            </a:r>
            <a:r>
              <a:rPr lang="zh-CN" altLang="en-US" sz="2400" dirty="0"/>
              <a:t>服务</a:t>
            </a:r>
            <a:endParaRPr lang="en-US" altLang="zh-CN" sz="2400" dirty="0"/>
          </a:p>
          <a:p>
            <a:pPr marL="0" indent="0">
              <a:spcBef>
                <a:spcPts val="0"/>
              </a:spcBef>
              <a:buNone/>
            </a:pPr>
            <a:r>
              <a:rPr lang="en-US" altLang="zh-CN" sz="2400" dirty="0"/>
              <a:t>6 </a:t>
            </a:r>
            <a:r>
              <a:rPr lang="zh-CN" altLang="en-US" sz="2400" dirty="0"/>
              <a:t>网络流</a:t>
            </a:r>
            <a:r>
              <a:rPr lang="zh-CN" altLang="zh-CN" sz="2400" dirty="0"/>
              <a:t>媒体应用</a:t>
            </a:r>
            <a:endParaRPr lang="en-US" altLang="zh-CN" sz="2400" dirty="0"/>
          </a:p>
          <a:p>
            <a:pPr marL="0" indent="0">
              <a:spcBef>
                <a:spcPts val="0"/>
              </a:spcBef>
              <a:buNone/>
            </a:pPr>
            <a:r>
              <a:rPr lang="en-US" altLang="zh-CN" sz="2400" b="1" dirty="0">
                <a:solidFill>
                  <a:srgbClr val="FF0000"/>
                </a:solidFill>
              </a:rPr>
              <a:t>7 CDN</a:t>
            </a:r>
            <a:r>
              <a:rPr lang="zh-CN" altLang="zh-CN" sz="2400" b="1" dirty="0">
                <a:solidFill>
                  <a:srgbClr val="FF0000"/>
                </a:solidFill>
              </a:rPr>
              <a:t>内容分发网络</a:t>
            </a:r>
            <a:r>
              <a:rPr lang="zh-CN" altLang="en-US" sz="2400" b="1" dirty="0">
                <a:solidFill>
                  <a:srgbClr val="FF0000"/>
                </a:solidFill>
              </a:rPr>
              <a:t>及 </a:t>
            </a:r>
            <a:r>
              <a:rPr lang="en-US" altLang="zh-CN" sz="2400" b="1" dirty="0">
                <a:solidFill>
                  <a:srgbClr val="FF0000"/>
                </a:solidFill>
              </a:rPr>
              <a:t>P2P </a:t>
            </a:r>
            <a:r>
              <a:rPr lang="zh-CN" altLang="zh-CN" sz="2400" b="1" dirty="0">
                <a:solidFill>
                  <a:srgbClr val="FF0000"/>
                </a:solidFill>
              </a:rPr>
              <a:t>应用</a:t>
            </a:r>
            <a:endParaRPr lang="en-US" altLang="zh-CN" sz="2400" b="1" dirty="0">
              <a:solidFill>
                <a:srgbClr val="FF0000"/>
              </a:solidFill>
            </a:endParaRPr>
          </a:p>
          <a:p>
            <a:pPr marL="0" indent="0">
              <a:spcBef>
                <a:spcPts val="0"/>
              </a:spcBef>
              <a:buNone/>
            </a:pPr>
            <a:r>
              <a:rPr lang="en-US" altLang="zh-CN" sz="2400" dirty="0"/>
              <a:t>8 </a:t>
            </a:r>
            <a:r>
              <a:rPr lang="zh-CN" altLang="en-US" sz="2400" dirty="0"/>
              <a:t>总结</a:t>
            </a:r>
            <a:endParaRPr lang="en-US" altLang="zh-CN" sz="2400" dirty="0"/>
          </a:p>
          <a:p>
            <a:pPr marL="0" indent="0">
              <a:buNone/>
            </a:pPr>
            <a:endParaRPr lang="en-US" dirty="0"/>
          </a:p>
        </p:txBody>
      </p:sp>
    </p:spTree>
    <p:custDataLst>
      <p:tags r:id="rId1"/>
    </p:custDataLst>
    <p:extLst>
      <p:ext uri="{BB962C8B-B14F-4D97-AF65-F5344CB8AC3E}">
        <p14:creationId xmlns:p14="http://schemas.microsoft.com/office/powerpoint/2010/main" val="1629747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br>
              <a:rPr kumimoji="1" lang="en-US" altLang="zh-CN" sz="3200" dirty="0">
                <a:sym typeface="+mn-ea"/>
              </a:rPr>
            </a:br>
            <a:br>
              <a:rPr kumimoji="1" lang="en-US" altLang="zh-CN" sz="3200" dirty="0">
                <a:sym typeface="+mn-ea"/>
              </a:rPr>
            </a:br>
            <a:r>
              <a:rPr kumimoji="1" lang="zh-CN" sz="3200" dirty="0">
                <a:sym typeface="+mn-ea"/>
              </a:rPr>
              <a:t>服务器进程工作方式</a:t>
            </a:r>
            <a:r>
              <a:rPr kumimoji="1" lang="zh-CN" altLang="en-US" sz="3200" dirty="0">
                <a:sym typeface="+mn-ea"/>
              </a:rPr>
              <a:t>：</a:t>
            </a:r>
            <a:r>
              <a:rPr lang="zh-CN" altLang="en-US" sz="3200" dirty="0">
                <a:sym typeface="+mn-ea"/>
              </a:rPr>
              <a:t>面向连接的</a:t>
            </a:r>
            <a:r>
              <a:rPr kumimoji="1" lang="zh-CN" altLang="en-US" sz="3200" dirty="0">
                <a:solidFill>
                  <a:srgbClr val="C00000"/>
                </a:solidFill>
                <a:sym typeface="+mn-ea"/>
              </a:rPr>
              <a:t>并发方式</a:t>
            </a:r>
            <a:r>
              <a:rPr lang="zh-CN" altLang="en-US" sz="3200" dirty="0">
                <a:sym typeface="+mn-ea"/>
              </a:rPr>
              <a:t>服务</a:t>
            </a:r>
            <a:endParaRPr lang="zh-CN" altLang="en-US" sz="3200" dirty="0"/>
          </a:p>
        </p:txBody>
      </p:sp>
      <p:sp>
        <p:nvSpPr>
          <p:cNvPr id="3" name="内容占位符 2"/>
          <p:cNvSpPr>
            <a:spLocks noGrp="1"/>
          </p:cNvSpPr>
          <p:nvPr>
            <p:ph idx="1"/>
          </p:nvPr>
        </p:nvSpPr>
        <p:spPr/>
        <p:txBody>
          <a:bodyPr>
            <a:noAutofit/>
          </a:bodyPr>
          <a:lstStyle/>
          <a:p>
            <a:pPr marL="549275" lvl="1" indent="-457200" algn="just">
              <a:lnSpc>
                <a:spcPct val="150000"/>
              </a:lnSpc>
              <a:buFont typeface="Wingdings" panose="05000000000000000000" pitchFamily="2" charset="2"/>
              <a:buChar char="n"/>
            </a:pPr>
            <a:r>
              <a:rPr kumimoji="1" lang="zh-CN" altLang="en-US" sz="2800" noProof="0" dirty="0">
                <a:ln>
                  <a:noFill/>
                </a:ln>
                <a:solidFill>
                  <a:srgbClr val="C00000"/>
                </a:solidFill>
                <a:effectLst/>
                <a:uLnTx/>
                <a:uFillTx/>
                <a:sym typeface="+mn-ea"/>
              </a:rPr>
              <a:t>面向连接的TCP服务</a:t>
            </a:r>
            <a:r>
              <a:rPr lang="zh-CN" altLang="en-US" sz="2800" dirty="0">
                <a:sym typeface="+mn-ea"/>
              </a:rPr>
              <a:t>进程通常都工作在</a:t>
            </a:r>
            <a:r>
              <a:rPr kumimoji="1" lang="zh-CN" altLang="en-US" sz="2800" noProof="0" dirty="0">
                <a:ln>
                  <a:noFill/>
                </a:ln>
                <a:solidFill>
                  <a:srgbClr val="C00000"/>
                </a:solidFill>
                <a:effectLst/>
                <a:uLnTx/>
                <a:uFillTx/>
                <a:sym typeface="+mn-ea"/>
              </a:rPr>
              <a:t>并发服务</a:t>
            </a:r>
            <a:r>
              <a:rPr lang="zh-CN" altLang="en-US" sz="2800" dirty="0">
                <a:sym typeface="+mn-ea"/>
              </a:rPr>
              <a:t>方式，服务进程在同一时间可同时向</a:t>
            </a:r>
            <a:r>
              <a:rPr kumimoji="1" lang="zh-CN" altLang="en-US" sz="2800" noProof="0" dirty="0">
                <a:ln>
                  <a:noFill/>
                </a:ln>
                <a:solidFill>
                  <a:srgbClr val="C00000"/>
                </a:solidFill>
                <a:effectLst/>
                <a:uLnTx/>
                <a:uFillTx/>
                <a:sym typeface="+mn-ea"/>
              </a:rPr>
              <a:t>多个客户进程</a:t>
            </a:r>
            <a:r>
              <a:rPr lang="zh-CN" altLang="en-US" sz="2800" dirty="0">
                <a:sym typeface="+mn-ea"/>
              </a:rPr>
              <a:t>提供服务。(</a:t>
            </a:r>
            <a:r>
              <a:rPr kumimoji="1" lang="zh-CN" altLang="en-US" sz="2800" noProof="0" dirty="0">
                <a:ln>
                  <a:noFill/>
                </a:ln>
                <a:solidFill>
                  <a:srgbClr val="C00000"/>
                </a:solidFill>
                <a:effectLst/>
                <a:uLnTx/>
                <a:uFillTx/>
                <a:sym typeface="+mn-ea"/>
              </a:rPr>
              <a:t>并发服务</a:t>
            </a:r>
            <a:r>
              <a:rPr lang="zh-CN" altLang="en-US" sz="2800" dirty="0">
                <a:sym typeface="+mn-ea"/>
              </a:rPr>
              <a:t>)</a:t>
            </a:r>
            <a:endParaRPr lang="zh-CN" altLang="en-US" sz="2800" dirty="0">
              <a:solidFill>
                <a:schemeClr val="tx1"/>
              </a:solidFill>
              <a:cs typeface="微软雅黑" panose="020B0503020204020204" pitchFamily="34" charset="-122"/>
              <a:sym typeface="+mn-ea"/>
            </a:endParaRPr>
          </a:p>
          <a:p>
            <a:pPr lvl="2" algn="just">
              <a:lnSpc>
                <a:spcPct val="150000"/>
              </a:lnSpc>
              <a:buFont typeface="Wingdings" panose="05000000000000000000" pitchFamily="2" charset="2"/>
              <a:buChar char="Ø"/>
            </a:pPr>
            <a:r>
              <a:rPr lang="zh-CN" altLang="en-US" sz="2000" dirty="0">
                <a:sym typeface="+mn-ea"/>
              </a:rPr>
              <a:t>在TCP服务进程与多个客户进程间需要建立多条TCP连接时，每条TCP连接在其数据传送完毕后释放</a:t>
            </a:r>
            <a:endParaRPr lang="zh-CN" altLang="en-US" sz="2000" b="1" dirty="0">
              <a:solidFill>
                <a:srgbClr val="0070C0"/>
              </a:solidFill>
              <a:latin typeface="Times New Roman" panose="02020603050405020304" charset="0"/>
              <a:ea typeface="宋体" panose="02010600030101010101" pitchFamily="2" charset="-122"/>
              <a:cs typeface="Times New Roman" panose="02020603050405020304" charset="0"/>
              <a:sym typeface="+mn-ea"/>
            </a:endParaRPr>
          </a:p>
          <a:p>
            <a:pPr lvl="2" algn="just">
              <a:lnSpc>
                <a:spcPct val="150000"/>
              </a:lnSpc>
              <a:buFont typeface="Wingdings" panose="05000000000000000000" pitchFamily="2" charset="2"/>
              <a:buChar char="Ø"/>
            </a:pPr>
            <a:r>
              <a:rPr kumimoji="1" lang="zh-CN" altLang="en-US" sz="2000" noProof="0" dirty="0">
                <a:ln>
                  <a:noFill/>
                </a:ln>
                <a:solidFill>
                  <a:srgbClr val="C00000"/>
                </a:solidFill>
                <a:effectLst/>
                <a:uLnTx/>
                <a:uFillTx/>
                <a:sym typeface="+mn-ea"/>
              </a:rPr>
              <a:t>一个TCP连接对应一个（熟知）服务端口</a:t>
            </a:r>
            <a:endParaRPr lang="en-US" altLang="zh-CN" sz="2000" dirty="0">
              <a:cs typeface="微软雅黑" panose="020B0503020204020204" pitchFamily="34" charset="-122"/>
            </a:endParaRPr>
          </a:p>
          <a:p>
            <a:pPr lvl="2" algn="just">
              <a:lnSpc>
                <a:spcPct val="150000"/>
              </a:lnSpc>
              <a:buFont typeface="Wingdings" panose="05000000000000000000" pitchFamily="2" charset="2"/>
              <a:buChar char="Ø"/>
            </a:pPr>
            <a:r>
              <a:rPr lang="zh-CN" altLang="en-US" sz="2000" dirty="0">
                <a:sym typeface="+mn-ea"/>
              </a:rPr>
              <a:t>主服务进程在</a:t>
            </a:r>
            <a:r>
              <a:rPr kumimoji="1" lang="zh-CN" altLang="en-US" sz="2000" noProof="0" dirty="0">
                <a:ln>
                  <a:noFill/>
                </a:ln>
                <a:solidFill>
                  <a:srgbClr val="C00000"/>
                </a:solidFill>
                <a:effectLst/>
                <a:uLnTx/>
                <a:uFillTx/>
                <a:sym typeface="+mn-ea"/>
              </a:rPr>
              <a:t>熟知端口</a:t>
            </a:r>
            <a:r>
              <a:rPr lang="zh-CN" altLang="en-US" sz="2000" dirty="0">
                <a:sym typeface="+mn-ea"/>
              </a:rPr>
              <a:t>等待客户进程发出的请求。一旦收到客户的请求，就创建一个</a:t>
            </a:r>
            <a:r>
              <a:rPr kumimoji="1" lang="zh-CN" altLang="en-US" sz="2000" noProof="0" dirty="0">
                <a:ln>
                  <a:noFill/>
                </a:ln>
                <a:solidFill>
                  <a:srgbClr val="C00000"/>
                </a:solidFill>
                <a:effectLst/>
                <a:uLnTx/>
                <a:uFillTx/>
                <a:sym typeface="+mn-ea"/>
              </a:rPr>
              <a:t>从属服务进程</a:t>
            </a:r>
            <a:r>
              <a:rPr lang="zh-CN" altLang="en-US" sz="2000" dirty="0">
                <a:sym typeface="+mn-ea"/>
              </a:rPr>
              <a:t>，并指明从属服务进程使用</a:t>
            </a:r>
            <a:r>
              <a:rPr kumimoji="1" lang="zh-CN" altLang="en-US" sz="2000" noProof="0" dirty="0">
                <a:ln>
                  <a:noFill/>
                </a:ln>
                <a:solidFill>
                  <a:srgbClr val="C00000"/>
                </a:solidFill>
                <a:effectLst/>
                <a:uLnTx/>
                <a:uFillTx/>
                <a:sym typeface="+mn-ea"/>
              </a:rPr>
              <a:t>临时套接字</a:t>
            </a:r>
            <a:r>
              <a:rPr lang="zh-CN" altLang="en-US" sz="2000" dirty="0">
                <a:sym typeface="+mn-ea"/>
              </a:rPr>
              <a:t>与该客户建立TCP连接，然后主服务进程继续在原来的熟知端口等待向其他客户提供服务</a:t>
            </a:r>
            <a:endParaRPr lang="en-US" altLang="zh-CN" sz="2000" dirty="0">
              <a:cs typeface="微软雅黑" panose="020B0503020204020204" pitchFamily="34" charset="-122"/>
            </a:endParaRPr>
          </a:p>
        </p:txBody>
      </p:sp>
    </p:spTree>
    <p:extLst>
      <p:ext uri="{BB962C8B-B14F-4D97-AF65-F5344CB8AC3E}">
        <p14:creationId xmlns:p14="http://schemas.microsoft.com/office/powerpoint/2010/main" val="343749803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内容占位符 485">
            <a:extLst>
              <a:ext uri="{FF2B5EF4-FFF2-40B4-BE49-F238E27FC236}">
                <a16:creationId xmlns:a16="http://schemas.microsoft.com/office/drawing/2014/main" id="{5A1600D8-82EA-9E45-A9E6-6170EFC16A70}"/>
              </a:ext>
            </a:extLst>
          </p:cNvPr>
          <p:cNvSpPr>
            <a:spLocks noGrp="1"/>
          </p:cNvSpPr>
          <p:nvPr>
            <p:ph idx="1"/>
          </p:nvPr>
        </p:nvSpPr>
        <p:spPr/>
        <p:txBody>
          <a:bodyPr anchor="t" anchorCtr="0">
            <a:normAutofit fontScale="92500" lnSpcReduction="20000"/>
          </a:bodyPr>
          <a:lstStyle/>
          <a:p>
            <a:pPr>
              <a:lnSpc>
                <a:spcPct val="170000"/>
              </a:lnSpc>
            </a:pPr>
            <a:r>
              <a:rPr lang="zh-CN" altLang="en-US" sz="2400" dirty="0"/>
              <a:t>震撼般地转变 </a:t>
            </a:r>
            <a:r>
              <a:rPr lang="en-US" altLang="zh-CN" sz="2400" dirty="0"/>
              <a:t>(email</a:t>
            </a:r>
            <a:r>
              <a:rPr lang="en-US" altLang="zh-CN" sz="2400" dirty="0">
                <a:sym typeface="Wingdings" pitchFamily="2" charset="2"/>
              </a:rPr>
              <a:t>FTPWebP2Pvideo)</a:t>
            </a:r>
          </a:p>
          <a:p>
            <a:pPr>
              <a:lnSpc>
                <a:spcPct val="170000"/>
              </a:lnSpc>
            </a:pPr>
            <a:r>
              <a:rPr lang="zh-CN" altLang="en-US" sz="2400" dirty="0">
                <a:sym typeface="Wingdings" pitchFamily="2" charset="2"/>
              </a:rPr>
              <a:t>大量站点有很少的流量</a:t>
            </a:r>
            <a:endParaRPr lang="zh-CN" altLang="en-US" sz="2400" dirty="0"/>
          </a:p>
          <a:p>
            <a:pPr marL="0" indent="0">
              <a:buNone/>
            </a:pPr>
            <a:endParaRPr lang="en-US" altLang="zh-CN" dirty="0"/>
          </a:p>
          <a:p>
            <a:pPr marL="0" indent="0">
              <a:buNone/>
            </a:pPr>
            <a:endParaRPr lang="en-US" altLang="zh-CN" sz="2400" dirty="0"/>
          </a:p>
          <a:p>
            <a:pPr marL="0" indent="0">
              <a:buNone/>
            </a:pPr>
            <a:endParaRPr lang="en-US" altLang="zh-CN" dirty="0"/>
          </a:p>
          <a:p>
            <a:pPr marL="0" indent="0">
              <a:buNone/>
            </a:pPr>
            <a:endParaRPr lang="en-US" altLang="zh-CN" sz="2400" dirty="0"/>
          </a:p>
          <a:p>
            <a:pPr marL="0" indent="0">
              <a:buNone/>
            </a:pPr>
            <a:endParaRPr lang="en-US" altLang="zh-CN" dirty="0"/>
          </a:p>
          <a:p>
            <a:pPr marL="0" indent="0">
              <a:buNone/>
            </a:pPr>
            <a:endParaRPr lang="en-US" altLang="zh-CN" sz="2400" dirty="0"/>
          </a:p>
          <a:p>
            <a:pPr marL="0" indent="0">
              <a:buNone/>
            </a:pPr>
            <a:endParaRPr lang="en-US" altLang="zh-CN" dirty="0"/>
          </a:p>
          <a:p>
            <a:pPr marL="0" indent="0">
              <a:buNone/>
            </a:pPr>
            <a:r>
              <a:rPr lang="en-US" altLang="zh-CN" sz="2400" dirty="0"/>
              <a:t>Internet IP</a:t>
            </a:r>
            <a:r>
              <a:rPr lang="zh-CN" altLang="en-US" sz="2400" dirty="0"/>
              <a:t>流量发展趋势？大部分是</a:t>
            </a:r>
            <a:r>
              <a:rPr lang="en-US" altLang="zh-CN" sz="2400" dirty="0">
                <a:latin typeface="微软雅黑" panose="020B0503020204020204" pitchFamily="34" charset="-122"/>
                <a:ea typeface="微软雅黑" panose="020B0503020204020204" pitchFamily="34" charset="-122"/>
              </a:rPr>
              <a:t>IP Video</a:t>
            </a:r>
            <a:r>
              <a:rPr lang="zh-CN" altLang="en-US" sz="2400" dirty="0">
                <a:latin typeface="微软雅黑" panose="020B0503020204020204" pitchFamily="34" charset="-122"/>
                <a:ea typeface="微软雅黑" panose="020B0503020204020204" pitchFamily="34" charset="-122"/>
              </a:rPr>
              <a:t>流量，到</a:t>
            </a:r>
            <a:r>
              <a:rPr lang="en-US" altLang="zh-CN" sz="2400" dirty="0">
                <a:latin typeface="微软雅黑" panose="020B0503020204020204" pitchFamily="34" charset="-122"/>
                <a:ea typeface="微软雅黑" panose="020B0503020204020204" pitchFamily="34" charset="-122"/>
              </a:rPr>
              <a:t>2022</a:t>
            </a:r>
            <a:r>
              <a:rPr lang="zh-CN" altLang="en-US" sz="2400" dirty="0">
                <a:latin typeface="微软雅黑" panose="020B0503020204020204" pitchFamily="34" charset="-122"/>
                <a:ea typeface="微软雅黑" panose="020B0503020204020204" pitchFamily="34" charset="-122"/>
              </a:rPr>
              <a:t>年将占</a:t>
            </a:r>
            <a:r>
              <a:rPr lang="en-US" altLang="zh-CN" sz="2400" dirty="0">
                <a:latin typeface="微软雅黑" panose="020B0503020204020204" pitchFamily="34" charset="-122"/>
                <a:ea typeface="微软雅黑" panose="020B0503020204020204" pitchFamily="34" charset="-122"/>
              </a:rPr>
              <a:t>82%</a:t>
            </a:r>
          </a:p>
        </p:txBody>
      </p:sp>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normAutofit/>
          </a:bodyPr>
          <a:lstStyle/>
          <a:p>
            <a:r>
              <a:rPr lang="zh-CN" altLang="en-US" sz="3200" dirty="0"/>
              <a:t>内容和</a:t>
            </a:r>
            <a:r>
              <a:rPr lang="en-US" altLang="zh-CN" sz="3200" dirty="0"/>
              <a:t>Internet</a:t>
            </a:r>
            <a:r>
              <a:rPr lang="zh-CN" altLang="en-US" sz="3200" dirty="0"/>
              <a:t>流量</a:t>
            </a:r>
            <a:endParaRPr kumimoji="1" lang="zh-CN" altLang="en-US" sz="3200" dirty="0"/>
          </a:p>
        </p:txBody>
      </p:sp>
      <p:pic>
        <p:nvPicPr>
          <p:cNvPr id="455" name="图片 454">
            <a:extLst>
              <a:ext uri="{FF2B5EF4-FFF2-40B4-BE49-F238E27FC236}">
                <a16:creationId xmlns:a16="http://schemas.microsoft.com/office/drawing/2014/main" id="{1D8B8072-3EEA-4CD7-A4F8-ADFEE0EA4127}"/>
              </a:ext>
            </a:extLst>
          </p:cNvPr>
          <p:cNvPicPr>
            <a:picLocks noChangeAspect="1"/>
          </p:cNvPicPr>
          <p:nvPr/>
        </p:nvPicPr>
        <p:blipFill>
          <a:blip r:embed="rId3"/>
          <a:stretch>
            <a:fillRect/>
          </a:stretch>
        </p:blipFill>
        <p:spPr>
          <a:xfrm>
            <a:off x="2329877" y="2379249"/>
            <a:ext cx="8230769" cy="2982185"/>
          </a:xfrm>
          <a:prstGeom prst="rect">
            <a:avLst/>
          </a:prstGeom>
        </p:spPr>
      </p:pic>
      <p:sp>
        <p:nvSpPr>
          <p:cNvPr id="457" name="文本框 10">
            <a:extLst>
              <a:ext uri="{FF2B5EF4-FFF2-40B4-BE49-F238E27FC236}">
                <a16:creationId xmlns:a16="http://schemas.microsoft.com/office/drawing/2014/main" id="{326ADC94-8ADC-4663-87A6-F9EC10D662FD}"/>
              </a:ext>
            </a:extLst>
          </p:cNvPr>
          <p:cNvSpPr txBox="1"/>
          <p:nvPr/>
        </p:nvSpPr>
        <p:spPr>
          <a:xfrm>
            <a:off x="4756564" y="2198253"/>
            <a:ext cx="2666172" cy="448969"/>
          </a:xfrm>
          <a:prstGeom prst="rect">
            <a:avLst/>
          </a:prstGeom>
          <a:noFill/>
        </p:spPr>
        <p:txBody>
          <a:bodyPr wrap="square">
            <a:spAutoFit/>
          </a:bodyPr>
          <a:lstStyle/>
          <a:p>
            <a:pPr marL="358129" indent="-358129" algn="ctr">
              <a:lnSpc>
                <a:spcPts val="3200"/>
              </a:lnSpc>
              <a:spcBef>
                <a:spcPts val="1200"/>
              </a:spcBef>
              <a:buClr>
                <a:srgbClr val="C00000"/>
              </a:buClr>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全球</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IP</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流量（按应用分类）</a:t>
            </a:r>
          </a:p>
        </p:txBody>
      </p:sp>
    </p:spTree>
    <p:extLst>
      <p:ext uri="{BB962C8B-B14F-4D97-AF65-F5344CB8AC3E}">
        <p14:creationId xmlns:p14="http://schemas.microsoft.com/office/powerpoint/2010/main" val="110984973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normAutofit/>
          </a:bodyPr>
          <a:lstStyle/>
          <a:p>
            <a:r>
              <a:rPr lang="zh-CN" altLang="en-US" sz="3200" dirty="0"/>
              <a:t>服务器群和</a:t>
            </a:r>
            <a:r>
              <a:rPr lang="en-US" altLang="zh-CN" sz="3200" dirty="0"/>
              <a:t>Web</a:t>
            </a:r>
            <a:r>
              <a:rPr lang="zh-CN" altLang="en-US" sz="3200" dirty="0"/>
              <a:t>代理</a:t>
            </a:r>
            <a:endParaRPr kumimoji="1" lang="zh-CN" altLang="en-US" sz="3200" dirty="0"/>
          </a:p>
        </p:txBody>
      </p:sp>
      <p:sp>
        <p:nvSpPr>
          <p:cNvPr id="486" name="内容占位符 485">
            <a:extLst>
              <a:ext uri="{FF2B5EF4-FFF2-40B4-BE49-F238E27FC236}">
                <a16:creationId xmlns:a16="http://schemas.microsoft.com/office/drawing/2014/main" id="{5A1600D8-82EA-9E45-A9E6-6170EFC16A70}"/>
              </a:ext>
            </a:extLst>
          </p:cNvPr>
          <p:cNvSpPr>
            <a:spLocks noGrp="1"/>
          </p:cNvSpPr>
          <p:nvPr>
            <p:ph idx="4294967295"/>
          </p:nvPr>
        </p:nvSpPr>
        <p:spPr>
          <a:xfrm>
            <a:off x="660400" y="4182774"/>
            <a:ext cx="10858500" cy="1951326"/>
          </a:xfrm>
        </p:spPr>
        <p:txBody>
          <a:bodyPr anchor="t" anchorCtr="0">
            <a:normAutofit/>
          </a:bodyPr>
          <a:lstStyle/>
          <a:p>
            <a:pPr>
              <a:lnSpc>
                <a:spcPct val="150000"/>
              </a:lnSpc>
              <a:buFont typeface="Wingdings" panose="05000000000000000000" pitchFamily="2" charset="2"/>
              <a:buChar char="n"/>
            </a:pPr>
            <a:r>
              <a:rPr lang="zh-CN" altLang="en-US" sz="2400" dirty="0"/>
              <a:t>代理缓存（</a:t>
            </a:r>
            <a:r>
              <a:rPr lang="en-US" altLang="zh-CN" sz="2400" dirty="0"/>
              <a:t>Web</a:t>
            </a:r>
            <a:r>
              <a:rPr lang="zh-CN" altLang="en-US" sz="2400" dirty="0"/>
              <a:t>代理）帮助组织扩展</a:t>
            </a:r>
            <a:r>
              <a:rPr lang="en-US" altLang="zh-CN" sz="2400" dirty="0"/>
              <a:t>Web</a:t>
            </a:r>
            <a:r>
              <a:rPr lang="zh-CN" altLang="en-US" sz="2400" dirty="0"/>
              <a:t>，提高</a:t>
            </a:r>
            <a:r>
              <a:rPr lang="en-US" altLang="zh-CN" sz="2400" dirty="0"/>
              <a:t>Web</a:t>
            </a:r>
            <a:r>
              <a:rPr lang="zh-CN" altLang="en-US" sz="2400" dirty="0"/>
              <a:t>访问的性能</a:t>
            </a:r>
          </a:p>
          <a:p>
            <a:pPr marL="531813" lvl="1" indent="-419100">
              <a:lnSpc>
                <a:spcPct val="150000"/>
              </a:lnSpc>
              <a:buFont typeface="Wingdings" panose="05000000000000000000" pitchFamily="2" charset="2"/>
              <a:buChar char="Ø"/>
            </a:pPr>
            <a:r>
              <a:rPr lang="zh-CN" altLang="en-US" sz="2000" dirty="0"/>
              <a:t>将服务器内容缓存到客户上以提高性能，降低时延，减少网络带宽需求</a:t>
            </a:r>
            <a:endParaRPr lang="en-US" altLang="zh-CN" sz="2000" dirty="0"/>
          </a:p>
          <a:p>
            <a:pPr marL="531813" lvl="1" indent="-419100">
              <a:lnSpc>
                <a:spcPct val="150000"/>
              </a:lnSpc>
              <a:buFont typeface="Wingdings" panose="05000000000000000000" pitchFamily="2" charset="2"/>
              <a:buChar char="Ø"/>
            </a:pPr>
            <a:r>
              <a:rPr lang="zh-CN" altLang="en-US" sz="2000" dirty="0"/>
              <a:t>实现组织的策略</a:t>
            </a:r>
            <a:r>
              <a:rPr lang="en-US" altLang="zh-CN" sz="2000" dirty="0"/>
              <a:t>(</a:t>
            </a:r>
            <a:r>
              <a:rPr lang="zh-CN" altLang="en-US" sz="2000" dirty="0"/>
              <a:t>如访问策略</a:t>
            </a:r>
            <a:r>
              <a:rPr lang="en-US" altLang="zh-CN" sz="2000" dirty="0"/>
              <a:t>)</a:t>
            </a:r>
          </a:p>
        </p:txBody>
      </p:sp>
      <p:pic>
        <p:nvPicPr>
          <p:cNvPr id="8" name="Picture 2"/>
          <p:cNvPicPr>
            <a:picLocks noChangeAspect="1" noChangeArrowheads="1"/>
          </p:cNvPicPr>
          <p:nvPr/>
        </p:nvPicPr>
        <p:blipFill>
          <a:blip r:embed="rId3" cstate="print"/>
          <a:srcRect/>
          <a:stretch>
            <a:fillRect/>
          </a:stretch>
        </p:blipFill>
        <p:spPr bwMode="auto">
          <a:xfrm>
            <a:off x="2114653" y="1279521"/>
            <a:ext cx="7528881" cy="2984594"/>
          </a:xfrm>
          <a:prstGeom prst="rect">
            <a:avLst/>
          </a:prstGeom>
          <a:noFill/>
          <a:ln w="9525">
            <a:noFill/>
            <a:miter lim="800000"/>
            <a:headEnd/>
            <a:tailEnd/>
          </a:ln>
        </p:spPr>
      </p:pic>
      <p:pic>
        <p:nvPicPr>
          <p:cNvPr id="4" name="图片 3">
            <a:extLst>
              <a:ext uri="{FF2B5EF4-FFF2-40B4-BE49-F238E27FC236}">
                <a16:creationId xmlns:a16="http://schemas.microsoft.com/office/drawing/2014/main" id="{48680D00-00C0-4AD2-A8C6-577C75CD6172}"/>
              </a:ext>
            </a:extLst>
          </p:cNvPr>
          <p:cNvPicPr>
            <a:picLocks noChangeAspect="1"/>
          </p:cNvPicPr>
          <p:nvPr/>
        </p:nvPicPr>
        <p:blipFill>
          <a:blip r:embed="rId4"/>
          <a:stretch>
            <a:fillRect/>
          </a:stretch>
        </p:blipFill>
        <p:spPr>
          <a:xfrm>
            <a:off x="6924243" y="1796111"/>
            <a:ext cx="3455632" cy="1785938"/>
          </a:xfrm>
          <a:prstGeom prst="rect">
            <a:avLst/>
          </a:prstGeom>
        </p:spPr>
      </p:pic>
    </p:spTree>
    <p:extLst>
      <p:ext uri="{BB962C8B-B14F-4D97-AF65-F5344CB8AC3E}">
        <p14:creationId xmlns:p14="http://schemas.microsoft.com/office/powerpoint/2010/main" val="128771931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内容占位符 485">
            <a:extLst>
              <a:ext uri="{FF2B5EF4-FFF2-40B4-BE49-F238E27FC236}">
                <a16:creationId xmlns:a16="http://schemas.microsoft.com/office/drawing/2014/main" id="{5A1600D8-82EA-9E45-A9E6-6170EFC16A70}"/>
              </a:ext>
            </a:extLst>
          </p:cNvPr>
          <p:cNvSpPr>
            <a:spLocks noGrp="1"/>
          </p:cNvSpPr>
          <p:nvPr>
            <p:ph idx="1"/>
          </p:nvPr>
        </p:nvSpPr>
        <p:spPr>
          <a:xfrm>
            <a:off x="660400" y="1130300"/>
            <a:ext cx="10858500" cy="5003800"/>
          </a:xfrm>
        </p:spPr>
        <p:txBody>
          <a:bodyPr anchor="t" anchorCtr="0">
            <a:normAutofit/>
          </a:bodyPr>
          <a:lstStyle/>
          <a:p>
            <a:r>
              <a:rPr lang="zh-CN" altLang="en-US" dirty="0"/>
              <a:t>怎样将同一内容（如从百万的视频中选定的内容）分发给同时发起访问的数百万用户？</a:t>
            </a:r>
            <a:endParaRPr lang="en-US" altLang="zh-CN" dirty="0"/>
          </a:p>
          <a:p>
            <a:r>
              <a:rPr lang="zh-CN" altLang="en-US" dirty="0"/>
              <a:t>由单个、大型、高性能的“服务器</a:t>
            </a:r>
            <a:r>
              <a:rPr lang="en-US" altLang="en-US" dirty="0"/>
              <a:t>”</a:t>
            </a:r>
            <a:r>
              <a:rPr lang="zh-CN" altLang="en-US" dirty="0"/>
              <a:t>统一提供</a:t>
            </a:r>
            <a:r>
              <a:rPr lang="en-US" altLang="en-US" dirty="0"/>
              <a:t>? </a:t>
            </a:r>
            <a:r>
              <a:rPr lang="zh-CN" altLang="en-US" dirty="0"/>
              <a:t>存在如下问题：</a:t>
            </a:r>
            <a:endParaRPr lang="en-US" altLang="zh-CN" dirty="0"/>
          </a:p>
          <a:p>
            <a:pPr lvl="1"/>
            <a:r>
              <a:rPr lang="zh-CN" altLang="en-US" dirty="0"/>
              <a:t>单点故障</a:t>
            </a:r>
            <a:endParaRPr lang="en-US" altLang="zh-CN" dirty="0"/>
          </a:p>
          <a:p>
            <a:pPr lvl="1"/>
            <a:r>
              <a:rPr lang="zh-CN" altLang="en-US" dirty="0"/>
              <a:t>网络拥塞</a:t>
            </a:r>
            <a:endParaRPr lang="en-US" altLang="zh-CN" dirty="0"/>
          </a:p>
          <a:p>
            <a:pPr lvl="1"/>
            <a:r>
              <a:rPr lang="zh-CN" altLang="en-US" dirty="0"/>
              <a:t>远程用户的长路径</a:t>
            </a:r>
            <a:endParaRPr lang="en-US" altLang="en-US" dirty="0"/>
          </a:p>
        </p:txBody>
      </p:sp>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a:xfrm>
            <a:off x="660400" y="128587"/>
            <a:ext cx="10858500" cy="900112"/>
          </a:xfrm>
        </p:spPr>
        <p:txBody>
          <a:bodyPr>
            <a:normAutofit/>
          </a:bodyPr>
          <a:lstStyle/>
          <a:p>
            <a:r>
              <a:rPr lang="zh-CN" altLang="en-US" dirty="0"/>
              <a:t>内容分发网络</a:t>
            </a:r>
            <a:r>
              <a:rPr lang="en-US" altLang="zh-CN" dirty="0"/>
              <a:t>CDN</a:t>
            </a:r>
            <a:endParaRPr lang="zh-CN" altLang="en-US" dirty="0"/>
          </a:p>
        </p:txBody>
      </p:sp>
      <p:pic>
        <p:nvPicPr>
          <p:cNvPr id="11" name="图片 10"/>
          <p:cNvPicPr>
            <a:picLocks noChangeAspect="1"/>
          </p:cNvPicPr>
          <p:nvPr/>
        </p:nvPicPr>
        <p:blipFill>
          <a:blip r:embed="rId3"/>
          <a:stretch>
            <a:fillRect/>
          </a:stretch>
        </p:blipFill>
        <p:spPr>
          <a:xfrm>
            <a:off x="7314240" y="2789382"/>
            <a:ext cx="3989306" cy="3268342"/>
          </a:xfrm>
          <a:prstGeom prst="rect">
            <a:avLst/>
          </a:prstGeom>
        </p:spPr>
      </p:pic>
    </p:spTree>
    <p:extLst>
      <p:ext uri="{BB962C8B-B14F-4D97-AF65-F5344CB8AC3E}">
        <p14:creationId xmlns:p14="http://schemas.microsoft.com/office/powerpoint/2010/main" val="197078229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内容占位符 485">
            <a:extLst>
              <a:ext uri="{FF2B5EF4-FFF2-40B4-BE49-F238E27FC236}">
                <a16:creationId xmlns:a16="http://schemas.microsoft.com/office/drawing/2014/main" id="{5A1600D8-82EA-9E45-A9E6-6170EFC16A70}"/>
              </a:ext>
            </a:extLst>
          </p:cNvPr>
          <p:cNvSpPr>
            <a:spLocks noGrp="1"/>
          </p:cNvSpPr>
          <p:nvPr>
            <p:ph idx="1"/>
          </p:nvPr>
        </p:nvSpPr>
        <p:spPr/>
        <p:txBody>
          <a:bodyPr anchor="t" anchorCtr="0">
            <a:noAutofit/>
          </a:bodyPr>
          <a:lstStyle/>
          <a:p>
            <a:pPr algn="just">
              <a:lnSpc>
                <a:spcPct val="150000"/>
              </a:lnSpc>
              <a:spcBef>
                <a:spcPts val="0"/>
              </a:spcBef>
            </a:pPr>
            <a:r>
              <a:rPr lang="zh-CN" altLang="en-US" sz="2400" dirty="0"/>
              <a:t>内容分发网络</a:t>
            </a:r>
            <a:r>
              <a:rPr lang="en-US" altLang="zh-CN" sz="2400" dirty="0"/>
              <a:t>CDN</a:t>
            </a:r>
          </a:p>
          <a:p>
            <a:pPr lvl="1" algn="just">
              <a:lnSpc>
                <a:spcPct val="150000"/>
              </a:lnSpc>
              <a:spcBef>
                <a:spcPts val="0"/>
              </a:spcBef>
            </a:pPr>
            <a:r>
              <a:rPr lang="en-US" altLang="zh-CN" sz="2000" dirty="0"/>
              <a:t>Content Delivery Network</a:t>
            </a:r>
            <a:r>
              <a:rPr lang="zh-CN" altLang="en-US" sz="2000" dirty="0"/>
              <a:t>，</a:t>
            </a:r>
            <a:r>
              <a:rPr lang="en-US" altLang="zh-CN" sz="2000" dirty="0"/>
              <a:t>or Content Distribution Network</a:t>
            </a:r>
          </a:p>
          <a:p>
            <a:pPr lvl="1" algn="just">
              <a:lnSpc>
                <a:spcPct val="150000"/>
              </a:lnSpc>
              <a:spcBef>
                <a:spcPts val="0"/>
              </a:spcBef>
            </a:pPr>
            <a:r>
              <a:rPr lang="zh-CN" altLang="en-US" sz="2000" dirty="0"/>
              <a:t>依靠部署在各地的边缘服务器，通过中心平台的负载均衡、内容分发、调度等功能模块，使用户就近获取所需内容</a:t>
            </a:r>
            <a:endParaRPr lang="en-US" altLang="zh-CN" sz="2000" dirty="0"/>
          </a:p>
          <a:p>
            <a:pPr algn="just">
              <a:lnSpc>
                <a:spcPct val="150000"/>
              </a:lnSpc>
              <a:spcBef>
                <a:spcPts val="600"/>
              </a:spcBef>
            </a:pPr>
            <a:r>
              <a:rPr lang="zh-CN" altLang="en-US" sz="2400" dirty="0"/>
              <a:t>主要优点</a:t>
            </a:r>
            <a:endParaRPr lang="en-US" altLang="zh-CN" sz="2400" dirty="0"/>
          </a:p>
          <a:p>
            <a:pPr marL="804863" lvl="1" indent="-354013" algn="just">
              <a:lnSpc>
                <a:spcPct val="150000"/>
              </a:lnSpc>
              <a:spcBef>
                <a:spcPts val="0"/>
              </a:spcBef>
            </a:pPr>
            <a:r>
              <a:rPr lang="zh-CN" altLang="en-US" sz="2000" dirty="0">
                <a:solidFill>
                  <a:prstClr val="black"/>
                </a:solidFill>
              </a:rPr>
              <a:t>降低响应时延，避免网络拥塞</a:t>
            </a:r>
            <a:endParaRPr lang="en-US" altLang="zh-CN" sz="2000" dirty="0">
              <a:solidFill>
                <a:prstClr val="black"/>
              </a:solidFill>
            </a:endParaRPr>
          </a:p>
          <a:p>
            <a:pPr marL="804863" lvl="1" indent="-354013" algn="just">
              <a:lnSpc>
                <a:spcPct val="150000"/>
              </a:lnSpc>
              <a:spcBef>
                <a:spcPts val="0"/>
              </a:spcBef>
            </a:pPr>
            <a:r>
              <a:rPr lang="zh-CN" altLang="en-US" sz="2000" dirty="0">
                <a:solidFill>
                  <a:prstClr val="black"/>
                </a:solidFill>
              </a:rPr>
              <a:t>避免原始服务器过载及防止</a:t>
            </a:r>
            <a:r>
              <a:rPr lang="en-US" altLang="zh-CN" sz="2000" dirty="0" err="1">
                <a:solidFill>
                  <a:prstClr val="black"/>
                </a:solidFill>
              </a:rPr>
              <a:t>DDoS</a:t>
            </a:r>
            <a:r>
              <a:rPr lang="zh-CN" altLang="en-US" sz="2000" dirty="0">
                <a:solidFill>
                  <a:prstClr val="black"/>
                </a:solidFill>
              </a:rPr>
              <a:t>攻击</a:t>
            </a:r>
            <a:endParaRPr lang="en-US" altLang="zh-CN" sz="2000" dirty="0">
              <a:solidFill>
                <a:prstClr val="black"/>
              </a:solidFill>
            </a:endParaRPr>
          </a:p>
          <a:p>
            <a:pPr marL="804863" lvl="1" indent="-354013" algn="just">
              <a:lnSpc>
                <a:spcPct val="150000"/>
              </a:lnSpc>
              <a:spcBef>
                <a:spcPts val="0"/>
              </a:spcBef>
            </a:pPr>
            <a:r>
              <a:rPr lang="zh-CN" altLang="en-US" sz="2000" dirty="0">
                <a:solidFill>
                  <a:prstClr val="black"/>
                </a:solidFill>
              </a:rPr>
              <a:t>分布式架构，具有良好的可扩展性</a:t>
            </a:r>
            <a:endParaRPr lang="en-US" altLang="zh-CN" sz="2000" dirty="0">
              <a:solidFill>
                <a:prstClr val="black"/>
              </a:solidFill>
            </a:endParaRPr>
          </a:p>
          <a:p>
            <a:pPr marL="804863" lvl="1" indent="-354013" algn="just">
              <a:lnSpc>
                <a:spcPct val="150000"/>
              </a:lnSpc>
              <a:spcBef>
                <a:spcPts val="0"/>
              </a:spcBef>
            </a:pPr>
            <a:r>
              <a:rPr lang="zh-CN" altLang="en-US" sz="2000" dirty="0">
                <a:solidFill>
                  <a:prstClr val="black"/>
                </a:solidFill>
              </a:rPr>
              <a:t>对用户透明，无需用户感知</a:t>
            </a:r>
            <a:endParaRPr lang="en-US" altLang="zh-CN" sz="2000" dirty="0">
              <a:solidFill>
                <a:prstClr val="black"/>
              </a:solidFill>
            </a:endParaRPr>
          </a:p>
          <a:p>
            <a:pPr marL="681038" lvl="1" indent="-223838" algn="just">
              <a:lnSpc>
                <a:spcPct val="150000"/>
              </a:lnSpc>
              <a:defRPr/>
            </a:pPr>
            <a:endParaRPr lang="en-US" altLang="en-US" sz="2400" dirty="0"/>
          </a:p>
        </p:txBody>
      </p:sp>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normAutofit/>
          </a:bodyPr>
          <a:lstStyle/>
          <a:p>
            <a:r>
              <a:rPr lang="zh-CN" altLang="en-US" sz="3200" dirty="0"/>
              <a:t>内容分发网络</a:t>
            </a:r>
            <a:r>
              <a:rPr lang="en-US" altLang="zh-CN" sz="3200" dirty="0"/>
              <a:t>CDN</a:t>
            </a:r>
            <a:endParaRPr kumimoji="1" lang="zh-CN" altLang="en-US" sz="3200" dirty="0"/>
          </a:p>
        </p:txBody>
      </p:sp>
    </p:spTree>
    <p:extLst>
      <p:ext uri="{BB962C8B-B14F-4D97-AF65-F5344CB8AC3E}">
        <p14:creationId xmlns:p14="http://schemas.microsoft.com/office/powerpoint/2010/main" val="33716717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a:xfrm>
            <a:off x="660400" y="1130300"/>
            <a:ext cx="7125855" cy="5003800"/>
          </a:xfrm>
        </p:spPr>
        <p:txBody>
          <a:bodyPr>
            <a:normAutofit/>
          </a:bodyPr>
          <a:lstStyle/>
          <a:p>
            <a:pPr>
              <a:lnSpc>
                <a:spcPct val="150000"/>
              </a:lnSpc>
              <a:spcBef>
                <a:spcPts val="0"/>
              </a:spcBef>
            </a:pPr>
            <a:r>
              <a:rPr lang="zh-CN" altLang="en-US" sz="2400" dirty="0">
                <a:solidFill>
                  <a:prstClr val="black"/>
                </a:solidFill>
              </a:rPr>
              <a:t>静态资源是如何被缓存到</a:t>
            </a:r>
            <a:r>
              <a:rPr lang="en-US" altLang="zh-CN" sz="2400" dirty="0">
                <a:solidFill>
                  <a:prstClr val="black"/>
                </a:solidFill>
              </a:rPr>
              <a:t>CDN</a:t>
            </a:r>
            <a:r>
              <a:rPr lang="zh-CN" altLang="en-US" sz="2400" dirty="0">
                <a:solidFill>
                  <a:prstClr val="black"/>
                </a:solidFill>
              </a:rPr>
              <a:t>结点中。</a:t>
            </a:r>
            <a:endParaRPr lang="en-US" altLang="zh-CN" sz="2400" dirty="0">
              <a:solidFill>
                <a:prstClr val="black"/>
              </a:solidFill>
            </a:endParaRPr>
          </a:p>
          <a:p>
            <a:pPr>
              <a:lnSpc>
                <a:spcPct val="150000"/>
              </a:lnSpc>
              <a:spcBef>
                <a:spcPts val="0"/>
              </a:spcBef>
            </a:pPr>
            <a:r>
              <a:rPr lang="zh-CN" altLang="en-US" dirty="0">
                <a:solidFill>
                  <a:prstClr val="black"/>
                </a:solidFill>
              </a:rPr>
              <a:t>如何匹配至最合适的</a:t>
            </a:r>
            <a:r>
              <a:rPr lang="en-US" altLang="zh-CN" dirty="0">
                <a:solidFill>
                  <a:prstClr val="black"/>
                </a:solidFill>
              </a:rPr>
              <a:t>CDN</a:t>
            </a:r>
            <a:r>
              <a:rPr lang="zh-CN" altLang="en-US" dirty="0">
                <a:solidFill>
                  <a:prstClr val="black"/>
                </a:solidFill>
              </a:rPr>
              <a:t>结点。</a:t>
            </a:r>
            <a:endParaRPr lang="en-US" altLang="zh-CN" dirty="0">
              <a:solidFill>
                <a:prstClr val="black"/>
              </a:solidFill>
            </a:endParaRPr>
          </a:p>
          <a:p>
            <a:pPr marL="654300" lvl="1" indent="-342900">
              <a:lnSpc>
                <a:spcPct val="150000"/>
              </a:lnSpc>
              <a:buFont typeface="+mj-lt"/>
              <a:buAutoNum type="arabicPeriod"/>
            </a:pPr>
            <a:r>
              <a:rPr lang="zh-CN" altLang="en-US" sz="1600" dirty="0"/>
              <a:t>浏览器向</a:t>
            </a:r>
            <a:r>
              <a:rPr lang="en-US" altLang="zh-CN" sz="1600" dirty="0"/>
              <a:t>DNS</a:t>
            </a:r>
            <a:r>
              <a:rPr lang="zh-CN" altLang="en-US" sz="1600" dirty="0"/>
              <a:t>服务器发送域名请求。</a:t>
            </a:r>
          </a:p>
          <a:p>
            <a:pPr marL="654300" lvl="1" indent="-342900">
              <a:lnSpc>
                <a:spcPct val="150000"/>
              </a:lnSpc>
              <a:buFont typeface="+mj-lt"/>
              <a:buAutoNum type="arabicPeriod"/>
            </a:pPr>
            <a:r>
              <a:rPr lang="en-US" altLang="zh-CN" sz="1600" dirty="0"/>
              <a:t>DNS</a:t>
            </a:r>
            <a:r>
              <a:rPr lang="zh-CN" altLang="en-US" sz="1600" dirty="0"/>
              <a:t>服务器根据</a:t>
            </a:r>
            <a:r>
              <a:rPr lang="en-US" altLang="zh-CN" sz="1600" dirty="0"/>
              <a:t>CNAME</a:t>
            </a:r>
            <a:r>
              <a:rPr lang="zh-CN" altLang="en-US" sz="1600" dirty="0"/>
              <a:t>的别名记录向</a:t>
            </a:r>
            <a:r>
              <a:rPr lang="en-US" altLang="zh-CN" sz="1600" dirty="0"/>
              <a:t>GSLB</a:t>
            </a:r>
            <a:r>
              <a:rPr lang="zh-CN" altLang="en-US" sz="1600" dirty="0"/>
              <a:t>发送请求。</a:t>
            </a:r>
          </a:p>
          <a:p>
            <a:pPr marL="654300" lvl="1" indent="-342900">
              <a:lnSpc>
                <a:spcPct val="150000"/>
              </a:lnSpc>
              <a:buFont typeface="+mj-lt"/>
              <a:buAutoNum type="arabicPeriod"/>
            </a:pPr>
            <a:r>
              <a:rPr lang="en-US" altLang="zh-CN" sz="1600" dirty="0"/>
              <a:t>GSLB</a:t>
            </a:r>
            <a:r>
              <a:rPr lang="zh-CN" altLang="en-US" sz="1600" dirty="0"/>
              <a:t>返回性能最好（通常距离请求地址最近）的</a:t>
            </a:r>
            <a:r>
              <a:rPr lang="en-US" altLang="zh-CN" sz="1600" dirty="0"/>
              <a:t>CDN</a:t>
            </a:r>
            <a:r>
              <a:rPr lang="zh-CN" altLang="en-US" sz="1600" dirty="0"/>
              <a:t>结点（边缘服务器，真正缓存内容的地方）的地址给浏览器。</a:t>
            </a:r>
          </a:p>
          <a:p>
            <a:pPr marL="654300" lvl="1" indent="-342900">
              <a:lnSpc>
                <a:spcPct val="150000"/>
              </a:lnSpc>
              <a:buFont typeface="+mj-lt"/>
              <a:buAutoNum type="arabicPeriod"/>
            </a:pPr>
            <a:r>
              <a:rPr lang="zh-CN" altLang="en-US" sz="1600" dirty="0"/>
              <a:t>浏览器直接访问指定的</a:t>
            </a:r>
            <a:r>
              <a:rPr lang="en-US" altLang="zh-CN" sz="1600" dirty="0"/>
              <a:t>CDN</a:t>
            </a:r>
            <a:r>
              <a:rPr lang="zh-CN" altLang="en-US" sz="1600" dirty="0"/>
              <a:t>结点。</a:t>
            </a:r>
          </a:p>
          <a:p>
            <a:pPr marL="228600" lvl="1">
              <a:lnSpc>
                <a:spcPct val="150000"/>
              </a:lnSpc>
              <a:spcBef>
                <a:spcPts val="0"/>
              </a:spcBef>
              <a:buFont typeface="Wingdings" panose="05000000000000000000" pitchFamily="2" charset="2"/>
              <a:buChar char="n"/>
            </a:pPr>
            <a:r>
              <a:rPr lang="zh-CN" altLang="en-US" sz="2400" dirty="0">
                <a:solidFill>
                  <a:prstClr val="black"/>
                </a:solidFill>
              </a:rPr>
              <a:t>防止资源被盗</a:t>
            </a:r>
          </a:p>
        </p:txBody>
      </p:sp>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normAutofit/>
          </a:bodyPr>
          <a:lstStyle/>
          <a:p>
            <a:r>
              <a:rPr lang="zh-CN" altLang="en-US" sz="3200" dirty="0"/>
              <a:t>内容分发网络</a:t>
            </a:r>
            <a:r>
              <a:rPr lang="en-US" altLang="zh-CN" sz="3200" dirty="0"/>
              <a:t>CDN</a:t>
            </a:r>
            <a:r>
              <a:rPr lang="zh-CN" altLang="en-US" sz="3200" dirty="0"/>
              <a:t>要解决的问题</a:t>
            </a:r>
            <a:endParaRPr kumimoji="1" lang="zh-CN" altLang="en-US" sz="3200" dirty="0"/>
          </a:p>
        </p:txBody>
      </p:sp>
      <p:sp>
        <p:nvSpPr>
          <p:cNvPr id="3" name="Rectangle 2">
            <a:extLst>
              <a:ext uri="{FF2B5EF4-FFF2-40B4-BE49-F238E27FC236}">
                <a16:creationId xmlns:a16="http://schemas.microsoft.com/office/drawing/2014/main" id="{D2ACCCAE-A15F-4556-872C-28CE07A82D9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97F73CB8-10FE-4CB5-8C2D-DBB082F252B8}"/>
              </a:ext>
            </a:extLst>
          </p:cNvPr>
          <p:cNvGraphicFramePr>
            <a:graphicFrameLocks noChangeAspect="1"/>
          </p:cNvGraphicFramePr>
          <p:nvPr>
            <p:extLst>
              <p:ext uri="{D42A27DB-BD31-4B8C-83A1-F6EECF244321}">
                <p14:modId xmlns:p14="http://schemas.microsoft.com/office/powerpoint/2010/main" val="1553517297"/>
              </p:ext>
            </p:extLst>
          </p:nvPr>
        </p:nvGraphicFramePr>
        <p:xfrm>
          <a:off x="7786254" y="1708726"/>
          <a:ext cx="3722409" cy="3874655"/>
        </p:xfrm>
        <a:graphic>
          <a:graphicData uri="http://schemas.openxmlformats.org/presentationml/2006/ole">
            <mc:AlternateContent xmlns:mc="http://schemas.openxmlformats.org/markup-compatibility/2006">
              <mc:Choice xmlns:v="urn:schemas-microsoft-com:vml" Requires="v">
                <p:oleObj spid="_x0000_s65558" r:id="rId4" imgW="4819516" imgH="5005422" progId="Visio.Drawing.15">
                  <p:embed/>
                </p:oleObj>
              </mc:Choice>
              <mc:Fallback>
                <p:oleObj r:id="rId4" imgW="4819516" imgH="5005422"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6254" y="1708726"/>
                        <a:ext cx="3722409" cy="3874655"/>
                      </a:xfrm>
                      <a:prstGeom prst="rect">
                        <a:avLst/>
                      </a:prstGeom>
                      <a:noFill/>
                    </p:spPr>
                  </p:pic>
                </p:oleObj>
              </mc:Fallback>
            </mc:AlternateContent>
          </a:graphicData>
        </a:graphic>
      </p:graphicFrame>
    </p:spTree>
    <p:extLst>
      <p:ext uri="{BB962C8B-B14F-4D97-AF65-F5344CB8AC3E}">
        <p14:creationId xmlns:p14="http://schemas.microsoft.com/office/powerpoint/2010/main" val="289610985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DD4BFE73-2FC9-424D-B1F6-1C2D4EF027E7}"/>
              </a:ext>
            </a:extLst>
          </p:cNvPr>
          <p:cNvSpPr>
            <a:spLocks noGrp="1"/>
          </p:cNvSpPr>
          <p:nvPr>
            <p:ph idx="1"/>
          </p:nvPr>
        </p:nvSpPr>
        <p:spPr/>
        <p:txBody>
          <a:bodyPr/>
          <a:lstStyle/>
          <a:p>
            <a:r>
              <a:rPr lang="zh-CN" altLang="en-US" dirty="0"/>
              <a:t>对等网络（</a:t>
            </a:r>
            <a:r>
              <a:rPr lang="en-US" altLang="zh-CN" dirty="0"/>
              <a:t>peer-to-peer</a:t>
            </a:r>
            <a:r>
              <a:rPr lang="zh-CN" altLang="en-US" dirty="0"/>
              <a:t>，</a:t>
            </a:r>
            <a:r>
              <a:rPr lang="en-US" altLang="zh-CN" dirty="0"/>
              <a:t>P2P</a:t>
            </a:r>
            <a:r>
              <a:rPr lang="zh-CN" altLang="en-US" dirty="0"/>
              <a:t>）是一种文件共享网络；</a:t>
            </a:r>
            <a:endParaRPr lang="en-US" altLang="zh-CN" dirty="0"/>
          </a:p>
          <a:p>
            <a:r>
              <a:rPr lang="zh-CN" altLang="en-US" dirty="0"/>
              <a:t>基本思路是将多台计算机聚在一起并且把它们的资源组成一个池，从而形成一个内容分发系统；</a:t>
            </a:r>
            <a:endParaRPr lang="en-US" altLang="zh-CN" dirty="0"/>
          </a:p>
          <a:p>
            <a:r>
              <a:rPr lang="en-US" altLang="zh-CN" dirty="0"/>
              <a:t>P2P</a:t>
            </a:r>
            <a:r>
              <a:rPr lang="zh-CN" altLang="en-US" dirty="0"/>
              <a:t>技术属于覆盖层网络（</a:t>
            </a:r>
            <a:r>
              <a:rPr lang="en-US" altLang="zh-CN" dirty="0"/>
              <a:t>Overlay Network</a:t>
            </a:r>
            <a:r>
              <a:rPr lang="zh-CN" altLang="en-US" dirty="0"/>
              <a:t>）的范畴，是一种对等网络结构；</a:t>
            </a:r>
            <a:endParaRPr lang="en-US" altLang="zh-CN" dirty="0"/>
          </a:p>
          <a:p>
            <a:r>
              <a:rPr lang="en-US" altLang="zh-CN" dirty="0"/>
              <a:t>P2P</a:t>
            </a:r>
            <a:r>
              <a:rPr lang="zh-CN" altLang="en-US" dirty="0"/>
              <a:t>网络有</a:t>
            </a:r>
            <a:r>
              <a:rPr lang="en-US" altLang="zh-CN" dirty="0"/>
              <a:t>3</a:t>
            </a:r>
            <a:r>
              <a:rPr lang="zh-CN" altLang="en-US" dirty="0"/>
              <a:t>种比较流行的组织结构，被应用在不同的</a:t>
            </a:r>
            <a:r>
              <a:rPr lang="en-US" altLang="zh-CN" dirty="0"/>
              <a:t>P2P</a:t>
            </a:r>
            <a:r>
              <a:rPr lang="zh-CN" altLang="en-US" dirty="0"/>
              <a:t>应用中</a:t>
            </a:r>
          </a:p>
        </p:txBody>
      </p:sp>
      <p:sp>
        <p:nvSpPr>
          <p:cNvPr id="2" name="标题 1">
            <a:extLst>
              <a:ext uri="{FF2B5EF4-FFF2-40B4-BE49-F238E27FC236}">
                <a16:creationId xmlns:a16="http://schemas.microsoft.com/office/drawing/2014/main" id="{0C89E2AB-6DB2-4724-A717-26456582D3AC}"/>
              </a:ext>
            </a:extLst>
          </p:cNvPr>
          <p:cNvSpPr>
            <a:spLocks noGrp="1"/>
          </p:cNvSpPr>
          <p:nvPr>
            <p:ph type="title"/>
          </p:nvPr>
        </p:nvSpPr>
        <p:spPr/>
        <p:txBody>
          <a:bodyPr/>
          <a:lstStyle/>
          <a:p>
            <a:r>
              <a:rPr lang="en-US" altLang="zh-CN" dirty="0"/>
              <a:t>P2P</a:t>
            </a:r>
            <a:r>
              <a:rPr lang="zh-CN" altLang="en-US" dirty="0"/>
              <a:t>应用系统体系结构</a:t>
            </a:r>
          </a:p>
        </p:txBody>
      </p:sp>
      <p:sp>
        <p:nvSpPr>
          <p:cNvPr id="5" name="灯片编号占位符 4">
            <a:extLst>
              <a:ext uri="{FF2B5EF4-FFF2-40B4-BE49-F238E27FC236}">
                <a16:creationId xmlns:a16="http://schemas.microsoft.com/office/drawing/2014/main" id="{F84D84B8-801E-4403-9DE7-31C7A0B52C5D}"/>
              </a:ext>
            </a:extLst>
          </p:cNvPr>
          <p:cNvSpPr>
            <a:spLocks noGrp="1"/>
          </p:cNvSpPr>
          <p:nvPr>
            <p:ph type="sldNum" sz="quarter" idx="12"/>
          </p:nvPr>
        </p:nvSpPr>
        <p:spPr/>
        <p:txBody>
          <a:bodyPr/>
          <a:lstStyle/>
          <a:p>
            <a:fld id="{C8BB1146-E542-4D4E-B8E9-6919A11DDD48}" type="slidenum">
              <a:rPr lang="en-US" smtClean="0"/>
              <a:t>175</a:t>
            </a:fld>
            <a:endParaRPr lang="en-US"/>
          </a:p>
        </p:txBody>
      </p:sp>
      <p:sp>
        <p:nvSpPr>
          <p:cNvPr id="7" name="Rectangle 2">
            <a:extLst>
              <a:ext uri="{FF2B5EF4-FFF2-40B4-BE49-F238E27FC236}">
                <a16:creationId xmlns:a16="http://schemas.microsoft.com/office/drawing/2014/main" id="{91B6DEE1-4F42-43B2-9912-62473D39F38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5051203A-FBBF-4E74-83DD-F8C3179EE7FE}"/>
              </a:ext>
            </a:extLst>
          </p:cNvPr>
          <p:cNvGraphicFramePr>
            <a:graphicFrameLocks noChangeAspect="1"/>
          </p:cNvGraphicFramePr>
          <p:nvPr>
            <p:extLst>
              <p:ext uri="{D42A27DB-BD31-4B8C-83A1-F6EECF244321}">
                <p14:modId xmlns:p14="http://schemas.microsoft.com/office/powerpoint/2010/main" val="2737466974"/>
              </p:ext>
            </p:extLst>
          </p:nvPr>
        </p:nvGraphicFramePr>
        <p:xfrm>
          <a:off x="2854036" y="3805238"/>
          <a:ext cx="5346700" cy="2324100"/>
        </p:xfrm>
        <a:graphic>
          <a:graphicData uri="http://schemas.openxmlformats.org/presentationml/2006/ole">
            <mc:AlternateContent xmlns:mc="http://schemas.openxmlformats.org/markup-compatibility/2006">
              <mc:Choice xmlns:v="urn:schemas-microsoft-com:vml" Requires="v">
                <p:oleObj spid="_x0000_s66582" r:id="rId3" imgW="6476675" imgH="2809875" progId="Visio.Drawing.15">
                  <p:embed/>
                </p:oleObj>
              </mc:Choice>
              <mc:Fallback>
                <p:oleObj r:id="rId3" imgW="6476675" imgH="280987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4036" y="3805238"/>
                        <a:ext cx="5346700" cy="2324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0813560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A556B1C-1C60-416E-90ED-0D05AE56A4E6}"/>
              </a:ext>
            </a:extLst>
          </p:cNvPr>
          <p:cNvSpPr>
            <a:spLocks noGrp="1"/>
          </p:cNvSpPr>
          <p:nvPr>
            <p:ph idx="1"/>
          </p:nvPr>
        </p:nvSpPr>
        <p:spPr/>
        <p:txBody>
          <a:bodyPr/>
          <a:lstStyle/>
          <a:p>
            <a:r>
              <a:rPr lang="zh-CN" altLang="en-US" dirty="0"/>
              <a:t>分布式科学计算</a:t>
            </a:r>
            <a:endParaRPr lang="en-US" altLang="zh-CN" dirty="0"/>
          </a:p>
          <a:p>
            <a:r>
              <a:rPr lang="zh-CN" altLang="en-US" dirty="0"/>
              <a:t>文件共享</a:t>
            </a:r>
            <a:endParaRPr lang="en-US" altLang="zh-CN" dirty="0"/>
          </a:p>
          <a:p>
            <a:r>
              <a:rPr lang="zh-CN" altLang="en-US" dirty="0"/>
              <a:t>流媒体直播和点播</a:t>
            </a:r>
            <a:endParaRPr lang="en-US" altLang="zh-CN" dirty="0"/>
          </a:p>
          <a:p>
            <a:r>
              <a:rPr lang="en-US" altLang="zh-CN" dirty="0"/>
              <a:t>IP</a:t>
            </a:r>
            <a:r>
              <a:rPr lang="zh-CN" altLang="en-US" dirty="0"/>
              <a:t>层语音通信</a:t>
            </a:r>
            <a:endParaRPr lang="en-US" altLang="zh-CN" dirty="0"/>
          </a:p>
          <a:p>
            <a:r>
              <a:rPr lang="zh-CN" altLang="en-US" dirty="0"/>
              <a:t>网络游戏平台</a:t>
            </a:r>
            <a:endParaRPr lang="en-US" altLang="zh-CN" dirty="0"/>
          </a:p>
          <a:p>
            <a:r>
              <a:rPr lang="zh-CN" altLang="en-US" dirty="0"/>
              <a:t>区块链</a:t>
            </a:r>
          </a:p>
        </p:txBody>
      </p:sp>
      <p:sp>
        <p:nvSpPr>
          <p:cNvPr id="3" name="标题 2">
            <a:extLst>
              <a:ext uri="{FF2B5EF4-FFF2-40B4-BE49-F238E27FC236}">
                <a16:creationId xmlns:a16="http://schemas.microsoft.com/office/drawing/2014/main" id="{1CC21792-E788-42E0-BE8B-D4998223C06D}"/>
              </a:ext>
            </a:extLst>
          </p:cNvPr>
          <p:cNvSpPr>
            <a:spLocks noGrp="1"/>
          </p:cNvSpPr>
          <p:nvPr>
            <p:ph type="title"/>
          </p:nvPr>
        </p:nvSpPr>
        <p:spPr/>
        <p:txBody>
          <a:bodyPr/>
          <a:lstStyle/>
          <a:p>
            <a:r>
              <a:rPr lang="en-US" altLang="zh-CN" dirty="0"/>
              <a:t>P2P</a:t>
            </a:r>
            <a:r>
              <a:rPr lang="zh-CN" altLang="en-US" dirty="0"/>
              <a:t>典型的应用领域包括</a:t>
            </a:r>
          </a:p>
        </p:txBody>
      </p:sp>
      <p:sp>
        <p:nvSpPr>
          <p:cNvPr id="6" name="灯片编号占位符 5">
            <a:extLst>
              <a:ext uri="{FF2B5EF4-FFF2-40B4-BE49-F238E27FC236}">
                <a16:creationId xmlns:a16="http://schemas.microsoft.com/office/drawing/2014/main" id="{308DBAF7-6DE3-407B-8564-3B9289563F22}"/>
              </a:ext>
            </a:extLst>
          </p:cNvPr>
          <p:cNvSpPr>
            <a:spLocks noGrp="1"/>
          </p:cNvSpPr>
          <p:nvPr>
            <p:ph type="sldNum" sz="quarter" idx="12"/>
          </p:nvPr>
        </p:nvSpPr>
        <p:spPr/>
        <p:txBody>
          <a:bodyPr/>
          <a:lstStyle/>
          <a:p>
            <a:fld id="{C8BB1146-E542-4D4E-B8E9-6919A11DDD48}" type="slidenum">
              <a:rPr lang="en-US" smtClean="0"/>
              <a:t>176</a:t>
            </a:fld>
            <a:endParaRPr lang="en-US"/>
          </a:p>
        </p:txBody>
      </p:sp>
    </p:spTree>
    <p:extLst>
      <p:ext uri="{BB962C8B-B14F-4D97-AF65-F5344CB8AC3E}">
        <p14:creationId xmlns:p14="http://schemas.microsoft.com/office/powerpoint/2010/main" val="698683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9A0AB6E3-0F56-4C61-95EC-427055203F59}"/>
              </a:ext>
            </a:extLst>
          </p:cNvPr>
          <p:cNvSpPr>
            <a:spLocks noGrp="1"/>
          </p:cNvSpPr>
          <p:nvPr>
            <p:ph idx="1"/>
          </p:nvPr>
        </p:nvSpPr>
        <p:spPr>
          <a:xfrm>
            <a:off x="660400" y="1130300"/>
            <a:ext cx="5129530" cy="5003800"/>
          </a:xfrm>
        </p:spPr>
        <p:txBody>
          <a:bodyPr/>
          <a:lstStyle/>
          <a:p>
            <a:pPr>
              <a:lnSpc>
                <a:spcPct val="150000"/>
              </a:lnSpc>
            </a:pPr>
            <a:r>
              <a:rPr lang="en-US" altLang="zh-CN" dirty="0"/>
              <a:t>P2P </a:t>
            </a:r>
            <a:r>
              <a:rPr lang="zh-CN" altLang="en-US" dirty="0"/>
              <a:t>（</a:t>
            </a:r>
            <a:r>
              <a:rPr lang="en-US" altLang="zh-CN" dirty="0"/>
              <a:t>Peer to Peer</a:t>
            </a:r>
            <a:r>
              <a:rPr lang="zh-CN" altLang="en-US" dirty="0"/>
              <a:t>）是一个点到点的对等模型，每台主机既是服务器，又是客户端</a:t>
            </a:r>
          </a:p>
          <a:p>
            <a:pPr>
              <a:lnSpc>
                <a:spcPct val="150000"/>
              </a:lnSpc>
            </a:pPr>
            <a:r>
              <a:rPr lang="zh-CN" altLang="en-US" dirty="0"/>
              <a:t>在 </a:t>
            </a:r>
            <a:r>
              <a:rPr lang="en-US" altLang="zh-CN" dirty="0"/>
              <a:t>P2P </a:t>
            </a:r>
            <a:r>
              <a:rPr lang="zh-CN" altLang="en-US" dirty="0"/>
              <a:t>工作方式下，所有的音频</a:t>
            </a:r>
            <a:r>
              <a:rPr lang="en-US" altLang="zh-CN" dirty="0"/>
              <a:t>/</a:t>
            </a:r>
            <a:r>
              <a:rPr lang="zh-CN" altLang="en-US" dirty="0"/>
              <a:t>视频文件都是在普通的互联网用户之间传输，解决了集中式媒体服务器可能出现的瓶颈问题。</a:t>
            </a:r>
          </a:p>
        </p:txBody>
      </p:sp>
      <p:sp>
        <p:nvSpPr>
          <p:cNvPr id="2" name="标题 1">
            <a:extLst>
              <a:ext uri="{FF2B5EF4-FFF2-40B4-BE49-F238E27FC236}">
                <a16:creationId xmlns:a16="http://schemas.microsoft.com/office/drawing/2014/main" id="{7A2E882D-668D-4903-B133-718F8D0EB8A1}"/>
              </a:ext>
            </a:extLst>
          </p:cNvPr>
          <p:cNvSpPr>
            <a:spLocks noGrp="1"/>
          </p:cNvSpPr>
          <p:nvPr>
            <p:ph type="title"/>
          </p:nvPr>
        </p:nvSpPr>
        <p:spPr/>
        <p:txBody>
          <a:bodyPr>
            <a:normAutofit/>
          </a:bodyPr>
          <a:lstStyle/>
          <a:p>
            <a:r>
              <a:rPr lang="zh-CN" altLang="en-US" sz="2800" dirty="0"/>
              <a:t>基于</a:t>
            </a:r>
            <a:r>
              <a:rPr lang="en-US" altLang="zh-CN" sz="2800" dirty="0"/>
              <a:t>P2P </a:t>
            </a:r>
            <a:r>
              <a:rPr lang="zh-CN" altLang="en-US" sz="2800" dirty="0"/>
              <a:t>下载媒体流示例：</a:t>
            </a:r>
            <a:r>
              <a:rPr lang="zh-CN" altLang="en-US" sz="2800" dirty="0">
                <a:latin typeface="+mn-ea"/>
              </a:rPr>
              <a:t>下载</a:t>
            </a:r>
            <a:r>
              <a:rPr lang="en-US" altLang="zh-CN" sz="2800" dirty="0">
                <a:latin typeface="+mn-ea"/>
              </a:rPr>
              <a:t>MP3</a:t>
            </a:r>
            <a:endParaRPr lang="zh-CN" altLang="en-US" dirty="0"/>
          </a:p>
        </p:txBody>
      </p:sp>
      <p:grpSp>
        <p:nvGrpSpPr>
          <p:cNvPr id="3" name="组合 2">
            <a:extLst>
              <a:ext uri="{FF2B5EF4-FFF2-40B4-BE49-F238E27FC236}">
                <a16:creationId xmlns:a16="http://schemas.microsoft.com/office/drawing/2014/main" id="{8B9B6857-2885-4736-8431-635221C13345}"/>
              </a:ext>
            </a:extLst>
          </p:cNvPr>
          <p:cNvGrpSpPr/>
          <p:nvPr/>
        </p:nvGrpSpPr>
        <p:grpSpPr>
          <a:xfrm>
            <a:off x="6096000" y="1745672"/>
            <a:ext cx="5266851" cy="3294319"/>
            <a:chOff x="2407447" y="1352626"/>
            <a:chExt cx="6595514" cy="3872094"/>
          </a:xfrm>
        </p:grpSpPr>
        <p:pic>
          <p:nvPicPr>
            <p:cNvPr id="12" name="Picture 197" descr="jisuanji">
              <a:extLst>
                <a:ext uri="{FF2B5EF4-FFF2-40B4-BE49-F238E27FC236}">
                  <a16:creationId xmlns:a16="http://schemas.microsoft.com/office/drawing/2014/main" id="{B099D983-7D01-4FFE-B061-039100615B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7447" y="2483060"/>
              <a:ext cx="665865" cy="6658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97" descr="jisuanji">
              <a:extLst>
                <a:ext uri="{FF2B5EF4-FFF2-40B4-BE49-F238E27FC236}">
                  <a16:creationId xmlns:a16="http://schemas.microsoft.com/office/drawing/2014/main" id="{E9F23272-43F5-459E-9E53-2405AFA646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0605" y="1352626"/>
              <a:ext cx="665865" cy="66586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97" descr="jisuanji">
              <a:extLst>
                <a:ext uri="{FF2B5EF4-FFF2-40B4-BE49-F238E27FC236}">
                  <a16:creationId xmlns:a16="http://schemas.microsoft.com/office/drawing/2014/main" id="{B1AD4446-8ECE-451F-B03B-7C63BF2AC5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49064" y="1448637"/>
              <a:ext cx="665865" cy="6658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97" descr="jisuanji">
              <a:extLst>
                <a:ext uri="{FF2B5EF4-FFF2-40B4-BE49-F238E27FC236}">
                  <a16:creationId xmlns:a16="http://schemas.microsoft.com/office/drawing/2014/main" id="{67903CC2-C93F-4E62-B03D-52CED36F94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4541" y="3982789"/>
              <a:ext cx="665865" cy="66586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97" descr="jisuanji">
              <a:extLst>
                <a:ext uri="{FF2B5EF4-FFF2-40B4-BE49-F238E27FC236}">
                  <a16:creationId xmlns:a16="http://schemas.microsoft.com/office/drawing/2014/main" id="{7FE3E230-B52F-429A-8F6A-FE1B392791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0872" y="4558853"/>
              <a:ext cx="665865" cy="66586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97" descr="jisuanji">
              <a:extLst>
                <a:ext uri="{FF2B5EF4-FFF2-40B4-BE49-F238E27FC236}">
                  <a16:creationId xmlns:a16="http://schemas.microsoft.com/office/drawing/2014/main" id="{3504E9C6-0AA9-42B2-B756-11FAF7CD71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7096" y="3982789"/>
              <a:ext cx="665865" cy="6658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457">
              <a:extLst>
                <a:ext uri="{FF2B5EF4-FFF2-40B4-BE49-F238E27FC236}">
                  <a16:creationId xmlns:a16="http://schemas.microsoft.com/office/drawing/2014/main" id="{304DC63E-0989-4875-941A-4C6A06FA378C}"/>
                </a:ext>
              </a:extLst>
            </p:cNvPr>
            <p:cNvGrpSpPr>
              <a:grpSpLocks/>
            </p:cNvGrpSpPr>
            <p:nvPr/>
          </p:nvGrpSpPr>
          <p:grpSpPr bwMode="auto">
            <a:xfrm>
              <a:off x="4149904" y="2038835"/>
              <a:ext cx="3620691" cy="1731099"/>
              <a:chOff x="1776" y="2783"/>
              <a:chExt cx="1824" cy="721"/>
            </a:xfrm>
            <a:solidFill>
              <a:schemeClr val="bg1">
                <a:lumMod val="95000"/>
              </a:schemeClr>
            </a:solidFill>
            <a:effectLst>
              <a:outerShdw blurRad="50800" dist="38100" dir="5400000" algn="t" rotWithShape="0">
                <a:prstClr val="black">
                  <a:alpha val="40000"/>
                </a:prstClr>
              </a:outerShdw>
            </a:effectLst>
          </p:grpSpPr>
          <p:grpSp>
            <p:nvGrpSpPr>
              <p:cNvPr id="19" name="Group 458">
                <a:extLst>
                  <a:ext uri="{FF2B5EF4-FFF2-40B4-BE49-F238E27FC236}">
                    <a16:creationId xmlns:a16="http://schemas.microsoft.com/office/drawing/2014/main" id="{F697B7A1-38EB-4467-8D8B-09E858195907}"/>
                  </a:ext>
                </a:extLst>
              </p:cNvPr>
              <p:cNvGrpSpPr>
                <a:grpSpLocks/>
              </p:cNvGrpSpPr>
              <p:nvPr/>
            </p:nvGrpSpPr>
            <p:grpSpPr bwMode="auto">
              <a:xfrm>
                <a:off x="1787" y="2783"/>
                <a:ext cx="1813" cy="721"/>
                <a:chOff x="1787" y="2783"/>
                <a:chExt cx="1813" cy="721"/>
              </a:xfrm>
              <a:grpFill/>
            </p:grpSpPr>
            <p:sp>
              <p:nvSpPr>
                <p:cNvPr id="29" name="Oval 459">
                  <a:extLst>
                    <a:ext uri="{FF2B5EF4-FFF2-40B4-BE49-F238E27FC236}">
                      <a16:creationId xmlns:a16="http://schemas.microsoft.com/office/drawing/2014/main" id="{1225AD11-E9DE-4271-B0BF-7F4CA587BF89}"/>
                    </a:ext>
                  </a:extLst>
                </p:cNvPr>
                <p:cNvSpPr>
                  <a:spLocks noChangeArrowheads="1"/>
                </p:cNvSpPr>
                <p:nvPr/>
              </p:nvSpPr>
              <p:spPr bwMode="auto">
                <a:xfrm>
                  <a:off x="2413" y="2783"/>
                  <a:ext cx="780" cy="29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30" name="Oval 460">
                  <a:extLst>
                    <a:ext uri="{FF2B5EF4-FFF2-40B4-BE49-F238E27FC236}">
                      <a16:creationId xmlns:a16="http://schemas.microsoft.com/office/drawing/2014/main" id="{5305FC5A-87B7-4FF8-8379-4E97F13A2395}"/>
                    </a:ext>
                  </a:extLst>
                </p:cNvPr>
                <p:cNvSpPr>
                  <a:spLocks noChangeArrowheads="1"/>
                </p:cNvSpPr>
                <p:nvPr/>
              </p:nvSpPr>
              <p:spPr bwMode="auto">
                <a:xfrm>
                  <a:off x="1974" y="2863"/>
                  <a:ext cx="593" cy="29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31" name="Oval 461">
                  <a:extLst>
                    <a:ext uri="{FF2B5EF4-FFF2-40B4-BE49-F238E27FC236}">
                      <a16:creationId xmlns:a16="http://schemas.microsoft.com/office/drawing/2014/main" id="{2F3DB709-665E-4E0C-A20F-17A5C8A04715}"/>
                    </a:ext>
                  </a:extLst>
                </p:cNvPr>
                <p:cNvSpPr>
                  <a:spLocks noChangeArrowheads="1"/>
                </p:cNvSpPr>
                <p:nvPr/>
              </p:nvSpPr>
              <p:spPr bwMode="auto">
                <a:xfrm>
                  <a:off x="1787" y="3045"/>
                  <a:ext cx="396" cy="233"/>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32" name="Oval 462">
                  <a:extLst>
                    <a:ext uri="{FF2B5EF4-FFF2-40B4-BE49-F238E27FC236}">
                      <a16:creationId xmlns:a16="http://schemas.microsoft.com/office/drawing/2014/main" id="{BE99B1BF-6F0D-43BB-88F3-CAAEF6622934}"/>
                    </a:ext>
                  </a:extLst>
                </p:cNvPr>
                <p:cNvSpPr>
                  <a:spLocks noChangeArrowheads="1"/>
                </p:cNvSpPr>
                <p:nvPr/>
              </p:nvSpPr>
              <p:spPr bwMode="auto">
                <a:xfrm>
                  <a:off x="1908" y="3154"/>
                  <a:ext cx="604" cy="25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33" name="Oval 463">
                  <a:extLst>
                    <a:ext uri="{FF2B5EF4-FFF2-40B4-BE49-F238E27FC236}">
                      <a16:creationId xmlns:a16="http://schemas.microsoft.com/office/drawing/2014/main" id="{329374DB-EDEC-48F7-AB0E-0D889068E08F}"/>
                    </a:ext>
                  </a:extLst>
                </p:cNvPr>
                <p:cNvSpPr>
                  <a:spLocks noChangeArrowheads="1"/>
                </p:cNvSpPr>
                <p:nvPr/>
              </p:nvSpPr>
              <p:spPr bwMode="auto">
                <a:xfrm>
                  <a:off x="2347" y="3198"/>
                  <a:ext cx="912" cy="30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34" name="Oval 464">
                  <a:extLst>
                    <a:ext uri="{FF2B5EF4-FFF2-40B4-BE49-F238E27FC236}">
                      <a16:creationId xmlns:a16="http://schemas.microsoft.com/office/drawing/2014/main" id="{FB137213-1E09-4249-958C-207D1FFB4F1D}"/>
                    </a:ext>
                  </a:extLst>
                </p:cNvPr>
                <p:cNvSpPr>
                  <a:spLocks noChangeArrowheads="1"/>
                </p:cNvSpPr>
                <p:nvPr/>
              </p:nvSpPr>
              <p:spPr bwMode="auto">
                <a:xfrm>
                  <a:off x="2941" y="2870"/>
                  <a:ext cx="571" cy="22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35" name="Oval 465">
                  <a:extLst>
                    <a:ext uri="{FF2B5EF4-FFF2-40B4-BE49-F238E27FC236}">
                      <a16:creationId xmlns:a16="http://schemas.microsoft.com/office/drawing/2014/main" id="{DC843CA5-9064-43D7-A6F5-11C24F0A4B9A}"/>
                    </a:ext>
                  </a:extLst>
                </p:cNvPr>
                <p:cNvSpPr>
                  <a:spLocks noChangeArrowheads="1"/>
                </p:cNvSpPr>
                <p:nvPr/>
              </p:nvSpPr>
              <p:spPr bwMode="auto">
                <a:xfrm>
                  <a:off x="3029" y="3023"/>
                  <a:ext cx="571" cy="22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36" name="Oval 466">
                  <a:extLst>
                    <a:ext uri="{FF2B5EF4-FFF2-40B4-BE49-F238E27FC236}">
                      <a16:creationId xmlns:a16="http://schemas.microsoft.com/office/drawing/2014/main" id="{EE603DBD-5CFE-41A7-A9B1-27791418B54A}"/>
                    </a:ext>
                  </a:extLst>
                </p:cNvPr>
                <p:cNvSpPr>
                  <a:spLocks noChangeArrowheads="1"/>
                </p:cNvSpPr>
                <p:nvPr/>
              </p:nvSpPr>
              <p:spPr bwMode="auto">
                <a:xfrm>
                  <a:off x="2974" y="3074"/>
                  <a:ext cx="571" cy="37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37" name="Oval 467">
                  <a:extLst>
                    <a:ext uri="{FF2B5EF4-FFF2-40B4-BE49-F238E27FC236}">
                      <a16:creationId xmlns:a16="http://schemas.microsoft.com/office/drawing/2014/main" id="{29BB4D23-3D36-49BE-A0B1-EFB0F46370AD}"/>
                    </a:ext>
                  </a:extLst>
                </p:cNvPr>
                <p:cNvSpPr>
                  <a:spLocks noChangeArrowheads="1"/>
                </p:cNvSpPr>
                <p:nvPr/>
              </p:nvSpPr>
              <p:spPr bwMode="auto">
                <a:xfrm>
                  <a:off x="2117" y="2957"/>
                  <a:ext cx="1175" cy="37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grpSp>
          <p:sp>
            <p:nvSpPr>
              <p:cNvPr id="22" name="Oval 470">
                <a:extLst>
                  <a:ext uri="{FF2B5EF4-FFF2-40B4-BE49-F238E27FC236}">
                    <a16:creationId xmlns:a16="http://schemas.microsoft.com/office/drawing/2014/main" id="{9D3D2BDA-DE83-410F-8713-A0BC7EB26B53}"/>
                  </a:ext>
                </a:extLst>
              </p:cNvPr>
              <p:cNvSpPr>
                <a:spLocks noChangeArrowheads="1"/>
              </p:cNvSpPr>
              <p:nvPr/>
            </p:nvSpPr>
            <p:spPr bwMode="auto">
              <a:xfrm>
                <a:off x="1776" y="3030"/>
                <a:ext cx="396" cy="234"/>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5" name="Oval 473">
                <a:extLst>
                  <a:ext uri="{FF2B5EF4-FFF2-40B4-BE49-F238E27FC236}">
                    <a16:creationId xmlns:a16="http://schemas.microsoft.com/office/drawing/2014/main" id="{D1229828-CD33-42E2-ACCA-42D216884A8A}"/>
                  </a:ext>
                </a:extLst>
              </p:cNvPr>
              <p:cNvSpPr>
                <a:spLocks noChangeArrowheads="1"/>
              </p:cNvSpPr>
              <p:nvPr/>
            </p:nvSpPr>
            <p:spPr bwMode="auto">
              <a:xfrm>
                <a:off x="2930" y="2855"/>
                <a:ext cx="571" cy="22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6" name="Oval 474">
                <a:extLst>
                  <a:ext uri="{FF2B5EF4-FFF2-40B4-BE49-F238E27FC236}">
                    <a16:creationId xmlns:a16="http://schemas.microsoft.com/office/drawing/2014/main" id="{253D3F6A-2923-4B4D-8207-DA948AD28042}"/>
                  </a:ext>
                </a:extLst>
              </p:cNvPr>
              <p:cNvSpPr>
                <a:spLocks noChangeArrowheads="1"/>
              </p:cNvSpPr>
              <p:nvPr/>
            </p:nvSpPr>
            <p:spPr bwMode="auto">
              <a:xfrm>
                <a:off x="3018" y="3008"/>
                <a:ext cx="571" cy="22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8" name="Oval 476">
                <a:extLst>
                  <a:ext uri="{FF2B5EF4-FFF2-40B4-BE49-F238E27FC236}">
                    <a16:creationId xmlns:a16="http://schemas.microsoft.com/office/drawing/2014/main" id="{EE5E523B-CEE9-4061-8CD1-1B1E4BB52231}"/>
                  </a:ext>
                </a:extLst>
              </p:cNvPr>
              <p:cNvSpPr>
                <a:spLocks noChangeArrowheads="1"/>
              </p:cNvSpPr>
              <p:nvPr/>
            </p:nvSpPr>
            <p:spPr bwMode="auto">
              <a:xfrm>
                <a:off x="2106" y="2943"/>
                <a:ext cx="1175" cy="37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grpSp>
        <p:sp>
          <p:nvSpPr>
            <p:cNvPr id="38" name="Text Box 477">
              <a:extLst>
                <a:ext uri="{FF2B5EF4-FFF2-40B4-BE49-F238E27FC236}">
                  <a16:creationId xmlns:a16="http://schemas.microsoft.com/office/drawing/2014/main" id="{6EF797F9-B916-42A8-AFE5-5F36AE51BF0B}"/>
                </a:ext>
              </a:extLst>
            </p:cNvPr>
            <p:cNvSpPr txBox="1">
              <a:spLocks noChangeArrowheads="1"/>
            </p:cNvSpPr>
            <p:nvPr/>
          </p:nvSpPr>
          <p:spPr bwMode="auto">
            <a:xfrm>
              <a:off x="5561904" y="2760197"/>
              <a:ext cx="943360" cy="372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zh-CN" altLang="en-US" sz="1600" b="1" dirty="0">
                  <a:solidFill>
                    <a:sysClr val="windowText" lastClr="000000"/>
                  </a:solidFill>
                  <a:latin typeface="微软雅黑" pitchFamily="34" charset="-122"/>
                  <a:ea typeface="微软雅黑" pitchFamily="34" charset="-122"/>
                </a:rPr>
                <a:t>互联网</a:t>
              </a:r>
            </a:p>
          </p:txBody>
        </p:sp>
        <p:sp>
          <p:nvSpPr>
            <p:cNvPr id="39" name="Line 479">
              <a:extLst>
                <a:ext uri="{FF2B5EF4-FFF2-40B4-BE49-F238E27FC236}">
                  <a16:creationId xmlns:a16="http://schemas.microsoft.com/office/drawing/2014/main" id="{9ED05087-0F5D-46FA-8043-4C7D8963D031}"/>
                </a:ext>
              </a:extLst>
            </p:cNvPr>
            <p:cNvSpPr>
              <a:spLocks noChangeShapeType="1"/>
            </p:cNvSpPr>
            <p:nvPr/>
          </p:nvSpPr>
          <p:spPr bwMode="auto">
            <a:xfrm>
              <a:off x="3056469" y="2753411"/>
              <a:ext cx="1093437" cy="230265"/>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endParaRPr>
            </a:p>
          </p:txBody>
        </p:sp>
        <p:sp>
          <p:nvSpPr>
            <p:cNvPr id="40" name="Line 480">
              <a:extLst>
                <a:ext uri="{FF2B5EF4-FFF2-40B4-BE49-F238E27FC236}">
                  <a16:creationId xmlns:a16="http://schemas.microsoft.com/office/drawing/2014/main" id="{A822DF6C-2F24-41CA-BA8C-76A3E76090F7}"/>
                </a:ext>
              </a:extLst>
            </p:cNvPr>
            <p:cNvSpPr>
              <a:spLocks noChangeShapeType="1"/>
            </p:cNvSpPr>
            <p:nvPr/>
          </p:nvSpPr>
          <p:spPr bwMode="auto">
            <a:xfrm rot="10800000">
              <a:off x="2919411" y="2869180"/>
              <a:ext cx="1162717" cy="230264"/>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endParaRPr>
            </a:p>
          </p:txBody>
        </p:sp>
        <p:sp>
          <p:nvSpPr>
            <p:cNvPr id="41" name="Text Box 2748">
              <a:extLst>
                <a:ext uri="{FF2B5EF4-FFF2-40B4-BE49-F238E27FC236}">
                  <a16:creationId xmlns:a16="http://schemas.microsoft.com/office/drawing/2014/main" id="{861C2126-A9EA-4547-A373-4E98C0DADC5F}"/>
                </a:ext>
              </a:extLst>
            </p:cNvPr>
            <p:cNvSpPr txBox="1">
              <a:spLocks noChangeArrowheads="1"/>
            </p:cNvSpPr>
            <p:nvPr/>
          </p:nvSpPr>
          <p:spPr bwMode="auto">
            <a:xfrm>
              <a:off x="8201148" y="2656910"/>
              <a:ext cx="489821" cy="406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800" b="1" dirty="0">
                  <a:solidFill>
                    <a:srgbClr val="0000FF"/>
                  </a:solidFill>
                  <a:latin typeface="微软雅黑" pitchFamily="34" charset="-122"/>
                  <a:ea typeface="微软雅黑" pitchFamily="34" charset="-122"/>
                  <a:sym typeface="Symbol" pitchFamily="18" charset="2"/>
                </a:rPr>
                <a:t></a:t>
              </a:r>
            </a:p>
          </p:txBody>
        </p:sp>
        <p:sp>
          <p:nvSpPr>
            <p:cNvPr id="42" name="Line 2750">
              <a:extLst>
                <a:ext uri="{FF2B5EF4-FFF2-40B4-BE49-F238E27FC236}">
                  <a16:creationId xmlns:a16="http://schemas.microsoft.com/office/drawing/2014/main" id="{00E1609C-DD80-48A5-8C9F-8902C69FD9C2}"/>
                </a:ext>
              </a:extLst>
            </p:cNvPr>
            <p:cNvSpPr>
              <a:spLocks noChangeShapeType="1"/>
            </p:cNvSpPr>
            <p:nvPr/>
          </p:nvSpPr>
          <p:spPr bwMode="auto">
            <a:xfrm rot="816166">
              <a:off x="4573121" y="1786555"/>
              <a:ext cx="1093437" cy="230265"/>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3" name="Line 2751">
              <a:extLst>
                <a:ext uri="{FF2B5EF4-FFF2-40B4-BE49-F238E27FC236}">
                  <a16:creationId xmlns:a16="http://schemas.microsoft.com/office/drawing/2014/main" id="{8A1C4257-9084-45A4-91C5-9DA213B94BAA}"/>
                </a:ext>
              </a:extLst>
            </p:cNvPr>
            <p:cNvSpPr>
              <a:spLocks noChangeShapeType="1"/>
            </p:cNvSpPr>
            <p:nvPr/>
          </p:nvSpPr>
          <p:spPr bwMode="auto">
            <a:xfrm rot="11616166">
              <a:off x="4405943" y="1879425"/>
              <a:ext cx="1162717" cy="230264"/>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4" name="Line 2753">
              <a:extLst>
                <a:ext uri="{FF2B5EF4-FFF2-40B4-BE49-F238E27FC236}">
                  <a16:creationId xmlns:a16="http://schemas.microsoft.com/office/drawing/2014/main" id="{7C8BAEA8-0E55-4B61-9CCE-5EE9116A48B0}"/>
                </a:ext>
              </a:extLst>
            </p:cNvPr>
            <p:cNvSpPr>
              <a:spLocks noChangeShapeType="1"/>
            </p:cNvSpPr>
            <p:nvPr/>
          </p:nvSpPr>
          <p:spPr bwMode="auto">
            <a:xfrm rot="18950026">
              <a:off x="3809523" y="3671712"/>
              <a:ext cx="1093437" cy="230264"/>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5" name="Line 2754">
              <a:extLst>
                <a:ext uri="{FF2B5EF4-FFF2-40B4-BE49-F238E27FC236}">
                  <a16:creationId xmlns:a16="http://schemas.microsoft.com/office/drawing/2014/main" id="{769D8222-641D-42FF-8C23-DF60F47C4EDA}"/>
                </a:ext>
              </a:extLst>
            </p:cNvPr>
            <p:cNvSpPr>
              <a:spLocks noChangeShapeType="1"/>
            </p:cNvSpPr>
            <p:nvPr/>
          </p:nvSpPr>
          <p:spPr bwMode="auto">
            <a:xfrm rot="8150026">
              <a:off x="3797474" y="3815467"/>
              <a:ext cx="1162717" cy="230265"/>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6" name="Line 2756">
              <a:extLst>
                <a:ext uri="{FF2B5EF4-FFF2-40B4-BE49-F238E27FC236}">
                  <a16:creationId xmlns:a16="http://schemas.microsoft.com/office/drawing/2014/main" id="{FBF5328F-CF9F-461C-B96F-F2518E34D725}"/>
                </a:ext>
              </a:extLst>
            </p:cNvPr>
            <p:cNvSpPr>
              <a:spLocks noChangeShapeType="1"/>
            </p:cNvSpPr>
            <p:nvPr/>
          </p:nvSpPr>
          <p:spPr bwMode="auto">
            <a:xfrm rot="13567995">
              <a:off x="5913384" y="4077356"/>
              <a:ext cx="923601" cy="272607"/>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7" name="Line 2757">
              <a:extLst>
                <a:ext uri="{FF2B5EF4-FFF2-40B4-BE49-F238E27FC236}">
                  <a16:creationId xmlns:a16="http://schemas.microsoft.com/office/drawing/2014/main" id="{E9BC08BE-D4AA-4B24-9AEA-1D90F8278DBA}"/>
                </a:ext>
              </a:extLst>
            </p:cNvPr>
            <p:cNvSpPr>
              <a:spLocks noChangeShapeType="1"/>
            </p:cNvSpPr>
            <p:nvPr/>
          </p:nvSpPr>
          <p:spPr bwMode="auto">
            <a:xfrm rot="2767995">
              <a:off x="6054315" y="4059545"/>
              <a:ext cx="982121" cy="272605"/>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8" name="Line 2759">
              <a:extLst>
                <a:ext uri="{FF2B5EF4-FFF2-40B4-BE49-F238E27FC236}">
                  <a16:creationId xmlns:a16="http://schemas.microsoft.com/office/drawing/2014/main" id="{92A9E66F-3475-4176-9178-407C92944379}"/>
                </a:ext>
              </a:extLst>
            </p:cNvPr>
            <p:cNvSpPr>
              <a:spLocks noChangeShapeType="1"/>
            </p:cNvSpPr>
            <p:nvPr/>
          </p:nvSpPr>
          <p:spPr bwMode="auto">
            <a:xfrm rot="18997895">
              <a:off x="7019046" y="1918862"/>
              <a:ext cx="1093437" cy="230265"/>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9" name="Line 2760">
              <a:extLst>
                <a:ext uri="{FF2B5EF4-FFF2-40B4-BE49-F238E27FC236}">
                  <a16:creationId xmlns:a16="http://schemas.microsoft.com/office/drawing/2014/main" id="{2C3C84F0-8A41-430C-A15F-18468A20BEF8}"/>
                </a:ext>
              </a:extLst>
            </p:cNvPr>
            <p:cNvSpPr>
              <a:spLocks noChangeShapeType="1"/>
            </p:cNvSpPr>
            <p:nvPr/>
          </p:nvSpPr>
          <p:spPr bwMode="auto">
            <a:xfrm rot="8197895">
              <a:off x="7234419" y="1988833"/>
              <a:ext cx="939813" cy="187009"/>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50" name="Line 2762">
              <a:extLst>
                <a:ext uri="{FF2B5EF4-FFF2-40B4-BE49-F238E27FC236}">
                  <a16:creationId xmlns:a16="http://schemas.microsoft.com/office/drawing/2014/main" id="{2063693B-A7EA-4F4F-8488-4BC4CAF27A33}"/>
                </a:ext>
              </a:extLst>
            </p:cNvPr>
            <p:cNvSpPr>
              <a:spLocks noChangeShapeType="1"/>
            </p:cNvSpPr>
            <p:nvPr/>
          </p:nvSpPr>
          <p:spPr bwMode="auto">
            <a:xfrm rot="1048487">
              <a:off x="7497990" y="3656445"/>
              <a:ext cx="1093437" cy="230264"/>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51" name="Line 2763">
              <a:extLst>
                <a:ext uri="{FF2B5EF4-FFF2-40B4-BE49-F238E27FC236}">
                  <a16:creationId xmlns:a16="http://schemas.microsoft.com/office/drawing/2014/main" id="{2D7AD38B-B595-4E64-887B-E099A239C1D6}"/>
                </a:ext>
              </a:extLst>
            </p:cNvPr>
            <p:cNvSpPr>
              <a:spLocks noChangeShapeType="1"/>
            </p:cNvSpPr>
            <p:nvPr/>
          </p:nvSpPr>
          <p:spPr bwMode="auto">
            <a:xfrm rot="11848487">
              <a:off x="7324786" y="3740409"/>
              <a:ext cx="1162717" cy="230264"/>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52" name="Text Box 2767">
              <a:extLst>
                <a:ext uri="{FF2B5EF4-FFF2-40B4-BE49-F238E27FC236}">
                  <a16:creationId xmlns:a16="http://schemas.microsoft.com/office/drawing/2014/main" id="{95A5887C-D40A-4E1D-BF36-C32B2DBC7690}"/>
                </a:ext>
              </a:extLst>
            </p:cNvPr>
            <p:cNvSpPr txBox="1">
              <a:spLocks noChangeArrowheads="1"/>
            </p:cNvSpPr>
            <p:nvPr/>
          </p:nvSpPr>
          <p:spPr bwMode="auto">
            <a:xfrm>
              <a:off x="7642794" y="1941444"/>
              <a:ext cx="474703" cy="33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err="1">
                  <a:solidFill>
                    <a:srgbClr val="0000FF"/>
                  </a:solidFill>
                  <a:latin typeface="微软雅黑" pitchFamily="34" charset="-122"/>
                  <a:ea typeface="微软雅黑" pitchFamily="34" charset="-122"/>
                </a:rPr>
                <a:t>u</a:t>
              </a:r>
              <a:r>
                <a:rPr kumimoji="1" lang="en-US" altLang="zh-CN" sz="1400" b="1" i="1" baseline="-25000" dirty="0" err="1">
                  <a:solidFill>
                    <a:srgbClr val="0000FF"/>
                  </a:solidFill>
                  <a:latin typeface="微软雅黑" pitchFamily="34" charset="-122"/>
                  <a:ea typeface="微软雅黑" pitchFamily="34" charset="-122"/>
                </a:rPr>
                <a:t>N</a:t>
              </a:r>
              <a:endParaRPr kumimoji="1" lang="en-US" altLang="zh-CN" sz="1400" b="1" i="1" baseline="-25000" dirty="0">
                <a:solidFill>
                  <a:srgbClr val="0000FF"/>
                </a:solidFill>
                <a:latin typeface="微软雅黑" pitchFamily="34" charset="-122"/>
                <a:ea typeface="微软雅黑" pitchFamily="34" charset="-122"/>
              </a:endParaRPr>
            </a:p>
          </p:txBody>
        </p:sp>
        <p:sp>
          <p:nvSpPr>
            <p:cNvPr id="53" name="Text Box 2768">
              <a:extLst>
                <a:ext uri="{FF2B5EF4-FFF2-40B4-BE49-F238E27FC236}">
                  <a16:creationId xmlns:a16="http://schemas.microsoft.com/office/drawing/2014/main" id="{D74A7BA4-6192-483B-9BA1-40CCFF8AABC5}"/>
                </a:ext>
              </a:extLst>
            </p:cNvPr>
            <p:cNvSpPr txBox="1">
              <a:spLocks noChangeArrowheads="1"/>
            </p:cNvSpPr>
            <p:nvPr/>
          </p:nvSpPr>
          <p:spPr bwMode="auto">
            <a:xfrm>
              <a:off x="7565763" y="3712420"/>
              <a:ext cx="442579" cy="33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a:solidFill>
                    <a:srgbClr val="0000FF"/>
                  </a:solidFill>
                  <a:latin typeface="微软雅黑" pitchFamily="34" charset="-122"/>
                  <a:ea typeface="微软雅黑" pitchFamily="34" charset="-122"/>
                </a:rPr>
                <a:t>u</a:t>
              </a:r>
              <a:r>
                <a:rPr kumimoji="1" lang="en-US" altLang="zh-CN" sz="1400" b="1" baseline="-25000">
                  <a:solidFill>
                    <a:srgbClr val="0000FF"/>
                  </a:solidFill>
                  <a:latin typeface="微软雅黑" pitchFamily="34" charset="-122"/>
                  <a:ea typeface="微软雅黑" pitchFamily="34" charset="-122"/>
                </a:rPr>
                <a:t>5</a:t>
              </a:r>
            </a:p>
          </p:txBody>
        </p:sp>
        <p:sp>
          <p:nvSpPr>
            <p:cNvPr id="54" name="Text Box 2769">
              <a:extLst>
                <a:ext uri="{FF2B5EF4-FFF2-40B4-BE49-F238E27FC236}">
                  <a16:creationId xmlns:a16="http://schemas.microsoft.com/office/drawing/2014/main" id="{DC602F95-5720-4157-AC5F-2D73119FCDEB}"/>
                </a:ext>
              </a:extLst>
            </p:cNvPr>
            <p:cNvSpPr txBox="1">
              <a:spLocks noChangeArrowheads="1"/>
            </p:cNvSpPr>
            <p:nvPr/>
          </p:nvSpPr>
          <p:spPr bwMode="auto">
            <a:xfrm>
              <a:off x="5977320" y="4058453"/>
              <a:ext cx="442579" cy="33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u</a:t>
              </a:r>
              <a:r>
                <a:rPr kumimoji="1" lang="en-US" altLang="zh-CN" sz="1400" b="1" baseline="-25000" dirty="0">
                  <a:solidFill>
                    <a:srgbClr val="0000FF"/>
                  </a:solidFill>
                  <a:latin typeface="微软雅黑" pitchFamily="34" charset="-122"/>
                  <a:ea typeface="微软雅黑" pitchFamily="34" charset="-122"/>
                </a:rPr>
                <a:t>4</a:t>
              </a:r>
            </a:p>
          </p:txBody>
        </p:sp>
        <p:sp>
          <p:nvSpPr>
            <p:cNvPr id="55" name="Text Box 2770">
              <a:extLst>
                <a:ext uri="{FF2B5EF4-FFF2-40B4-BE49-F238E27FC236}">
                  <a16:creationId xmlns:a16="http://schemas.microsoft.com/office/drawing/2014/main" id="{64889889-FA36-4080-9232-777F9E78D586}"/>
                </a:ext>
              </a:extLst>
            </p:cNvPr>
            <p:cNvSpPr txBox="1">
              <a:spLocks noChangeArrowheads="1"/>
            </p:cNvSpPr>
            <p:nvPr/>
          </p:nvSpPr>
          <p:spPr bwMode="auto">
            <a:xfrm>
              <a:off x="4012848" y="3405294"/>
              <a:ext cx="442579" cy="33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u</a:t>
              </a:r>
              <a:r>
                <a:rPr kumimoji="1" lang="en-US" altLang="zh-CN" sz="1400" b="1" baseline="-25000" dirty="0">
                  <a:solidFill>
                    <a:srgbClr val="0000FF"/>
                  </a:solidFill>
                  <a:latin typeface="微软雅黑" pitchFamily="34" charset="-122"/>
                  <a:ea typeface="微软雅黑" pitchFamily="34" charset="-122"/>
                </a:rPr>
                <a:t>3</a:t>
              </a:r>
            </a:p>
          </p:txBody>
        </p:sp>
        <p:sp>
          <p:nvSpPr>
            <p:cNvPr id="56" name="Text Box 2771">
              <a:extLst>
                <a:ext uri="{FF2B5EF4-FFF2-40B4-BE49-F238E27FC236}">
                  <a16:creationId xmlns:a16="http://schemas.microsoft.com/office/drawing/2014/main" id="{51743648-6CE6-456C-9CC2-30BA6A2A3DD3}"/>
                </a:ext>
              </a:extLst>
            </p:cNvPr>
            <p:cNvSpPr txBox="1">
              <a:spLocks noChangeArrowheads="1"/>
            </p:cNvSpPr>
            <p:nvPr/>
          </p:nvSpPr>
          <p:spPr bwMode="auto">
            <a:xfrm>
              <a:off x="3330578" y="2478724"/>
              <a:ext cx="442579" cy="33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u</a:t>
              </a:r>
              <a:r>
                <a:rPr kumimoji="1" lang="en-US" altLang="zh-CN" sz="1400" b="1" baseline="-25000" dirty="0">
                  <a:solidFill>
                    <a:srgbClr val="0000FF"/>
                  </a:solidFill>
                  <a:latin typeface="微软雅黑" pitchFamily="34" charset="-122"/>
                  <a:ea typeface="微软雅黑" pitchFamily="34" charset="-122"/>
                </a:rPr>
                <a:t>2</a:t>
              </a:r>
            </a:p>
          </p:txBody>
        </p:sp>
        <p:sp>
          <p:nvSpPr>
            <p:cNvPr id="57" name="Text Box 2772">
              <a:extLst>
                <a:ext uri="{FF2B5EF4-FFF2-40B4-BE49-F238E27FC236}">
                  <a16:creationId xmlns:a16="http://schemas.microsoft.com/office/drawing/2014/main" id="{7E2EBACF-246A-4C9E-BB31-9470B9225B8A}"/>
                </a:ext>
              </a:extLst>
            </p:cNvPr>
            <p:cNvSpPr txBox="1">
              <a:spLocks noChangeArrowheads="1"/>
            </p:cNvSpPr>
            <p:nvPr/>
          </p:nvSpPr>
          <p:spPr bwMode="auto">
            <a:xfrm>
              <a:off x="4833678" y="1510067"/>
              <a:ext cx="442579" cy="33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u</a:t>
              </a:r>
              <a:r>
                <a:rPr kumimoji="1" lang="en-US" altLang="zh-CN" sz="1400" b="1" baseline="-25000" dirty="0">
                  <a:solidFill>
                    <a:srgbClr val="0000FF"/>
                  </a:solidFill>
                  <a:latin typeface="微软雅黑" pitchFamily="34" charset="-122"/>
                  <a:ea typeface="微软雅黑" pitchFamily="34" charset="-122"/>
                </a:rPr>
                <a:t>1</a:t>
              </a:r>
            </a:p>
          </p:txBody>
        </p:sp>
        <p:sp>
          <p:nvSpPr>
            <p:cNvPr id="58" name="Text Box 2773">
              <a:extLst>
                <a:ext uri="{FF2B5EF4-FFF2-40B4-BE49-F238E27FC236}">
                  <a16:creationId xmlns:a16="http://schemas.microsoft.com/office/drawing/2014/main" id="{44E6EF37-094F-4990-B7DC-C8D39304E3F2}"/>
                </a:ext>
              </a:extLst>
            </p:cNvPr>
            <p:cNvSpPr txBox="1">
              <a:spLocks noChangeArrowheads="1"/>
            </p:cNvSpPr>
            <p:nvPr/>
          </p:nvSpPr>
          <p:spPr bwMode="auto">
            <a:xfrm>
              <a:off x="7165860" y="1636756"/>
              <a:ext cx="476594" cy="33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err="1">
                  <a:solidFill>
                    <a:srgbClr val="0000FF"/>
                  </a:solidFill>
                  <a:latin typeface="微软雅黑" pitchFamily="34" charset="-122"/>
                  <a:ea typeface="微软雅黑" pitchFamily="34" charset="-122"/>
                </a:rPr>
                <a:t>d</a:t>
              </a:r>
              <a:r>
                <a:rPr kumimoji="1" lang="en-US" altLang="zh-CN" sz="1400" b="1" i="1" baseline="-25000" dirty="0" err="1">
                  <a:solidFill>
                    <a:srgbClr val="0000FF"/>
                  </a:solidFill>
                  <a:latin typeface="微软雅黑" pitchFamily="34" charset="-122"/>
                  <a:ea typeface="微软雅黑" pitchFamily="34" charset="-122"/>
                </a:rPr>
                <a:t>N</a:t>
              </a:r>
              <a:endParaRPr kumimoji="1" lang="en-US" altLang="zh-CN" sz="1400" b="1" i="1" baseline="-25000" dirty="0">
                <a:solidFill>
                  <a:srgbClr val="0000FF"/>
                </a:solidFill>
                <a:latin typeface="微软雅黑" pitchFamily="34" charset="-122"/>
                <a:ea typeface="微软雅黑" pitchFamily="34" charset="-122"/>
              </a:endParaRPr>
            </a:p>
          </p:txBody>
        </p:sp>
        <p:sp>
          <p:nvSpPr>
            <p:cNvPr id="59" name="Text Box 2774">
              <a:extLst>
                <a:ext uri="{FF2B5EF4-FFF2-40B4-BE49-F238E27FC236}">
                  <a16:creationId xmlns:a16="http://schemas.microsoft.com/office/drawing/2014/main" id="{44FF4DA5-3E8A-4878-ADC8-0F2A749D5DA8}"/>
                </a:ext>
              </a:extLst>
            </p:cNvPr>
            <p:cNvSpPr txBox="1">
              <a:spLocks noChangeArrowheads="1"/>
            </p:cNvSpPr>
            <p:nvPr/>
          </p:nvSpPr>
          <p:spPr bwMode="auto">
            <a:xfrm>
              <a:off x="4498606" y="1872004"/>
              <a:ext cx="444467" cy="33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d</a:t>
              </a:r>
              <a:r>
                <a:rPr kumimoji="1" lang="en-US" altLang="zh-CN" sz="1400" b="1" baseline="-25000" dirty="0">
                  <a:solidFill>
                    <a:srgbClr val="0000FF"/>
                  </a:solidFill>
                  <a:latin typeface="微软雅黑" pitchFamily="34" charset="-122"/>
                  <a:ea typeface="微软雅黑" pitchFamily="34" charset="-122"/>
                </a:rPr>
                <a:t>1</a:t>
              </a:r>
            </a:p>
          </p:txBody>
        </p:sp>
        <p:sp>
          <p:nvSpPr>
            <p:cNvPr id="60" name="Text Box 2775">
              <a:extLst>
                <a:ext uri="{FF2B5EF4-FFF2-40B4-BE49-F238E27FC236}">
                  <a16:creationId xmlns:a16="http://schemas.microsoft.com/office/drawing/2014/main" id="{CCE3CF4E-727F-4DAE-9A7C-221E63269FD6}"/>
                </a:ext>
              </a:extLst>
            </p:cNvPr>
            <p:cNvSpPr txBox="1">
              <a:spLocks noChangeArrowheads="1"/>
            </p:cNvSpPr>
            <p:nvPr/>
          </p:nvSpPr>
          <p:spPr bwMode="auto">
            <a:xfrm>
              <a:off x="7862753" y="3423636"/>
              <a:ext cx="444467" cy="33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d</a:t>
              </a:r>
              <a:r>
                <a:rPr kumimoji="1" lang="en-US" altLang="zh-CN" sz="1400" b="1" baseline="-25000" dirty="0">
                  <a:solidFill>
                    <a:srgbClr val="0000FF"/>
                  </a:solidFill>
                  <a:latin typeface="微软雅黑" pitchFamily="34" charset="-122"/>
                  <a:ea typeface="微软雅黑" pitchFamily="34" charset="-122"/>
                </a:rPr>
                <a:t>5</a:t>
              </a:r>
            </a:p>
          </p:txBody>
        </p:sp>
        <p:sp>
          <p:nvSpPr>
            <p:cNvPr id="61" name="Text Box 2776">
              <a:extLst>
                <a:ext uri="{FF2B5EF4-FFF2-40B4-BE49-F238E27FC236}">
                  <a16:creationId xmlns:a16="http://schemas.microsoft.com/office/drawing/2014/main" id="{0BADE468-6E71-4323-AF0A-FFD8B8BFADEA}"/>
                </a:ext>
              </a:extLst>
            </p:cNvPr>
            <p:cNvSpPr txBox="1">
              <a:spLocks noChangeArrowheads="1"/>
            </p:cNvSpPr>
            <p:nvPr/>
          </p:nvSpPr>
          <p:spPr bwMode="auto">
            <a:xfrm>
              <a:off x="6472327" y="3943957"/>
              <a:ext cx="444467" cy="33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a:solidFill>
                    <a:srgbClr val="0000FF"/>
                  </a:solidFill>
                  <a:latin typeface="微软雅黑" pitchFamily="34" charset="-122"/>
                  <a:ea typeface="微软雅黑" pitchFamily="34" charset="-122"/>
                </a:rPr>
                <a:t>d</a:t>
              </a:r>
              <a:r>
                <a:rPr kumimoji="1" lang="en-US" altLang="zh-CN" sz="1400" b="1" baseline="-25000">
                  <a:solidFill>
                    <a:srgbClr val="0000FF"/>
                  </a:solidFill>
                  <a:latin typeface="微软雅黑" pitchFamily="34" charset="-122"/>
                  <a:ea typeface="微软雅黑" pitchFamily="34" charset="-122"/>
                </a:rPr>
                <a:t>4</a:t>
              </a:r>
            </a:p>
          </p:txBody>
        </p:sp>
        <p:sp>
          <p:nvSpPr>
            <p:cNvPr id="62" name="Text Box 2777">
              <a:extLst>
                <a:ext uri="{FF2B5EF4-FFF2-40B4-BE49-F238E27FC236}">
                  <a16:creationId xmlns:a16="http://schemas.microsoft.com/office/drawing/2014/main" id="{AF33BFDF-2371-4C5A-A26B-4A3B0830997B}"/>
                </a:ext>
              </a:extLst>
            </p:cNvPr>
            <p:cNvSpPr txBox="1">
              <a:spLocks noChangeArrowheads="1"/>
            </p:cNvSpPr>
            <p:nvPr/>
          </p:nvSpPr>
          <p:spPr bwMode="auto">
            <a:xfrm>
              <a:off x="4300590" y="3781861"/>
              <a:ext cx="444467" cy="33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d</a:t>
              </a:r>
              <a:r>
                <a:rPr kumimoji="1" lang="en-US" altLang="zh-CN" sz="1400" b="1" baseline="-25000" dirty="0">
                  <a:solidFill>
                    <a:srgbClr val="0000FF"/>
                  </a:solidFill>
                  <a:latin typeface="微软雅黑" pitchFamily="34" charset="-122"/>
                  <a:ea typeface="微软雅黑" pitchFamily="34" charset="-122"/>
                </a:rPr>
                <a:t>3</a:t>
              </a:r>
            </a:p>
          </p:txBody>
        </p:sp>
        <p:sp>
          <p:nvSpPr>
            <p:cNvPr id="63" name="Text Box 2778">
              <a:extLst>
                <a:ext uri="{FF2B5EF4-FFF2-40B4-BE49-F238E27FC236}">
                  <a16:creationId xmlns:a16="http://schemas.microsoft.com/office/drawing/2014/main" id="{4C5B2DB6-F801-48D8-B7F5-64B393F99A55}"/>
                </a:ext>
              </a:extLst>
            </p:cNvPr>
            <p:cNvSpPr txBox="1">
              <a:spLocks noChangeArrowheads="1"/>
            </p:cNvSpPr>
            <p:nvPr/>
          </p:nvSpPr>
          <p:spPr bwMode="auto">
            <a:xfrm>
              <a:off x="3261299" y="2953569"/>
              <a:ext cx="444467" cy="33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d</a:t>
              </a:r>
              <a:r>
                <a:rPr kumimoji="1" lang="en-US" altLang="zh-CN" sz="1400" b="1" baseline="-25000" dirty="0">
                  <a:solidFill>
                    <a:srgbClr val="0000FF"/>
                  </a:solidFill>
                  <a:latin typeface="微软雅黑" pitchFamily="34" charset="-122"/>
                  <a:ea typeface="微软雅黑" pitchFamily="34" charset="-122"/>
                </a:rPr>
                <a:t>2</a:t>
              </a:r>
            </a:p>
          </p:txBody>
        </p:sp>
      </p:grpSp>
    </p:spTree>
    <p:extLst>
      <p:ext uri="{BB962C8B-B14F-4D97-AF65-F5344CB8AC3E}">
        <p14:creationId xmlns:p14="http://schemas.microsoft.com/office/powerpoint/2010/main" val="28868886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4856E-4577-4B8A-90C6-C060BFE4BC2E}"/>
              </a:ext>
            </a:extLst>
          </p:cNvPr>
          <p:cNvSpPr>
            <a:spLocks noGrp="1"/>
          </p:cNvSpPr>
          <p:nvPr>
            <p:ph type="title"/>
          </p:nvPr>
        </p:nvSpPr>
        <p:spPr/>
        <p:txBody>
          <a:bodyPr>
            <a:normAutofit/>
          </a:bodyPr>
          <a:lstStyle/>
          <a:p>
            <a:r>
              <a:rPr lang="zh-CN" altLang="en-US" sz="3200" dirty="0"/>
              <a:t>基于</a:t>
            </a:r>
            <a:r>
              <a:rPr lang="en-US" altLang="zh-CN" sz="3200" dirty="0"/>
              <a:t>P2P </a:t>
            </a:r>
            <a:r>
              <a:rPr lang="zh-CN" altLang="en-US" sz="3200" dirty="0"/>
              <a:t>下载媒体流示例：</a:t>
            </a:r>
            <a:r>
              <a:rPr lang="zh-CN" altLang="en-US" sz="3200" dirty="0">
                <a:latin typeface="+mn-ea"/>
              </a:rPr>
              <a:t>下载</a:t>
            </a:r>
            <a:r>
              <a:rPr lang="en-US" altLang="zh-CN" sz="3200" dirty="0">
                <a:latin typeface="+mn-ea"/>
              </a:rPr>
              <a:t>MP3</a:t>
            </a:r>
            <a:endParaRPr lang="zh-CN" altLang="en-US" dirty="0"/>
          </a:p>
        </p:txBody>
      </p:sp>
      <p:sp>
        <p:nvSpPr>
          <p:cNvPr id="6" name="Rectangle 2"/>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zh-CN" altLang="en-US" sz="2400"/>
          </a:p>
        </p:txBody>
      </p:sp>
      <p:grpSp>
        <p:nvGrpSpPr>
          <p:cNvPr id="34" name="组合 33"/>
          <p:cNvGrpSpPr/>
          <p:nvPr/>
        </p:nvGrpSpPr>
        <p:grpSpPr>
          <a:xfrm>
            <a:off x="6223163" y="2089629"/>
            <a:ext cx="5768921" cy="808235"/>
            <a:chOff x="3703202" y="3664310"/>
            <a:chExt cx="4326691" cy="606176"/>
          </a:xfrm>
        </p:grpSpPr>
        <p:sp>
          <p:nvSpPr>
            <p:cNvPr id="4" name="矩形 3"/>
            <p:cNvSpPr/>
            <p:nvPr/>
          </p:nvSpPr>
          <p:spPr>
            <a:xfrm>
              <a:off x="3703202" y="3664310"/>
              <a:ext cx="4326691" cy="606176"/>
            </a:xfrm>
            <a:prstGeom prst="rect">
              <a:avLst/>
            </a:prstGeom>
            <a:solidFill>
              <a:srgbClr val="0000FF"/>
            </a:solidFill>
          </p:spPr>
          <p:txBody>
            <a:bodyPr wrap="square">
              <a:spAutoFit/>
            </a:bodyPr>
            <a:lstStyle/>
            <a:p>
              <a:pPr marL="603236">
                <a:lnSpc>
                  <a:spcPts val="2933"/>
                </a:lnSpc>
              </a:pPr>
              <a:r>
                <a:rPr lang="zh-CN" altLang="en-US" sz="2133" b="1" dirty="0">
                  <a:solidFill>
                    <a:schemeClr val="bg1"/>
                  </a:solidFill>
                  <a:latin typeface="微软雅黑" pitchFamily="34" charset="-122"/>
                  <a:ea typeface="微软雅黑" pitchFamily="34" charset="-122"/>
                </a:rPr>
                <a:t>用户 </a:t>
              </a:r>
              <a:r>
                <a:rPr lang="en-US" altLang="zh-CN" sz="2133" b="1" dirty="0">
                  <a:solidFill>
                    <a:schemeClr val="bg1"/>
                  </a:solidFill>
                  <a:latin typeface="微软雅黑" pitchFamily="34" charset="-122"/>
                  <a:ea typeface="微软雅黑" pitchFamily="34" charset="-122"/>
                </a:rPr>
                <a:t>X </a:t>
              </a:r>
              <a:r>
                <a:rPr lang="zh-CN" altLang="en-US" sz="2133" b="1" dirty="0">
                  <a:solidFill>
                    <a:schemeClr val="bg1"/>
                  </a:solidFill>
                  <a:latin typeface="微软雅黑" pitchFamily="34" charset="-122"/>
                  <a:ea typeface="微软雅黑" pitchFamily="34" charset="-122"/>
                </a:rPr>
                <a:t>向目录服务器查询（客户</a:t>
              </a:r>
              <a:r>
                <a:rPr lang="en-US" altLang="zh-CN" sz="2133" b="1" dirty="0">
                  <a:solidFill>
                    <a:schemeClr val="bg1"/>
                  </a:solidFill>
                  <a:latin typeface="微软雅黑" pitchFamily="34" charset="-122"/>
                  <a:ea typeface="微软雅黑" pitchFamily="34" charset="-122"/>
                </a:rPr>
                <a:t>–</a:t>
              </a:r>
              <a:r>
                <a:rPr lang="zh-CN" altLang="en-US" sz="2133" b="1" dirty="0">
                  <a:solidFill>
                    <a:schemeClr val="bg1"/>
                  </a:solidFill>
                  <a:latin typeface="微软雅黑" pitchFamily="34" charset="-122"/>
                  <a:ea typeface="微软雅黑" pitchFamily="34" charset="-122"/>
                </a:rPr>
                <a:t>服务器方式）谁有音乐文件 </a:t>
              </a:r>
              <a:r>
                <a:rPr lang="en-US" altLang="zh-CN" sz="2133" b="1" dirty="0">
                  <a:solidFill>
                    <a:schemeClr val="bg1"/>
                  </a:solidFill>
                  <a:latin typeface="微软雅黑" pitchFamily="34" charset="-122"/>
                  <a:ea typeface="微软雅黑" pitchFamily="34" charset="-122"/>
                </a:rPr>
                <a:t>MP3#</a:t>
              </a:r>
              <a:r>
                <a:rPr lang="zh-CN" altLang="en-US" sz="2133" b="1" dirty="0">
                  <a:solidFill>
                    <a:schemeClr val="bg1"/>
                  </a:solidFill>
                  <a:latin typeface="微软雅黑" pitchFamily="34" charset="-122"/>
                  <a:ea typeface="微软雅黑" pitchFamily="34" charset="-122"/>
                </a:rPr>
                <a:t>。</a:t>
              </a:r>
            </a:p>
          </p:txBody>
        </p:sp>
        <p:sp>
          <p:nvSpPr>
            <p:cNvPr id="33" name="TextBox 32"/>
            <p:cNvSpPr txBox="1"/>
            <p:nvPr/>
          </p:nvSpPr>
          <p:spPr>
            <a:xfrm>
              <a:off x="3790252" y="3805292"/>
              <a:ext cx="366927" cy="377074"/>
            </a:xfrm>
            <a:prstGeom prst="rect">
              <a:avLst/>
            </a:prstGeom>
            <a:noFill/>
          </p:spPr>
          <p:txBody>
            <a:bodyPr wrap="none" rtlCol="0">
              <a:spAutoFit/>
            </a:bodyPr>
            <a:lstStyle/>
            <a:p>
              <a:pPr defTabSz="1219170">
                <a:defRPr/>
              </a:pPr>
              <a:r>
                <a:rPr lang="zh-CN" altLang="en-US" sz="2667" b="1" kern="0" dirty="0">
                  <a:solidFill>
                    <a:srgbClr val="CC00CC"/>
                  </a:solidFill>
                  <a:latin typeface="微软雅黑" pitchFamily="34" charset="-122"/>
                  <a:ea typeface="微软雅黑" pitchFamily="34" charset="-122"/>
                  <a:sym typeface="Wingdings"/>
                </a:rPr>
                <a:t></a:t>
              </a:r>
              <a:endParaRPr lang="zh-CN" altLang="en-US" sz="2667" b="1" kern="0" dirty="0">
                <a:solidFill>
                  <a:srgbClr val="CC00CC"/>
                </a:solidFill>
                <a:latin typeface="微软雅黑" pitchFamily="34" charset="-122"/>
                <a:ea typeface="微软雅黑" pitchFamily="34" charset="-122"/>
              </a:endParaRPr>
            </a:p>
          </p:txBody>
        </p:sp>
      </p:grpSp>
      <p:sp>
        <p:nvSpPr>
          <p:cNvPr id="7" name="内容占位符 6">
            <a:extLst>
              <a:ext uri="{FF2B5EF4-FFF2-40B4-BE49-F238E27FC236}">
                <a16:creationId xmlns:a16="http://schemas.microsoft.com/office/drawing/2014/main" id="{7347C828-033B-4D55-BC57-934F39CA91AB}"/>
              </a:ext>
            </a:extLst>
          </p:cNvPr>
          <p:cNvSpPr>
            <a:spLocks noGrp="1"/>
          </p:cNvSpPr>
          <p:nvPr>
            <p:ph idx="1"/>
          </p:nvPr>
        </p:nvSpPr>
        <p:spPr>
          <a:xfrm>
            <a:off x="660400" y="1130300"/>
            <a:ext cx="3717215" cy="5003800"/>
          </a:xfrm>
        </p:spPr>
        <p:txBody>
          <a:bodyPr/>
          <a:lstStyle/>
          <a:p>
            <a:r>
              <a:rPr lang="zh-CN" altLang="en-US" dirty="0"/>
              <a:t>将所有音乐文件的索引信息都集中存放在目录服务器中。</a:t>
            </a:r>
          </a:p>
          <a:p>
            <a:r>
              <a:rPr lang="zh-CN" altLang="en-US" dirty="0"/>
              <a:t>使用者只要查找目录服务器，就可知道应从何处下载所要的</a:t>
            </a:r>
            <a:r>
              <a:rPr lang="en-US" altLang="zh-CN" dirty="0"/>
              <a:t>MP3</a:t>
            </a:r>
            <a:r>
              <a:rPr lang="zh-CN" altLang="en-US" dirty="0"/>
              <a:t>文件。</a:t>
            </a:r>
          </a:p>
          <a:p>
            <a:r>
              <a:rPr lang="zh-CN" altLang="en-US" dirty="0"/>
              <a:t>用户要及时向目录服务器报告自己存有的音乐文件。 </a:t>
            </a:r>
          </a:p>
          <a:p>
            <a:endParaRPr lang="zh-CN" altLang="en-US" dirty="0"/>
          </a:p>
        </p:txBody>
      </p:sp>
      <p:graphicFrame>
        <p:nvGraphicFramePr>
          <p:cNvPr id="36" name="Object 5">
            <a:hlinkClick r:id="" action="ppaction://ole?verb=0"/>
            <a:extLst>
              <a:ext uri="{FF2B5EF4-FFF2-40B4-BE49-F238E27FC236}">
                <a16:creationId xmlns:a16="http://schemas.microsoft.com/office/drawing/2014/main" id="{237761DC-365F-4EE9-902A-E5BDDDFB007F}"/>
              </a:ext>
            </a:extLst>
          </p:cNvPr>
          <p:cNvGraphicFramePr>
            <a:graphicFrameLocks/>
          </p:cNvGraphicFramePr>
          <p:nvPr>
            <p:extLst>
              <p:ext uri="{D42A27DB-BD31-4B8C-83A1-F6EECF244321}">
                <p14:modId xmlns:p14="http://schemas.microsoft.com/office/powerpoint/2010/main" val="2976104642"/>
              </p:ext>
            </p:extLst>
          </p:nvPr>
        </p:nvGraphicFramePr>
        <p:xfrm>
          <a:off x="4983499" y="2338042"/>
          <a:ext cx="767127" cy="1333665"/>
        </p:xfrm>
        <a:graphic>
          <a:graphicData uri="http://schemas.openxmlformats.org/presentationml/2006/ole">
            <mc:AlternateContent xmlns:mc="http://schemas.openxmlformats.org/markup-compatibility/2006">
              <mc:Choice xmlns:v="urn:schemas-microsoft-com:vml" Requires="v">
                <p:oleObj spid="_x0000_s55507" name="Microsoft ClipArt Gallery" r:id="rId3" imgW="2735263" imgH="3825875" progId="">
                  <p:embed/>
                </p:oleObj>
              </mc:Choice>
              <mc:Fallback>
                <p:oleObj name="Microsoft ClipArt Gallery" r:id="rId3" imgW="2735263" imgH="3825875" progId="">
                  <p:embed/>
                  <p:pic>
                    <p:nvPicPr>
                      <p:cNvPr id="8" name="Object 5">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3499" y="2338042"/>
                        <a:ext cx="767127" cy="133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 name="Text Box 6">
            <a:extLst>
              <a:ext uri="{FF2B5EF4-FFF2-40B4-BE49-F238E27FC236}">
                <a16:creationId xmlns:a16="http://schemas.microsoft.com/office/drawing/2014/main" id="{D51EAC51-E547-4FCB-B032-DEE3302E9FE2}"/>
              </a:ext>
            </a:extLst>
          </p:cNvPr>
          <p:cNvSpPr txBox="1">
            <a:spLocks noChangeArrowheads="1"/>
          </p:cNvSpPr>
          <p:nvPr/>
        </p:nvSpPr>
        <p:spPr bwMode="auto">
          <a:xfrm>
            <a:off x="4620879" y="1766143"/>
            <a:ext cx="1252971" cy="584775"/>
          </a:xfrm>
          <a:prstGeom prst="rect">
            <a:avLst/>
          </a:prstGeom>
          <a:noFill/>
          <a:ln w="9525">
            <a:noFill/>
            <a:miter lim="800000"/>
            <a:headEnd/>
            <a:tailEnd/>
          </a:ln>
        </p:spPr>
        <p:txBody>
          <a:bodyPr wrap="none">
            <a:spAutoFit/>
          </a:bodyPr>
          <a:lstStyle/>
          <a:p>
            <a:pPr algn="ctr"/>
            <a:r>
              <a:rPr kumimoji="1" lang="en-US" altLang="zh-CN" sz="1600" b="1" dirty="0">
                <a:latin typeface="微软雅黑" pitchFamily="34" charset="-122"/>
                <a:ea typeface="微软雅黑" pitchFamily="34" charset="-122"/>
                <a:cs typeface="Times New Roman" pitchFamily="18" charset="0"/>
              </a:rPr>
              <a:t> </a:t>
            </a:r>
            <a:r>
              <a:rPr kumimoji="1" lang="zh-CN" altLang="en-US" sz="1600" b="1" dirty="0">
                <a:latin typeface="微软雅黑" pitchFamily="34" charset="-122"/>
                <a:ea typeface="微软雅黑" pitchFamily="34" charset="-122"/>
                <a:cs typeface="Times New Roman" pitchFamily="18" charset="0"/>
              </a:rPr>
              <a:t>集中式</a:t>
            </a:r>
          </a:p>
          <a:p>
            <a:pPr algn="ctr"/>
            <a:r>
              <a:rPr kumimoji="1" lang="zh-CN" altLang="en-US" sz="1600" b="1" dirty="0">
                <a:latin typeface="微软雅黑" pitchFamily="34" charset="-122"/>
                <a:ea typeface="微软雅黑" pitchFamily="34" charset="-122"/>
                <a:cs typeface="Times New Roman" pitchFamily="18" charset="0"/>
              </a:rPr>
              <a:t>目录服务器</a:t>
            </a:r>
          </a:p>
        </p:txBody>
      </p:sp>
      <p:pic>
        <p:nvPicPr>
          <p:cNvPr id="38" name="Picture 9">
            <a:extLst>
              <a:ext uri="{FF2B5EF4-FFF2-40B4-BE49-F238E27FC236}">
                <a16:creationId xmlns:a16="http://schemas.microsoft.com/office/drawing/2014/main" id="{3F5A8C93-7320-4F13-82C7-68DE858686E3}"/>
              </a:ext>
            </a:extLst>
          </p:cNvPr>
          <p:cNvPicPr>
            <a:picLocks noChangeArrowheads="1"/>
          </p:cNvPicPr>
          <p:nvPr/>
        </p:nvPicPr>
        <p:blipFill>
          <a:blip r:embed="rId5" cstate="print"/>
          <a:srcRect/>
          <a:stretch>
            <a:fillRect/>
          </a:stretch>
        </p:blipFill>
        <p:spPr bwMode="auto">
          <a:xfrm>
            <a:off x="7612985" y="1309951"/>
            <a:ext cx="576625" cy="569516"/>
          </a:xfrm>
          <a:prstGeom prst="rect">
            <a:avLst/>
          </a:prstGeom>
          <a:noFill/>
          <a:ln w="9525">
            <a:noFill/>
            <a:miter lim="800000"/>
            <a:headEnd/>
            <a:tailEnd/>
          </a:ln>
        </p:spPr>
      </p:pic>
      <p:sp>
        <p:nvSpPr>
          <p:cNvPr id="39" name="Text Box 13">
            <a:extLst>
              <a:ext uri="{FF2B5EF4-FFF2-40B4-BE49-F238E27FC236}">
                <a16:creationId xmlns:a16="http://schemas.microsoft.com/office/drawing/2014/main" id="{7A5B92BA-D134-4AB1-8BF7-51E2F20DCE95}"/>
              </a:ext>
            </a:extLst>
          </p:cNvPr>
          <p:cNvSpPr txBox="1">
            <a:spLocks noChangeArrowheads="1"/>
          </p:cNvSpPr>
          <p:nvPr/>
        </p:nvSpPr>
        <p:spPr bwMode="auto">
          <a:xfrm>
            <a:off x="9303979" y="4066233"/>
            <a:ext cx="328936" cy="338554"/>
          </a:xfrm>
          <a:prstGeom prst="rect">
            <a:avLst/>
          </a:prstGeom>
          <a:noFill/>
          <a:ln w="9525">
            <a:noFill/>
            <a:miter lim="800000"/>
            <a:headEnd/>
            <a:tailEnd/>
          </a:ln>
        </p:spPr>
        <p:txBody>
          <a:bodyPr wrap="none">
            <a:spAutoFit/>
          </a:bodyPr>
          <a:lstStyle/>
          <a:p>
            <a:r>
              <a:rPr lang="en-US" altLang="zh-CN" sz="1600" b="1" dirty="0">
                <a:latin typeface="微软雅黑" pitchFamily="34" charset="-122"/>
                <a:ea typeface="微软雅黑" pitchFamily="34" charset="-122"/>
                <a:cs typeface="Times New Roman" pitchFamily="18" charset="0"/>
              </a:rPr>
              <a:t>X</a:t>
            </a:r>
          </a:p>
        </p:txBody>
      </p:sp>
      <p:pic>
        <p:nvPicPr>
          <p:cNvPr id="40" name="Picture 9">
            <a:extLst>
              <a:ext uri="{FF2B5EF4-FFF2-40B4-BE49-F238E27FC236}">
                <a16:creationId xmlns:a16="http://schemas.microsoft.com/office/drawing/2014/main" id="{7C8E52B3-5713-475B-907C-A9CA9A0B3790}"/>
              </a:ext>
            </a:extLst>
          </p:cNvPr>
          <p:cNvPicPr>
            <a:picLocks noChangeArrowheads="1"/>
          </p:cNvPicPr>
          <p:nvPr/>
        </p:nvPicPr>
        <p:blipFill>
          <a:blip r:embed="rId5" cstate="print"/>
          <a:srcRect/>
          <a:stretch>
            <a:fillRect/>
          </a:stretch>
        </p:blipFill>
        <p:spPr bwMode="auto">
          <a:xfrm>
            <a:off x="9111958" y="1597983"/>
            <a:ext cx="576625" cy="569516"/>
          </a:xfrm>
          <a:prstGeom prst="rect">
            <a:avLst/>
          </a:prstGeom>
          <a:noFill/>
          <a:ln w="9525">
            <a:noFill/>
            <a:miter lim="800000"/>
            <a:headEnd/>
            <a:tailEnd/>
          </a:ln>
        </p:spPr>
      </p:pic>
      <p:pic>
        <p:nvPicPr>
          <p:cNvPr id="41" name="Picture 9">
            <a:extLst>
              <a:ext uri="{FF2B5EF4-FFF2-40B4-BE49-F238E27FC236}">
                <a16:creationId xmlns:a16="http://schemas.microsoft.com/office/drawing/2014/main" id="{4778B589-23DB-4165-B093-30F848EAE1CF}"/>
              </a:ext>
            </a:extLst>
          </p:cNvPr>
          <p:cNvPicPr>
            <a:picLocks noChangeArrowheads="1"/>
          </p:cNvPicPr>
          <p:nvPr/>
        </p:nvPicPr>
        <p:blipFill>
          <a:blip r:embed="rId5" cstate="print"/>
          <a:srcRect/>
          <a:stretch>
            <a:fillRect/>
          </a:stretch>
        </p:blipFill>
        <p:spPr bwMode="auto">
          <a:xfrm>
            <a:off x="10072065" y="3010116"/>
            <a:ext cx="576625" cy="569516"/>
          </a:xfrm>
          <a:prstGeom prst="rect">
            <a:avLst/>
          </a:prstGeom>
          <a:noFill/>
          <a:ln w="9525">
            <a:noFill/>
            <a:miter lim="800000"/>
            <a:headEnd/>
            <a:tailEnd/>
          </a:ln>
        </p:spPr>
      </p:pic>
      <p:pic>
        <p:nvPicPr>
          <p:cNvPr id="42" name="Picture 9">
            <a:extLst>
              <a:ext uri="{FF2B5EF4-FFF2-40B4-BE49-F238E27FC236}">
                <a16:creationId xmlns:a16="http://schemas.microsoft.com/office/drawing/2014/main" id="{8BE275B9-F4B5-4BC1-BC82-0F4C40E47742}"/>
              </a:ext>
            </a:extLst>
          </p:cNvPr>
          <p:cNvPicPr>
            <a:picLocks noChangeArrowheads="1"/>
          </p:cNvPicPr>
          <p:nvPr/>
        </p:nvPicPr>
        <p:blipFill>
          <a:blip r:embed="rId5" cstate="print"/>
          <a:srcRect/>
          <a:stretch>
            <a:fillRect/>
          </a:stretch>
        </p:blipFill>
        <p:spPr bwMode="auto">
          <a:xfrm>
            <a:off x="8919937" y="4066233"/>
            <a:ext cx="576625" cy="569516"/>
          </a:xfrm>
          <a:prstGeom prst="rect">
            <a:avLst/>
          </a:prstGeom>
          <a:noFill/>
          <a:ln w="9525">
            <a:noFill/>
            <a:miter lim="800000"/>
            <a:headEnd/>
            <a:tailEnd/>
          </a:ln>
        </p:spPr>
      </p:pic>
      <p:pic>
        <p:nvPicPr>
          <p:cNvPr id="43" name="Picture 9">
            <a:extLst>
              <a:ext uri="{FF2B5EF4-FFF2-40B4-BE49-F238E27FC236}">
                <a16:creationId xmlns:a16="http://schemas.microsoft.com/office/drawing/2014/main" id="{758403AD-34FB-4A31-9F6C-DE87E899C8D2}"/>
              </a:ext>
            </a:extLst>
          </p:cNvPr>
          <p:cNvPicPr>
            <a:picLocks noChangeArrowheads="1"/>
          </p:cNvPicPr>
          <p:nvPr/>
        </p:nvPicPr>
        <p:blipFill>
          <a:blip r:embed="rId5" cstate="print"/>
          <a:srcRect/>
          <a:stretch>
            <a:fillRect/>
          </a:stretch>
        </p:blipFill>
        <p:spPr bwMode="auto">
          <a:xfrm>
            <a:off x="6615681" y="4516177"/>
            <a:ext cx="576625" cy="569516"/>
          </a:xfrm>
          <a:prstGeom prst="rect">
            <a:avLst/>
          </a:prstGeom>
          <a:noFill/>
          <a:ln w="9525">
            <a:noFill/>
            <a:miter lim="800000"/>
            <a:headEnd/>
            <a:tailEnd/>
          </a:ln>
        </p:spPr>
      </p:pic>
      <p:pic>
        <p:nvPicPr>
          <p:cNvPr id="44" name="Picture 9">
            <a:extLst>
              <a:ext uri="{FF2B5EF4-FFF2-40B4-BE49-F238E27FC236}">
                <a16:creationId xmlns:a16="http://schemas.microsoft.com/office/drawing/2014/main" id="{F903B293-B9EC-47F4-B40D-7BF7A3AB3F3B}"/>
              </a:ext>
            </a:extLst>
          </p:cNvPr>
          <p:cNvPicPr>
            <a:picLocks noChangeArrowheads="1"/>
          </p:cNvPicPr>
          <p:nvPr/>
        </p:nvPicPr>
        <p:blipFill>
          <a:blip r:embed="rId5" cstate="print"/>
          <a:srcRect/>
          <a:stretch>
            <a:fillRect/>
          </a:stretch>
        </p:blipFill>
        <p:spPr bwMode="auto">
          <a:xfrm>
            <a:off x="5127798" y="4214132"/>
            <a:ext cx="576625" cy="569516"/>
          </a:xfrm>
          <a:prstGeom prst="rect">
            <a:avLst/>
          </a:prstGeom>
          <a:noFill/>
          <a:ln w="9525">
            <a:noFill/>
            <a:miter lim="800000"/>
            <a:headEnd/>
            <a:tailEnd/>
          </a:ln>
        </p:spPr>
      </p:pic>
      <p:sp>
        <p:nvSpPr>
          <p:cNvPr id="45" name="Text Box 13">
            <a:extLst>
              <a:ext uri="{FF2B5EF4-FFF2-40B4-BE49-F238E27FC236}">
                <a16:creationId xmlns:a16="http://schemas.microsoft.com/office/drawing/2014/main" id="{7EDA4ADF-C65A-4F7C-B18D-57F2DACCD773}"/>
              </a:ext>
            </a:extLst>
          </p:cNvPr>
          <p:cNvSpPr txBox="1">
            <a:spLocks noChangeArrowheads="1"/>
          </p:cNvSpPr>
          <p:nvPr/>
        </p:nvSpPr>
        <p:spPr bwMode="auto">
          <a:xfrm>
            <a:off x="7095733" y="4516177"/>
            <a:ext cx="322524" cy="338554"/>
          </a:xfrm>
          <a:prstGeom prst="rect">
            <a:avLst/>
          </a:prstGeom>
          <a:noFill/>
          <a:ln w="9525">
            <a:noFill/>
            <a:miter lim="800000"/>
            <a:headEnd/>
            <a:tailEnd/>
          </a:ln>
        </p:spPr>
        <p:txBody>
          <a:bodyPr wrap="none">
            <a:spAutoFit/>
          </a:bodyPr>
          <a:lstStyle/>
          <a:p>
            <a:r>
              <a:rPr lang="en-US" altLang="zh-CN" sz="1600" b="1" dirty="0">
                <a:latin typeface="微软雅黑" pitchFamily="34" charset="-122"/>
                <a:ea typeface="微软雅黑" pitchFamily="34" charset="-122"/>
                <a:cs typeface="Times New Roman" pitchFamily="18" charset="0"/>
              </a:rPr>
              <a:t>C</a:t>
            </a:r>
          </a:p>
        </p:txBody>
      </p:sp>
      <p:sp>
        <p:nvSpPr>
          <p:cNvPr id="46" name="Text Box 13">
            <a:extLst>
              <a:ext uri="{FF2B5EF4-FFF2-40B4-BE49-F238E27FC236}">
                <a16:creationId xmlns:a16="http://schemas.microsoft.com/office/drawing/2014/main" id="{E621AE47-92E1-4B3F-8357-AF3011A41B74}"/>
              </a:ext>
            </a:extLst>
          </p:cNvPr>
          <p:cNvSpPr txBox="1">
            <a:spLocks noChangeArrowheads="1"/>
          </p:cNvSpPr>
          <p:nvPr/>
        </p:nvSpPr>
        <p:spPr bwMode="auto">
          <a:xfrm>
            <a:off x="10552117" y="3010116"/>
            <a:ext cx="325730" cy="338554"/>
          </a:xfrm>
          <a:prstGeom prst="rect">
            <a:avLst/>
          </a:prstGeom>
          <a:noFill/>
          <a:ln w="9525">
            <a:noFill/>
            <a:miter lim="800000"/>
            <a:headEnd/>
            <a:tailEnd/>
          </a:ln>
        </p:spPr>
        <p:txBody>
          <a:bodyPr wrap="none">
            <a:spAutoFit/>
          </a:bodyPr>
          <a:lstStyle/>
          <a:p>
            <a:r>
              <a:rPr lang="en-US" altLang="zh-CN" sz="1600" b="1" dirty="0">
                <a:latin typeface="微软雅黑" pitchFamily="34" charset="-122"/>
                <a:ea typeface="微软雅黑" pitchFamily="34" charset="-122"/>
                <a:cs typeface="Times New Roman" pitchFamily="18" charset="0"/>
              </a:rPr>
              <a:t>B</a:t>
            </a:r>
          </a:p>
        </p:txBody>
      </p:sp>
      <p:sp>
        <p:nvSpPr>
          <p:cNvPr id="47" name="Text Box 13">
            <a:extLst>
              <a:ext uri="{FF2B5EF4-FFF2-40B4-BE49-F238E27FC236}">
                <a16:creationId xmlns:a16="http://schemas.microsoft.com/office/drawing/2014/main" id="{C4041E36-06FF-4D8B-BC82-CE585982315C}"/>
              </a:ext>
            </a:extLst>
          </p:cNvPr>
          <p:cNvSpPr txBox="1">
            <a:spLocks noChangeArrowheads="1"/>
          </p:cNvSpPr>
          <p:nvPr/>
        </p:nvSpPr>
        <p:spPr bwMode="auto">
          <a:xfrm>
            <a:off x="8093037" y="1309950"/>
            <a:ext cx="338554" cy="338554"/>
          </a:xfrm>
          <a:prstGeom prst="rect">
            <a:avLst/>
          </a:prstGeom>
          <a:noFill/>
          <a:ln w="9525">
            <a:noFill/>
            <a:miter lim="800000"/>
            <a:headEnd/>
            <a:tailEnd/>
          </a:ln>
        </p:spPr>
        <p:txBody>
          <a:bodyPr wrap="none">
            <a:spAutoFit/>
          </a:bodyPr>
          <a:lstStyle/>
          <a:p>
            <a:r>
              <a:rPr lang="en-US" altLang="zh-CN" sz="1600" b="1" dirty="0">
                <a:latin typeface="微软雅黑" pitchFamily="34" charset="-122"/>
                <a:ea typeface="微软雅黑" pitchFamily="34" charset="-122"/>
                <a:cs typeface="Times New Roman" pitchFamily="18" charset="0"/>
              </a:rPr>
              <a:t>A</a:t>
            </a:r>
          </a:p>
        </p:txBody>
      </p:sp>
      <p:cxnSp>
        <p:nvCxnSpPr>
          <p:cNvPr id="48" name="直接箭头连接符 47">
            <a:extLst>
              <a:ext uri="{FF2B5EF4-FFF2-40B4-BE49-F238E27FC236}">
                <a16:creationId xmlns:a16="http://schemas.microsoft.com/office/drawing/2014/main" id="{3E5FAE80-F2FB-4DF3-828D-6654952779B6}"/>
              </a:ext>
            </a:extLst>
          </p:cNvPr>
          <p:cNvCxnSpPr/>
          <p:nvPr/>
        </p:nvCxnSpPr>
        <p:spPr>
          <a:xfrm flipH="1" flipV="1">
            <a:off x="5745486" y="3312254"/>
            <a:ext cx="3168352" cy="1056117"/>
          </a:xfrm>
          <a:prstGeom prst="straightConnector1">
            <a:avLst/>
          </a:prstGeom>
          <a:noFill/>
          <a:ln w="19050" cap="flat" cmpd="sng" algn="ctr">
            <a:solidFill>
              <a:sysClr val="windowText" lastClr="000000"/>
            </a:solidFill>
            <a:prstDash val="solid"/>
            <a:headEnd type="none" w="med" len="med"/>
            <a:tailEnd type="triangle" w="med" len="lg"/>
          </a:ln>
          <a:effectLst/>
        </p:spPr>
      </p:cxnSp>
      <p:cxnSp>
        <p:nvCxnSpPr>
          <p:cNvPr id="49" name="直接箭头连接符 48">
            <a:extLst>
              <a:ext uri="{FF2B5EF4-FFF2-40B4-BE49-F238E27FC236}">
                <a16:creationId xmlns:a16="http://schemas.microsoft.com/office/drawing/2014/main" id="{E55B70D1-7269-4073-92BC-13F16DD60532}"/>
              </a:ext>
            </a:extLst>
          </p:cNvPr>
          <p:cNvCxnSpPr/>
          <p:nvPr/>
        </p:nvCxnSpPr>
        <p:spPr>
          <a:xfrm rot="10800000" flipH="1" flipV="1">
            <a:off x="5793685" y="3444124"/>
            <a:ext cx="3168352" cy="1056117"/>
          </a:xfrm>
          <a:prstGeom prst="straightConnector1">
            <a:avLst/>
          </a:prstGeom>
          <a:noFill/>
          <a:ln w="19050" cap="flat" cmpd="sng" algn="ctr">
            <a:solidFill>
              <a:sysClr val="windowText" lastClr="000000"/>
            </a:solidFill>
            <a:prstDash val="solid"/>
            <a:headEnd type="none" w="med" len="med"/>
            <a:tailEnd type="triangle" w="med" len="lg"/>
          </a:ln>
          <a:effectLst/>
        </p:spPr>
      </p:cxnSp>
      <p:sp>
        <p:nvSpPr>
          <p:cNvPr id="50" name="TextBox 21">
            <a:extLst>
              <a:ext uri="{FF2B5EF4-FFF2-40B4-BE49-F238E27FC236}">
                <a16:creationId xmlns:a16="http://schemas.microsoft.com/office/drawing/2014/main" id="{88EDF014-D935-4826-BE2F-D25664B2C663}"/>
              </a:ext>
            </a:extLst>
          </p:cNvPr>
          <p:cNvSpPr txBox="1"/>
          <p:nvPr/>
        </p:nvSpPr>
        <p:spPr>
          <a:xfrm rot="1111699">
            <a:off x="6208162" y="3558606"/>
            <a:ext cx="2592288" cy="625877"/>
          </a:xfrm>
          <a:prstGeom prst="rect">
            <a:avLst/>
          </a:prstGeom>
          <a:noFill/>
        </p:spPr>
        <p:txBody>
          <a:bodyPr wrap="square" rtlCol="0">
            <a:spAutoFit/>
          </a:bodyPr>
          <a:lstStyle/>
          <a:p>
            <a:pPr defTabSz="1219170">
              <a:defRPr/>
            </a:pPr>
            <a:r>
              <a:rPr lang="zh-CN" altLang="en-US" sz="1600" b="1" kern="0" dirty="0">
                <a:solidFill>
                  <a:sysClr val="windowText" lastClr="000000"/>
                </a:solidFill>
                <a:latin typeface="微软雅黑" pitchFamily="34" charset="-122"/>
                <a:ea typeface="微软雅黑" pitchFamily="34" charset="-122"/>
                <a:cs typeface="Times New Roman" pitchFamily="18" charset="0"/>
              </a:rPr>
              <a:t>谁有文件 </a:t>
            </a:r>
            <a:r>
              <a:rPr lang="en-US" altLang="zh-CN" sz="1600" b="1" kern="0" dirty="0">
                <a:solidFill>
                  <a:sysClr val="windowText" lastClr="000000"/>
                </a:solidFill>
                <a:latin typeface="微软雅黑" pitchFamily="34" charset="-122"/>
                <a:ea typeface="微软雅黑" pitchFamily="34" charset="-122"/>
                <a:cs typeface="Times New Roman" pitchFamily="18" charset="0"/>
              </a:rPr>
              <a:t>MP3#</a:t>
            </a:r>
            <a:r>
              <a:rPr lang="zh-CN" altLang="en-US" sz="1600" b="1" kern="0" dirty="0">
                <a:solidFill>
                  <a:sysClr val="windowText" lastClr="000000"/>
                </a:solidFill>
                <a:latin typeface="微软雅黑" pitchFamily="34" charset="-122"/>
                <a:ea typeface="微软雅黑" pitchFamily="34" charset="-122"/>
                <a:cs typeface="Times New Roman" pitchFamily="18" charset="0"/>
              </a:rPr>
              <a:t>？</a:t>
            </a:r>
          </a:p>
          <a:p>
            <a:pPr defTabSz="1219170">
              <a:defRPr/>
            </a:pPr>
            <a:endParaRPr lang="zh-CN" altLang="en-US" sz="1867" b="1" kern="0" dirty="0">
              <a:solidFill>
                <a:sysClr val="windowText" lastClr="000000"/>
              </a:solidFill>
              <a:latin typeface="微软雅黑" pitchFamily="34" charset="-122"/>
              <a:ea typeface="微软雅黑" pitchFamily="34" charset="-122"/>
            </a:endParaRPr>
          </a:p>
        </p:txBody>
      </p:sp>
      <p:sp>
        <p:nvSpPr>
          <p:cNvPr id="51" name="TextBox 22">
            <a:extLst>
              <a:ext uri="{FF2B5EF4-FFF2-40B4-BE49-F238E27FC236}">
                <a16:creationId xmlns:a16="http://schemas.microsoft.com/office/drawing/2014/main" id="{6DC99F0C-77A2-42B8-999C-B9889A89F30E}"/>
              </a:ext>
            </a:extLst>
          </p:cNvPr>
          <p:cNvSpPr txBox="1"/>
          <p:nvPr/>
        </p:nvSpPr>
        <p:spPr>
          <a:xfrm rot="3562759">
            <a:off x="7660672" y="2934277"/>
            <a:ext cx="2496277" cy="584775"/>
          </a:xfrm>
          <a:prstGeom prst="rect">
            <a:avLst/>
          </a:prstGeom>
          <a:noFill/>
        </p:spPr>
        <p:txBody>
          <a:bodyPr wrap="square" rtlCol="0">
            <a:spAutoFit/>
          </a:bodyPr>
          <a:lstStyle/>
          <a:p>
            <a:pPr defTabSz="1219170">
              <a:defRPr/>
            </a:pPr>
            <a:r>
              <a:rPr lang="zh-CN" altLang="en-US" sz="1600" b="1" kern="0" dirty="0">
                <a:solidFill>
                  <a:sysClr val="windowText" lastClr="000000"/>
                </a:solidFill>
                <a:latin typeface="微软雅黑" pitchFamily="34" charset="-122"/>
                <a:ea typeface="微软雅黑" pitchFamily="34" charset="-122"/>
                <a:cs typeface="Times New Roman" pitchFamily="18" charset="0"/>
              </a:rPr>
              <a:t>请求文件 </a:t>
            </a:r>
            <a:r>
              <a:rPr lang="en-US" altLang="zh-CN" sz="1600" b="1" kern="0" dirty="0">
                <a:solidFill>
                  <a:sysClr val="windowText" lastClr="000000"/>
                </a:solidFill>
                <a:latin typeface="微软雅黑" pitchFamily="34" charset="-122"/>
                <a:ea typeface="微软雅黑" pitchFamily="34" charset="-122"/>
                <a:cs typeface="Times New Roman" pitchFamily="18" charset="0"/>
              </a:rPr>
              <a:t>MP3#</a:t>
            </a:r>
            <a:endParaRPr lang="zh-CN" altLang="en-US" sz="1600" b="1" kern="0" dirty="0">
              <a:solidFill>
                <a:sysClr val="windowText" lastClr="000000"/>
              </a:solidFill>
              <a:latin typeface="微软雅黑" pitchFamily="34" charset="-122"/>
              <a:ea typeface="微软雅黑" pitchFamily="34" charset="-122"/>
              <a:cs typeface="Times New Roman" pitchFamily="18" charset="0"/>
            </a:endParaRPr>
          </a:p>
          <a:p>
            <a:pPr defTabSz="1219170">
              <a:defRPr/>
            </a:pPr>
            <a:endParaRPr lang="zh-CN" altLang="en-US" sz="1600" b="1" kern="0" dirty="0">
              <a:solidFill>
                <a:sysClr val="windowText" lastClr="000000"/>
              </a:solidFill>
              <a:latin typeface="微软雅黑" pitchFamily="34" charset="-122"/>
              <a:ea typeface="微软雅黑" pitchFamily="34" charset="-122"/>
            </a:endParaRPr>
          </a:p>
        </p:txBody>
      </p:sp>
      <p:sp>
        <p:nvSpPr>
          <p:cNvPr id="52" name="TextBox 23">
            <a:extLst>
              <a:ext uri="{FF2B5EF4-FFF2-40B4-BE49-F238E27FC236}">
                <a16:creationId xmlns:a16="http://schemas.microsoft.com/office/drawing/2014/main" id="{7458D550-49B6-46D9-AE72-F31E626F3CA1}"/>
              </a:ext>
            </a:extLst>
          </p:cNvPr>
          <p:cNvSpPr txBox="1"/>
          <p:nvPr/>
        </p:nvSpPr>
        <p:spPr>
          <a:xfrm>
            <a:off x="8535893" y="3970223"/>
            <a:ext cx="458780" cy="461665"/>
          </a:xfrm>
          <a:prstGeom prst="rect">
            <a:avLst/>
          </a:prstGeom>
          <a:noFill/>
        </p:spPr>
        <p:txBody>
          <a:bodyPr wrap="none" rtlCol="0">
            <a:spAutoFit/>
          </a:bodyPr>
          <a:lstStyle/>
          <a:p>
            <a:pPr defTabSz="1219170">
              <a:defRPr/>
            </a:pPr>
            <a:r>
              <a:rPr lang="zh-CN" altLang="en-US" sz="2400" b="1" kern="0" dirty="0">
                <a:solidFill>
                  <a:srgbClr val="CC00CC"/>
                </a:solidFill>
                <a:latin typeface="微软雅黑" pitchFamily="34" charset="-122"/>
                <a:ea typeface="微软雅黑" pitchFamily="34" charset="-122"/>
                <a:sym typeface="Wingdings"/>
              </a:rPr>
              <a:t></a:t>
            </a:r>
            <a:endParaRPr lang="zh-CN" altLang="en-US" sz="2400" b="1" kern="0" dirty="0">
              <a:solidFill>
                <a:srgbClr val="CC00CC"/>
              </a:solidFill>
              <a:latin typeface="微软雅黑" pitchFamily="34" charset="-122"/>
              <a:ea typeface="微软雅黑" pitchFamily="34" charset="-122"/>
            </a:endParaRPr>
          </a:p>
        </p:txBody>
      </p:sp>
      <p:sp>
        <p:nvSpPr>
          <p:cNvPr id="53" name="TextBox 24">
            <a:extLst>
              <a:ext uri="{FF2B5EF4-FFF2-40B4-BE49-F238E27FC236}">
                <a16:creationId xmlns:a16="http://schemas.microsoft.com/office/drawing/2014/main" id="{1BD607D8-C7C1-4CF0-84A9-A118ACDD25FA}"/>
              </a:ext>
            </a:extLst>
          </p:cNvPr>
          <p:cNvSpPr txBox="1"/>
          <p:nvPr/>
        </p:nvSpPr>
        <p:spPr>
          <a:xfrm>
            <a:off x="9168221" y="3765812"/>
            <a:ext cx="458780" cy="461665"/>
          </a:xfrm>
          <a:prstGeom prst="rect">
            <a:avLst/>
          </a:prstGeom>
          <a:noFill/>
        </p:spPr>
        <p:txBody>
          <a:bodyPr wrap="none" rtlCol="0">
            <a:spAutoFit/>
          </a:bodyPr>
          <a:lstStyle/>
          <a:p>
            <a:pPr defTabSz="1219170">
              <a:defRPr/>
            </a:pPr>
            <a:r>
              <a:rPr lang="zh-CN" altLang="en-US" sz="2400" b="1" kern="0" dirty="0">
                <a:solidFill>
                  <a:srgbClr val="CC00CC"/>
                </a:solidFill>
                <a:latin typeface="微软雅黑" pitchFamily="34" charset="-122"/>
                <a:ea typeface="微软雅黑" pitchFamily="34" charset="-122"/>
                <a:sym typeface="Wingdings"/>
              </a:rPr>
              <a:t></a:t>
            </a:r>
            <a:endParaRPr lang="zh-CN" altLang="en-US" sz="2400" b="1" kern="0" dirty="0">
              <a:solidFill>
                <a:srgbClr val="CC00CC"/>
              </a:solidFill>
              <a:latin typeface="微软雅黑" pitchFamily="34" charset="-122"/>
              <a:ea typeface="微软雅黑" pitchFamily="34" charset="-122"/>
            </a:endParaRPr>
          </a:p>
        </p:txBody>
      </p:sp>
      <p:sp>
        <p:nvSpPr>
          <p:cNvPr id="54" name="TextBox 25">
            <a:extLst>
              <a:ext uri="{FF2B5EF4-FFF2-40B4-BE49-F238E27FC236}">
                <a16:creationId xmlns:a16="http://schemas.microsoft.com/office/drawing/2014/main" id="{15B8DDA3-8259-4E50-B517-EDFBD2F77F47}"/>
              </a:ext>
            </a:extLst>
          </p:cNvPr>
          <p:cNvSpPr txBox="1"/>
          <p:nvPr/>
        </p:nvSpPr>
        <p:spPr>
          <a:xfrm>
            <a:off x="5559562" y="3411995"/>
            <a:ext cx="458780" cy="461665"/>
          </a:xfrm>
          <a:prstGeom prst="rect">
            <a:avLst/>
          </a:prstGeom>
          <a:noFill/>
        </p:spPr>
        <p:txBody>
          <a:bodyPr wrap="none" rtlCol="0">
            <a:spAutoFit/>
          </a:bodyPr>
          <a:lstStyle/>
          <a:p>
            <a:pPr defTabSz="1219170">
              <a:defRPr/>
            </a:pPr>
            <a:r>
              <a:rPr lang="zh-CN" altLang="en-US" sz="2400" b="1" kern="0" dirty="0">
                <a:solidFill>
                  <a:srgbClr val="CC00CC"/>
                </a:solidFill>
                <a:latin typeface="微软雅黑" pitchFamily="34" charset="-122"/>
                <a:ea typeface="微软雅黑" pitchFamily="34" charset="-122"/>
                <a:sym typeface="Wingdings"/>
              </a:rPr>
              <a:t></a:t>
            </a:r>
            <a:endParaRPr lang="zh-CN" altLang="en-US" sz="2400" b="1" kern="0" dirty="0">
              <a:solidFill>
                <a:srgbClr val="CC00CC"/>
              </a:solidFill>
              <a:latin typeface="微软雅黑" pitchFamily="34" charset="-122"/>
              <a:ea typeface="微软雅黑" pitchFamily="34" charset="-122"/>
            </a:endParaRPr>
          </a:p>
        </p:txBody>
      </p:sp>
      <p:sp>
        <p:nvSpPr>
          <p:cNvPr id="55" name="TextBox 26">
            <a:extLst>
              <a:ext uri="{FF2B5EF4-FFF2-40B4-BE49-F238E27FC236}">
                <a16:creationId xmlns:a16="http://schemas.microsoft.com/office/drawing/2014/main" id="{EE01B3D2-AD91-4E79-97D7-434A14A2A770}"/>
              </a:ext>
            </a:extLst>
          </p:cNvPr>
          <p:cNvSpPr txBox="1"/>
          <p:nvPr/>
        </p:nvSpPr>
        <p:spPr>
          <a:xfrm>
            <a:off x="7575786" y="1857988"/>
            <a:ext cx="458780" cy="461665"/>
          </a:xfrm>
          <a:prstGeom prst="rect">
            <a:avLst/>
          </a:prstGeom>
          <a:noFill/>
        </p:spPr>
        <p:txBody>
          <a:bodyPr wrap="none" rtlCol="0">
            <a:spAutoFit/>
          </a:bodyPr>
          <a:lstStyle/>
          <a:p>
            <a:pPr defTabSz="1219170">
              <a:defRPr/>
            </a:pPr>
            <a:r>
              <a:rPr lang="zh-CN" altLang="en-US" sz="2400" b="1" kern="0" dirty="0">
                <a:solidFill>
                  <a:srgbClr val="CC00CC"/>
                </a:solidFill>
                <a:latin typeface="微软雅黑" pitchFamily="34" charset="-122"/>
                <a:ea typeface="微软雅黑" pitchFamily="34" charset="-122"/>
                <a:sym typeface="Wingdings"/>
              </a:rPr>
              <a:t></a:t>
            </a:r>
            <a:endParaRPr lang="zh-CN" altLang="en-US" sz="2400" b="1" kern="0" dirty="0">
              <a:solidFill>
                <a:srgbClr val="CC00CC"/>
              </a:solidFill>
              <a:latin typeface="微软雅黑" pitchFamily="34" charset="-122"/>
              <a:ea typeface="微软雅黑" pitchFamily="34" charset="-122"/>
            </a:endParaRPr>
          </a:p>
        </p:txBody>
      </p:sp>
      <p:sp>
        <p:nvSpPr>
          <p:cNvPr id="56" name="TextBox 27">
            <a:extLst>
              <a:ext uri="{FF2B5EF4-FFF2-40B4-BE49-F238E27FC236}">
                <a16:creationId xmlns:a16="http://schemas.microsoft.com/office/drawing/2014/main" id="{1A4369FE-6F68-4490-84C4-3A409917E9C2}"/>
              </a:ext>
            </a:extLst>
          </p:cNvPr>
          <p:cNvSpPr txBox="1"/>
          <p:nvPr/>
        </p:nvSpPr>
        <p:spPr>
          <a:xfrm rot="1111699">
            <a:off x="6142582" y="4104445"/>
            <a:ext cx="2592288" cy="625877"/>
          </a:xfrm>
          <a:prstGeom prst="rect">
            <a:avLst/>
          </a:prstGeom>
          <a:noFill/>
        </p:spPr>
        <p:txBody>
          <a:bodyPr wrap="square" rtlCol="0">
            <a:spAutoFit/>
          </a:bodyPr>
          <a:lstStyle/>
          <a:p>
            <a:pPr defTabSz="1219170">
              <a:defRPr/>
            </a:pPr>
            <a:r>
              <a:rPr lang="en-US" altLang="zh-CN" sz="1600" b="1" kern="0" dirty="0">
                <a:solidFill>
                  <a:sysClr val="windowText" lastClr="000000"/>
                </a:solidFill>
                <a:latin typeface="微软雅黑" pitchFamily="34" charset="-122"/>
                <a:ea typeface="微软雅黑" pitchFamily="34" charset="-122"/>
                <a:cs typeface="Times New Roman" pitchFamily="18" charset="0"/>
              </a:rPr>
              <a:t>A</a:t>
            </a:r>
            <a:r>
              <a:rPr lang="zh-CN" altLang="en-US" sz="1600" b="1" kern="0" dirty="0">
                <a:solidFill>
                  <a:sysClr val="windowText" lastClr="000000"/>
                </a:solidFill>
                <a:latin typeface="微软雅黑" pitchFamily="34" charset="-122"/>
                <a:ea typeface="微软雅黑" pitchFamily="34" charset="-122"/>
                <a:cs typeface="Times New Roman" pitchFamily="18" charset="0"/>
              </a:rPr>
              <a:t>有，</a:t>
            </a:r>
            <a:r>
              <a:rPr lang="en-US" altLang="zh-CN" sz="1600" b="1" kern="0" dirty="0">
                <a:solidFill>
                  <a:sysClr val="windowText" lastClr="000000"/>
                </a:solidFill>
                <a:latin typeface="微软雅黑" pitchFamily="34" charset="-122"/>
                <a:ea typeface="微软雅黑" pitchFamily="34" charset="-122"/>
                <a:cs typeface="Times New Roman" pitchFamily="18" charset="0"/>
              </a:rPr>
              <a:t>B</a:t>
            </a:r>
            <a:r>
              <a:rPr lang="zh-CN" altLang="en-US" sz="1600" b="1" kern="0" dirty="0">
                <a:solidFill>
                  <a:sysClr val="windowText" lastClr="000000"/>
                </a:solidFill>
                <a:latin typeface="微软雅黑" pitchFamily="34" charset="-122"/>
                <a:ea typeface="微软雅黑" pitchFamily="34" charset="-122"/>
                <a:cs typeface="Times New Roman" pitchFamily="18" charset="0"/>
              </a:rPr>
              <a:t>有，</a:t>
            </a:r>
            <a:r>
              <a:rPr lang="en-US" altLang="zh-CN" sz="1600" b="1" kern="0" dirty="0">
                <a:solidFill>
                  <a:sysClr val="windowText" lastClr="000000"/>
                </a:solidFill>
                <a:latin typeface="微软雅黑" pitchFamily="34" charset="-122"/>
                <a:ea typeface="微软雅黑" pitchFamily="34" charset="-122"/>
                <a:cs typeface="Times New Roman" pitchFamily="18" charset="0"/>
              </a:rPr>
              <a:t>C</a:t>
            </a:r>
            <a:r>
              <a:rPr lang="zh-CN" altLang="en-US" sz="1600" b="1" kern="0" dirty="0">
                <a:solidFill>
                  <a:sysClr val="windowText" lastClr="000000"/>
                </a:solidFill>
                <a:latin typeface="微软雅黑" pitchFamily="34" charset="-122"/>
                <a:ea typeface="微软雅黑" pitchFamily="34" charset="-122"/>
                <a:cs typeface="Times New Roman" pitchFamily="18" charset="0"/>
              </a:rPr>
              <a:t>有。</a:t>
            </a:r>
          </a:p>
          <a:p>
            <a:pPr defTabSz="1219170">
              <a:defRPr/>
            </a:pPr>
            <a:endParaRPr lang="zh-CN" altLang="en-US" sz="1867" b="1" kern="0" dirty="0">
              <a:solidFill>
                <a:sysClr val="windowText" lastClr="000000"/>
              </a:solidFill>
              <a:latin typeface="微软雅黑" pitchFamily="34" charset="-122"/>
              <a:ea typeface="微软雅黑" pitchFamily="34" charset="-122"/>
            </a:endParaRPr>
          </a:p>
        </p:txBody>
      </p:sp>
      <p:cxnSp>
        <p:nvCxnSpPr>
          <p:cNvPr id="57" name="直接箭头连接符 56">
            <a:extLst>
              <a:ext uri="{FF2B5EF4-FFF2-40B4-BE49-F238E27FC236}">
                <a16:creationId xmlns:a16="http://schemas.microsoft.com/office/drawing/2014/main" id="{62337C02-A993-46E1-A676-B7A97DB37350}"/>
              </a:ext>
            </a:extLst>
          </p:cNvPr>
          <p:cNvCxnSpPr/>
          <p:nvPr/>
        </p:nvCxnSpPr>
        <p:spPr>
          <a:xfrm flipH="1" flipV="1">
            <a:off x="8055840" y="1857988"/>
            <a:ext cx="1248419" cy="2208245"/>
          </a:xfrm>
          <a:prstGeom prst="straightConnector1">
            <a:avLst/>
          </a:prstGeom>
          <a:noFill/>
          <a:ln w="19050" cap="flat" cmpd="sng" algn="ctr">
            <a:solidFill>
              <a:sysClr val="windowText" lastClr="000000"/>
            </a:solidFill>
            <a:prstDash val="solid"/>
            <a:headEnd type="none" w="med" len="med"/>
            <a:tailEnd type="triangle" w="med" len="lg"/>
          </a:ln>
          <a:effectLst/>
        </p:spPr>
      </p:cxnSp>
      <p:grpSp>
        <p:nvGrpSpPr>
          <p:cNvPr id="58" name="组合 57">
            <a:extLst>
              <a:ext uri="{FF2B5EF4-FFF2-40B4-BE49-F238E27FC236}">
                <a16:creationId xmlns:a16="http://schemas.microsoft.com/office/drawing/2014/main" id="{E83EBDA5-FC50-44A2-BE1F-39C1CB6D3E24}"/>
              </a:ext>
            </a:extLst>
          </p:cNvPr>
          <p:cNvGrpSpPr/>
          <p:nvPr/>
        </p:nvGrpSpPr>
        <p:grpSpPr>
          <a:xfrm rot="3622659">
            <a:off x="7398332" y="2962269"/>
            <a:ext cx="2112235" cy="384043"/>
            <a:chOff x="5796136" y="1484784"/>
            <a:chExt cx="1584176" cy="288032"/>
          </a:xfrm>
        </p:grpSpPr>
        <p:sp>
          <p:nvSpPr>
            <p:cNvPr id="59" name="矩形 58">
              <a:extLst>
                <a:ext uri="{FF2B5EF4-FFF2-40B4-BE49-F238E27FC236}">
                  <a16:creationId xmlns:a16="http://schemas.microsoft.com/office/drawing/2014/main" id="{34833493-9145-47A5-868C-D3FADD73584A}"/>
                </a:ext>
              </a:extLst>
            </p:cNvPr>
            <p:cNvSpPr/>
            <p:nvPr/>
          </p:nvSpPr>
          <p:spPr>
            <a:xfrm>
              <a:off x="5796136" y="1484784"/>
              <a:ext cx="1080120" cy="288032"/>
            </a:xfrm>
            <a:prstGeom prst="rect">
              <a:avLst/>
            </a:prstGeom>
            <a:solidFill>
              <a:srgbClr val="66FF66"/>
            </a:solidFill>
            <a:ln w="25400" cap="flat" cmpd="sng" algn="ctr">
              <a:solidFill>
                <a:sysClr val="windowText" lastClr="000000"/>
              </a:solidFill>
              <a:prstDash val="solid"/>
            </a:ln>
            <a:effectLst/>
          </p:spPr>
          <p:txBody>
            <a:bodyPr rtlCol="0" anchor="ctr"/>
            <a:lstStyle/>
            <a:p>
              <a:pPr algn="ctr" defTabSz="1219170">
                <a:defRPr/>
              </a:pPr>
              <a:r>
                <a:rPr lang="en-US" altLang="zh-CN" sz="1600" b="1" kern="0" dirty="0">
                  <a:solidFill>
                    <a:sysClr val="windowText" lastClr="000000"/>
                  </a:solidFill>
                  <a:latin typeface="微软雅黑" pitchFamily="34" charset="-122"/>
                  <a:ea typeface="微软雅黑" pitchFamily="34" charset="-122"/>
                  <a:cs typeface="Times New Roman" pitchFamily="18" charset="0"/>
                </a:rPr>
                <a:t>MP3#</a:t>
              </a:r>
              <a:endParaRPr lang="zh-CN" altLang="en-US" sz="1600" b="1" kern="0" dirty="0">
                <a:solidFill>
                  <a:sysClr val="windowText" lastClr="000000"/>
                </a:solidFill>
                <a:latin typeface="微软雅黑" pitchFamily="34" charset="-122"/>
                <a:ea typeface="微软雅黑" pitchFamily="34" charset="-122"/>
                <a:cs typeface="Times New Roman" pitchFamily="18" charset="0"/>
              </a:endParaRPr>
            </a:p>
          </p:txBody>
        </p:sp>
        <p:sp>
          <p:nvSpPr>
            <p:cNvPr id="60" name="右箭头 31">
              <a:extLst>
                <a:ext uri="{FF2B5EF4-FFF2-40B4-BE49-F238E27FC236}">
                  <a16:creationId xmlns:a16="http://schemas.microsoft.com/office/drawing/2014/main" id="{E856E235-19B2-47AE-9D20-DF06E88CBB53}"/>
                </a:ext>
              </a:extLst>
            </p:cNvPr>
            <p:cNvSpPr/>
            <p:nvPr/>
          </p:nvSpPr>
          <p:spPr>
            <a:xfrm>
              <a:off x="6876256" y="1556792"/>
              <a:ext cx="504056" cy="144016"/>
            </a:xfrm>
            <a:prstGeom prst="rightArrow">
              <a:avLst>
                <a:gd name="adj1" fmla="val 50000"/>
                <a:gd name="adj2" fmla="val 162395"/>
              </a:avLst>
            </a:prstGeom>
            <a:solidFill>
              <a:srgbClr val="0000FF"/>
            </a:solidFill>
            <a:ln w="25400" cap="flat" cmpd="sng" algn="ctr">
              <a:noFill/>
              <a:prstDash val="solid"/>
            </a:ln>
            <a:effectLst/>
          </p:spPr>
          <p:txBody>
            <a:bodyPr rtlCol="0" anchor="ctr"/>
            <a:lstStyle/>
            <a:p>
              <a:pPr algn="ctr" defTabSz="1219170">
                <a:defRPr/>
              </a:pPr>
              <a:endParaRPr lang="zh-CN" altLang="en-US" sz="1867" b="1" kern="0">
                <a:solidFill>
                  <a:sysClr val="window" lastClr="FFFF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56236538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A4181-122C-4718-8279-664D2F5AC16F}"/>
              </a:ext>
            </a:extLst>
          </p:cNvPr>
          <p:cNvSpPr>
            <a:spLocks noGrp="1"/>
          </p:cNvSpPr>
          <p:nvPr>
            <p:ph type="title"/>
          </p:nvPr>
        </p:nvSpPr>
        <p:spPr/>
        <p:txBody>
          <a:bodyPr>
            <a:normAutofit/>
          </a:bodyPr>
          <a:lstStyle/>
          <a:p>
            <a:r>
              <a:rPr lang="zh-CN" altLang="en-US" sz="3200" dirty="0"/>
              <a:t>基于</a:t>
            </a:r>
            <a:r>
              <a:rPr lang="en-US" altLang="zh-CN" sz="3200" dirty="0"/>
              <a:t>P2P </a:t>
            </a:r>
            <a:r>
              <a:rPr lang="zh-CN" altLang="en-US" sz="3200" dirty="0"/>
              <a:t>下载媒体流示例：</a:t>
            </a:r>
            <a:r>
              <a:rPr lang="en-US" altLang="zh-CN" sz="3200" dirty="0">
                <a:latin typeface="+mn-ea"/>
              </a:rPr>
              <a:t> </a:t>
            </a:r>
            <a:r>
              <a:rPr lang="zh-CN" altLang="en-US" sz="3200" dirty="0">
                <a:latin typeface="+mn-ea"/>
              </a:rPr>
              <a:t>下载</a:t>
            </a:r>
            <a:r>
              <a:rPr lang="en-US" altLang="zh-CN" sz="3200" dirty="0">
                <a:latin typeface="+mn-ea"/>
              </a:rPr>
              <a:t>MP3</a:t>
            </a:r>
            <a:endParaRPr lang="zh-CN" altLang="en-US" dirty="0"/>
          </a:p>
        </p:txBody>
      </p:sp>
      <p:grpSp>
        <p:nvGrpSpPr>
          <p:cNvPr id="7" name="组合 6"/>
          <p:cNvGrpSpPr/>
          <p:nvPr/>
        </p:nvGrpSpPr>
        <p:grpSpPr>
          <a:xfrm>
            <a:off x="6371915" y="1804555"/>
            <a:ext cx="5501030" cy="1552028"/>
            <a:chOff x="3733587" y="1376741"/>
            <a:chExt cx="4125773" cy="1164021"/>
          </a:xfrm>
        </p:grpSpPr>
        <p:sp>
          <p:nvSpPr>
            <p:cNvPr id="4" name="矩形 3"/>
            <p:cNvSpPr/>
            <p:nvPr/>
          </p:nvSpPr>
          <p:spPr>
            <a:xfrm>
              <a:off x="3733587" y="1376741"/>
              <a:ext cx="4125773" cy="1164021"/>
            </a:xfrm>
            <a:prstGeom prst="rect">
              <a:avLst/>
            </a:prstGeom>
            <a:solidFill>
              <a:srgbClr val="0000FF"/>
            </a:solidFill>
          </p:spPr>
          <p:txBody>
            <a:bodyPr wrap="square">
              <a:spAutoFit/>
            </a:bodyPr>
            <a:lstStyle/>
            <a:p>
              <a:pPr marL="603236">
                <a:lnSpc>
                  <a:spcPts val="2933"/>
                </a:lnSpc>
              </a:pPr>
              <a:r>
                <a:rPr lang="zh-CN" altLang="en-US" sz="2133" b="1" dirty="0">
                  <a:solidFill>
                    <a:schemeClr val="bg1"/>
                  </a:solidFill>
                  <a:latin typeface="微软雅黑" pitchFamily="34" charset="-122"/>
                  <a:ea typeface="微软雅黑" pitchFamily="34" charset="-122"/>
                </a:rPr>
                <a:t>目录服务器回答 </a:t>
              </a:r>
              <a:r>
                <a:rPr lang="en-US" altLang="zh-CN" sz="2133" b="1" dirty="0">
                  <a:solidFill>
                    <a:schemeClr val="bg1"/>
                  </a:solidFill>
                  <a:latin typeface="微软雅黑" pitchFamily="34" charset="-122"/>
                  <a:ea typeface="微软雅黑" pitchFamily="34" charset="-122"/>
                </a:rPr>
                <a:t>X</a:t>
              </a:r>
              <a:r>
                <a:rPr lang="zh-CN" altLang="en-US" sz="2133" b="1" dirty="0">
                  <a:solidFill>
                    <a:schemeClr val="bg1"/>
                  </a:solidFill>
                  <a:latin typeface="微软雅黑" pitchFamily="34" charset="-122"/>
                  <a:ea typeface="微软雅黑" pitchFamily="34" charset="-122"/>
                </a:rPr>
                <a:t>：有三个地点有文件 </a:t>
              </a:r>
              <a:r>
                <a:rPr lang="en-US" altLang="zh-CN" sz="2133" b="1" dirty="0">
                  <a:solidFill>
                    <a:schemeClr val="bg1"/>
                  </a:solidFill>
                  <a:latin typeface="微软雅黑" pitchFamily="34" charset="-122"/>
                  <a:ea typeface="微软雅黑" pitchFamily="34" charset="-122"/>
                </a:rPr>
                <a:t>MP3#</a:t>
              </a:r>
              <a:r>
                <a:rPr lang="zh-CN" altLang="en-US" sz="2133" b="1" dirty="0">
                  <a:solidFill>
                    <a:schemeClr val="bg1"/>
                  </a:solidFill>
                  <a:latin typeface="微软雅黑" pitchFamily="34" charset="-122"/>
                  <a:ea typeface="微软雅黑" pitchFamily="34" charset="-122"/>
                </a:rPr>
                <a:t>，即 </a:t>
              </a:r>
              <a:r>
                <a:rPr lang="en-US" altLang="zh-CN" sz="2133" b="1" dirty="0">
                  <a:solidFill>
                    <a:schemeClr val="bg1"/>
                  </a:solidFill>
                  <a:latin typeface="微软雅黑" pitchFamily="34" charset="-122"/>
                  <a:ea typeface="微软雅黑" pitchFamily="34" charset="-122"/>
                </a:rPr>
                <a:t>A, B </a:t>
              </a:r>
              <a:r>
                <a:rPr lang="zh-CN" altLang="en-US" sz="2133" b="1" dirty="0">
                  <a:solidFill>
                    <a:schemeClr val="bg1"/>
                  </a:solidFill>
                  <a:latin typeface="微软雅黑" pitchFamily="34" charset="-122"/>
                  <a:ea typeface="微软雅黑" pitchFamily="34" charset="-122"/>
                </a:rPr>
                <a:t>和 </a:t>
              </a:r>
              <a:r>
                <a:rPr lang="en-US" altLang="zh-CN" sz="2133" b="1" dirty="0">
                  <a:solidFill>
                    <a:schemeClr val="bg1"/>
                  </a:solidFill>
                  <a:latin typeface="微软雅黑" pitchFamily="34" charset="-122"/>
                  <a:ea typeface="微软雅黑" pitchFamily="34" charset="-122"/>
                </a:rPr>
                <a:t>C</a:t>
              </a:r>
              <a:r>
                <a:rPr lang="zh-CN" altLang="en-US" sz="2133" b="1" dirty="0">
                  <a:solidFill>
                    <a:schemeClr val="bg1"/>
                  </a:solidFill>
                  <a:latin typeface="微软雅黑" pitchFamily="34" charset="-122"/>
                  <a:ea typeface="微软雅黑" pitchFamily="34" charset="-122"/>
                </a:rPr>
                <a:t>（给出了这三个地点的</a:t>
              </a:r>
              <a:r>
                <a:rPr lang="en-US" altLang="zh-CN" sz="2133" b="1" dirty="0">
                  <a:solidFill>
                    <a:schemeClr val="bg1"/>
                  </a:solidFill>
                  <a:latin typeface="微软雅黑" pitchFamily="34" charset="-122"/>
                  <a:ea typeface="微软雅黑" pitchFamily="34" charset="-122"/>
                </a:rPr>
                <a:t>IP</a:t>
              </a:r>
              <a:r>
                <a:rPr lang="zh-CN" altLang="en-US" sz="2133" b="1" dirty="0">
                  <a:solidFill>
                    <a:schemeClr val="bg1"/>
                  </a:solidFill>
                  <a:latin typeface="微软雅黑" pitchFamily="34" charset="-122"/>
                  <a:ea typeface="微软雅黑" pitchFamily="34" charset="-122"/>
                </a:rPr>
                <a:t>地址）。于是用户 </a:t>
              </a:r>
              <a:r>
                <a:rPr lang="en-US" altLang="zh-CN" sz="2133" b="1" dirty="0">
                  <a:solidFill>
                    <a:schemeClr val="bg1"/>
                  </a:solidFill>
                  <a:latin typeface="微软雅黑" pitchFamily="34" charset="-122"/>
                  <a:ea typeface="微软雅黑" pitchFamily="34" charset="-122"/>
                </a:rPr>
                <a:t>X </a:t>
              </a:r>
              <a:r>
                <a:rPr lang="zh-CN" altLang="en-US" sz="2133" b="1" dirty="0">
                  <a:solidFill>
                    <a:schemeClr val="bg1"/>
                  </a:solidFill>
                  <a:latin typeface="微软雅黑" pitchFamily="34" charset="-122"/>
                  <a:ea typeface="微软雅黑" pitchFamily="34" charset="-122"/>
                </a:rPr>
                <a:t>得知所需的文件 </a:t>
              </a:r>
              <a:r>
                <a:rPr lang="en-US" altLang="zh-CN" sz="2133" b="1" dirty="0">
                  <a:solidFill>
                    <a:schemeClr val="bg1"/>
                  </a:solidFill>
                  <a:latin typeface="微软雅黑" pitchFamily="34" charset="-122"/>
                  <a:ea typeface="微软雅黑" pitchFamily="34" charset="-122"/>
                </a:rPr>
                <a:t>MP3# </a:t>
              </a:r>
              <a:r>
                <a:rPr lang="zh-CN" altLang="en-US" sz="2133" b="1" dirty="0">
                  <a:solidFill>
                    <a:schemeClr val="bg1"/>
                  </a:solidFill>
                  <a:latin typeface="微软雅黑" pitchFamily="34" charset="-122"/>
                  <a:ea typeface="微软雅黑" pitchFamily="34" charset="-122"/>
                </a:rPr>
                <a:t>的三个下载地点。</a:t>
              </a:r>
            </a:p>
          </p:txBody>
        </p:sp>
        <p:sp>
          <p:nvSpPr>
            <p:cNvPr id="35" name="TextBox 34"/>
            <p:cNvSpPr txBox="1"/>
            <p:nvPr/>
          </p:nvSpPr>
          <p:spPr>
            <a:xfrm>
              <a:off x="3798061" y="1670578"/>
              <a:ext cx="366927" cy="377075"/>
            </a:xfrm>
            <a:prstGeom prst="rect">
              <a:avLst/>
            </a:prstGeom>
            <a:noFill/>
          </p:spPr>
          <p:txBody>
            <a:bodyPr wrap="none" rtlCol="0">
              <a:spAutoFit/>
            </a:bodyPr>
            <a:lstStyle/>
            <a:p>
              <a:pPr defTabSz="1219170">
                <a:defRPr/>
              </a:pPr>
              <a:r>
                <a:rPr lang="zh-CN" altLang="en-US" sz="2667" b="1" kern="0" dirty="0">
                  <a:solidFill>
                    <a:srgbClr val="CC00CC"/>
                  </a:solidFill>
                  <a:latin typeface="微软雅黑" pitchFamily="34" charset="-122"/>
                  <a:ea typeface="微软雅黑" pitchFamily="34" charset="-122"/>
                  <a:sym typeface="Wingdings"/>
                </a:rPr>
                <a:t></a:t>
              </a:r>
              <a:endParaRPr lang="zh-CN" altLang="en-US" sz="2667" b="1" kern="0" dirty="0">
                <a:solidFill>
                  <a:srgbClr val="CC00CC"/>
                </a:solidFill>
                <a:latin typeface="微软雅黑" pitchFamily="34" charset="-122"/>
                <a:ea typeface="微软雅黑" pitchFamily="34" charset="-122"/>
              </a:endParaRPr>
            </a:p>
          </p:txBody>
        </p:sp>
      </p:grpSp>
      <p:sp>
        <p:nvSpPr>
          <p:cNvPr id="40" name="内容占位符 6">
            <a:extLst>
              <a:ext uri="{FF2B5EF4-FFF2-40B4-BE49-F238E27FC236}">
                <a16:creationId xmlns:a16="http://schemas.microsoft.com/office/drawing/2014/main" id="{4A071420-3AAD-456F-86F9-1167501D66CA}"/>
              </a:ext>
            </a:extLst>
          </p:cNvPr>
          <p:cNvSpPr>
            <a:spLocks noGrp="1"/>
          </p:cNvSpPr>
          <p:nvPr>
            <p:ph idx="1"/>
          </p:nvPr>
        </p:nvSpPr>
        <p:spPr>
          <a:xfrm>
            <a:off x="660400" y="1130300"/>
            <a:ext cx="3717215" cy="5003800"/>
          </a:xfrm>
        </p:spPr>
        <p:txBody>
          <a:bodyPr/>
          <a:lstStyle/>
          <a:p>
            <a:r>
              <a:rPr lang="zh-CN" altLang="en-US" dirty="0"/>
              <a:t>将所有音乐文件的索引信息都集中存放在目录服务器中。</a:t>
            </a:r>
          </a:p>
          <a:p>
            <a:r>
              <a:rPr lang="zh-CN" altLang="en-US" dirty="0"/>
              <a:t>使用者只要查找目录服务器，就可知道应从何处下载所要的</a:t>
            </a:r>
            <a:r>
              <a:rPr lang="en-US" altLang="zh-CN" dirty="0"/>
              <a:t>MP3</a:t>
            </a:r>
            <a:r>
              <a:rPr lang="zh-CN" altLang="en-US" dirty="0"/>
              <a:t>文件。</a:t>
            </a:r>
          </a:p>
          <a:p>
            <a:r>
              <a:rPr lang="zh-CN" altLang="en-US" dirty="0"/>
              <a:t>用户要及时向目录服务器报告自己存有的音乐文件。 </a:t>
            </a:r>
          </a:p>
          <a:p>
            <a:endParaRPr lang="zh-CN" altLang="en-US" dirty="0"/>
          </a:p>
        </p:txBody>
      </p:sp>
      <p:graphicFrame>
        <p:nvGraphicFramePr>
          <p:cNvPr id="41" name="Object 5">
            <a:hlinkClick r:id="" action="ppaction://ole?verb=0"/>
            <a:extLst>
              <a:ext uri="{FF2B5EF4-FFF2-40B4-BE49-F238E27FC236}">
                <a16:creationId xmlns:a16="http://schemas.microsoft.com/office/drawing/2014/main" id="{33EB9E00-0272-45DB-AAAC-C661FC6B2EE5}"/>
              </a:ext>
            </a:extLst>
          </p:cNvPr>
          <p:cNvGraphicFramePr>
            <a:graphicFrameLocks/>
          </p:cNvGraphicFramePr>
          <p:nvPr>
            <p:extLst>
              <p:ext uri="{D42A27DB-BD31-4B8C-83A1-F6EECF244321}">
                <p14:modId xmlns:p14="http://schemas.microsoft.com/office/powerpoint/2010/main" val="2976104642"/>
              </p:ext>
            </p:extLst>
          </p:nvPr>
        </p:nvGraphicFramePr>
        <p:xfrm>
          <a:off x="4983499" y="2338042"/>
          <a:ext cx="767127" cy="1333665"/>
        </p:xfrm>
        <a:graphic>
          <a:graphicData uri="http://schemas.openxmlformats.org/presentationml/2006/ole">
            <mc:AlternateContent xmlns:mc="http://schemas.openxmlformats.org/markup-compatibility/2006">
              <mc:Choice xmlns:v="urn:schemas-microsoft-com:vml" Requires="v">
                <p:oleObj spid="_x0000_s56530" name="Microsoft ClipArt Gallery" r:id="rId3" imgW="2735263" imgH="3825875" progId="">
                  <p:embed/>
                </p:oleObj>
              </mc:Choice>
              <mc:Fallback>
                <p:oleObj name="Microsoft ClipArt Gallery" r:id="rId3" imgW="2735263" imgH="3825875" progId="">
                  <p:embed/>
                  <p:pic>
                    <p:nvPicPr>
                      <p:cNvPr id="8" name="Object 5">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3499" y="2338042"/>
                        <a:ext cx="767127" cy="133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 name="Text Box 6">
            <a:extLst>
              <a:ext uri="{FF2B5EF4-FFF2-40B4-BE49-F238E27FC236}">
                <a16:creationId xmlns:a16="http://schemas.microsoft.com/office/drawing/2014/main" id="{DF4B260E-E6D7-4580-9BFC-673C6EA5538F}"/>
              </a:ext>
            </a:extLst>
          </p:cNvPr>
          <p:cNvSpPr txBox="1">
            <a:spLocks noChangeArrowheads="1"/>
          </p:cNvSpPr>
          <p:nvPr/>
        </p:nvSpPr>
        <p:spPr bwMode="auto">
          <a:xfrm>
            <a:off x="4620879" y="1766143"/>
            <a:ext cx="1252971" cy="584775"/>
          </a:xfrm>
          <a:prstGeom prst="rect">
            <a:avLst/>
          </a:prstGeom>
          <a:noFill/>
          <a:ln w="9525">
            <a:noFill/>
            <a:miter lim="800000"/>
            <a:headEnd/>
            <a:tailEnd/>
          </a:ln>
        </p:spPr>
        <p:txBody>
          <a:bodyPr wrap="none">
            <a:spAutoFit/>
          </a:bodyPr>
          <a:lstStyle/>
          <a:p>
            <a:pPr algn="ctr"/>
            <a:r>
              <a:rPr kumimoji="1" lang="en-US" altLang="zh-CN" sz="1600" b="1" dirty="0">
                <a:latin typeface="微软雅黑" pitchFamily="34" charset="-122"/>
                <a:ea typeface="微软雅黑" pitchFamily="34" charset="-122"/>
                <a:cs typeface="Times New Roman" pitchFamily="18" charset="0"/>
              </a:rPr>
              <a:t> </a:t>
            </a:r>
            <a:r>
              <a:rPr kumimoji="1" lang="zh-CN" altLang="en-US" sz="1600" b="1" dirty="0">
                <a:latin typeface="微软雅黑" pitchFamily="34" charset="-122"/>
                <a:ea typeface="微软雅黑" pitchFamily="34" charset="-122"/>
                <a:cs typeface="Times New Roman" pitchFamily="18" charset="0"/>
              </a:rPr>
              <a:t>集中式</a:t>
            </a:r>
          </a:p>
          <a:p>
            <a:pPr algn="ctr"/>
            <a:r>
              <a:rPr kumimoji="1" lang="zh-CN" altLang="en-US" sz="1600" b="1" dirty="0">
                <a:latin typeface="微软雅黑" pitchFamily="34" charset="-122"/>
                <a:ea typeface="微软雅黑" pitchFamily="34" charset="-122"/>
                <a:cs typeface="Times New Roman" pitchFamily="18" charset="0"/>
              </a:rPr>
              <a:t>目录服务器</a:t>
            </a:r>
          </a:p>
        </p:txBody>
      </p:sp>
      <p:pic>
        <p:nvPicPr>
          <p:cNvPr id="43" name="Picture 9">
            <a:extLst>
              <a:ext uri="{FF2B5EF4-FFF2-40B4-BE49-F238E27FC236}">
                <a16:creationId xmlns:a16="http://schemas.microsoft.com/office/drawing/2014/main" id="{5028B047-6F3D-4F9E-A31F-0189D89ABE10}"/>
              </a:ext>
            </a:extLst>
          </p:cNvPr>
          <p:cNvPicPr>
            <a:picLocks noChangeArrowheads="1"/>
          </p:cNvPicPr>
          <p:nvPr/>
        </p:nvPicPr>
        <p:blipFill>
          <a:blip r:embed="rId5" cstate="print"/>
          <a:srcRect/>
          <a:stretch>
            <a:fillRect/>
          </a:stretch>
        </p:blipFill>
        <p:spPr bwMode="auto">
          <a:xfrm>
            <a:off x="7612985" y="1309951"/>
            <a:ext cx="576625" cy="569516"/>
          </a:xfrm>
          <a:prstGeom prst="rect">
            <a:avLst/>
          </a:prstGeom>
          <a:noFill/>
          <a:ln w="9525">
            <a:noFill/>
            <a:miter lim="800000"/>
            <a:headEnd/>
            <a:tailEnd/>
          </a:ln>
        </p:spPr>
      </p:pic>
      <p:sp>
        <p:nvSpPr>
          <p:cNvPr id="44" name="Text Box 13">
            <a:extLst>
              <a:ext uri="{FF2B5EF4-FFF2-40B4-BE49-F238E27FC236}">
                <a16:creationId xmlns:a16="http://schemas.microsoft.com/office/drawing/2014/main" id="{AFF07104-C248-4BBA-9BDF-38BB376A3A05}"/>
              </a:ext>
            </a:extLst>
          </p:cNvPr>
          <p:cNvSpPr txBox="1">
            <a:spLocks noChangeArrowheads="1"/>
          </p:cNvSpPr>
          <p:nvPr/>
        </p:nvSpPr>
        <p:spPr bwMode="auto">
          <a:xfrm>
            <a:off x="9303979" y="4066233"/>
            <a:ext cx="328936" cy="338554"/>
          </a:xfrm>
          <a:prstGeom prst="rect">
            <a:avLst/>
          </a:prstGeom>
          <a:noFill/>
          <a:ln w="9525">
            <a:noFill/>
            <a:miter lim="800000"/>
            <a:headEnd/>
            <a:tailEnd/>
          </a:ln>
        </p:spPr>
        <p:txBody>
          <a:bodyPr wrap="none">
            <a:spAutoFit/>
          </a:bodyPr>
          <a:lstStyle/>
          <a:p>
            <a:r>
              <a:rPr lang="en-US" altLang="zh-CN" sz="1600" b="1" dirty="0">
                <a:latin typeface="微软雅黑" pitchFamily="34" charset="-122"/>
                <a:ea typeface="微软雅黑" pitchFamily="34" charset="-122"/>
                <a:cs typeface="Times New Roman" pitchFamily="18" charset="0"/>
              </a:rPr>
              <a:t>X</a:t>
            </a:r>
          </a:p>
        </p:txBody>
      </p:sp>
      <p:pic>
        <p:nvPicPr>
          <p:cNvPr id="45" name="Picture 9">
            <a:extLst>
              <a:ext uri="{FF2B5EF4-FFF2-40B4-BE49-F238E27FC236}">
                <a16:creationId xmlns:a16="http://schemas.microsoft.com/office/drawing/2014/main" id="{E156D3E1-9C2C-4835-AA4B-E4346640BD97}"/>
              </a:ext>
            </a:extLst>
          </p:cNvPr>
          <p:cNvPicPr>
            <a:picLocks noChangeArrowheads="1"/>
          </p:cNvPicPr>
          <p:nvPr/>
        </p:nvPicPr>
        <p:blipFill>
          <a:blip r:embed="rId5" cstate="print"/>
          <a:srcRect/>
          <a:stretch>
            <a:fillRect/>
          </a:stretch>
        </p:blipFill>
        <p:spPr bwMode="auto">
          <a:xfrm>
            <a:off x="9111958" y="1597983"/>
            <a:ext cx="576625" cy="569516"/>
          </a:xfrm>
          <a:prstGeom prst="rect">
            <a:avLst/>
          </a:prstGeom>
          <a:noFill/>
          <a:ln w="9525">
            <a:noFill/>
            <a:miter lim="800000"/>
            <a:headEnd/>
            <a:tailEnd/>
          </a:ln>
        </p:spPr>
      </p:pic>
      <p:pic>
        <p:nvPicPr>
          <p:cNvPr id="46" name="Picture 9">
            <a:extLst>
              <a:ext uri="{FF2B5EF4-FFF2-40B4-BE49-F238E27FC236}">
                <a16:creationId xmlns:a16="http://schemas.microsoft.com/office/drawing/2014/main" id="{DFF0A681-0BB2-4BF6-8F66-81CC8D1B94AF}"/>
              </a:ext>
            </a:extLst>
          </p:cNvPr>
          <p:cNvPicPr>
            <a:picLocks noChangeArrowheads="1"/>
          </p:cNvPicPr>
          <p:nvPr/>
        </p:nvPicPr>
        <p:blipFill>
          <a:blip r:embed="rId5" cstate="print"/>
          <a:srcRect/>
          <a:stretch>
            <a:fillRect/>
          </a:stretch>
        </p:blipFill>
        <p:spPr bwMode="auto">
          <a:xfrm>
            <a:off x="10072065" y="3010116"/>
            <a:ext cx="576625" cy="569516"/>
          </a:xfrm>
          <a:prstGeom prst="rect">
            <a:avLst/>
          </a:prstGeom>
          <a:noFill/>
          <a:ln w="9525">
            <a:noFill/>
            <a:miter lim="800000"/>
            <a:headEnd/>
            <a:tailEnd/>
          </a:ln>
        </p:spPr>
      </p:pic>
      <p:pic>
        <p:nvPicPr>
          <p:cNvPr id="47" name="Picture 9">
            <a:extLst>
              <a:ext uri="{FF2B5EF4-FFF2-40B4-BE49-F238E27FC236}">
                <a16:creationId xmlns:a16="http://schemas.microsoft.com/office/drawing/2014/main" id="{69354C85-0E4E-4FFB-98E4-0D87CA6D8937}"/>
              </a:ext>
            </a:extLst>
          </p:cNvPr>
          <p:cNvPicPr>
            <a:picLocks noChangeArrowheads="1"/>
          </p:cNvPicPr>
          <p:nvPr/>
        </p:nvPicPr>
        <p:blipFill>
          <a:blip r:embed="rId5" cstate="print"/>
          <a:srcRect/>
          <a:stretch>
            <a:fillRect/>
          </a:stretch>
        </p:blipFill>
        <p:spPr bwMode="auto">
          <a:xfrm>
            <a:off x="8919937" y="4066233"/>
            <a:ext cx="576625" cy="569516"/>
          </a:xfrm>
          <a:prstGeom prst="rect">
            <a:avLst/>
          </a:prstGeom>
          <a:noFill/>
          <a:ln w="9525">
            <a:noFill/>
            <a:miter lim="800000"/>
            <a:headEnd/>
            <a:tailEnd/>
          </a:ln>
        </p:spPr>
      </p:pic>
      <p:pic>
        <p:nvPicPr>
          <p:cNvPr id="48" name="Picture 9">
            <a:extLst>
              <a:ext uri="{FF2B5EF4-FFF2-40B4-BE49-F238E27FC236}">
                <a16:creationId xmlns:a16="http://schemas.microsoft.com/office/drawing/2014/main" id="{E05D995A-920C-49AE-846B-E4333943611E}"/>
              </a:ext>
            </a:extLst>
          </p:cNvPr>
          <p:cNvPicPr>
            <a:picLocks noChangeArrowheads="1"/>
          </p:cNvPicPr>
          <p:nvPr/>
        </p:nvPicPr>
        <p:blipFill>
          <a:blip r:embed="rId5" cstate="print"/>
          <a:srcRect/>
          <a:stretch>
            <a:fillRect/>
          </a:stretch>
        </p:blipFill>
        <p:spPr bwMode="auto">
          <a:xfrm>
            <a:off x="6615681" y="4516177"/>
            <a:ext cx="576625" cy="569516"/>
          </a:xfrm>
          <a:prstGeom prst="rect">
            <a:avLst/>
          </a:prstGeom>
          <a:noFill/>
          <a:ln w="9525">
            <a:noFill/>
            <a:miter lim="800000"/>
            <a:headEnd/>
            <a:tailEnd/>
          </a:ln>
        </p:spPr>
      </p:pic>
      <p:pic>
        <p:nvPicPr>
          <p:cNvPr id="49" name="Picture 9">
            <a:extLst>
              <a:ext uri="{FF2B5EF4-FFF2-40B4-BE49-F238E27FC236}">
                <a16:creationId xmlns:a16="http://schemas.microsoft.com/office/drawing/2014/main" id="{173A9ECB-BDB1-44FF-92C3-B20C4D26CF56}"/>
              </a:ext>
            </a:extLst>
          </p:cNvPr>
          <p:cNvPicPr>
            <a:picLocks noChangeArrowheads="1"/>
          </p:cNvPicPr>
          <p:nvPr/>
        </p:nvPicPr>
        <p:blipFill>
          <a:blip r:embed="rId5" cstate="print"/>
          <a:srcRect/>
          <a:stretch>
            <a:fillRect/>
          </a:stretch>
        </p:blipFill>
        <p:spPr bwMode="auto">
          <a:xfrm>
            <a:off x="5127798" y="4214132"/>
            <a:ext cx="576625" cy="569516"/>
          </a:xfrm>
          <a:prstGeom prst="rect">
            <a:avLst/>
          </a:prstGeom>
          <a:noFill/>
          <a:ln w="9525">
            <a:noFill/>
            <a:miter lim="800000"/>
            <a:headEnd/>
            <a:tailEnd/>
          </a:ln>
        </p:spPr>
      </p:pic>
      <p:sp>
        <p:nvSpPr>
          <p:cNvPr id="50" name="Text Box 13">
            <a:extLst>
              <a:ext uri="{FF2B5EF4-FFF2-40B4-BE49-F238E27FC236}">
                <a16:creationId xmlns:a16="http://schemas.microsoft.com/office/drawing/2014/main" id="{85CC6524-A60A-46FB-8495-9ED313150CE7}"/>
              </a:ext>
            </a:extLst>
          </p:cNvPr>
          <p:cNvSpPr txBox="1">
            <a:spLocks noChangeArrowheads="1"/>
          </p:cNvSpPr>
          <p:nvPr/>
        </p:nvSpPr>
        <p:spPr bwMode="auto">
          <a:xfrm>
            <a:off x="7095733" y="4516177"/>
            <a:ext cx="322524" cy="338554"/>
          </a:xfrm>
          <a:prstGeom prst="rect">
            <a:avLst/>
          </a:prstGeom>
          <a:noFill/>
          <a:ln w="9525">
            <a:noFill/>
            <a:miter lim="800000"/>
            <a:headEnd/>
            <a:tailEnd/>
          </a:ln>
        </p:spPr>
        <p:txBody>
          <a:bodyPr wrap="none">
            <a:spAutoFit/>
          </a:bodyPr>
          <a:lstStyle/>
          <a:p>
            <a:r>
              <a:rPr lang="en-US" altLang="zh-CN" sz="1600" b="1" dirty="0">
                <a:latin typeface="微软雅黑" pitchFamily="34" charset="-122"/>
                <a:ea typeface="微软雅黑" pitchFamily="34" charset="-122"/>
                <a:cs typeface="Times New Roman" pitchFamily="18" charset="0"/>
              </a:rPr>
              <a:t>C</a:t>
            </a:r>
          </a:p>
        </p:txBody>
      </p:sp>
      <p:sp>
        <p:nvSpPr>
          <p:cNvPr id="51" name="Text Box 13">
            <a:extLst>
              <a:ext uri="{FF2B5EF4-FFF2-40B4-BE49-F238E27FC236}">
                <a16:creationId xmlns:a16="http://schemas.microsoft.com/office/drawing/2014/main" id="{86F7279C-09A1-474A-BFCB-939534B1FF48}"/>
              </a:ext>
            </a:extLst>
          </p:cNvPr>
          <p:cNvSpPr txBox="1">
            <a:spLocks noChangeArrowheads="1"/>
          </p:cNvSpPr>
          <p:nvPr/>
        </p:nvSpPr>
        <p:spPr bwMode="auto">
          <a:xfrm>
            <a:off x="10552117" y="3010116"/>
            <a:ext cx="325730" cy="338554"/>
          </a:xfrm>
          <a:prstGeom prst="rect">
            <a:avLst/>
          </a:prstGeom>
          <a:noFill/>
          <a:ln w="9525">
            <a:noFill/>
            <a:miter lim="800000"/>
            <a:headEnd/>
            <a:tailEnd/>
          </a:ln>
        </p:spPr>
        <p:txBody>
          <a:bodyPr wrap="none">
            <a:spAutoFit/>
          </a:bodyPr>
          <a:lstStyle/>
          <a:p>
            <a:r>
              <a:rPr lang="en-US" altLang="zh-CN" sz="1600" b="1" dirty="0">
                <a:latin typeface="微软雅黑" pitchFamily="34" charset="-122"/>
                <a:ea typeface="微软雅黑" pitchFamily="34" charset="-122"/>
                <a:cs typeface="Times New Roman" pitchFamily="18" charset="0"/>
              </a:rPr>
              <a:t>B</a:t>
            </a:r>
          </a:p>
        </p:txBody>
      </p:sp>
      <p:sp>
        <p:nvSpPr>
          <p:cNvPr id="52" name="Text Box 13">
            <a:extLst>
              <a:ext uri="{FF2B5EF4-FFF2-40B4-BE49-F238E27FC236}">
                <a16:creationId xmlns:a16="http://schemas.microsoft.com/office/drawing/2014/main" id="{D31E30AD-138F-47EA-A2A2-EA1F4D4E4CDF}"/>
              </a:ext>
            </a:extLst>
          </p:cNvPr>
          <p:cNvSpPr txBox="1">
            <a:spLocks noChangeArrowheads="1"/>
          </p:cNvSpPr>
          <p:nvPr/>
        </p:nvSpPr>
        <p:spPr bwMode="auto">
          <a:xfrm>
            <a:off x="8093037" y="1309950"/>
            <a:ext cx="338554" cy="338554"/>
          </a:xfrm>
          <a:prstGeom prst="rect">
            <a:avLst/>
          </a:prstGeom>
          <a:noFill/>
          <a:ln w="9525">
            <a:noFill/>
            <a:miter lim="800000"/>
            <a:headEnd/>
            <a:tailEnd/>
          </a:ln>
        </p:spPr>
        <p:txBody>
          <a:bodyPr wrap="none">
            <a:spAutoFit/>
          </a:bodyPr>
          <a:lstStyle/>
          <a:p>
            <a:r>
              <a:rPr lang="en-US" altLang="zh-CN" sz="1600" b="1" dirty="0">
                <a:latin typeface="微软雅黑" pitchFamily="34" charset="-122"/>
                <a:ea typeface="微软雅黑" pitchFamily="34" charset="-122"/>
                <a:cs typeface="Times New Roman" pitchFamily="18" charset="0"/>
              </a:rPr>
              <a:t>A</a:t>
            </a:r>
          </a:p>
        </p:txBody>
      </p:sp>
      <p:cxnSp>
        <p:nvCxnSpPr>
          <p:cNvPr id="53" name="直接箭头连接符 52">
            <a:extLst>
              <a:ext uri="{FF2B5EF4-FFF2-40B4-BE49-F238E27FC236}">
                <a16:creationId xmlns:a16="http://schemas.microsoft.com/office/drawing/2014/main" id="{076FAF5D-B11B-4C26-A03A-3FDFEAC50C6D}"/>
              </a:ext>
            </a:extLst>
          </p:cNvPr>
          <p:cNvCxnSpPr/>
          <p:nvPr/>
        </p:nvCxnSpPr>
        <p:spPr>
          <a:xfrm flipH="1" flipV="1">
            <a:off x="5745486" y="3312254"/>
            <a:ext cx="3168352" cy="1056117"/>
          </a:xfrm>
          <a:prstGeom prst="straightConnector1">
            <a:avLst/>
          </a:prstGeom>
          <a:noFill/>
          <a:ln w="19050" cap="flat" cmpd="sng" algn="ctr">
            <a:solidFill>
              <a:sysClr val="windowText" lastClr="000000"/>
            </a:solidFill>
            <a:prstDash val="solid"/>
            <a:headEnd type="none" w="med" len="med"/>
            <a:tailEnd type="triangle" w="med" len="lg"/>
          </a:ln>
          <a:effectLst/>
        </p:spPr>
      </p:cxnSp>
      <p:cxnSp>
        <p:nvCxnSpPr>
          <p:cNvPr id="54" name="直接箭头连接符 53">
            <a:extLst>
              <a:ext uri="{FF2B5EF4-FFF2-40B4-BE49-F238E27FC236}">
                <a16:creationId xmlns:a16="http://schemas.microsoft.com/office/drawing/2014/main" id="{3D52151E-DCC4-440A-AF9E-240B22FA3E67}"/>
              </a:ext>
            </a:extLst>
          </p:cNvPr>
          <p:cNvCxnSpPr/>
          <p:nvPr/>
        </p:nvCxnSpPr>
        <p:spPr>
          <a:xfrm rot="10800000" flipH="1" flipV="1">
            <a:off x="5793685" y="3444124"/>
            <a:ext cx="3168352" cy="1056117"/>
          </a:xfrm>
          <a:prstGeom prst="straightConnector1">
            <a:avLst/>
          </a:prstGeom>
          <a:noFill/>
          <a:ln w="19050" cap="flat" cmpd="sng" algn="ctr">
            <a:solidFill>
              <a:sysClr val="windowText" lastClr="000000"/>
            </a:solidFill>
            <a:prstDash val="solid"/>
            <a:headEnd type="none" w="med" len="med"/>
            <a:tailEnd type="triangle" w="med" len="lg"/>
          </a:ln>
          <a:effectLst/>
        </p:spPr>
      </p:cxnSp>
      <p:sp>
        <p:nvSpPr>
          <p:cNvPr id="55" name="TextBox 21">
            <a:extLst>
              <a:ext uri="{FF2B5EF4-FFF2-40B4-BE49-F238E27FC236}">
                <a16:creationId xmlns:a16="http://schemas.microsoft.com/office/drawing/2014/main" id="{B714117E-C7D3-44E5-830F-38D024536ACB}"/>
              </a:ext>
            </a:extLst>
          </p:cNvPr>
          <p:cNvSpPr txBox="1"/>
          <p:nvPr/>
        </p:nvSpPr>
        <p:spPr>
          <a:xfrm rot="1111699">
            <a:off x="6208162" y="3558606"/>
            <a:ext cx="2592288" cy="625877"/>
          </a:xfrm>
          <a:prstGeom prst="rect">
            <a:avLst/>
          </a:prstGeom>
          <a:noFill/>
        </p:spPr>
        <p:txBody>
          <a:bodyPr wrap="square" rtlCol="0">
            <a:spAutoFit/>
          </a:bodyPr>
          <a:lstStyle/>
          <a:p>
            <a:pPr defTabSz="1219170">
              <a:defRPr/>
            </a:pPr>
            <a:r>
              <a:rPr lang="zh-CN" altLang="en-US" sz="1600" b="1" kern="0" dirty="0">
                <a:solidFill>
                  <a:sysClr val="windowText" lastClr="000000"/>
                </a:solidFill>
                <a:latin typeface="微软雅黑" pitchFamily="34" charset="-122"/>
                <a:ea typeface="微软雅黑" pitchFamily="34" charset="-122"/>
                <a:cs typeface="Times New Roman" pitchFamily="18" charset="0"/>
              </a:rPr>
              <a:t>谁有文件 </a:t>
            </a:r>
            <a:r>
              <a:rPr lang="en-US" altLang="zh-CN" sz="1600" b="1" kern="0" dirty="0">
                <a:solidFill>
                  <a:sysClr val="windowText" lastClr="000000"/>
                </a:solidFill>
                <a:latin typeface="微软雅黑" pitchFamily="34" charset="-122"/>
                <a:ea typeface="微软雅黑" pitchFamily="34" charset="-122"/>
                <a:cs typeface="Times New Roman" pitchFamily="18" charset="0"/>
              </a:rPr>
              <a:t>MP3#</a:t>
            </a:r>
            <a:r>
              <a:rPr lang="zh-CN" altLang="en-US" sz="1600" b="1" kern="0" dirty="0">
                <a:solidFill>
                  <a:sysClr val="windowText" lastClr="000000"/>
                </a:solidFill>
                <a:latin typeface="微软雅黑" pitchFamily="34" charset="-122"/>
                <a:ea typeface="微软雅黑" pitchFamily="34" charset="-122"/>
                <a:cs typeface="Times New Roman" pitchFamily="18" charset="0"/>
              </a:rPr>
              <a:t>？</a:t>
            </a:r>
          </a:p>
          <a:p>
            <a:pPr defTabSz="1219170">
              <a:defRPr/>
            </a:pPr>
            <a:endParaRPr lang="zh-CN" altLang="en-US" sz="1867" b="1" kern="0" dirty="0">
              <a:solidFill>
                <a:sysClr val="windowText" lastClr="000000"/>
              </a:solidFill>
              <a:latin typeface="微软雅黑" pitchFamily="34" charset="-122"/>
              <a:ea typeface="微软雅黑" pitchFamily="34" charset="-122"/>
            </a:endParaRPr>
          </a:p>
        </p:txBody>
      </p:sp>
      <p:sp>
        <p:nvSpPr>
          <p:cNvPr id="56" name="TextBox 22">
            <a:extLst>
              <a:ext uri="{FF2B5EF4-FFF2-40B4-BE49-F238E27FC236}">
                <a16:creationId xmlns:a16="http://schemas.microsoft.com/office/drawing/2014/main" id="{3FA6B4E3-AE0C-4A21-A1BB-9CD4E226D20C}"/>
              </a:ext>
            </a:extLst>
          </p:cNvPr>
          <p:cNvSpPr txBox="1"/>
          <p:nvPr/>
        </p:nvSpPr>
        <p:spPr>
          <a:xfrm rot="3562759">
            <a:off x="7660672" y="2934277"/>
            <a:ext cx="2496277" cy="584775"/>
          </a:xfrm>
          <a:prstGeom prst="rect">
            <a:avLst/>
          </a:prstGeom>
          <a:noFill/>
        </p:spPr>
        <p:txBody>
          <a:bodyPr wrap="square" rtlCol="0">
            <a:spAutoFit/>
          </a:bodyPr>
          <a:lstStyle/>
          <a:p>
            <a:pPr defTabSz="1219170">
              <a:defRPr/>
            </a:pPr>
            <a:r>
              <a:rPr lang="zh-CN" altLang="en-US" sz="1600" b="1" kern="0" dirty="0">
                <a:solidFill>
                  <a:sysClr val="windowText" lastClr="000000"/>
                </a:solidFill>
                <a:latin typeface="微软雅黑" pitchFamily="34" charset="-122"/>
                <a:ea typeface="微软雅黑" pitchFamily="34" charset="-122"/>
                <a:cs typeface="Times New Roman" pitchFamily="18" charset="0"/>
              </a:rPr>
              <a:t>请求文件 </a:t>
            </a:r>
            <a:r>
              <a:rPr lang="en-US" altLang="zh-CN" sz="1600" b="1" kern="0" dirty="0">
                <a:solidFill>
                  <a:sysClr val="windowText" lastClr="000000"/>
                </a:solidFill>
                <a:latin typeface="微软雅黑" pitchFamily="34" charset="-122"/>
                <a:ea typeface="微软雅黑" pitchFamily="34" charset="-122"/>
                <a:cs typeface="Times New Roman" pitchFamily="18" charset="0"/>
              </a:rPr>
              <a:t>MP3#</a:t>
            </a:r>
            <a:endParaRPr lang="zh-CN" altLang="en-US" sz="1600" b="1" kern="0" dirty="0">
              <a:solidFill>
                <a:sysClr val="windowText" lastClr="000000"/>
              </a:solidFill>
              <a:latin typeface="微软雅黑" pitchFamily="34" charset="-122"/>
              <a:ea typeface="微软雅黑" pitchFamily="34" charset="-122"/>
              <a:cs typeface="Times New Roman" pitchFamily="18" charset="0"/>
            </a:endParaRPr>
          </a:p>
          <a:p>
            <a:pPr defTabSz="1219170">
              <a:defRPr/>
            </a:pPr>
            <a:endParaRPr lang="zh-CN" altLang="en-US" sz="1600" b="1" kern="0" dirty="0">
              <a:solidFill>
                <a:sysClr val="windowText" lastClr="000000"/>
              </a:solidFill>
              <a:latin typeface="微软雅黑" pitchFamily="34" charset="-122"/>
              <a:ea typeface="微软雅黑" pitchFamily="34" charset="-122"/>
            </a:endParaRPr>
          </a:p>
        </p:txBody>
      </p:sp>
      <p:sp>
        <p:nvSpPr>
          <p:cNvPr id="57" name="TextBox 23">
            <a:extLst>
              <a:ext uri="{FF2B5EF4-FFF2-40B4-BE49-F238E27FC236}">
                <a16:creationId xmlns:a16="http://schemas.microsoft.com/office/drawing/2014/main" id="{D751C4E4-2DC5-48AC-84BB-668E8DC27C07}"/>
              </a:ext>
            </a:extLst>
          </p:cNvPr>
          <p:cNvSpPr txBox="1"/>
          <p:nvPr/>
        </p:nvSpPr>
        <p:spPr>
          <a:xfrm>
            <a:off x="8535893" y="3970223"/>
            <a:ext cx="458780" cy="461665"/>
          </a:xfrm>
          <a:prstGeom prst="rect">
            <a:avLst/>
          </a:prstGeom>
          <a:noFill/>
        </p:spPr>
        <p:txBody>
          <a:bodyPr wrap="none" rtlCol="0">
            <a:spAutoFit/>
          </a:bodyPr>
          <a:lstStyle/>
          <a:p>
            <a:pPr defTabSz="1219170">
              <a:defRPr/>
            </a:pPr>
            <a:r>
              <a:rPr lang="zh-CN" altLang="en-US" sz="2400" b="1" kern="0" dirty="0">
                <a:solidFill>
                  <a:srgbClr val="CC00CC"/>
                </a:solidFill>
                <a:latin typeface="微软雅黑" pitchFamily="34" charset="-122"/>
                <a:ea typeface="微软雅黑" pitchFamily="34" charset="-122"/>
                <a:sym typeface="Wingdings"/>
              </a:rPr>
              <a:t></a:t>
            </a:r>
            <a:endParaRPr lang="zh-CN" altLang="en-US" sz="2400" b="1" kern="0" dirty="0">
              <a:solidFill>
                <a:srgbClr val="CC00CC"/>
              </a:solidFill>
              <a:latin typeface="微软雅黑" pitchFamily="34" charset="-122"/>
              <a:ea typeface="微软雅黑" pitchFamily="34" charset="-122"/>
            </a:endParaRPr>
          </a:p>
        </p:txBody>
      </p:sp>
      <p:sp>
        <p:nvSpPr>
          <p:cNvPr id="58" name="TextBox 24">
            <a:extLst>
              <a:ext uri="{FF2B5EF4-FFF2-40B4-BE49-F238E27FC236}">
                <a16:creationId xmlns:a16="http://schemas.microsoft.com/office/drawing/2014/main" id="{162D0EB4-5B25-4182-8CD7-2A224E8EBB9A}"/>
              </a:ext>
            </a:extLst>
          </p:cNvPr>
          <p:cNvSpPr txBox="1"/>
          <p:nvPr/>
        </p:nvSpPr>
        <p:spPr>
          <a:xfrm>
            <a:off x="9168221" y="3765812"/>
            <a:ext cx="458780" cy="461665"/>
          </a:xfrm>
          <a:prstGeom prst="rect">
            <a:avLst/>
          </a:prstGeom>
          <a:noFill/>
        </p:spPr>
        <p:txBody>
          <a:bodyPr wrap="none" rtlCol="0">
            <a:spAutoFit/>
          </a:bodyPr>
          <a:lstStyle/>
          <a:p>
            <a:pPr defTabSz="1219170">
              <a:defRPr/>
            </a:pPr>
            <a:r>
              <a:rPr lang="zh-CN" altLang="en-US" sz="2400" b="1" kern="0" dirty="0">
                <a:solidFill>
                  <a:srgbClr val="CC00CC"/>
                </a:solidFill>
                <a:latin typeface="微软雅黑" pitchFamily="34" charset="-122"/>
                <a:ea typeface="微软雅黑" pitchFamily="34" charset="-122"/>
                <a:sym typeface="Wingdings"/>
              </a:rPr>
              <a:t></a:t>
            </a:r>
            <a:endParaRPr lang="zh-CN" altLang="en-US" sz="2400" b="1" kern="0" dirty="0">
              <a:solidFill>
                <a:srgbClr val="CC00CC"/>
              </a:solidFill>
              <a:latin typeface="微软雅黑" pitchFamily="34" charset="-122"/>
              <a:ea typeface="微软雅黑" pitchFamily="34" charset="-122"/>
            </a:endParaRPr>
          </a:p>
        </p:txBody>
      </p:sp>
      <p:sp>
        <p:nvSpPr>
          <p:cNvPr id="59" name="TextBox 25">
            <a:extLst>
              <a:ext uri="{FF2B5EF4-FFF2-40B4-BE49-F238E27FC236}">
                <a16:creationId xmlns:a16="http://schemas.microsoft.com/office/drawing/2014/main" id="{ACE8CE83-AAC4-4726-AE9D-3049E975ADEE}"/>
              </a:ext>
            </a:extLst>
          </p:cNvPr>
          <p:cNvSpPr txBox="1"/>
          <p:nvPr/>
        </p:nvSpPr>
        <p:spPr>
          <a:xfrm>
            <a:off x="5559562" y="3411995"/>
            <a:ext cx="458780" cy="461665"/>
          </a:xfrm>
          <a:prstGeom prst="rect">
            <a:avLst/>
          </a:prstGeom>
          <a:noFill/>
        </p:spPr>
        <p:txBody>
          <a:bodyPr wrap="none" rtlCol="0">
            <a:spAutoFit/>
          </a:bodyPr>
          <a:lstStyle/>
          <a:p>
            <a:pPr defTabSz="1219170">
              <a:defRPr/>
            </a:pPr>
            <a:r>
              <a:rPr lang="zh-CN" altLang="en-US" sz="2400" b="1" kern="0" dirty="0">
                <a:solidFill>
                  <a:srgbClr val="CC00CC"/>
                </a:solidFill>
                <a:latin typeface="微软雅黑" pitchFamily="34" charset="-122"/>
                <a:ea typeface="微软雅黑" pitchFamily="34" charset="-122"/>
                <a:sym typeface="Wingdings"/>
              </a:rPr>
              <a:t></a:t>
            </a:r>
            <a:endParaRPr lang="zh-CN" altLang="en-US" sz="2400" b="1" kern="0" dirty="0">
              <a:solidFill>
                <a:srgbClr val="CC00CC"/>
              </a:solidFill>
              <a:latin typeface="微软雅黑" pitchFamily="34" charset="-122"/>
              <a:ea typeface="微软雅黑" pitchFamily="34" charset="-122"/>
            </a:endParaRPr>
          </a:p>
        </p:txBody>
      </p:sp>
      <p:sp>
        <p:nvSpPr>
          <p:cNvPr id="60" name="TextBox 26">
            <a:extLst>
              <a:ext uri="{FF2B5EF4-FFF2-40B4-BE49-F238E27FC236}">
                <a16:creationId xmlns:a16="http://schemas.microsoft.com/office/drawing/2014/main" id="{2F667EFB-BA3E-4B18-BC10-3CC9F6D4E3BF}"/>
              </a:ext>
            </a:extLst>
          </p:cNvPr>
          <p:cNvSpPr txBox="1"/>
          <p:nvPr/>
        </p:nvSpPr>
        <p:spPr>
          <a:xfrm>
            <a:off x="7575786" y="1857988"/>
            <a:ext cx="458780" cy="461665"/>
          </a:xfrm>
          <a:prstGeom prst="rect">
            <a:avLst/>
          </a:prstGeom>
          <a:noFill/>
        </p:spPr>
        <p:txBody>
          <a:bodyPr wrap="none" rtlCol="0">
            <a:spAutoFit/>
          </a:bodyPr>
          <a:lstStyle/>
          <a:p>
            <a:pPr defTabSz="1219170">
              <a:defRPr/>
            </a:pPr>
            <a:r>
              <a:rPr lang="zh-CN" altLang="en-US" sz="2400" b="1" kern="0" dirty="0">
                <a:solidFill>
                  <a:srgbClr val="CC00CC"/>
                </a:solidFill>
                <a:latin typeface="微软雅黑" pitchFamily="34" charset="-122"/>
                <a:ea typeface="微软雅黑" pitchFamily="34" charset="-122"/>
                <a:sym typeface="Wingdings"/>
              </a:rPr>
              <a:t></a:t>
            </a:r>
            <a:endParaRPr lang="zh-CN" altLang="en-US" sz="2400" b="1" kern="0" dirty="0">
              <a:solidFill>
                <a:srgbClr val="CC00CC"/>
              </a:solidFill>
              <a:latin typeface="微软雅黑" pitchFamily="34" charset="-122"/>
              <a:ea typeface="微软雅黑" pitchFamily="34" charset="-122"/>
            </a:endParaRPr>
          </a:p>
        </p:txBody>
      </p:sp>
      <p:sp>
        <p:nvSpPr>
          <p:cNvPr id="61" name="TextBox 27">
            <a:extLst>
              <a:ext uri="{FF2B5EF4-FFF2-40B4-BE49-F238E27FC236}">
                <a16:creationId xmlns:a16="http://schemas.microsoft.com/office/drawing/2014/main" id="{6E815BBA-D69B-4A1D-A87A-C0D1831AFFBE}"/>
              </a:ext>
            </a:extLst>
          </p:cNvPr>
          <p:cNvSpPr txBox="1"/>
          <p:nvPr/>
        </p:nvSpPr>
        <p:spPr>
          <a:xfrm rot="1111699">
            <a:off x="6142582" y="4104445"/>
            <a:ext cx="2592288" cy="625877"/>
          </a:xfrm>
          <a:prstGeom prst="rect">
            <a:avLst/>
          </a:prstGeom>
          <a:noFill/>
        </p:spPr>
        <p:txBody>
          <a:bodyPr wrap="square" rtlCol="0">
            <a:spAutoFit/>
          </a:bodyPr>
          <a:lstStyle/>
          <a:p>
            <a:pPr defTabSz="1219170">
              <a:defRPr/>
            </a:pPr>
            <a:r>
              <a:rPr lang="en-US" altLang="zh-CN" sz="1600" b="1" kern="0" dirty="0">
                <a:solidFill>
                  <a:sysClr val="windowText" lastClr="000000"/>
                </a:solidFill>
                <a:latin typeface="微软雅黑" pitchFamily="34" charset="-122"/>
                <a:ea typeface="微软雅黑" pitchFamily="34" charset="-122"/>
                <a:cs typeface="Times New Roman" pitchFamily="18" charset="0"/>
              </a:rPr>
              <a:t>A</a:t>
            </a:r>
            <a:r>
              <a:rPr lang="zh-CN" altLang="en-US" sz="1600" b="1" kern="0" dirty="0">
                <a:solidFill>
                  <a:sysClr val="windowText" lastClr="000000"/>
                </a:solidFill>
                <a:latin typeface="微软雅黑" pitchFamily="34" charset="-122"/>
                <a:ea typeface="微软雅黑" pitchFamily="34" charset="-122"/>
                <a:cs typeface="Times New Roman" pitchFamily="18" charset="0"/>
              </a:rPr>
              <a:t>有，</a:t>
            </a:r>
            <a:r>
              <a:rPr lang="en-US" altLang="zh-CN" sz="1600" b="1" kern="0" dirty="0">
                <a:solidFill>
                  <a:sysClr val="windowText" lastClr="000000"/>
                </a:solidFill>
                <a:latin typeface="微软雅黑" pitchFamily="34" charset="-122"/>
                <a:ea typeface="微软雅黑" pitchFamily="34" charset="-122"/>
                <a:cs typeface="Times New Roman" pitchFamily="18" charset="0"/>
              </a:rPr>
              <a:t>B</a:t>
            </a:r>
            <a:r>
              <a:rPr lang="zh-CN" altLang="en-US" sz="1600" b="1" kern="0" dirty="0">
                <a:solidFill>
                  <a:sysClr val="windowText" lastClr="000000"/>
                </a:solidFill>
                <a:latin typeface="微软雅黑" pitchFamily="34" charset="-122"/>
                <a:ea typeface="微软雅黑" pitchFamily="34" charset="-122"/>
                <a:cs typeface="Times New Roman" pitchFamily="18" charset="0"/>
              </a:rPr>
              <a:t>有，</a:t>
            </a:r>
            <a:r>
              <a:rPr lang="en-US" altLang="zh-CN" sz="1600" b="1" kern="0" dirty="0">
                <a:solidFill>
                  <a:sysClr val="windowText" lastClr="000000"/>
                </a:solidFill>
                <a:latin typeface="微软雅黑" pitchFamily="34" charset="-122"/>
                <a:ea typeface="微软雅黑" pitchFamily="34" charset="-122"/>
                <a:cs typeface="Times New Roman" pitchFamily="18" charset="0"/>
              </a:rPr>
              <a:t>C</a:t>
            </a:r>
            <a:r>
              <a:rPr lang="zh-CN" altLang="en-US" sz="1600" b="1" kern="0" dirty="0">
                <a:solidFill>
                  <a:sysClr val="windowText" lastClr="000000"/>
                </a:solidFill>
                <a:latin typeface="微软雅黑" pitchFamily="34" charset="-122"/>
                <a:ea typeface="微软雅黑" pitchFamily="34" charset="-122"/>
                <a:cs typeface="Times New Roman" pitchFamily="18" charset="0"/>
              </a:rPr>
              <a:t>有。</a:t>
            </a:r>
          </a:p>
          <a:p>
            <a:pPr defTabSz="1219170">
              <a:defRPr/>
            </a:pPr>
            <a:endParaRPr lang="zh-CN" altLang="en-US" sz="1867" b="1" kern="0" dirty="0">
              <a:solidFill>
                <a:sysClr val="windowText" lastClr="000000"/>
              </a:solidFill>
              <a:latin typeface="微软雅黑" pitchFamily="34" charset="-122"/>
              <a:ea typeface="微软雅黑" pitchFamily="34" charset="-122"/>
            </a:endParaRPr>
          </a:p>
        </p:txBody>
      </p:sp>
      <p:cxnSp>
        <p:nvCxnSpPr>
          <p:cNvPr id="62" name="直接箭头连接符 61">
            <a:extLst>
              <a:ext uri="{FF2B5EF4-FFF2-40B4-BE49-F238E27FC236}">
                <a16:creationId xmlns:a16="http://schemas.microsoft.com/office/drawing/2014/main" id="{6D238544-E79D-4CBF-9BF3-CD8D33497210}"/>
              </a:ext>
            </a:extLst>
          </p:cNvPr>
          <p:cNvCxnSpPr/>
          <p:nvPr/>
        </p:nvCxnSpPr>
        <p:spPr>
          <a:xfrm flipH="1" flipV="1">
            <a:off x="8055840" y="1857988"/>
            <a:ext cx="1248419" cy="2208245"/>
          </a:xfrm>
          <a:prstGeom prst="straightConnector1">
            <a:avLst/>
          </a:prstGeom>
          <a:noFill/>
          <a:ln w="19050" cap="flat" cmpd="sng" algn="ctr">
            <a:solidFill>
              <a:sysClr val="windowText" lastClr="000000"/>
            </a:solidFill>
            <a:prstDash val="solid"/>
            <a:headEnd type="none" w="med" len="med"/>
            <a:tailEnd type="triangle" w="med" len="lg"/>
          </a:ln>
          <a:effectLst/>
        </p:spPr>
      </p:cxnSp>
      <p:grpSp>
        <p:nvGrpSpPr>
          <p:cNvPr id="63" name="组合 62">
            <a:extLst>
              <a:ext uri="{FF2B5EF4-FFF2-40B4-BE49-F238E27FC236}">
                <a16:creationId xmlns:a16="http://schemas.microsoft.com/office/drawing/2014/main" id="{24323E04-A952-43E5-BC6B-42E53F09951F}"/>
              </a:ext>
            </a:extLst>
          </p:cNvPr>
          <p:cNvGrpSpPr/>
          <p:nvPr/>
        </p:nvGrpSpPr>
        <p:grpSpPr>
          <a:xfrm rot="3622659">
            <a:off x="7398332" y="2962269"/>
            <a:ext cx="2112235" cy="384043"/>
            <a:chOff x="5796136" y="1484784"/>
            <a:chExt cx="1584176" cy="288032"/>
          </a:xfrm>
        </p:grpSpPr>
        <p:sp>
          <p:nvSpPr>
            <p:cNvPr id="64" name="矩形 63">
              <a:extLst>
                <a:ext uri="{FF2B5EF4-FFF2-40B4-BE49-F238E27FC236}">
                  <a16:creationId xmlns:a16="http://schemas.microsoft.com/office/drawing/2014/main" id="{49F8B49E-10DF-444A-9A10-B79D421F38CA}"/>
                </a:ext>
              </a:extLst>
            </p:cNvPr>
            <p:cNvSpPr/>
            <p:nvPr/>
          </p:nvSpPr>
          <p:spPr>
            <a:xfrm>
              <a:off x="5796136" y="1484784"/>
              <a:ext cx="1080120" cy="288032"/>
            </a:xfrm>
            <a:prstGeom prst="rect">
              <a:avLst/>
            </a:prstGeom>
            <a:solidFill>
              <a:srgbClr val="66FF66"/>
            </a:solidFill>
            <a:ln w="25400" cap="flat" cmpd="sng" algn="ctr">
              <a:solidFill>
                <a:sysClr val="windowText" lastClr="000000"/>
              </a:solidFill>
              <a:prstDash val="solid"/>
            </a:ln>
            <a:effectLst/>
          </p:spPr>
          <p:txBody>
            <a:bodyPr rtlCol="0" anchor="ctr"/>
            <a:lstStyle/>
            <a:p>
              <a:pPr algn="ctr" defTabSz="1219170">
                <a:defRPr/>
              </a:pPr>
              <a:r>
                <a:rPr lang="en-US" altLang="zh-CN" sz="1600" b="1" kern="0" dirty="0">
                  <a:solidFill>
                    <a:sysClr val="windowText" lastClr="000000"/>
                  </a:solidFill>
                  <a:latin typeface="微软雅黑" pitchFamily="34" charset="-122"/>
                  <a:ea typeface="微软雅黑" pitchFamily="34" charset="-122"/>
                  <a:cs typeface="Times New Roman" pitchFamily="18" charset="0"/>
                </a:rPr>
                <a:t>MP3#</a:t>
              </a:r>
              <a:endParaRPr lang="zh-CN" altLang="en-US" sz="1600" b="1" kern="0" dirty="0">
                <a:solidFill>
                  <a:sysClr val="windowText" lastClr="000000"/>
                </a:solidFill>
                <a:latin typeface="微软雅黑" pitchFamily="34" charset="-122"/>
                <a:ea typeface="微软雅黑" pitchFamily="34" charset="-122"/>
                <a:cs typeface="Times New Roman" pitchFamily="18" charset="0"/>
              </a:endParaRPr>
            </a:p>
          </p:txBody>
        </p:sp>
        <p:sp>
          <p:nvSpPr>
            <p:cNvPr id="65" name="右箭头 31">
              <a:extLst>
                <a:ext uri="{FF2B5EF4-FFF2-40B4-BE49-F238E27FC236}">
                  <a16:creationId xmlns:a16="http://schemas.microsoft.com/office/drawing/2014/main" id="{C40DCE14-C6D8-449E-8B94-E522FB7D9C8C}"/>
                </a:ext>
              </a:extLst>
            </p:cNvPr>
            <p:cNvSpPr/>
            <p:nvPr/>
          </p:nvSpPr>
          <p:spPr>
            <a:xfrm>
              <a:off x="6876256" y="1556792"/>
              <a:ext cx="504056" cy="144016"/>
            </a:xfrm>
            <a:prstGeom prst="rightArrow">
              <a:avLst>
                <a:gd name="adj1" fmla="val 50000"/>
                <a:gd name="adj2" fmla="val 162395"/>
              </a:avLst>
            </a:prstGeom>
            <a:solidFill>
              <a:srgbClr val="0000FF"/>
            </a:solidFill>
            <a:ln w="25400" cap="flat" cmpd="sng" algn="ctr">
              <a:noFill/>
              <a:prstDash val="solid"/>
            </a:ln>
            <a:effectLst/>
          </p:spPr>
          <p:txBody>
            <a:bodyPr rtlCol="0" anchor="ctr"/>
            <a:lstStyle/>
            <a:p>
              <a:pPr algn="ctr" defTabSz="1219170">
                <a:defRPr/>
              </a:pPr>
              <a:endParaRPr lang="zh-CN" altLang="en-US" sz="1867" b="1" kern="0">
                <a:solidFill>
                  <a:sysClr val="window" lastClr="FFFF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694421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sz="3200" dirty="0">
                <a:sym typeface="+mn-ea"/>
              </a:rPr>
              <a:t>服务器进程工作方式</a:t>
            </a:r>
            <a:r>
              <a:rPr kumimoji="1" lang="zh-CN" altLang="en-US" sz="3200" dirty="0">
                <a:sym typeface="+mn-ea"/>
              </a:rPr>
              <a:t>：</a:t>
            </a:r>
            <a:r>
              <a:rPr lang="zh-CN" altLang="en-US" sz="3200" dirty="0">
                <a:sym typeface="+mn-ea"/>
              </a:rPr>
              <a:t>面向连接的</a:t>
            </a:r>
            <a:r>
              <a:rPr kumimoji="1" lang="zh-CN" altLang="en-US" sz="3200" dirty="0">
                <a:solidFill>
                  <a:srgbClr val="C00000"/>
                </a:solidFill>
                <a:sym typeface="+mn-ea"/>
              </a:rPr>
              <a:t>并发方式</a:t>
            </a:r>
            <a:r>
              <a:rPr lang="zh-CN" altLang="en-US" sz="3200" dirty="0">
                <a:sym typeface="+mn-ea"/>
              </a:rPr>
              <a:t>服务</a:t>
            </a:r>
            <a:endParaRPr lang="zh-CN" altLang="en-US" sz="3200" dirty="0"/>
          </a:p>
        </p:txBody>
      </p:sp>
      <p:sp>
        <p:nvSpPr>
          <p:cNvPr id="4" name="内容占位符 2"/>
          <p:cNvSpPr>
            <a:spLocks noGrp="1"/>
          </p:cNvSpPr>
          <p:nvPr/>
        </p:nvSpPr>
        <p:spPr>
          <a:xfrm>
            <a:off x="826625" y="1074123"/>
            <a:ext cx="5147945"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endParaRPr lang="zh-CN" altLang="en-US" dirty="0">
              <a:solidFill>
                <a:schemeClr val="tx1"/>
              </a:solidFill>
              <a:sym typeface="+mn-ea"/>
            </a:endParaRPr>
          </a:p>
        </p:txBody>
      </p:sp>
      <p:sp>
        <p:nvSpPr>
          <p:cNvPr id="116" name="内容占位符 2">
            <a:extLst>
              <a:ext uri="{FF2B5EF4-FFF2-40B4-BE49-F238E27FC236}">
                <a16:creationId xmlns:a16="http://schemas.microsoft.com/office/drawing/2014/main" id="{DCCB7F70-4C44-4E25-B9FC-02FF190631B5}"/>
              </a:ext>
            </a:extLst>
          </p:cNvPr>
          <p:cNvSpPr txBox="1">
            <a:spLocks/>
          </p:cNvSpPr>
          <p:nvPr/>
        </p:nvSpPr>
        <p:spPr>
          <a:xfrm>
            <a:off x="838200" y="2014220"/>
            <a:ext cx="10529570" cy="4355465"/>
          </a:xfrm>
          <a:prstGeom prst="rect">
            <a:avLst/>
          </a:prstGeom>
        </p:spPr>
        <p:txBody>
          <a:bodyPr vert="horz" lIns="91440" tIns="45720" rIns="91440" bIns="45720" rtlCol="0">
            <a:no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endParaRPr lang="zh-CN" altLang="en-US">
              <a:cs typeface="微软雅黑" panose="020B0503020204020204" pitchFamily="34" charset="-122"/>
              <a:sym typeface="+mn-ea"/>
            </a:endParaRPr>
          </a:p>
          <a:p>
            <a:pPr algn="just">
              <a:lnSpc>
                <a:spcPct val="120000"/>
              </a:lnSpc>
            </a:pPr>
            <a:endParaRPr lang="en-US" altLang="zh-CN" dirty="0">
              <a:cs typeface="微软雅黑" panose="020B0503020204020204" pitchFamily="34" charset="-122"/>
            </a:endParaRPr>
          </a:p>
        </p:txBody>
      </p:sp>
      <p:grpSp>
        <p:nvGrpSpPr>
          <p:cNvPr id="120" name="组合 171011">
            <a:extLst>
              <a:ext uri="{FF2B5EF4-FFF2-40B4-BE49-F238E27FC236}">
                <a16:creationId xmlns:a16="http://schemas.microsoft.com/office/drawing/2014/main" id="{C74D13DC-603F-40DD-8ED3-513C2C18C7A1}"/>
              </a:ext>
            </a:extLst>
          </p:cNvPr>
          <p:cNvGrpSpPr/>
          <p:nvPr/>
        </p:nvGrpSpPr>
        <p:grpSpPr bwMode="auto">
          <a:xfrm>
            <a:off x="1891311" y="1559467"/>
            <a:ext cx="7882146" cy="4542155"/>
            <a:chOff x="0" y="0"/>
            <a:chExt cx="5035" cy="2949"/>
          </a:xfrm>
        </p:grpSpPr>
        <p:sp>
          <p:nvSpPr>
            <p:cNvPr id="121" name="文本框 171012">
              <a:extLst>
                <a:ext uri="{FF2B5EF4-FFF2-40B4-BE49-F238E27FC236}">
                  <a16:creationId xmlns:a16="http://schemas.microsoft.com/office/drawing/2014/main" id="{7D1FBE99-8D02-4347-8BCC-B4345A6131E2}"/>
                </a:ext>
              </a:extLst>
            </p:cNvPr>
            <p:cNvSpPr txBox="1">
              <a:spLocks noChangeArrowheads="1"/>
            </p:cNvSpPr>
            <p:nvPr/>
          </p:nvSpPr>
          <p:spPr bwMode="auto">
            <a:xfrm>
              <a:off x="223" y="2141"/>
              <a:ext cx="980"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954F72"/>
                  </a:solidFill>
                  <a:effectLst/>
                  <a:uLnTx/>
                  <a:uFillTx/>
                  <a:latin typeface="微软雅黑" panose="020B0503020204020204" pitchFamily="34" charset="-122"/>
                </a:rPr>
                <a:t>接受连接请求</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954F72"/>
                  </a:solidFill>
                  <a:effectLst/>
                  <a:uLnTx/>
                  <a:uFillTx/>
                  <a:latin typeface="微软雅黑" panose="020B0503020204020204" pitchFamily="34" charset="-122"/>
                </a:rPr>
                <a:t>的套接字</a:t>
              </a:r>
            </a:p>
          </p:txBody>
        </p:sp>
        <p:sp>
          <p:nvSpPr>
            <p:cNvPr id="122" name="矩形 171013">
              <a:extLst>
                <a:ext uri="{FF2B5EF4-FFF2-40B4-BE49-F238E27FC236}">
                  <a16:creationId xmlns:a16="http://schemas.microsoft.com/office/drawing/2014/main" id="{3E57C3C9-094C-4A79-ADDE-3E34CB61AF7B}"/>
                </a:ext>
              </a:extLst>
            </p:cNvPr>
            <p:cNvSpPr>
              <a:spLocks noChangeArrowheads="1"/>
            </p:cNvSpPr>
            <p:nvPr/>
          </p:nvSpPr>
          <p:spPr bwMode="auto">
            <a:xfrm>
              <a:off x="108" y="0"/>
              <a:ext cx="3758" cy="2949"/>
            </a:xfrm>
            <a:prstGeom prst="rect">
              <a:avLst/>
            </a:prstGeom>
            <a:solidFill>
              <a:srgbClr val="CCECFF"/>
            </a:solidFill>
            <a:ln w="9525">
              <a:solidFill>
                <a:sysClr val="windowText" lastClr="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微软雅黑" panose="020B0503020204020204" pitchFamily="34" charset="-122"/>
              </a:endParaRPr>
            </a:p>
          </p:txBody>
        </p:sp>
        <p:sp>
          <p:nvSpPr>
            <p:cNvPr id="123" name="矩形 171014">
              <a:extLst>
                <a:ext uri="{FF2B5EF4-FFF2-40B4-BE49-F238E27FC236}">
                  <a16:creationId xmlns:a16="http://schemas.microsoft.com/office/drawing/2014/main" id="{4A2F27D3-AB54-48D4-8123-DC8881D773FB}"/>
                </a:ext>
              </a:extLst>
            </p:cNvPr>
            <p:cNvSpPr>
              <a:spLocks noChangeArrowheads="1"/>
            </p:cNvSpPr>
            <p:nvPr/>
          </p:nvSpPr>
          <p:spPr bwMode="auto">
            <a:xfrm>
              <a:off x="110" y="1996"/>
              <a:ext cx="1171" cy="948"/>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微软雅黑" panose="020B0503020204020204" pitchFamily="34" charset="-122"/>
              </a:endParaRPr>
            </a:p>
          </p:txBody>
        </p:sp>
        <p:sp>
          <p:nvSpPr>
            <p:cNvPr id="124" name="椭圆 171015">
              <a:extLst>
                <a:ext uri="{FF2B5EF4-FFF2-40B4-BE49-F238E27FC236}">
                  <a16:creationId xmlns:a16="http://schemas.microsoft.com/office/drawing/2014/main" id="{E3A06F49-45CF-4091-89E0-CFB81E498D43}"/>
                </a:ext>
              </a:extLst>
            </p:cNvPr>
            <p:cNvSpPr>
              <a:spLocks noChangeArrowheads="1"/>
            </p:cNvSpPr>
            <p:nvPr/>
          </p:nvSpPr>
          <p:spPr bwMode="auto">
            <a:xfrm>
              <a:off x="430" y="316"/>
              <a:ext cx="537" cy="527"/>
            </a:xfrm>
            <a:prstGeom prst="ellipse">
              <a:avLst/>
            </a:prstGeom>
            <a:solidFill>
              <a:srgbClr val="FF99CC"/>
            </a:solidFill>
            <a:ln w="38100" cmpd="dbl">
              <a:solidFill>
                <a:sysClr val="windowText" lastClr="000000"/>
              </a:solidFill>
              <a:rou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954F72"/>
                  </a:solidFill>
                  <a:effectLst/>
                  <a:uLnTx/>
                  <a:uFillTx/>
                  <a:latin typeface="微软雅黑" panose="020B0503020204020204" pitchFamily="34" charset="-122"/>
                </a:rPr>
                <a:t>M</a:t>
              </a:r>
            </a:p>
          </p:txBody>
        </p:sp>
        <p:sp>
          <p:nvSpPr>
            <p:cNvPr id="125" name="椭圆 171016">
              <a:extLst>
                <a:ext uri="{FF2B5EF4-FFF2-40B4-BE49-F238E27FC236}">
                  <a16:creationId xmlns:a16="http://schemas.microsoft.com/office/drawing/2014/main" id="{717732EB-CACE-4D0C-9FBC-20F00F2720EB}"/>
                </a:ext>
              </a:extLst>
            </p:cNvPr>
            <p:cNvSpPr>
              <a:spLocks noChangeArrowheads="1"/>
            </p:cNvSpPr>
            <p:nvPr/>
          </p:nvSpPr>
          <p:spPr bwMode="auto">
            <a:xfrm>
              <a:off x="1450" y="1211"/>
              <a:ext cx="376" cy="369"/>
            </a:xfrm>
            <a:prstGeom prst="ellipse">
              <a:avLst/>
            </a:prstGeom>
            <a:solidFill>
              <a:srgbClr val="FFFF99"/>
            </a:solidFill>
            <a:ln w="9525">
              <a:solidFill>
                <a:srgbClr val="954F72"/>
              </a:solidFill>
              <a:rou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a:ln>
                    <a:noFill/>
                  </a:ln>
                  <a:solidFill>
                    <a:srgbClr val="954F72"/>
                  </a:solidFill>
                  <a:effectLst/>
                  <a:uLnTx/>
                  <a:uFillTx/>
                  <a:latin typeface="微软雅黑" panose="020B0503020204020204" pitchFamily="34" charset="-122"/>
                </a:rPr>
                <a:t>S</a:t>
              </a:r>
              <a:r>
                <a:rPr kumimoji="0" lang="en-US" altLang="zh-CN" sz="2800" b="0" i="0" u="none" strike="noStrike" kern="0" cap="none" spc="0" normalizeH="0" baseline="-25000" noProof="0">
                  <a:ln>
                    <a:noFill/>
                  </a:ln>
                  <a:solidFill>
                    <a:srgbClr val="954F72"/>
                  </a:solidFill>
                  <a:effectLst/>
                  <a:uLnTx/>
                  <a:uFillTx/>
                  <a:latin typeface="微软雅黑" panose="020B0503020204020204" pitchFamily="34" charset="-122"/>
                </a:rPr>
                <a:t>1</a:t>
              </a:r>
            </a:p>
          </p:txBody>
        </p:sp>
        <p:sp>
          <p:nvSpPr>
            <p:cNvPr id="126" name="矩形 171017">
              <a:extLst>
                <a:ext uri="{FF2B5EF4-FFF2-40B4-BE49-F238E27FC236}">
                  <a16:creationId xmlns:a16="http://schemas.microsoft.com/office/drawing/2014/main" id="{910B6A59-16A0-4E9A-9695-EBF6C9BB3F37}"/>
                </a:ext>
              </a:extLst>
            </p:cNvPr>
            <p:cNvSpPr>
              <a:spLocks noChangeArrowheads="1"/>
            </p:cNvSpPr>
            <p:nvPr/>
          </p:nvSpPr>
          <p:spPr bwMode="auto">
            <a:xfrm>
              <a:off x="1280" y="1995"/>
              <a:ext cx="2570" cy="94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微软雅黑" panose="020B0503020204020204" pitchFamily="34" charset="-122"/>
              </a:endParaRPr>
            </a:p>
          </p:txBody>
        </p:sp>
        <p:sp>
          <p:nvSpPr>
            <p:cNvPr id="127" name="矩形 171018">
              <a:extLst>
                <a:ext uri="{FF2B5EF4-FFF2-40B4-BE49-F238E27FC236}">
                  <a16:creationId xmlns:a16="http://schemas.microsoft.com/office/drawing/2014/main" id="{BE4E860C-C3CE-45E3-8DE7-93B98BB805C6}"/>
                </a:ext>
              </a:extLst>
            </p:cNvPr>
            <p:cNvSpPr>
              <a:spLocks noChangeArrowheads="1"/>
            </p:cNvSpPr>
            <p:nvPr/>
          </p:nvSpPr>
          <p:spPr bwMode="auto">
            <a:xfrm>
              <a:off x="1503" y="2000"/>
              <a:ext cx="269" cy="158"/>
            </a:xfrm>
            <a:prstGeom prst="rect">
              <a:avLst/>
            </a:prstGeom>
            <a:solidFill>
              <a:srgbClr val="CC9900"/>
            </a:solidFill>
            <a:ln w="9525">
              <a:solidFill>
                <a:srgbClr val="954F72"/>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微软雅黑" panose="020B0503020204020204" pitchFamily="34" charset="-122"/>
              </a:endParaRPr>
            </a:p>
          </p:txBody>
        </p:sp>
        <p:sp>
          <p:nvSpPr>
            <p:cNvPr id="128" name="矩形 171019">
              <a:extLst>
                <a:ext uri="{FF2B5EF4-FFF2-40B4-BE49-F238E27FC236}">
                  <a16:creationId xmlns:a16="http://schemas.microsoft.com/office/drawing/2014/main" id="{A9CD316D-367A-44CC-9891-EF04D513D9A7}"/>
                </a:ext>
              </a:extLst>
            </p:cNvPr>
            <p:cNvSpPr>
              <a:spLocks noChangeArrowheads="1"/>
            </p:cNvSpPr>
            <p:nvPr/>
          </p:nvSpPr>
          <p:spPr bwMode="auto">
            <a:xfrm>
              <a:off x="2282" y="2000"/>
              <a:ext cx="269" cy="158"/>
            </a:xfrm>
            <a:prstGeom prst="rect">
              <a:avLst/>
            </a:prstGeom>
            <a:solidFill>
              <a:srgbClr val="CC9900"/>
            </a:solidFill>
            <a:ln w="9525">
              <a:solidFill>
                <a:srgbClr val="954F72"/>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微软雅黑" panose="020B0503020204020204" pitchFamily="34" charset="-122"/>
              </a:endParaRPr>
            </a:p>
          </p:txBody>
        </p:sp>
        <p:sp>
          <p:nvSpPr>
            <p:cNvPr id="129" name="矩形 171020">
              <a:extLst>
                <a:ext uri="{FF2B5EF4-FFF2-40B4-BE49-F238E27FC236}">
                  <a16:creationId xmlns:a16="http://schemas.microsoft.com/office/drawing/2014/main" id="{5193431D-E23E-4828-9573-E3345751B42F}"/>
                </a:ext>
              </a:extLst>
            </p:cNvPr>
            <p:cNvSpPr>
              <a:spLocks noChangeArrowheads="1"/>
            </p:cNvSpPr>
            <p:nvPr/>
          </p:nvSpPr>
          <p:spPr bwMode="auto">
            <a:xfrm>
              <a:off x="3061" y="2000"/>
              <a:ext cx="268" cy="158"/>
            </a:xfrm>
            <a:prstGeom prst="rect">
              <a:avLst/>
            </a:prstGeom>
            <a:solidFill>
              <a:srgbClr val="CC9900"/>
            </a:solidFill>
            <a:ln w="9525">
              <a:solidFill>
                <a:srgbClr val="954F72"/>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微软雅黑" panose="020B0503020204020204" pitchFamily="34" charset="-122"/>
              </a:endParaRPr>
            </a:p>
          </p:txBody>
        </p:sp>
        <p:sp>
          <p:nvSpPr>
            <p:cNvPr id="130" name="文本框 171021">
              <a:extLst>
                <a:ext uri="{FF2B5EF4-FFF2-40B4-BE49-F238E27FC236}">
                  <a16:creationId xmlns:a16="http://schemas.microsoft.com/office/drawing/2014/main" id="{354248DC-8362-4BA3-9EC5-D60A16644A17}"/>
                </a:ext>
              </a:extLst>
            </p:cNvPr>
            <p:cNvSpPr txBox="1">
              <a:spLocks noChangeArrowheads="1"/>
            </p:cNvSpPr>
            <p:nvPr/>
          </p:nvSpPr>
          <p:spPr bwMode="auto">
            <a:xfrm>
              <a:off x="1363" y="2141"/>
              <a:ext cx="607"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954F72"/>
                  </a:solidFill>
                  <a:effectLst/>
                  <a:uLnTx/>
                  <a:uFillTx/>
                  <a:latin typeface="微软雅黑" panose="020B0503020204020204" pitchFamily="34" charset="-122"/>
                </a:rPr>
                <a:t>连接</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954F72"/>
                  </a:solidFill>
                  <a:effectLst/>
                  <a:uLnTx/>
                  <a:uFillTx/>
                  <a:latin typeface="微软雅黑" panose="020B0503020204020204" pitchFamily="34" charset="-122"/>
                </a:rPr>
                <a:t>套接字</a:t>
              </a:r>
            </a:p>
          </p:txBody>
        </p:sp>
        <p:sp>
          <p:nvSpPr>
            <p:cNvPr id="131" name="文本框 171022">
              <a:extLst>
                <a:ext uri="{FF2B5EF4-FFF2-40B4-BE49-F238E27FC236}">
                  <a16:creationId xmlns:a16="http://schemas.microsoft.com/office/drawing/2014/main" id="{D16AD37D-38B1-4D10-A7D4-FBFFE63501B5}"/>
                </a:ext>
              </a:extLst>
            </p:cNvPr>
            <p:cNvSpPr txBox="1">
              <a:spLocks noChangeArrowheads="1"/>
            </p:cNvSpPr>
            <p:nvPr/>
          </p:nvSpPr>
          <p:spPr bwMode="auto">
            <a:xfrm>
              <a:off x="2101" y="2141"/>
              <a:ext cx="616"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954F72"/>
                  </a:solidFill>
                  <a:effectLst/>
                  <a:uLnTx/>
                  <a:uFillTx/>
                  <a:latin typeface="微软雅黑" panose="020B0503020204020204" pitchFamily="34" charset="-122"/>
                </a:rPr>
                <a:t>连接</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954F72"/>
                  </a:solidFill>
                  <a:effectLst/>
                  <a:uLnTx/>
                  <a:uFillTx/>
                  <a:latin typeface="微软雅黑" panose="020B0503020204020204" pitchFamily="34" charset="-122"/>
                </a:rPr>
                <a:t>套接字</a:t>
              </a:r>
            </a:p>
          </p:txBody>
        </p:sp>
        <p:sp>
          <p:nvSpPr>
            <p:cNvPr id="132" name="文本框 171023">
              <a:extLst>
                <a:ext uri="{FF2B5EF4-FFF2-40B4-BE49-F238E27FC236}">
                  <a16:creationId xmlns:a16="http://schemas.microsoft.com/office/drawing/2014/main" id="{CA5A175D-F5AA-498D-9B1D-65E4A465E6A6}"/>
                </a:ext>
              </a:extLst>
            </p:cNvPr>
            <p:cNvSpPr txBox="1">
              <a:spLocks noChangeArrowheads="1"/>
            </p:cNvSpPr>
            <p:nvPr/>
          </p:nvSpPr>
          <p:spPr bwMode="auto">
            <a:xfrm>
              <a:off x="2898" y="2141"/>
              <a:ext cx="62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954F72"/>
                  </a:solidFill>
                  <a:effectLst/>
                  <a:uLnTx/>
                  <a:uFillTx/>
                  <a:latin typeface="微软雅黑" panose="020B0503020204020204" pitchFamily="34" charset="-122"/>
                </a:rPr>
                <a:t>连接</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954F72"/>
                  </a:solidFill>
                  <a:effectLst/>
                  <a:uLnTx/>
                  <a:uFillTx/>
                  <a:latin typeface="微软雅黑" panose="020B0503020204020204" pitchFamily="34" charset="-122"/>
                </a:rPr>
                <a:t>套接字</a:t>
              </a:r>
            </a:p>
          </p:txBody>
        </p:sp>
        <p:sp>
          <p:nvSpPr>
            <p:cNvPr id="133" name="直接连接符 171024">
              <a:extLst>
                <a:ext uri="{FF2B5EF4-FFF2-40B4-BE49-F238E27FC236}">
                  <a16:creationId xmlns:a16="http://schemas.microsoft.com/office/drawing/2014/main" id="{217E1329-BE49-4D9C-B5AB-B0ED29A25E9D}"/>
                </a:ext>
              </a:extLst>
            </p:cNvPr>
            <p:cNvSpPr>
              <a:spLocks noChangeShapeType="1"/>
            </p:cNvSpPr>
            <p:nvPr/>
          </p:nvSpPr>
          <p:spPr bwMode="auto">
            <a:xfrm>
              <a:off x="108" y="2000"/>
              <a:ext cx="3758" cy="0"/>
            </a:xfrm>
            <a:prstGeom prst="line">
              <a:avLst/>
            </a:prstGeom>
            <a:noFill/>
            <a:ln w="9525">
              <a:solidFill>
                <a:srgbClr val="954F72"/>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34" name="直接连接符 171025">
              <a:extLst>
                <a:ext uri="{FF2B5EF4-FFF2-40B4-BE49-F238E27FC236}">
                  <a16:creationId xmlns:a16="http://schemas.microsoft.com/office/drawing/2014/main" id="{8E8045E2-30FA-4C6B-8A19-C9F03CA6817F}"/>
                </a:ext>
              </a:extLst>
            </p:cNvPr>
            <p:cNvSpPr>
              <a:spLocks noChangeShapeType="1"/>
            </p:cNvSpPr>
            <p:nvPr/>
          </p:nvSpPr>
          <p:spPr bwMode="auto">
            <a:xfrm>
              <a:off x="1638" y="1579"/>
              <a:ext cx="0" cy="421"/>
            </a:xfrm>
            <a:prstGeom prst="line">
              <a:avLst/>
            </a:prstGeom>
            <a:noFill/>
            <a:ln w="9525">
              <a:solidFill>
                <a:srgbClr val="954F72"/>
              </a:solidFill>
              <a:round/>
              <a:headEnd type="triangle" w="med" len="lg"/>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35" name="直接连接符 171026">
              <a:extLst>
                <a:ext uri="{FF2B5EF4-FFF2-40B4-BE49-F238E27FC236}">
                  <a16:creationId xmlns:a16="http://schemas.microsoft.com/office/drawing/2014/main" id="{6058A829-D50F-4001-B291-C0C4D24F580A}"/>
                </a:ext>
              </a:extLst>
            </p:cNvPr>
            <p:cNvSpPr>
              <a:spLocks noChangeShapeType="1"/>
            </p:cNvSpPr>
            <p:nvPr/>
          </p:nvSpPr>
          <p:spPr bwMode="auto">
            <a:xfrm>
              <a:off x="2417" y="1579"/>
              <a:ext cx="0" cy="421"/>
            </a:xfrm>
            <a:prstGeom prst="line">
              <a:avLst/>
            </a:prstGeom>
            <a:noFill/>
            <a:ln w="9525">
              <a:solidFill>
                <a:srgbClr val="954F72"/>
              </a:solidFill>
              <a:round/>
              <a:headEnd type="triangle" w="med" len="lg"/>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36" name="直接连接符 171027">
              <a:extLst>
                <a:ext uri="{FF2B5EF4-FFF2-40B4-BE49-F238E27FC236}">
                  <a16:creationId xmlns:a16="http://schemas.microsoft.com/office/drawing/2014/main" id="{736E34F4-490D-478C-ABD2-ADE7A58620BD}"/>
                </a:ext>
              </a:extLst>
            </p:cNvPr>
            <p:cNvSpPr>
              <a:spLocks noChangeShapeType="1"/>
            </p:cNvSpPr>
            <p:nvPr/>
          </p:nvSpPr>
          <p:spPr bwMode="auto">
            <a:xfrm>
              <a:off x="3196" y="1579"/>
              <a:ext cx="0" cy="421"/>
            </a:xfrm>
            <a:prstGeom prst="line">
              <a:avLst/>
            </a:prstGeom>
            <a:noFill/>
            <a:ln w="9525">
              <a:solidFill>
                <a:srgbClr val="954F72"/>
              </a:solidFill>
              <a:round/>
              <a:headEnd type="triangle" w="med" len="lg"/>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37" name="矩形 171028">
              <a:extLst>
                <a:ext uri="{FF2B5EF4-FFF2-40B4-BE49-F238E27FC236}">
                  <a16:creationId xmlns:a16="http://schemas.microsoft.com/office/drawing/2014/main" id="{BE81B9AD-AF97-447C-8335-1B83F0608DF8}"/>
                </a:ext>
              </a:extLst>
            </p:cNvPr>
            <p:cNvSpPr>
              <a:spLocks noChangeArrowheads="1"/>
            </p:cNvSpPr>
            <p:nvPr/>
          </p:nvSpPr>
          <p:spPr bwMode="auto">
            <a:xfrm>
              <a:off x="563" y="2000"/>
              <a:ext cx="269" cy="158"/>
            </a:xfrm>
            <a:prstGeom prst="rect">
              <a:avLst/>
            </a:prstGeom>
            <a:solidFill>
              <a:srgbClr val="CC9900"/>
            </a:solidFill>
            <a:ln w="9525">
              <a:solidFill>
                <a:srgbClr val="954F72"/>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微软雅黑" panose="020B0503020204020204" pitchFamily="34" charset="-122"/>
              </a:endParaRPr>
            </a:p>
          </p:txBody>
        </p:sp>
        <p:sp>
          <p:nvSpPr>
            <p:cNvPr id="138" name="直接连接符 171029">
              <a:extLst>
                <a:ext uri="{FF2B5EF4-FFF2-40B4-BE49-F238E27FC236}">
                  <a16:creationId xmlns:a16="http://schemas.microsoft.com/office/drawing/2014/main" id="{99BE7C8E-F4C3-4703-8FD4-940C4835A58F}"/>
                </a:ext>
              </a:extLst>
            </p:cNvPr>
            <p:cNvSpPr>
              <a:spLocks noChangeShapeType="1"/>
            </p:cNvSpPr>
            <p:nvPr/>
          </p:nvSpPr>
          <p:spPr bwMode="auto">
            <a:xfrm flipV="1">
              <a:off x="698" y="842"/>
              <a:ext cx="0" cy="1158"/>
            </a:xfrm>
            <a:prstGeom prst="line">
              <a:avLst/>
            </a:prstGeom>
            <a:noFill/>
            <a:ln w="9525">
              <a:solidFill>
                <a:srgbClr val="954F72"/>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39" name="椭圆 171030">
              <a:extLst>
                <a:ext uri="{FF2B5EF4-FFF2-40B4-BE49-F238E27FC236}">
                  <a16:creationId xmlns:a16="http://schemas.microsoft.com/office/drawing/2014/main" id="{28BF0754-FA4A-4E77-A93C-41747BC05D0C}"/>
                </a:ext>
              </a:extLst>
            </p:cNvPr>
            <p:cNvSpPr>
              <a:spLocks noChangeArrowheads="1"/>
            </p:cNvSpPr>
            <p:nvPr/>
          </p:nvSpPr>
          <p:spPr bwMode="auto">
            <a:xfrm>
              <a:off x="2223" y="1211"/>
              <a:ext cx="376" cy="369"/>
            </a:xfrm>
            <a:prstGeom prst="ellipse">
              <a:avLst/>
            </a:prstGeom>
            <a:solidFill>
              <a:srgbClr val="FFFF99"/>
            </a:solidFill>
            <a:ln w="9525">
              <a:solidFill>
                <a:srgbClr val="954F72"/>
              </a:solidFill>
              <a:rou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a:ln>
                    <a:noFill/>
                  </a:ln>
                  <a:solidFill>
                    <a:srgbClr val="954F72"/>
                  </a:solidFill>
                  <a:effectLst/>
                  <a:uLnTx/>
                  <a:uFillTx/>
                  <a:latin typeface="微软雅黑" panose="020B0503020204020204" pitchFamily="34" charset="-122"/>
                </a:rPr>
                <a:t>S</a:t>
              </a:r>
              <a:r>
                <a:rPr kumimoji="0" lang="en-US" altLang="zh-CN" sz="2800" b="0" i="0" u="none" strike="noStrike" kern="0" cap="none" spc="0" normalizeH="0" baseline="-25000" noProof="0">
                  <a:ln>
                    <a:noFill/>
                  </a:ln>
                  <a:solidFill>
                    <a:srgbClr val="954F72"/>
                  </a:solidFill>
                  <a:effectLst/>
                  <a:uLnTx/>
                  <a:uFillTx/>
                  <a:latin typeface="微软雅黑" panose="020B0503020204020204" pitchFamily="34" charset="-122"/>
                </a:rPr>
                <a:t>2</a:t>
              </a:r>
            </a:p>
          </p:txBody>
        </p:sp>
        <p:sp>
          <p:nvSpPr>
            <p:cNvPr id="140" name="椭圆 171031">
              <a:extLst>
                <a:ext uri="{FF2B5EF4-FFF2-40B4-BE49-F238E27FC236}">
                  <a16:creationId xmlns:a16="http://schemas.microsoft.com/office/drawing/2014/main" id="{5E344264-E756-463F-B69C-E8EB905F564E}"/>
                </a:ext>
              </a:extLst>
            </p:cNvPr>
            <p:cNvSpPr>
              <a:spLocks noChangeArrowheads="1"/>
            </p:cNvSpPr>
            <p:nvPr/>
          </p:nvSpPr>
          <p:spPr bwMode="auto">
            <a:xfrm>
              <a:off x="2996" y="1211"/>
              <a:ext cx="376" cy="369"/>
            </a:xfrm>
            <a:prstGeom prst="ellipse">
              <a:avLst/>
            </a:prstGeom>
            <a:solidFill>
              <a:srgbClr val="FFFF99"/>
            </a:solidFill>
            <a:ln w="9525">
              <a:solidFill>
                <a:srgbClr val="954F72"/>
              </a:solidFill>
              <a:rou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a:ln>
                    <a:noFill/>
                  </a:ln>
                  <a:solidFill>
                    <a:srgbClr val="954F72"/>
                  </a:solidFill>
                  <a:effectLst/>
                  <a:uLnTx/>
                  <a:uFillTx/>
                  <a:latin typeface="微软雅黑" panose="020B0503020204020204" pitchFamily="34" charset="-122"/>
                </a:rPr>
                <a:t>S</a:t>
              </a:r>
              <a:r>
                <a:rPr kumimoji="0" lang="en-US" altLang="zh-CN" sz="2800" b="0" i="0" u="none" strike="noStrike" kern="0" cap="none" spc="0" normalizeH="0" baseline="-25000" noProof="0">
                  <a:ln>
                    <a:noFill/>
                  </a:ln>
                  <a:solidFill>
                    <a:srgbClr val="954F72"/>
                  </a:solidFill>
                  <a:effectLst/>
                  <a:uLnTx/>
                  <a:uFillTx/>
                  <a:latin typeface="微软雅黑" panose="020B0503020204020204" pitchFamily="34" charset="-122"/>
                </a:rPr>
                <a:t>3</a:t>
              </a:r>
            </a:p>
          </p:txBody>
        </p:sp>
        <p:sp>
          <p:nvSpPr>
            <p:cNvPr id="141" name="直接连接符 171032">
              <a:extLst>
                <a:ext uri="{FF2B5EF4-FFF2-40B4-BE49-F238E27FC236}">
                  <a16:creationId xmlns:a16="http://schemas.microsoft.com/office/drawing/2014/main" id="{36DD8D29-CC5F-4912-A7D5-5AF5BEB00541}"/>
                </a:ext>
              </a:extLst>
            </p:cNvPr>
            <p:cNvSpPr>
              <a:spLocks noChangeShapeType="1"/>
            </p:cNvSpPr>
            <p:nvPr/>
          </p:nvSpPr>
          <p:spPr bwMode="auto">
            <a:xfrm>
              <a:off x="914" y="737"/>
              <a:ext cx="589" cy="526"/>
            </a:xfrm>
            <a:prstGeom prst="line">
              <a:avLst/>
            </a:prstGeom>
            <a:noFill/>
            <a:ln w="9525">
              <a:solidFill>
                <a:srgbClr val="954F72"/>
              </a:solidFill>
              <a:prstDash val="dash"/>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42" name="直接连接符 171033">
              <a:extLst>
                <a:ext uri="{FF2B5EF4-FFF2-40B4-BE49-F238E27FC236}">
                  <a16:creationId xmlns:a16="http://schemas.microsoft.com/office/drawing/2014/main" id="{B2EA4534-F547-41A7-9129-6A27B7B29A00}"/>
                </a:ext>
              </a:extLst>
            </p:cNvPr>
            <p:cNvSpPr>
              <a:spLocks noChangeShapeType="1"/>
            </p:cNvSpPr>
            <p:nvPr/>
          </p:nvSpPr>
          <p:spPr bwMode="auto">
            <a:xfrm>
              <a:off x="949" y="669"/>
              <a:ext cx="1303" cy="620"/>
            </a:xfrm>
            <a:prstGeom prst="line">
              <a:avLst/>
            </a:prstGeom>
            <a:noFill/>
            <a:ln w="9525">
              <a:solidFill>
                <a:srgbClr val="954F72"/>
              </a:solidFill>
              <a:prstDash val="dash"/>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43" name="直接连接符 171034">
              <a:extLst>
                <a:ext uri="{FF2B5EF4-FFF2-40B4-BE49-F238E27FC236}">
                  <a16:creationId xmlns:a16="http://schemas.microsoft.com/office/drawing/2014/main" id="{B13A9DCC-8DD1-4E5D-8179-6E0648423670}"/>
                </a:ext>
              </a:extLst>
            </p:cNvPr>
            <p:cNvSpPr>
              <a:spLocks noChangeShapeType="1"/>
            </p:cNvSpPr>
            <p:nvPr/>
          </p:nvSpPr>
          <p:spPr bwMode="auto">
            <a:xfrm>
              <a:off x="967" y="578"/>
              <a:ext cx="2040" cy="739"/>
            </a:xfrm>
            <a:prstGeom prst="line">
              <a:avLst/>
            </a:prstGeom>
            <a:noFill/>
            <a:ln w="9525">
              <a:solidFill>
                <a:srgbClr val="954F72"/>
              </a:solidFill>
              <a:prstDash val="dash"/>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44" name="文本框 171035">
              <a:extLst>
                <a:ext uri="{FF2B5EF4-FFF2-40B4-BE49-F238E27FC236}">
                  <a16:creationId xmlns:a16="http://schemas.microsoft.com/office/drawing/2014/main" id="{467ED1A7-3F37-4528-9CC0-D40C928AF956}"/>
                </a:ext>
              </a:extLst>
            </p:cNvPr>
            <p:cNvSpPr txBox="1">
              <a:spLocks noChangeArrowheads="1"/>
            </p:cNvSpPr>
            <p:nvPr/>
          </p:nvSpPr>
          <p:spPr bwMode="auto">
            <a:xfrm>
              <a:off x="4266" y="2350"/>
              <a:ext cx="769"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954F72"/>
                  </a:solidFill>
                  <a:effectLst/>
                  <a:uLnTx/>
                  <a:uFillTx/>
                  <a:latin typeface="微软雅黑" panose="020B0503020204020204" pitchFamily="34" charset="-122"/>
                </a:rPr>
                <a:t>操作系统</a:t>
              </a:r>
            </a:p>
          </p:txBody>
        </p:sp>
        <p:sp>
          <p:nvSpPr>
            <p:cNvPr id="145" name="直接连接符 171036">
              <a:extLst>
                <a:ext uri="{FF2B5EF4-FFF2-40B4-BE49-F238E27FC236}">
                  <a16:creationId xmlns:a16="http://schemas.microsoft.com/office/drawing/2014/main" id="{1970675F-1583-459B-94E3-16F1FF071BD3}"/>
                </a:ext>
              </a:extLst>
            </p:cNvPr>
            <p:cNvSpPr>
              <a:spLocks noChangeShapeType="1"/>
            </p:cNvSpPr>
            <p:nvPr/>
          </p:nvSpPr>
          <p:spPr bwMode="auto">
            <a:xfrm flipH="1">
              <a:off x="3920" y="2474"/>
              <a:ext cx="322" cy="0"/>
            </a:xfrm>
            <a:prstGeom prst="line">
              <a:avLst/>
            </a:prstGeom>
            <a:noFill/>
            <a:ln w="9525">
              <a:solidFill>
                <a:srgbClr val="954F72"/>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46" name="直接连接符 171037">
              <a:extLst>
                <a:ext uri="{FF2B5EF4-FFF2-40B4-BE49-F238E27FC236}">
                  <a16:creationId xmlns:a16="http://schemas.microsoft.com/office/drawing/2014/main" id="{2F1636F5-678D-4723-9A75-3F52994972D1}"/>
                </a:ext>
              </a:extLst>
            </p:cNvPr>
            <p:cNvSpPr>
              <a:spLocks noChangeShapeType="1"/>
            </p:cNvSpPr>
            <p:nvPr/>
          </p:nvSpPr>
          <p:spPr bwMode="auto">
            <a:xfrm flipH="1">
              <a:off x="3920" y="1053"/>
              <a:ext cx="322" cy="0"/>
            </a:xfrm>
            <a:prstGeom prst="line">
              <a:avLst/>
            </a:prstGeom>
            <a:noFill/>
            <a:ln w="9525">
              <a:solidFill>
                <a:srgbClr val="954F72"/>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47" name="文本框 171038">
              <a:extLst>
                <a:ext uri="{FF2B5EF4-FFF2-40B4-BE49-F238E27FC236}">
                  <a16:creationId xmlns:a16="http://schemas.microsoft.com/office/drawing/2014/main" id="{D521F2BA-B280-425D-93D0-954D1B70D522}"/>
                </a:ext>
              </a:extLst>
            </p:cNvPr>
            <p:cNvSpPr txBox="1">
              <a:spLocks noChangeArrowheads="1"/>
            </p:cNvSpPr>
            <p:nvPr/>
          </p:nvSpPr>
          <p:spPr bwMode="auto">
            <a:xfrm>
              <a:off x="4240" y="849"/>
              <a:ext cx="691"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954F72"/>
                  </a:solidFill>
                  <a:effectLst/>
                  <a:uLnTx/>
                  <a:uFillTx/>
                  <a:latin typeface="微软雅黑" panose="020B0503020204020204" pitchFamily="34" charset="-122"/>
                </a:rPr>
                <a:t>服务</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954F72"/>
                  </a:solidFill>
                  <a:effectLst/>
                  <a:uLnTx/>
                  <a:uFillTx/>
                  <a:latin typeface="微软雅黑" panose="020B0503020204020204" pitchFamily="34" charset="-122"/>
                </a:rPr>
                <a:t>进程</a:t>
              </a:r>
            </a:p>
          </p:txBody>
        </p:sp>
        <p:sp>
          <p:nvSpPr>
            <p:cNvPr id="148" name="文本框 171039">
              <a:extLst>
                <a:ext uri="{FF2B5EF4-FFF2-40B4-BE49-F238E27FC236}">
                  <a16:creationId xmlns:a16="http://schemas.microsoft.com/office/drawing/2014/main" id="{E27ACCFB-D18B-4BA2-942F-353C606E3A3A}"/>
                </a:ext>
              </a:extLst>
            </p:cNvPr>
            <p:cNvSpPr txBox="1">
              <a:spLocks noChangeArrowheads="1"/>
            </p:cNvSpPr>
            <p:nvPr/>
          </p:nvSpPr>
          <p:spPr bwMode="auto">
            <a:xfrm>
              <a:off x="1822" y="668"/>
              <a:ext cx="1199"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5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954F72"/>
                  </a:solidFill>
                  <a:effectLst/>
                  <a:uLnTx/>
                  <a:uFillTx/>
                  <a:latin typeface="微软雅黑" panose="020B0503020204020204" pitchFamily="34" charset="-122"/>
                </a:rPr>
                <a:t>从属服务进程</a:t>
              </a:r>
            </a:p>
          </p:txBody>
        </p:sp>
        <p:sp>
          <p:nvSpPr>
            <p:cNvPr id="149" name="文本框 171040">
              <a:extLst>
                <a:ext uri="{FF2B5EF4-FFF2-40B4-BE49-F238E27FC236}">
                  <a16:creationId xmlns:a16="http://schemas.microsoft.com/office/drawing/2014/main" id="{5CE4C23B-C894-4AF3-B87E-859800AA8F1C}"/>
                </a:ext>
              </a:extLst>
            </p:cNvPr>
            <p:cNvSpPr txBox="1">
              <a:spLocks noChangeArrowheads="1"/>
            </p:cNvSpPr>
            <p:nvPr/>
          </p:nvSpPr>
          <p:spPr bwMode="auto">
            <a:xfrm>
              <a:off x="200" y="46"/>
              <a:ext cx="1024"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5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954F72"/>
                  </a:solidFill>
                  <a:effectLst/>
                  <a:uLnTx/>
                  <a:uFillTx/>
                  <a:latin typeface="微软雅黑" panose="020B0503020204020204" pitchFamily="34" charset="-122"/>
                </a:rPr>
                <a:t>主服务进程</a:t>
              </a:r>
            </a:p>
          </p:txBody>
        </p:sp>
        <p:sp>
          <p:nvSpPr>
            <p:cNvPr id="150" name="文本框 171041">
              <a:extLst>
                <a:ext uri="{FF2B5EF4-FFF2-40B4-BE49-F238E27FC236}">
                  <a16:creationId xmlns:a16="http://schemas.microsoft.com/office/drawing/2014/main" id="{21A7A1AD-9C2D-41B7-9949-08919ED37A81}"/>
                </a:ext>
              </a:extLst>
            </p:cNvPr>
            <p:cNvSpPr txBox="1">
              <a:spLocks noChangeArrowheads="1"/>
            </p:cNvSpPr>
            <p:nvPr/>
          </p:nvSpPr>
          <p:spPr bwMode="auto">
            <a:xfrm>
              <a:off x="0" y="2571"/>
              <a:ext cx="1268"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5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954F72"/>
                  </a:solidFill>
                  <a:effectLst/>
                  <a:uLnTx/>
                  <a:uFillTx/>
                  <a:latin typeface="微软雅黑" panose="020B0503020204020204" pitchFamily="34" charset="-122"/>
                </a:rPr>
                <a:t>（原来的套接字）</a:t>
              </a:r>
            </a:p>
          </p:txBody>
        </p:sp>
        <p:sp>
          <p:nvSpPr>
            <p:cNvPr id="151" name="直接连接符 171042">
              <a:extLst>
                <a:ext uri="{FF2B5EF4-FFF2-40B4-BE49-F238E27FC236}">
                  <a16:creationId xmlns:a16="http://schemas.microsoft.com/office/drawing/2014/main" id="{E3263038-FA94-4EEC-B835-4B4182F78B46}"/>
                </a:ext>
              </a:extLst>
            </p:cNvPr>
            <p:cNvSpPr>
              <a:spLocks noChangeShapeType="1"/>
            </p:cNvSpPr>
            <p:nvPr/>
          </p:nvSpPr>
          <p:spPr bwMode="auto">
            <a:xfrm>
              <a:off x="1450" y="2746"/>
              <a:ext cx="1933" cy="0"/>
            </a:xfrm>
            <a:prstGeom prst="line">
              <a:avLst/>
            </a:prstGeom>
            <a:noFill/>
            <a:ln w="9525">
              <a:solidFill>
                <a:srgbClr val="954F72"/>
              </a:solidFill>
              <a:round/>
              <a:headEnd type="triangle" w="sm" len="me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52" name="文本框 171043">
              <a:extLst>
                <a:ext uri="{FF2B5EF4-FFF2-40B4-BE49-F238E27FC236}">
                  <a16:creationId xmlns:a16="http://schemas.microsoft.com/office/drawing/2014/main" id="{14D529D6-9D4F-4ADA-A6E8-9B6CAF123AF8}"/>
                </a:ext>
              </a:extLst>
            </p:cNvPr>
            <p:cNvSpPr txBox="1">
              <a:spLocks noChangeArrowheads="1"/>
            </p:cNvSpPr>
            <p:nvPr/>
          </p:nvSpPr>
          <p:spPr bwMode="auto">
            <a:xfrm>
              <a:off x="1772" y="2618"/>
              <a:ext cx="1424" cy="270"/>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ctr" latinLnBrk="0" hangingPunct="1">
                <a:lnSpc>
                  <a:spcPct val="105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954F72"/>
                  </a:solidFill>
                  <a:effectLst/>
                  <a:uLnTx/>
                  <a:uFillTx/>
                  <a:latin typeface="微软雅黑" panose="020B0503020204020204" pitchFamily="34" charset="-122"/>
                  <a:cs typeface="微软雅黑" panose="020B0503020204020204" pitchFamily="34" charset="-122"/>
                </a:rPr>
                <a:t>(</a:t>
              </a:r>
              <a:r>
                <a:rPr kumimoji="0" lang="zh-CN" altLang="en-US" sz="2000" b="0" i="0" u="none" strike="noStrike" kern="0" cap="none" spc="0" normalizeH="0" baseline="0" noProof="0" dirty="0">
                  <a:ln>
                    <a:noFill/>
                  </a:ln>
                  <a:solidFill>
                    <a:srgbClr val="954F72"/>
                  </a:solidFill>
                  <a:effectLst/>
                  <a:uLnTx/>
                  <a:uFillTx/>
                  <a:latin typeface="微软雅黑" panose="020B0503020204020204" pitchFamily="34" charset="-122"/>
                  <a:cs typeface="微软雅黑" panose="020B0503020204020204" pitchFamily="34" charset="-122"/>
                </a:rPr>
                <a:t>新创建的套接字</a:t>
              </a:r>
              <a:r>
                <a:rPr kumimoji="0" lang="en-US" altLang="zh-CN" sz="2000" b="0" i="0" u="none" strike="noStrike" kern="0" cap="none" spc="0" normalizeH="0" baseline="0" noProof="0" dirty="0">
                  <a:ln>
                    <a:noFill/>
                  </a:ln>
                  <a:solidFill>
                    <a:srgbClr val="954F72"/>
                  </a:solidFill>
                  <a:effectLst/>
                  <a:uLnTx/>
                  <a:uFillTx/>
                  <a:latin typeface="微软雅黑" panose="020B0503020204020204" pitchFamily="34" charset="-122"/>
                  <a:cs typeface="微软雅黑" panose="020B0503020204020204" pitchFamily="34" charset="-122"/>
                </a:rPr>
                <a:t>)</a:t>
              </a:r>
            </a:p>
          </p:txBody>
        </p:sp>
        <p:sp>
          <p:nvSpPr>
            <p:cNvPr id="153" name="直接连接符 171044">
              <a:extLst>
                <a:ext uri="{FF2B5EF4-FFF2-40B4-BE49-F238E27FC236}">
                  <a16:creationId xmlns:a16="http://schemas.microsoft.com/office/drawing/2014/main" id="{2F8BEFC5-18EB-44EC-95F1-5C091941FBA9}"/>
                </a:ext>
              </a:extLst>
            </p:cNvPr>
            <p:cNvSpPr>
              <a:spLocks noChangeShapeType="1"/>
            </p:cNvSpPr>
            <p:nvPr/>
          </p:nvSpPr>
          <p:spPr bwMode="auto">
            <a:xfrm>
              <a:off x="1289" y="2000"/>
              <a:ext cx="0" cy="949"/>
            </a:xfrm>
            <a:prstGeom prst="line">
              <a:avLst/>
            </a:prstGeom>
            <a:noFill/>
            <a:ln w="9525">
              <a:solidFill>
                <a:srgbClr val="954F72"/>
              </a:solidFill>
              <a:prstDash val="dash"/>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400857419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Object 5">
            <a:hlinkClick r:id="" action="ppaction://ole?verb=0"/>
            <a:extLst>
              <a:ext uri="{FF2B5EF4-FFF2-40B4-BE49-F238E27FC236}">
                <a16:creationId xmlns:a16="http://schemas.microsoft.com/office/drawing/2014/main" id="{050F30AB-A86F-4ADC-BAE1-338C9A67C9F6}"/>
              </a:ext>
            </a:extLst>
          </p:cNvPr>
          <p:cNvGraphicFramePr>
            <a:graphicFrameLocks/>
          </p:cNvGraphicFramePr>
          <p:nvPr>
            <p:extLst>
              <p:ext uri="{D42A27DB-BD31-4B8C-83A1-F6EECF244321}">
                <p14:modId xmlns:p14="http://schemas.microsoft.com/office/powerpoint/2010/main" val="2976104642"/>
              </p:ext>
            </p:extLst>
          </p:nvPr>
        </p:nvGraphicFramePr>
        <p:xfrm>
          <a:off x="4983499" y="2338042"/>
          <a:ext cx="767127" cy="1333665"/>
        </p:xfrm>
        <a:graphic>
          <a:graphicData uri="http://schemas.openxmlformats.org/presentationml/2006/ole">
            <mc:AlternateContent xmlns:mc="http://schemas.openxmlformats.org/markup-compatibility/2006">
              <mc:Choice xmlns:v="urn:schemas-microsoft-com:vml" Requires="v">
                <p:oleObj spid="_x0000_s57554" name="Microsoft ClipArt Gallery" r:id="rId3" imgW="2735263" imgH="3825875" progId="">
                  <p:embed/>
                </p:oleObj>
              </mc:Choice>
              <mc:Fallback>
                <p:oleObj name="Microsoft ClipArt Gallery" r:id="rId3" imgW="2735263" imgH="3825875" progId="">
                  <p:embed/>
                  <p:pic>
                    <p:nvPicPr>
                      <p:cNvPr id="8" name="Object 5">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3499" y="2338042"/>
                        <a:ext cx="767127" cy="133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 name="Text Box 6">
            <a:extLst>
              <a:ext uri="{FF2B5EF4-FFF2-40B4-BE49-F238E27FC236}">
                <a16:creationId xmlns:a16="http://schemas.microsoft.com/office/drawing/2014/main" id="{1CDFBE8E-1DE8-4D44-869C-11B6F607C503}"/>
              </a:ext>
            </a:extLst>
          </p:cNvPr>
          <p:cNvSpPr txBox="1">
            <a:spLocks noChangeArrowheads="1"/>
          </p:cNvSpPr>
          <p:nvPr/>
        </p:nvSpPr>
        <p:spPr bwMode="auto">
          <a:xfrm>
            <a:off x="4620879" y="1766143"/>
            <a:ext cx="1252971" cy="584775"/>
          </a:xfrm>
          <a:prstGeom prst="rect">
            <a:avLst/>
          </a:prstGeom>
          <a:noFill/>
          <a:ln w="9525">
            <a:noFill/>
            <a:miter lim="800000"/>
            <a:headEnd/>
            <a:tailEnd/>
          </a:ln>
        </p:spPr>
        <p:txBody>
          <a:bodyPr wrap="none">
            <a:spAutoFit/>
          </a:bodyPr>
          <a:lstStyle/>
          <a:p>
            <a:pPr algn="ctr"/>
            <a:r>
              <a:rPr kumimoji="1" lang="en-US" altLang="zh-CN" sz="1600" b="1" dirty="0">
                <a:latin typeface="微软雅黑" pitchFamily="34" charset="-122"/>
                <a:ea typeface="微软雅黑" pitchFamily="34" charset="-122"/>
                <a:cs typeface="Times New Roman" pitchFamily="18" charset="0"/>
              </a:rPr>
              <a:t> </a:t>
            </a:r>
            <a:r>
              <a:rPr kumimoji="1" lang="zh-CN" altLang="en-US" sz="1600" b="1" dirty="0">
                <a:latin typeface="微软雅黑" pitchFamily="34" charset="-122"/>
                <a:ea typeface="微软雅黑" pitchFamily="34" charset="-122"/>
                <a:cs typeface="Times New Roman" pitchFamily="18" charset="0"/>
              </a:rPr>
              <a:t>集中式</a:t>
            </a:r>
          </a:p>
          <a:p>
            <a:pPr algn="ctr"/>
            <a:r>
              <a:rPr kumimoji="1" lang="zh-CN" altLang="en-US" sz="1600" b="1" dirty="0">
                <a:latin typeface="微软雅黑" pitchFamily="34" charset="-122"/>
                <a:ea typeface="微软雅黑" pitchFamily="34" charset="-122"/>
                <a:cs typeface="Times New Roman" pitchFamily="18" charset="0"/>
              </a:rPr>
              <a:t>目录服务器</a:t>
            </a:r>
          </a:p>
        </p:txBody>
      </p:sp>
      <p:pic>
        <p:nvPicPr>
          <p:cNvPr id="41" name="Picture 9">
            <a:extLst>
              <a:ext uri="{FF2B5EF4-FFF2-40B4-BE49-F238E27FC236}">
                <a16:creationId xmlns:a16="http://schemas.microsoft.com/office/drawing/2014/main" id="{86CD9B1E-C34F-4BA4-8D21-F02D7CBE07F2}"/>
              </a:ext>
            </a:extLst>
          </p:cNvPr>
          <p:cNvPicPr>
            <a:picLocks noChangeArrowheads="1"/>
          </p:cNvPicPr>
          <p:nvPr/>
        </p:nvPicPr>
        <p:blipFill>
          <a:blip r:embed="rId5" cstate="print"/>
          <a:srcRect/>
          <a:stretch>
            <a:fillRect/>
          </a:stretch>
        </p:blipFill>
        <p:spPr bwMode="auto">
          <a:xfrm>
            <a:off x="7612985" y="1309951"/>
            <a:ext cx="576625" cy="569516"/>
          </a:xfrm>
          <a:prstGeom prst="rect">
            <a:avLst/>
          </a:prstGeom>
          <a:noFill/>
          <a:ln w="9525">
            <a:noFill/>
            <a:miter lim="800000"/>
            <a:headEnd/>
            <a:tailEnd/>
          </a:ln>
        </p:spPr>
      </p:pic>
      <p:sp>
        <p:nvSpPr>
          <p:cNvPr id="42" name="Text Box 13">
            <a:extLst>
              <a:ext uri="{FF2B5EF4-FFF2-40B4-BE49-F238E27FC236}">
                <a16:creationId xmlns:a16="http://schemas.microsoft.com/office/drawing/2014/main" id="{0619EF92-62C8-49C4-B4B2-6C5F756B34DC}"/>
              </a:ext>
            </a:extLst>
          </p:cNvPr>
          <p:cNvSpPr txBox="1">
            <a:spLocks noChangeArrowheads="1"/>
          </p:cNvSpPr>
          <p:nvPr/>
        </p:nvSpPr>
        <p:spPr bwMode="auto">
          <a:xfrm>
            <a:off x="9303979" y="4066233"/>
            <a:ext cx="328936" cy="338554"/>
          </a:xfrm>
          <a:prstGeom prst="rect">
            <a:avLst/>
          </a:prstGeom>
          <a:noFill/>
          <a:ln w="9525">
            <a:noFill/>
            <a:miter lim="800000"/>
            <a:headEnd/>
            <a:tailEnd/>
          </a:ln>
        </p:spPr>
        <p:txBody>
          <a:bodyPr wrap="none">
            <a:spAutoFit/>
          </a:bodyPr>
          <a:lstStyle/>
          <a:p>
            <a:r>
              <a:rPr lang="en-US" altLang="zh-CN" sz="1600" b="1" dirty="0">
                <a:latin typeface="微软雅黑" pitchFamily="34" charset="-122"/>
                <a:ea typeface="微软雅黑" pitchFamily="34" charset="-122"/>
                <a:cs typeface="Times New Roman" pitchFamily="18" charset="0"/>
              </a:rPr>
              <a:t>X</a:t>
            </a:r>
          </a:p>
        </p:txBody>
      </p:sp>
      <p:pic>
        <p:nvPicPr>
          <p:cNvPr id="43" name="Picture 9">
            <a:extLst>
              <a:ext uri="{FF2B5EF4-FFF2-40B4-BE49-F238E27FC236}">
                <a16:creationId xmlns:a16="http://schemas.microsoft.com/office/drawing/2014/main" id="{73BF9E17-598E-4DBD-BC29-E059C56093BB}"/>
              </a:ext>
            </a:extLst>
          </p:cNvPr>
          <p:cNvPicPr>
            <a:picLocks noChangeArrowheads="1"/>
          </p:cNvPicPr>
          <p:nvPr/>
        </p:nvPicPr>
        <p:blipFill>
          <a:blip r:embed="rId5" cstate="print"/>
          <a:srcRect/>
          <a:stretch>
            <a:fillRect/>
          </a:stretch>
        </p:blipFill>
        <p:spPr bwMode="auto">
          <a:xfrm>
            <a:off x="9111958" y="1597983"/>
            <a:ext cx="576625" cy="569516"/>
          </a:xfrm>
          <a:prstGeom prst="rect">
            <a:avLst/>
          </a:prstGeom>
          <a:noFill/>
          <a:ln w="9525">
            <a:noFill/>
            <a:miter lim="800000"/>
            <a:headEnd/>
            <a:tailEnd/>
          </a:ln>
        </p:spPr>
      </p:pic>
      <p:pic>
        <p:nvPicPr>
          <p:cNvPr id="44" name="Picture 9">
            <a:extLst>
              <a:ext uri="{FF2B5EF4-FFF2-40B4-BE49-F238E27FC236}">
                <a16:creationId xmlns:a16="http://schemas.microsoft.com/office/drawing/2014/main" id="{C3E90913-F7C6-49B8-90FD-93B9560F792F}"/>
              </a:ext>
            </a:extLst>
          </p:cNvPr>
          <p:cNvPicPr>
            <a:picLocks noChangeArrowheads="1"/>
          </p:cNvPicPr>
          <p:nvPr/>
        </p:nvPicPr>
        <p:blipFill>
          <a:blip r:embed="rId5" cstate="print"/>
          <a:srcRect/>
          <a:stretch>
            <a:fillRect/>
          </a:stretch>
        </p:blipFill>
        <p:spPr bwMode="auto">
          <a:xfrm>
            <a:off x="10072065" y="3010116"/>
            <a:ext cx="576625" cy="569516"/>
          </a:xfrm>
          <a:prstGeom prst="rect">
            <a:avLst/>
          </a:prstGeom>
          <a:noFill/>
          <a:ln w="9525">
            <a:noFill/>
            <a:miter lim="800000"/>
            <a:headEnd/>
            <a:tailEnd/>
          </a:ln>
        </p:spPr>
      </p:pic>
      <p:pic>
        <p:nvPicPr>
          <p:cNvPr id="45" name="Picture 9">
            <a:extLst>
              <a:ext uri="{FF2B5EF4-FFF2-40B4-BE49-F238E27FC236}">
                <a16:creationId xmlns:a16="http://schemas.microsoft.com/office/drawing/2014/main" id="{EC312E93-AB0D-4692-8A88-C959F72DD638}"/>
              </a:ext>
            </a:extLst>
          </p:cNvPr>
          <p:cNvPicPr>
            <a:picLocks noChangeArrowheads="1"/>
          </p:cNvPicPr>
          <p:nvPr/>
        </p:nvPicPr>
        <p:blipFill>
          <a:blip r:embed="rId5" cstate="print"/>
          <a:srcRect/>
          <a:stretch>
            <a:fillRect/>
          </a:stretch>
        </p:blipFill>
        <p:spPr bwMode="auto">
          <a:xfrm>
            <a:off x="8919937" y="4066233"/>
            <a:ext cx="576625" cy="569516"/>
          </a:xfrm>
          <a:prstGeom prst="rect">
            <a:avLst/>
          </a:prstGeom>
          <a:noFill/>
          <a:ln w="9525">
            <a:noFill/>
            <a:miter lim="800000"/>
            <a:headEnd/>
            <a:tailEnd/>
          </a:ln>
        </p:spPr>
      </p:pic>
      <p:pic>
        <p:nvPicPr>
          <p:cNvPr id="46" name="Picture 9">
            <a:extLst>
              <a:ext uri="{FF2B5EF4-FFF2-40B4-BE49-F238E27FC236}">
                <a16:creationId xmlns:a16="http://schemas.microsoft.com/office/drawing/2014/main" id="{421547BD-840D-4DF4-97AA-898B6E68B642}"/>
              </a:ext>
            </a:extLst>
          </p:cNvPr>
          <p:cNvPicPr>
            <a:picLocks noChangeArrowheads="1"/>
          </p:cNvPicPr>
          <p:nvPr/>
        </p:nvPicPr>
        <p:blipFill>
          <a:blip r:embed="rId5" cstate="print"/>
          <a:srcRect/>
          <a:stretch>
            <a:fillRect/>
          </a:stretch>
        </p:blipFill>
        <p:spPr bwMode="auto">
          <a:xfrm>
            <a:off x="6615681" y="4516177"/>
            <a:ext cx="576625" cy="569516"/>
          </a:xfrm>
          <a:prstGeom prst="rect">
            <a:avLst/>
          </a:prstGeom>
          <a:noFill/>
          <a:ln w="9525">
            <a:noFill/>
            <a:miter lim="800000"/>
            <a:headEnd/>
            <a:tailEnd/>
          </a:ln>
        </p:spPr>
      </p:pic>
      <p:pic>
        <p:nvPicPr>
          <p:cNvPr id="47" name="Picture 9">
            <a:extLst>
              <a:ext uri="{FF2B5EF4-FFF2-40B4-BE49-F238E27FC236}">
                <a16:creationId xmlns:a16="http://schemas.microsoft.com/office/drawing/2014/main" id="{7348CB0E-2396-44D4-A590-8ED938190DB4}"/>
              </a:ext>
            </a:extLst>
          </p:cNvPr>
          <p:cNvPicPr>
            <a:picLocks noChangeArrowheads="1"/>
          </p:cNvPicPr>
          <p:nvPr/>
        </p:nvPicPr>
        <p:blipFill>
          <a:blip r:embed="rId5" cstate="print"/>
          <a:srcRect/>
          <a:stretch>
            <a:fillRect/>
          </a:stretch>
        </p:blipFill>
        <p:spPr bwMode="auto">
          <a:xfrm>
            <a:off x="5127798" y="4214132"/>
            <a:ext cx="576625" cy="569516"/>
          </a:xfrm>
          <a:prstGeom prst="rect">
            <a:avLst/>
          </a:prstGeom>
          <a:noFill/>
          <a:ln w="9525">
            <a:noFill/>
            <a:miter lim="800000"/>
            <a:headEnd/>
            <a:tailEnd/>
          </a:ln>
        </p:spPr>
      </p:pic>
      <p:sp>
        <p:nvSpPr>
          <p:cNvPr id="48" name="Text Box 13">
            <a:extLst>
              <a:ext uri="{FF2B5EF4-FFF2-40B4-BE49-F238E27FC236}">
                <a16:creationId xmlns:a16="http://schemas.microsoft.com/office/drawing/2014/main" id="{B2A24139-9364-4AC3-818F-35CEE348B5D6}"/>
              </a:ext>
            </a:extLst>
          </p:cNvPr>
          <p:cNvSpPr txBox="1">
            <a:spLocks noChangeArrowheads="1"/>
          </p:cNvSpPr>
          <p:nvPr/>
        </p:nvSpPr>
        <p:spPr bwMode="auto">
          <a:xfrm>
            <a:off x="7095733" y="4516177"/>
            <a:ext cx="322524" cy="338554"/>
          </a:xfrm>
          <a:prstGeom prst="rect">
            <a:avLst/>
          </a:prstGeom>
          <a:noFill/>
          <a:ln w="9525">
            <a:noFill/>
            <a:miter lim="800000"/>
            <a:headEnd/>
            <a:tailEnd/>
          </a:ln>
        </p:spPr>
        <p:txBody>
          <a:bodyPr wrap="none">
            <a:spAutoFit/>
          </a:bodyPr>
          <a:lstStyle/>
          <a:p>
            <a:r>
              <a:rPr lang="en-US" altLang="zh-CN" sz="1600" b="1" dirty="0">
                <a:latin typeface="微软雅黑" pitchFamily="34" charset="-122"/>
                <a:ea typeface="微软雅黑" pitchFamily="34" charset="-122"/>
                <a:cs typeface="Times New Roman" pitchFamily="18" charset="0"/>
              </a:rPr>
              <a:t>C</a:t>
            </a:r>
          </a:p>
        </p:txBody>
      </p:sp>
      <p:sp>
        <p:nvSpPr>
          <p:cNvPr id="49" name="Text Box 13">
            <a:extLst>
              <a:ext uri="{FF2B5EF4-FFF2-40B4-BE49-F238E27FC236}">
                <a16:creationId xmlns:a16="http://schemas.microsoft.com/office/drawing/2014/main" id="{6AD1B42A-4DA2-495B-A300-64CCD2F5CA2A}"/>
              </a:ext>
            </a:extLst>
          </p:cNvPr>
          <p:cNvSpPr txBox="1">
            <a:spLocks noChangeArrowheads="1"/>
          </p:cNvSpPr>
          <p:nvPr/>
        </p:nvSpPr>
        <p:spPr bwMode="auto">
          <a:xfrm>
            <a:off x="10552117" y="3010116"/>
            <a:ext cx="325730" cy="338554"/>
          </a:xfrm>
          <a:prstGeom prst="rect">
            <a:avLst/>
          </a:prstGeom>
          <a:noFill/>
          <a:ln w="9525">
            <a:noFill/>
            <a:miter lim="800000"/>
            <a:headEnd/>
            <a:tailEnd/>
          </a:ln>
        </p:spPr>
        <p:txBody>
          <a:bodyPr wrap="none">
            <a:spAutoFit/>
          </a:bodyPr>
          <a:lstStyle/>
          <a:p>
            <a:r>
              <a:rPr lang="en-US" altLang="zh-CN" sz="1600" b="1" dirty="0">
                <a:latin typeface="微软雅黑" pitchFamily="34" charset="-122"/>
                <a:ea typeface="微软雅黑" pitchFamily="34" charset="-122"/>
                <a:cs typeface="Times New Roman" pitchFamily="18" charset="0"/>
              </a:rPr>
              <a:t>B</a:t>
            </a:r>
          </a:p>
        </p:txBody>
      </p:sp>
      <p:sp>
        <p:nvSpPr>
          <p:cNvPr id="50" name="Text Box 13">
            <a:extLst>
              <a:ext uri="{FF2B5EF4-FFF2-40B4-BE49-F238E27FC236}">
                <a16:creationId xmlns:a16="http://schemas.microsoft.com/office/drawing/2014/main" id="{924FBE2E-C744-466D-ACAF-E8A4DD6004F0}"/>
              </a:ext>
            </a:extLst>
          </p:cNvPr>
          <p:cNvSpPr txBox="1">
            <a:spLocks noChangeArrowheads="1"/>
          </p:cNvSpPr>
          <p:nvPr/>
        </p:nvSpPr>
        <p:spPr bwMode="auto">
          <a:xfrm>
            <a:off x="8093037" y="1309950"/>
            <a:ext cx="338554" cy="338554"/>
          </a:xfrm>
          <a:prstGeom prst="rect">
            <a:avLst/>
          </a:prstGeom>
          <a:noFill/>
          <a:ln w="9525">
            <a:noFill/>
            <a:miter lim="800000"/>
            <a:headEnd/>
            <a:tailEnd/>
          </a:ln>
        </p:spPr>
        <p:txBody>
          <a:bodyPr wrap="none">
            <a:spAutoFit/>
          </a:bodyPr>
          <a:lstStyle/>
          <a:p>
            <a:r>
              <a:rPr lang="en-US" altLang="zh-CN" sz="1600" b="1" dirty="0">
                <a:latin typeface="微软雅黑" pitchFamily="34" charset="-122"/>
                <a:ea typeface="微软雅黑" pitchFamily="34" charset="-122"/>
                <a:cs typeface="Times New Roman" pitchFamily="18" charset="0"/>
              </a:rPr>
              <a:t>A</a:t>
            </a:r>
          </a:p>
        </p:txBody>
      </p:sp>
      <p:cxnSp>
        <p:nvCxnSpPr>
          <p:cNvPr id="51" name="直接箭头连接符 50">
            <a:extLst>
              <a:ext uri="{FF2B5EF4-FFF2-40B4-BE49-F238E27FC236}">
                <a16:creationId xmlns:a16="http://schemas.microsoft.com/office/drawing/2014/main" id="{FC2255EC-AA61-4493-A45A-D97D5F72B2D7}"/>
              </a:ext>
            </a:extLst>
          </p:cNvPr>
          <p:cNvCxnSpPr/>
          <p:nvPr/>
        </p:nvCxnSpPr>
        <p:spPr>
          <a:xfrm flipH="1" flipV="1">
            <a:off x="5745486" y="3312254"/>
            <a:ext cx="3168352" cy="1056117"/>
          </a:xfrm>
          <a:prstGeom prst="straightConnector1">
            <a:avLst/>
          </a:prstGeom>
          <a:noFill/>
          <a:ln w="19050" cap="flat" cmpd="sng" algn="ctr">
            <a:solidFill>
              <a:sysClr val="windowText" lastClr="000000"/>
            </a:solidFill>
            <a:prstDash val="solid"/>
            <a:headEnd type="none" w="med" len="med"/>
            <a:tailEnd type="triangle" w="med" len="lg"/>
          </a:ln>
          <a:effectLst/>
        </p:spPr>
      </p:cxnSp>
      <p:cxnSp>
        <p:nvCxnSpPr>
          <p:cNvPr id="52" name="直接箭头连接符 51">
            <a:extLst>
              <a:ext uri="{FF2B5EF4-FFF2-40B4-BE49-F238E27FC236}">
                <a16:creationId xmlns:a16="http://schemas.microsoft.com/office/drawing/2014/main" id="{4DC4F9EC-8A2D-4CA3-99D2-BA2750BD278F}"/>
              </a:ext>
            </a:extLst>
          </p:cNvPr>
          <p:cNvCxnSpPr/>
          <p:nvPr/>
        </p:nvCxnSpPr>
        <p:spPr>
          <a:xfrm rot="10800000" flipH="1" flipV="1">
            <a:off x="5793685" y="3444124"/>
            <a:ext cx="3168352" cy="1056117"/>
          </a:xfrm>
          <a:prstGeom prst="straightConnector1">
            <a:avLst/>
          </a:prstGeom>
          <a:noFill/>
          <a:ln w="19050" cap="flat" cmpd="sng" algn="ctr">
            <a:solidFill>
              <a:sysClr val="windowText" lastClr="000000"/>
            </a:solidFill>
            <a:prstDash val="solid"/>
            <a:headEnd type="none" w="med" len="med"/>
            <a:tailEnd type="triangle" w="med" len="lg"/>
          </a:ln>
          <a:effectLst/>
        </p:spPr>
      </p:cxnSp>
      <p:sp>
        <p:nvSpPr>
          <p:cNvPr id="53" name="TextBox 21">
            <a:extLst>
              <a:ext uri="{FF2B5EF4-FFF2-40B4-BE49-F238E27FC236}">
                <a16:creationId xmlns:a16="http://schemas.microsoft.com/office/drawing/2014/main" id="{71FBE2C2-10F3-44A5-8486-E03134AABFCE}"/>
              </a:ext>
            </a:extLst>
          </p:cNvPr>
          <p:cNvSpPr txBox="1"/>
          <p:nvPr/>
        </p:nvSpPr>
        <p:spPr>
          <a:xfrm rot="1111699">
            <a:off x="6208162" y="3558606"/>
            <a:ext cx="2592288" cy="625877"/>
          </a:xfrm>
          <a:prstGeom prst="rect">
            <a:avLst/>
          </a:prstGeom>
          <a:noFill/>
        </p:spPr>
        <p:txBody>
          <a:bodyPr wrap="square" rtlCol="0">
            <a:spAutoFit/>
          </a:bodyPr>
          <a:lstStyle/>
          <a:p>
            <a:pPr defTabSz="1219170">
              <a:defRPr/>
            </a:pPr>
            <a:r>
              <a:rPr lang="zh-CN" altLang="en-US" sz="1600" b="1" kern="0" dirty="0">
                <a:solidFill>
                  <a:sysClr val="windowText" lastClr="000000"/>
                </a:solidFill>
                <a:latin typeface="微软雅黑" pitchFamily="34" charset="-122"/>
                <a:ea typeface="微软雅黑" pitchFamily="34" charset="-122"/>
                <a:cs typeface="Times New Roman" pitchFamily="18" charset="0"/>
              </a:rPr>
              <a:t>谁有文件 </a:t>
            </a:r>
            <a:r>
              <a:rPr lang="en-US" altLang="zh-CN" sz="1600" b="1" kern="0" dirty="0">
                <a:solidFill>
                  <a:sysClr val="windowText" lastClr="000000"/>
                </a:solidFill>
                <a:latin typeface="微软雅黑" pitchFamily="34" charset="-122"/>
                <a:ea typeface="微软雅黑" pitchFamily="34" charset="-122"/>
                <a:cs typeface="Times New Roman" pitchFamily="18" charset="0"/>
              </a:rPr>
              <a:t>MP3#</a:t>
            </a:r>
            <a:r>
              <a:rPr lang="zh-CN" altLang="en-US" sz="1600" b="1" kern="0" dirty="0">
                <a:solidFill>
                  <a:sysClr val="windowText" lastClr="000000"/>
                </a:solidFill>
                <a:latin typeface="微软雅黑" pitchFamily="34" charset="-122"/>
                <a:ea typeface="微软雅黑" pitchFamily="34" charset="-122"/>
                <a:cs typeface="Times New Roman" pitchFamily="18" charset="0"/>
              </a:rPr>
              <a:t>？</a:t>
            </a:r>
          </a:p>
          <a:p>
            <a:pPr defTabSz="1219170">
              <a:defRPr/>
            </a:pPr>
            <a:endParaRPr lang="zh-CN" altLang="en-US" sz="1867" b="1" kern="0" dirty="0">
              <a:solidFill>
                <a:sysClr val="windowText" lastClr="000000"/>
              </a:solidFill>
              <a:latin typeface="微软雅黑" pitchFamily="34" charset="-122"/>
              <a:ea typeface="微软雅黑" pitchFamily="34" charset="-122"/>
            </a:endParaRPr>
          </a:p>
        </p:txBody>
      </p:sp>
      <p:sp>
        <p:nvSpPr>
          <p:cNvPr id="54" name="TextBox 22">
            <a:extLst>
              <a:ext uri="{FF2B5EF4-FFF2-40B4-BE49-F238E27FC236}">
                <a16:creationId xmlns:a16="http://schemas.microsoft.com/office/drawing/2014/main" id="{12788884-6C1D-46FE-80F2-0F0160AA47FC}"/>
              </a:ext>
            </a:extLst>
          </p:cNvPr>
          <p:cNvSpPr txBox="1"/>
          <p:nvPr/>
        </p:nvSpPr>
        <p:spPr>
          <a:xfrm rot="3562759">
            <a:off x="7660672" y="2934277"/>
            <a:ext cx="2496277" cy="584775"/>
          </a:xfrm>
          <a:prstGeom prst="rect">
            <a:avLst/>
          </a:prstGeom>
          <a:noFill/>
        </p:spPr>
        <p:txBody>
          <a:bodyPr wrap="square" rtlCol="0">
            <a:spAutoFit/>
          </a:bodyPr>
          <a:lstStyle/>
          <a:p>
            <a:pPr defTabSz="1219170">
              <a:defRPr/>
            </a:pPr>
            <a:r>
              <a:rPr lang="zh-CN" altLang="en-US" sz="1600" b="1" kern="0" dirty="0">
                <a:solidFill>
                  <a:sysClr val="windowText" lastClr="000000"/>
                </a:solidFill>
                <a:latin typeface="微软雅黑" pitchFamily="34" charset="-122"/>
                <a:ea typeface="微软雅黑" pitchFamily="34" charset="-122"/>
                <a:cs typeface="Times New Roman" pitchFamily="18" charset="0"/>
              </a:rPr>
              <a:t>请求文件 </a:t>
            </a:r>
            <a:r>
              <a:rPr lang="en-US" altLang="zh-CN" sz="1600" b="1" kern="0" dirty="0">
                <a:solidFill>
                  <a:sysClr val="windowText" lastClr="000000"/>
                </a:solidFill>
                <a:latin typeface="微软雅黑" pitchFamily="34" charset="-122"/>
                <a:ea typeface="微软雅黑" pitchFamily="34" charset="-122"/>
                <a:cs typeface="Times New Roman" pitchFamily="18" charset="0"/>
              </a:rPr>
              <a:t>MP3#</a:t>
            </a:r>
            <a:endParaRPr lang="zh-CN" altLang="en-US" sz="1600" b="1" kern="0" dirty="0">
              <a:solidFill>
                <a:sysClr val="windowText" lastClr="000000"/>
              </a:solidFill>
              <a:latin typeface="微软雅黑" pitchFamily="34" charset="-122"/>
              <a:ea typeface="微软雅黑" pitchFamily="34" charset="-122"/>
              <a:cs typeface="Times New Roman" pitchFamily="18" charset="0"/>
            </a:endParaRPr>
          </a:p>
          <a:p>
            <a:pPr defTabSz="1219170">
              <a:defRPr/>
            </a:pPr>
            <a:endParaRPr lang="zh-CN" altLang="en-US" sz="1600" b="1" kern="0" dirty="0">
              <a:solidFill>
                <a:sysClr val="windowText" lastClr="000000"/>
              </a:solidFill>
              <a:latin typeface="微软雅黑" pitchFamily="34" charset="-122"/>
              <a:ea typeface="微软雅黑" pitchFamily="34" charset="-122"/>
            </a:endParaRPr>
          </a:p>
        </p:txBody>
      </p:sp>
      <p:sp>
        <p:nvSpPr>
          <p:cNvPr id="55" name="TextBox 23">
            <a:extLst>
              <a:ext uri="{FF2B5EF4-FFF2-40B4-BE49-F238E27FC236}">
                <a16:creationId xmlns:a16="http://schemas.microsoft.com/office/drawing/2014/main" id="{C9E83F57-E535-412A-B521-3863AE4F593E}"/>
              </a:ext>
            </a:extLst>
          </p:cNvPr>
          <p:cNvSpPr txBox="1"/>
          <p:nvPr/>
        </p:nvSpPr>
        <p:spPr>
          <a:xfrm>
            <a:off x="8535893" y="3970223"/>
            <a:ext cx="458780" cy="461665"/>
          </a:xfrm>
          <a:prstGeom prst="rect">
            <a:avLst/>
          </a:prstGeom>
          <a:noFill/>
        </p:spPr>
        <p:txBody>
          <a:bodyPr wrap="none" rtlCol="0">
            <a:spAutoFit/>
          </a:bodyPr>
          <a:lstStyle/>
          <a:p>
            <a:pPr defTabSz="1219170">
              <a:defRPr/>
            </a:pPr>
            <a:r>
              <a:rPr lang="zh-CN" altLang="en-US" sz="2400" b="1" kern="0" dirty="0">
                <a:solidFill>
                  <a:srgbClr val="CC00CC"/>
                </a:solidFill>
                <a:latin typeface="微软雅黑" pitchFamily="34" charset="-122"/>
                <a:ea typeface="微软雅黑" pitchFamily="34" charset="-122"/>
                <a:sym typeface="Wingdings"/>
              </a:rPr>
              <a:t></a:t>
            </a:r>
            <a:endParaRPr lang="zh-CN" altLang="en-US" sz="2400" b="1" kern="0" dirty="0">
              <a:solidFill>
                <a:srgbClr val="CC00CC"/>
              </a:solidFill>
              <a:latin typeface="微软雅黑" pitchFamily="34" charset="-122"/>
              <a:ea typeface="微软雅黑" pitchFamily="34" charset="-122"/>
            </a:endParaRPr>
          </a:p>
        </p:txBody>
      </p:sp>
      <p:sp>
        <p:nvSpPr>
          <p:cNvPr id="56" name="TextBox 24">
            <a:extLst>
              <a:ext uri="{FF2B5EF4-FFF2-40B4-BE49-F238E27FC236}">
                <a16:creationId xmlns:a16="http://schemas.microsoft.com/office/drawing/2014/main" id="{AD3B98ED-1144-4409-BBBA-A4E16558571A}"/>
              </a:ext>
            </a:extLst>
          </p:cNvPr>
          <p:cNvSpPr txBox="1"/>
          <p:nvPr/>
        </p:nvSpPr>
        <p:spPr>
          <a:xfrm>
            <a:off x="9168221" y="3765812"/>
            <a:ext cx="458780" cy="461665"/>
          </a:xfrm>
          <a:prstGeom prst="rect">
            <a:avLst/>
          </a:prstGeom>
          <a:noFill/>
        </p:spPr>
        <p:txBody>
          <a:bodyPr wrap="none" rtlCol="0">
            <a:spAutoFit/>
          </a:bodyPr>
          <a:lstStyle/>
          <a:p>
            <a:pPr defTabSz="1219170">
              <a:defRPr/>
            </a:pPr>
            <a:r>
              <a:rPr lang="zh-CN" altLang="en-US" sz="2400" b="1" kern="0" dirty="0">
                <a:solidFill>
                  <a:srgbClr val="CC00CC"/>
                </a:solidFill>
                <a:latin typeface="微软雅黑" pitchFamily="34" charset="-122"/>
                <a:ea typeface="微软雅黑" pitchFamily="34" charset="-122"/>
                <a:sym typeface="Wingdings"/>
              </a:rPr>
              <a:t></a:t>
            </a:r>
            <a:endParaRPr lang="zh-CN" altLang="en-US" sz="2400" b="1" kern="0" dirty="0">
              <a:solidFill>
                <a:srgbClr val="CC00CC"/>
              </a:solidFill>
              <a:latin typeface="微软雅黑" pitchFamily="34" charset="-122"/>
              <a:ea typeface="微软雅黑" pitchFamily="34" charset="-122"/>
            </a:endParaRPr>
          </a:p>
        </p:txBody>
      </p:sp>
      <p:sp>
        <p:nvSpPr>
          <p:cNvPr id="57" name="TextBox 25">
            <a:extLst>
              <a:ext uri="{FF2B5EF4-FFF2-40B4-BE49-F238E27FC236}">
                <a16:creationId xmlns:a16="http://schemas.microsoft.com/office/drawing/2014/main" id="{0DB78A0D-6E44-4E56-BAD9-528645B5CF0C}"/>
              </a:ext>
            </a:extLst>
          </p:cNvPr>
          <p:cNvSpPr txBox="1"/>
          <p:nvPr/>
        </p:nvSpPr>
        <p:spPr>
          <a:xfrm>
            <a:off x="5559562" y="3411995"/>
            <a:ext cx="458780" cy="461665"/>
          </a:xfrm>
          <a:prstGeom prst="rect">
            <a:avLst/>
          </a:prstGeom>
          <a:noFill/>
        </p:spPr>
        <p:txBody>
          <a:bodyPr wrap="none" rtlCol="0">
            <a:spAutoFit/>
          </a:bodyPr>
          <a:lstStyle/>
          <a:p>
            <a:pPr defTabSz="1219170">
              <a:defRPr/>
            </a:pPr>
            <a:r>
              <a:rPr lang="zh-CN" altLang="en-US" sz="2400" b="1" kern="0" dirty="0">
                <a:solidFill>
                  <a:srgbClr val="CC00CC"/>
                </a:solidFill>
                <a:latin typeface="微软雅黑" pitchFamily="34" charset="-122"/>
                <a:ea typeface="微软雅黑" pitchFamily="34" charset="-122"/>
                <a:sym typeface="Wingdings"/>
              </a:rPr>
              <a:t></a:t>
            </a:r>
            <a:endParaRPr lang="zh-CN" altLang="en-US" sz="2400" b="1" kern="0" dirty="0">
              <a:solidFill>
                <a:srgbClr val="CC00CC"/>
              </a:solidFill>
              <a:latin typeface="微软雅黑" pitchFamily="34" charset="-122"/>
              <a:ea typeface="微软雅黑" pitchFamily="34" charset="-122"/>
            </a:endParaRPr>
          </a:p>
        </p:txBody>
      </p:sp>
      <p:sp>
        <p:nvSpPr>
          <p:cNvPr id="58" name="TextBox 26">
            <a:extLst>
              <a:ext uri="{FF2B5EF4-FFF2-40B4-BE49-F238E27FC236}">
                <a16:creationId xmlns:a16="http://schemas.microsoft.com/office/drawing/2014/main" id="{063DB25D-B6CE-42E7-A07A-4502E84529C5}"/>
              </a:ext>
            </a:extLst>
          </p:cNvPr>
          <p:cNvSpPr txBox="1"/>
          <p:nvPr/>
        </p:nvSpPr>
        <p:spPr>
          <a:xfrm>
            <a:off x="7575786" y="1857988"/>
            <a:ext cx="458780" cy="461665"/>
          </a:xfrm>
          <a:prstGeom prst="rect">
            <a:avLst/>
          </a:prstGeom>
          <a:noFill/>
        </p:spPr>
        <p:txBody>
          <a:bodyPr wrap="none" rtlCol="0">
            <a:spAutoFit/>
          </a:bodyPr>
          <a:lstStyle/>
          <a:p>
            <a:pPr defTabSz="1219170">
              <a:defRPr/>
            </a:pPr>
            <a:r>
              <a:rPr lang="zh-CN" altLang="en-US" sz="2400" b="1" kern="0" dirty="0">
                <a:solidFill>
                  <a:srgbClr val="CC00CC"/>
                </a:solidFill>
                <a:latin typeface="微软雅黑" pitchFamily="34" charset="-122"/>
                <a:ea typeface="微软雅黑" pitchFamily="34" charset="-122"/>
                <a:sym typeface="Wingdings"/>
              </a:rPr>
              <a:t></a:t>
            </a:r>
            <a:endParaRPr lang="zh-CN" altLang="en-US" sz="2400" b="1" kern="0" dirty="0">
              <a:solidFill>
                <a:srgbClr val="CC00CC"/>
              </a:solidFill>
              <a:latin typeface="微软雅黑" pitchFamily="34" charset="-122"/>
              <a:ea typeface="微软雅黑" pitchFamily="34" charset="-122"/>
            </a:endParaRPr>
          </a:p>
        </p:txBody>
      </p:sp>
      <p:sp>
        <p:nvSpPr>
          <p:cNvPr id="59" name="TextBox 27">
            <a:extLst>
              <a:ext uri="{FF2B5EF4-FFF2-40B4-BE49-F238E27FC236}">
                <a16:creationId xmlns:a16="http://schemas.microsoft.com/office/drawing/2014/main" id="{C5961CF1-4E4D-46BE-98A4-7E816F6F37D5}"/>
              </a:ext>
            </a:extLst>
          </p:cNvPr>
          <p:cNvSpPr txBox="1"/>
          <p:nvPr/>
        </p:nvSpPr>
        <p:spPr>
          <a:xfrm rot="1111699">
            <a:off x="6142582" y="4104445"/>
            <a:ext cx="2592288" cy="625877"/>
          </a:xfrm>
          <a:prstGeom prst="rect">
            <a:avLst/>
          </a:prstGeom>
          <a:noFill/>
        </p:spPr>
        <p:txBody>
          <a:bodyPr wrap="square" rtlCol="0">
            <a:spAutoFit/>
          </a:bodyPr>
          <a:lstStyle/>
          <a:p>
            <a:pPr defTabSz="1219170">
              <a:defRPr/>
            </a:pPr>
            <a:r>
              <a:rPr lang="en-US" altLang="zh-CN" sz="1600" b="1" kern="0" dirty="0">
                <a:solidFill>
                  <a:sysClr val="windowText" lastClr="000000"/>
                </a:solidFill>
                <a:latin typeface="微软雅黑" pitchFamily="34" charset="-122"/>
                <a:ea typeface="微软雅黑" pitchFamily="34" charset="-122"/>
                <a:cs typeface="Times New Roman" pitchFamily="18" charset="0"/>
              </a:rPr>
              <a:t>A</a:t>
            </a:r>
            <a:r>
              <a:rPr lang="zh-CN" altLang="en-US" sz="1600" b="1" kern="0" dirty="0">
                <a:solidFill>
                  <a:sysClr val="windowText" lastClr="000000"/>
                </a:solidFill>
                <a:latin typeface="微软雅黑" pitchFamily="34" charset="-122"/>
                <a:ea typeface="微软雅黑" pitchFamily="34" charset="-122"/>
                <a:cs typeface="Times New Roman" pitchFamily="18" charset="0"/>
              </a:rPr>
              <a:t>有，</a:t>
            </a:r>
            <a:r>
              <a:rPr lang="en-US" altLang="zh-CN" sz="1600" b="1" kern="0" dirty="0">
                <a:solidFill>
                  <a:sysClr val="windowText" lastClr="000000"/>
                </a:solidFill>
                <a:latin typeface="微软雅黑" pitchFamily="34" charset="-122"/>
                <a:ea typeface="微软雅黑" pitchFamily="34" charset="-122"/>
                <a:cs typeface="Times New Roman" pitchFamily="18" charset="0"/>
              </a:rPr>
              <a:t>B</a:t>
            </a:r>
            <a:r>
              <a:rPr lang="zh-CN" altLang="en-US" sz="1600" b="1" kern="0" dirty="0">
                <a:solidFill>
                  <a:sysClr val="windowText" lastClr="000000"/>
                </a:solidFill>
                <a:latin typeface="微软雅黑" pitchFamily="34" charset="-122"/>
                <a:ea typeface="微软雅黑" pitchFamily="34" charset="-122"/>
                <a:cs typeface="Times New Roman" pitchFamily="18" charset="0"/>
              </a:rPr>
              <a:t>有，</a:t>
            </a:r>
            <a:r>
              <a:rPr lang="en-US" altLang="zh-CN" sz="1600" b="1" kern="0" dirty="0">
                <a:solidFill>
                  <a:sysClr val="windowText" lastClr="000000"/>
                </a:solidFill>
                <a:latin typeface="微软雅黑" pitchFamily="34" charset="-122"/>
                <a:ea typeface="微软雅黑" pitchFamily="34" charset="-122"/>
                <a:cs typeface="Times New Roman" pitchFamily="18" charset="0"/>
              </a:rPr>
              <a:t>C</a:t>
            </a:r>
            <a:r>
              <a:rPr lang="zh-CN" altLang="en-US" sz="1600" b="1" kern="0" dirty="0">
                <a:solidFill>
                  <a:sysClr val="windowText" lastClr="000000"/>
                </a:solidFill>
                <a:latin typeface="微软雅黑" pitchFamily="34" charset="-122"/>
                <a:ea typeface="微软雅黑" pitchFamily="34" charset="-122"/>
                <a:cs typeface="Times New Roman" pitchFamily="18" charset="0"/>
              </a:rPr>
              <a:t>有。</a:t>
            </a:r>
          </a:p>
          <a:p>
            <a:pPr defTabSz="1219170">
              <a:defRPr/>
            </a:pPr>
            <a:endParaRPr lang="zh-CN" altLang="en-US" sz="1867" b="1" kern="0" dirty="0">
              <a:solidFill>
                <a:sysClr val="windowText" lastClr="000000"/>
              </a:solidFill>
              <a:latin typeface="微软雅黑" pitchFamily="34" charset="-122"/>
              <a:ea typeface="微软雅黑" pitchFamily="34" charset="-122"/>
            </a:endParaRPr>
          </a:p>
        </p:txBody>
      </p:sp>
      <p:cxnSp>
        <p:nvCxnSpPr>
          <p:cNvPr id="60" name="直接箭头连接符 59">
            <a:extLst>
              <a:ext uri="{FF2B5EF4-FFF2-40B4-BE49-F238E27FC236}">
                <a16:creationId xmlns:a16="http://schemas.microsoft.com/office/drawing/2014/main" id="{800FBEC3-F1B8-40B6-8AF5-049A6666D8D5}"/>
              </a:ext>
            </a:extLst>
          </p:cNvPr>
          <p:cNvCxnSpPr/>
          <p:nvPr/>
        </p:nvCxnSpPr>
        <p:spPr>
          <a:xfrm flipH="1" flipV="1">
            <a:off x="8055840" y="1857988"/>
            <a:ext cx="1248419" cy="2208245"/>
          </a:xfrm>
          <a:prstGeom prst="straightConnector1">
            <a:avLst/>
          </a:prstGeom>
          <a:noFill/>
          <a:ln w="19050" cap="flat" cmpd="sng" algn="ctr">
            <a:solidFill>
              <a:sysClr val="windowText" lastClr="000000"/>
            </a:solidFill>
            <a:prstDash val="solid"/>
            <a:headEnd type="none" w="med" len="med"/>
            <a:tailEnd type="triangle" w="med" len="lg"/>
          </a:ln>
          <a:effectLst/>
        </p:spPr>
      </p:cxnSp>
      <p:grpSp>
        <p:nvGrpSpPr>
          <p:cNvPr id="61" name="组合 60">
            <a:extLst>
              <a:ext uri="{FF2B5EF4-FFF2-40B4-BE49-F238E27FC236}">
                <a16:creationId xmlns:a16="http://schemas.microsoft.com/office/drawing/2014/main" id="{32A34398-85EE-47BF-9F98-E3B39335B16F}"/>
              </a:ext>
            </a:extLst>
          </p:cNvPr>
          <p:cNvGrpSpPr/>
          <p:nvPr/>
        </p:nvGrpSpPr>
        <p:grpSpPr>
          <a:xfrm rot="3622659">
            <a:off x="7398332" y="2962269"/>
            <a:ext cx="2112235" cy="384043"/>
            <a:chOff x="5796136" y="1484784"/>
            <a:chExt cx="1584176" cy="288032"/>
          </a:xfrm>
        </p:grpSpPr>
        <p:sp>
          <p:nvSpPr>
            <p:cNvPr id="62" name="矩形 61">
              <a:extLst>
                <a:ext uri="{FF2B5EF4-FFF2-40B4-BE49-F238E27FC236}">
                  <a16:creationId xmlns:a16="http://schemas.microsoft.com/office/drawing/2014/main" id="{632B334D-6F8F-4A71-9E8C-F9471DED887B}"/>
                </a:ext>
              </a:extLst>
            </p:cNvPr>
            <p:cNvSpPr/>
            <p:nvPr/>
          </p:nvSpPr>
          <p:spPr>
            <a:xfrm>
              <a:off x="5796136" y="1484784"/>
              <a:ext cx="1080120" cy="288032"/>
            </a:xfrm>
            <a:prstGeom prst="rect">
              <a:avLst/>
            </a:prstGeom>
            <a:solidFill>
              <a:srgbClr val="66FF66"/>
            </a:solidFill>
            <a:ln w="25400" cap="flat" cmpd="sng" algn="ctr">
              <a:solidFill>
                <a:sysClr val="windowText" lastClr="000000"/>
              </a:solidFill>
              <a:prstDash val="solid"/>
            </a:ln>
            <a:effectLst/>
          </p:spPr>
          <p:txBody>
            <a:bodyPr rtlCol="0" anchor="ctr"/>
            <a:lstStyle/>
            <a:p>
              <a:pPr algn="ctr" defTabSz="1219170">
                <a:defRPr/>
              </a:pPr>
              <a:r>
                <a:rPr lang="en-US" altLang="zh-CN" sz="1600" b="1" kern="0" dirty="0">
                  <a:solidFill>
                    <a:sysClr val="windowText" lastClr="000000"/>
                  </a:solidFill>
                  <a:latin typeface="微软雅黑" pitchFamily="34" charset="-122"/>
                  <a:ea typeface="微软雅黑" pitchFamily="34" charset="-122"/>
                  <a:cs typeface="Times New Roman" pitchFamily="18" charset="0"/>
                </a:rPr>
                <a:t>MP3#</a:t>
              </a:r>
              <a:endParaRPr lang="zh-CN" altLang="en-US" sz="1600" b="1" kern="0" dirty="0">
                <a:solidFill>
                  <a:sysClr val="windowText" lastClr="000000"/>
                </a:solidFill>
                <a:latin typeface="微软雅黑" pitchFamily="34" charset="-122"/>
                <a:ea typeface="微软雅黑" pitchFamily="34" charset="-122"/>
                <a:cs typeface="Times New Roman" pitchFamily="18" charset="0"/>
              </a:endParaRPr>
            </a:p>
          </p:txBody>
        </p:sp>
        <p:sp>
          <p:nvSpPr>
            <p:cNvPr id="63" name="右箭头 31">
              <a:extLst>
                <a:ext uri="{FF2B5EF4-FFF2-40B4-BE49-F238E27FC236}">
                  <a16:creationId xmlns:a16="http://schemas.microsoft.com/office/drawing/2014/main" id="{C376FF27-4CCC-4A2D-812F-C4A08C9C9E2F}"/>
                </a:ext>
              </a:extLst>
            </p:cNvPr>
            <p:cNvSpPr/>
            <p:nvPr/>
          </p:nvSpPr>
          <p:spPr>
            <a:xfrm>
              <a:off x="6876256" y="1556792"/>
              <a:ext cx="504056" cy="144016"/>
            </a:xfrm>
            <a:prstGeom prst="rightArrow">
              <a:avLst>
                <a:gd name="adj1" fmla="val 50000"/>
                <a:gd name="adj2" fmla="val 162395"/>
              </a:avLst>
            </a:prstGeom>
            <a:solidFill>
              <a:srgbClr val="0000FF"/>
            </a:solidFill>
            <a:ln w="25400" cap="flat" cmpd="sng" algn="ctr">
              <a:noFill/>
              <a:prstDash val="solid"/>
            </a:ln>
            <a:effectLst/>
          </p:spPr>
          <p:txBody>
            <a:bodyPr rtlCol="0" anchor="ctr"/>
            <a:lstStyle/>
            <a:p>
              <a:pPr algn="ctr" defTabSz="1219170">
                <a:defRPr/>
              </a:pPr>
              <a:endParaRPr lang="zh-CN" altLang="en-US" sz="1867" b="1" kern="0">
                <a:solidFill>
                  <a:sysClr val="window" lastClr="FFFFFF"/>
                </a:solidFill>
                <a:latin typeface="微软雅黑" pitchFamily="34" charset="-122"/>
                <a:ea typeface="微软雅黑" pitchFamily="34" charset="-122"/>
              </a:endParaRPr>
            </a:p>
          </p:txBody>
        </p:sp>
      </p:grpSp>
      <p:sp>
        <p:nvSpPr>
          <p:cNvPr id="2" name="标题 1">
            <a:extLst>
              <a:ext uri="{FF2B5EF4-FFF2-40B4-BE49-F238E27FC236}">
                <a16:creationId xmlns:a16="http://schemas.microsoft.com/office/drawing/2014/main" id="{91E07C30-683C-4465-9DA1-5A1366F843D9}"/>
              </a:ext>
            </a:extLst>
          </p:cNvPr>
          <p:cNvSpPr>
            <a:spLocks noGrp="1"/>
          </p:cNvSpPr>
          <p:nvPr>
            <p:ph type="title"/>
          </p:nvPr>
        </p:nvSpPr>
        <p:spPr/>
        <p:txBody>
          <a:bodyPr>
            <a:normAutofit/>
          </a:bodyPr>
          <a:lstStyle/>
          <a:p>
            <a:r>
              <a:rPr lang="zh-CN" altLang="en-US" sz="3200" dirty="0"/>
              <a:t>基于</a:t>
            </a:r>
            <a:r>
              <a:rPr lang="en-US" altLang="zh-CN" sz="3200" dirty="0"/>
              <a:t>P2P </a:t>
            </a:r>
            <a:r>
              <a:rPr lang="zh-CN" altLang="en-US" sz="3200" dirty="0"/>
              <a:t>下载媒体流示例：</a:t>
            </a:r>
            <a:r>
              <a:rPr lang="en-US" altLang="zh-CN" sz="3200" dirty="0">
                <a:latin typeface="+mn-ea"/>
              </a:rPr>
              <a:t> </a:t>
            </a:r>
            <a:r>
              <a:rPr lang="zh-CN" altLang="en-US" sz="3200" dirty="0">
                <a:latin typeface="+mn-ea"/>
              </a:rPr>
              <a:t>下载</a:t>
            </a:r>
            <a:r>
              <a:rPr lang="en-US" altLang="zh-CN" sz="3200" dirty="0">
                <a:latin typeface="+mn-ea"/>
              </a:rPr>
              <a:t>MP3</a:t>
            </a:r>
            <a:endParaRPr lang="zh-CN" altLang="en-US" sz="3200" dirty="0"/>
          </a:p>
        </p:txBody>
      </p:sp>
      <p:grpSp>
        <p:nvGrpSpPr>
          <p:cNvPr id="7" name="组合 6"/>
          <p:cNvGrpSpPr/>
          <p:nvPr/>
        </p:nvGrpSpPr>
        <p:grpSpPr>
          <a:xfrm>
            <a:off x="4542214" y="3902995"/>
            <a:ext cx="4615370" cy="1552028"/>
            <a:chOff x="1146815" y="1419795"/>
            <a:chExt cx="3461527" cy="1164021"/>
          </a:xfrm>
        </p:grpSpPr>
        <p:sp>
          <p:nvSpPr>
            <p:cNvPr id="4" name="矩形 3"/>
            <p:cNvSpPr/>
            <p:nvPr/>
          </p:nvSpPr>
          <p:spPr>
            <a:xfrm>
              <a:off x="1146815" y="1419795"/>
              <a:ext cx="3461527" cy="1164021"/>
            </a:xfrm>
            <a:prstGeom prst="rect">
              <a:avLst/>
            </a:prstGeom>
            <a:solidFill>
              <a:srgbClr val="0000FF"/>
            </a:solidFill>
          </p:spPr>
          <p:txBody>
            <a:bodyPr wrap="square">
              <a:spAutoFit/>
            </a:bodyPr>
            <a:lstStyle/>
            <a:p>
              <a:pPr marL="603236">
                <a:lnSpc>
                  <a:spcPts val="2933"/>
                </a:lnSpc>
              </a:pPr>
              <a:r>
                <a:rPr lang="zh-CN" altLang="en-US" sz="2133" b="1" dirty="0">
                  <a:solidFill>
                    <a:schemeClr val="bg1"/>
                  </a:solidFill>
                  <a:latin typeface="微软雅黑" pitchFamily="34" charset="-122"/>
                  <a:ea typeface="微软雅黑" pitchFamily="34" charset="-122"/>
                </a:rPr>
                <a:t>用户 </a:t>
              </a:r>
              <a:r>
                <a:rPr lang="en-US" altLang="zh-CN" sz="2133" b="1" dirty="0">
                  <a:solidFill>
                    <a:schemeClr val="bg1"/>
                  </a:solidFill>
                  <a:latin typeface="微软雅黑" pitchFamily="34" charset="-122"/>
                  <a:ea typeface="微软雅黑" pitchFamily="34" charset="-122"/>
                </a:rPr>
                <a:t>X </a:t>
              </a:r>
              <a:r>
                <a:rPr lang="zh-CN" altLang="en-US" sz="2133" b="1" dirty="0">
                  <a:solidFill>
                    <a:schemeClr val="bg1"/>
                  </a:solidFill>
                  <a:latin typeface="微软雅黑" pitchFamily="34" charset="-122"/>
                  <a:ea typeface="微软雅黑" pitchFamily="34" charset="-122"/>
                </a:rPr>
                <a:t>可以随机地选择三个地点中的任一个。假定 </a:t>
              </a:r>
              <a:r>
                <a:rPr lang="en-US" altLang="zh-CN" sz="2133" b="1" dirty="0">
                  <a:solidFill>
                    <a:schemeClr val="bg1"/>
                  </a:solidFill>
                  <a:latin typeface="微软雅黑" pitchFamily="34" charset="-122"/>
                  <a:ea typeface="微软雅黑" pitchFamily="34" charset="-122"/>
                </a:rPr>
                <a:t>X </a:t>
              </a:r>
              <a:r>
                <a:rPr lang="zh-CN" altLang="en-US" sz="2133" b="1" dirty="0">
                  <a:solidFill>
                    <a:schemeClr val="bg1"/>
                  </a:solidFill>
                  <a:latin typeface="微软雅黑" pitchFamily="34" charset="-122"/>
                  <a:ea typeface="微软雅黑" pitchFamily="34" charset="-122"/>
                </a:rPr>
                <a:t>向 </a:t>
              </a:r>
              <a:r>
                <a:rPr lang="en-US" altLang="zh-CN" sz="2133" b="1" dirty="0">
                  <a:solidFill>
                    <a:schemeClr val="bg1"/>
                  </a:solidFill>
                  <a:latin typeface="微软雅黑" pitchFamily="34" charset="-122"/>
                  <a:ea typeface="微软雅黑" pitchFamily="34" charset="-122"/>
                </a:rPr>
                <a:t>A </a:t>
              </a:r>
              <a:r>
                <a:rPr lang="zh-CN" altLang="en-US" sz="2133" b="1" dirty="0">
                  <a:solidFill>
                    <a:schemeClr val="bg1"/>
                  </a:solidFill>
                  <a:latin typeface="微软雅黑" pitchFamily="34" charset="-122"/>
                  <a:ea typeface="微软雅黑" pitchFamily="34" charset="-122"/>
                </a:rPr>
                <a:t>发送下载文件 </a:t>
              </a:r>
              <a:r>
                <a:rPr lang="en-US" altLang="zh-CN" sz="2133" b="1" dirty="0">
                  <a:solidFill>
                    <a:schemeClr val="bg1"/>
                  </a:solidFill>
                  <a:latin typeface="微软雅黑" pitchFamily="34" charset="-122"/>
                  <a:ea typeface="微软雅黑" pitchFamily="34" charset="-122"/>
                </a:rPr>
                <a:t>MP3#</a:t>
              </a:r>
              <a:r>
                <a:rPr lang="zh-CN" altLang="en-US" sz="2133" b="1" dirty="0">
                  <a:solidFill>
                    <a:schemeClr val="bg1"/>
                  </a:solidFill>
                  <a:latin typeface="微软雅黑" pitchFamily="34" charset="-122"/>
                  <a:ea typeface="微软雅黑" pitchFamily="34" charset="-122"/>
                </a:rPr>
                <a:t>的请求报文。双方都使用 </a:t>
              </a:r>
              <a:r>
                <a:rPr lang="en-US" altLang="zh-CN" sz="2133" b="1" dirty="0">
                  <a:solidFill>
                    <a:schemeClr val="bg1"/>
                  </a:solidFill>
                  <a:latin typeface="微软雅黑" pitchFamily="34" charset="-122"/>
                  <a:ea typeface="微软雅黑" pitchFamily="34" charset="-122"/>
                </a:rPr>
                <a:t>P2P </a:t>
              </a:r>
              <a:r>
                <a:rPr lang="zh-CN" altLang="en-US" sz="2133" b="1" dirty="0">
                  <a:solidFill>
                    <a:schemeClr val="bg1"/>
                  </a:solidFill>
                  <a:latin typeface="微软雅黑" pitchFamily="34" charset="-122"/>
                  <a:ea typeface="微软雅黑" pitchFamily="34" charset="-122"/>
                </a:rPr>
                <a:t>方式通信。</a:t>
              </a:r>
            </a:p>
          </p:txBody>
        </p:sp>
        <p:sp>
          <p:nvSpPr>
            <p:cNvPr id="33" name="TextBox 32"/>
            <p:cNvSpPr txBox="1"/>
            <p:nvPr/>
          </p:nvSpPr>
          <p:spPr>
            <a:xfrm>
              <a:off x="1163166" y="1761974"/>
              <a:ext cx="366927" cy="377075"/>
            </a:xfrm>
            <a:prstGeom prst="rect">
              <a:avLst/>
            </a:prstGeom>
            <a:noFill/>
          </p:spPr>
          <p:txBody>
            <a:bodyPr wrap="none" rtlCol="0">
              <a:spAutoFit/>
            </a:bodyPr>
            <a:lstStyle/>
            <a:p>
              <a:pPr defTabSz="1219170">
                <a:defRPr/>
              </a:pPr>
              <a:r>
                <a:rPr lang="zh-CN" altLang="en-US" sz="2667" b="1" kern="0" dirty="0">
                  <a:solidFill>
                    <a:srgbClr val="CC00CC"/>
                  </a:solidFill>
                  <a:latin typeface="微软雅黑" pitchFamily="34" charset="-122"/>
                  <a:ea typeface="微软雅黑" pitchFamily="34" charset="-122"/>
                  <a:sym typeface="Wingdings"/>
                </a:rPr>
                <a:t></a:t>
              </a:r>
              <a:endParaRPr lang="zh-CN" altLang="en-US" sz="2667" b="1" kern="0" dirty="0">
                <a:solidFill>
                  <a:srgbClr val="CC00CC"/>
                </a:solidFill>
                <a:latin typeface="微软雅黑" pitchFamily="34" charset="-122"/>
                <a:ea typeface="微软雅黑" pitchFamily="34" charset="-122"/>
              </a:endParaRPr>
            </a:p>
          </p:txBody>
        </p:sp>
      </p:grpSp>
      <p:sp>
        <p:nvSpPr>
          <p:cNvPr id="38" name="内容占位符 6">
            <a:extLst>
              <a:ext uri="{FF2B5EF4-FFF2-40B4-BE49-F238E27FC236}">
                <a16:creationId xmlns:a16="http://schemas.microsoft.com/office/drawing/2014/main" id="{C57F10E3-41DE-4E61-B0B0-D9AB3E9AB67F}"/>
              </a:ext>
            </a:extLst>
          </p:cNvPr>
          <p:cNvSpPr>
            <a:spLocks noGrp="1"/>
          </p:cNvSpPr>
          <p:nvPr>
            <p:ph idx="1"/>
          </p:nvPr>
        </p:nvSpPr>
        <p:spPr>
          <a:xfrm>
            <a:off x="660400" y="1130300"/>
            <a:ext cx="3717215" cy="5003800"/>
          </a:xfrm>
        </p:spPr>
        <p:txBody>
          <a:bodyPr/>
          <a:lstStyle/>
          <a:p>
            <a:r>
              <a:rPr lang="zh-CN" altLang="en-US" dirty="0"/>
              <a:t>将所有音乐文件的索引信息都集中存放在目录服务器中。</a:t>
            </a:r>
          </a:p>
          <a:p>
            <a:r>
              <a:rPr lang="zh-CN" altLang="en-US" dirty="0"/>
              <a:t>使用者只要查找目录服务器，就可知道应从何处下载所要的</a:t>
            </a:r>
            <a:r>
              <a:rPr lang="en-US" altLang="zh-CN" dirty="0"/>
              <a:t>MP3</a:t>
            </a:r>
            <a:r>
              <a:rPr lang="zh-CN" altLang="en-US" dirty="0"/>
              <a:t>文件。</a:t>
            </a:r>
          </a:p>
          <a:p>
            <a:r>
              <a:rPr lang="zh-CN" altLang="en-US" dirty="0"/>
              <a:t>用户要及时向目录服务器报告自己存有的音乐文件。 </a:t>
            </a:r>
          </a:p>
          <a:p>
            <a:endParaRPr lang="zh-CN" altLang="en-US" dirty="0"/>
          </a:p>
        </p:txBody>
      </p:sp>
    </p:spTree>
    <p:extLst>
      <p:ext uri="{BB962C8B-B14F-4D97-AF65-F5344CB8AC3E}">
        <p14:creationId xmlns:p14="http://schemas.microsoft.com/office/powerpoint/2010/main" val="72010150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Object 5">
            <a:hlinkClick r:id="" action="ppaction://ole?verb=0"/>
            <a:extLst>
              <a:ext uri="{FF2B5EF4-FFF2-40B4-BE49-F238E27FC236}">
                <a16:creationId xmlns:a16="http://schemas.microsoft.com/office/drawing/2014/main" id="{E00C8525-72CE-4F71-88EF-AD57494A1228}"/>
              </a:ext>
            </a:extLst>
          </p:cNvPr>
          <p:cNvGraphicFramePr>
            <a:graphicFrameLocks/>
          </p:cNvGraphicFramePr>
          <p:nvPr>
            <p:extLst>
              <p:ext uri="{D42A27DB-BD31-4B8C-83A1-F6EECF244321}">
                <p14:modId xmlns:p14="http://schemas.microsoft.com/office/powerpoint/2010/main" val="2976104642"/>
              </p:ext>
            </p:extLst>
          </p:nvPr>
        </p:nvGraphicFramePr>
        <p:xfrm>
          <a:off x="4983499" y="2338042"/>
          <a:ext cx="767127" cy="1333665"/>
        </p:xfrm>
        <a:graphic>
          <a:graphicData uri="http://schemas.openxmlformats.org/presentationml/2006/ole">
            <mc:AlternateContent xmlns:mc="http://schemas.openxmlformats.org/markup-compatibility/2006">
              <mc:Choice xmlns:v="urn:schemas-microsoft-com:vml" Requires="v">
                <p:oleObj spid="_x0000_s58578" name="Microsoft ClipArt Gallery" r:id="rId3" imgW="2735263" imgH="3825875" progId="">
                  <p:embed/>
                </p:oleObj>
              </mc:Choice>
              <mc:Fallback>
                <p:oleObj name="Microsoft ClipArt Gallery" r:id="rId3" imgW="2735263" imgH="3825875" progId="">
                  <p:embed/>
                  <p:pic>
                    <p:nvPicPr>
                      <p:cNvPr id="8" name="Object 5">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3499" y="2338042"/>
                        <a:ext cx="767127" cy="133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 name="Text Box 6">
            <a:extLst>
              <a:ext uri="{FF2B5EF4-FFF2-40B4-BE49-F238E27FC236}">
                <a16:creationId xmlns:a16="http://schemas.microsoft.com/office/drawing/2014/main" id="{0DBBE69E-DCD3-41BB-8E6F-1D569183E3A2}"/>
              </a:ext>
            </a:extLst>
          </p:cNvPr>
          <p:cNvSpPr txBox="1">
            <a:spLocks noChangeArrowheads="1"/>
          </p:cNvSpPr>
          <p:nvPr/>
        </p:nvSpPr>
        <p:spPr bwMode="auto">
          <a:xfrm>
            <a:off x="4620879" y="1766143"/>
            <a:ext cx="1252971" cy="584775"/>
          </a:xfrm>
          <a:prstGeom prst="rect">
            <a:avLst/>
          </a:prstGeom>
          <a:noFill/>
          <a:ln w="9525">
            <a:noFill/>
            <a:miter lim="800000"/>
            <a:headEnd/>
            <a:tailEnd/>
          </a:ln>
        </p:spPr>
        <p:txBody>
          <a:bodyPr wrap="none">
            <a:spAutoFit/>
          </a:bodyPr>
          <a:lstStyle/>
          <a:p>
            <a:pPr algn="ctr"/>
            <a:r>
              <a:rPr kumimoji="1" lang="en-US" altLang="zh-CN" sz="1600" b="1" dirty="0">
                <a:latin typeface="微软雅黑" pitchFamily="34" charset="-122"/>
                <a:ea typeface="微软雅黑" pitchFamily="34" charset="-122"/>
                <a:cs typeface="Times New Roman" pitchFamily="18" charset="0"/>
              </a:rPr>
              <a:t> </a:t>
            </a:r>
            <a:r>
              <a:rPr kumimoji="1" lang="zh-CN" altLang="en-US" sz="1600" b="1" dirty="0">
                <a:latin typeface="微软雅黑" pitchFamily="34" charset="-122"/>
                <a:ea typeface="微软雅黑" pitchFamily="34" charset="-122"/>
                <a:cs typeface="Times New Roman" pitchFamily="18" charset="0"/>
              </a:rPr>
              <a:t>集中式</a:t>
            </a:r>
          </a:p>
          <a:p>
            <a:pPr algn="ctr"/>
            <a:r>
              <a:rPr kumimoji="1" lang="zh-CN" altLang="en-US" sz="1600" b="1" dirty="0">
                <a:latin typeface="微软雅黑" pitchFamily="34" charset="-122"/>
                <a:ea typeface="微软雅黑" pitchFamily="34" charset="-122"/>
                <a:cs typeface="Times New Roman" pitchFamily="18" charset="0"/>
              </a:rPr>
              <a:t>目录服务器</a:t>
            </a:r>
          </a:p>
        </p:txBody>
      </p:sp>
      <p:pic>
        <p:nvPicPr>
          <p:cNvPr id="40" name="Picture 9">
            <a:extLst>
              <a:ext uri="{FF2B5EF4-FFF2-40B4-BE49-F238E27FC236}">
                <a16:creationId xmlns:a16="http://schemas.microsoft.com/office/drawing/2014/main" id="{2FDE94B1-7B21-4B41-BD28-E8F11F9D1378}"/>
              </a:ext>
            </a:extLst>
          </p:cNvPr>
          <p:cNvPicPr>
            <a:picLocks noChangeArrowheads="1"/>
          </p:cNvPicPr>
          <p:nvPr/>
        </p:nvPicPr>
        <p:blipFill>
          <a:blip r:embed="rId5" cstate="print"/>
          <a:srcRect/>
          <a:stretch>
            <a:fillRect/>
          </a:stretch>
        </p:blipFill>
        <p:spPr bwMode="auto">
          <a:xfrm>
            <a:off x="7612985" y="1309951"/>
            <a:ext cx="576625" cy="569516"/>
          </a:xfrm>
          <a:prstGeom prst="rect">
            <a:avLst/>
          </a:prstGeom>
          <a:noFill/>
          <a:ln w="9525">
            <a:noFill/>
            <a:miter lim="800000"/>
            <a:headEnd/>
            <a:tailEnd/>
          </a:ln>
        </p:spPr>
      </p:pic>
      <p:sp>
        <p:nvSpPr>
          <p:cNvPr id="41" name="Text Box 13">
            <a:extLst>
              <a:ext uri="{FF2B5EF4-FFF2-40B4-BE49-F238E27FC236}">
                <a16:creationId xmlns:a16="http://schemas.microsoft.com/office/drawing/2014/main" id="{58CB8777-C1E9-491E-B280-FE3C53C3AB8A}"/>
              </a:ext>
            </a:extLst>
          </p:cNvPr>
          <p:cNvSpPr txBox="1">
            <a:spLocks noChangeArrowheads="1"/>
          </p:cNvSpPr>
          <p:nvPr/>
        </p:nvSpPr>
        <p:spPr bwMode="auto">
          <a:xfrm>
            <a:off x="9303979" y="4066233"/>
            <a:ext cx="328936" cy="338554"/>
          </a:xfrm>
          <a:prstGeom prst="rect">
            <a:avLst/>
          </a:prstGeom>
          <a:noFill/>
          <a:ln w="9525">
            <a:noFill/>
            <a:miter lim="800000"/>
            <a:headEnd/>
            <a:tailEnd/>
          </a:ln>
        </p:spPr>
        <p:txBody>
          <a:bodyPr wrap="none">
            <a:spAutoFit/>
          </a:bodyPr>
          <a:lstStyle/>
          <a:p>
            <a:r>
              <a:rPr lang="en-US" altLang="zh-CN" sz="1600" b="1" dirty="0">
                <a:latin typeface="微软雅黑" pitchFamily="34" charset="-122"/>
                <a:ea typeface="微软雅黑" pitchFamily="34" charset="-122"/>
                <a:cs typeface="Times New Roman" pitchFamily="18" charset="0"/>
              </a:rPr>
              <a:t>X</a:t>
            </a:r>
          </a:p>
        </p:txBody>
      </p:sp>
      <p:pic>
        <p:nvPicPr>
          <p:cNvPr id="42" name="Picture 9">
            <a:extLst>
              <a:ext uri="{FF2B5EF4-FFF2-40B4-BE49-F238E27FC236}">
                <a16:creationId xmlns:a16="http://schemas.microsoft.com/office/drawing/2014/main" id="{90BE0F6A-952F-496F-A2FC-508F2BA9E042}"/>
              </a:ext>
            </a:extLst>
          </p:cNvPr>
          <p:cNvPicPr>
            <a:picLocks noChangeArrowheads="1"/>
          </p:cNvPicPr>
          <p:nvPr/>
        </p:nvPicPr>
        <p:blipFill>
          <a:blip r:embed="rId5" cstate="print"/>
          <a:srcRect/>
          <a:stretch>
            <a:fillRect/>
          </a:stretch>
        </p:blipFill>
        <p:spPr bwMode="auto">
          <a:xfrm>
            <a:off x="9111958" y="1597983"/>
            <a:ext cx="576625" cy="569516"/>
          </a:xfrm>
          <a:prstGeom prst="rect">
            <a:avLst/>
          </a:prstGeom>
          <a:noFill/>
          <a:ln w="9525">
            <a:noFill/>
            <a:miter lim="800000"/>
            <a:headEnd/>
            <a:tailEnd/>
          </a:ln>
        </p:spPr>
      </p:pic>
      <p:pic>
        <p:nvPicPr>
          <p:cNvPr id="43" name="Picture 9">
            <a:extLst>
              <a:ext uri="{FF2B5EF4-FFF2-40B4-BE49-F238E27FC236}">
                <a16:creationId xmlns:a16="http://schemas.microsoft.com/office/drawing/2014/main" id="{6D8B373D-BEF1-4224-AEBD-069E0C252253}"/>
              </a:ext>
            </a:extLst>
          </p:cNvPr>
          <p:cNvPicPr>
            <a:picLocks noChangeArrowheads="1"/>
          </p:cNvPicPr>
          <p:nvPr/>
        </p:nvPicPr>
        <p:blipFill>
          <a:blip r:embed="rId5" cstate="print"/>
          <a:srcRect/>
          <a:stretch>
            <a:fillRect/>
          </a:stretch>
        </p:blipFill>
        <p:spPr bwMode="auto">
          <a:xfrm>
            <a:off x="10072065" y="3010116"/>
            <a:ext cx="576625" cy="569516"/>
          </a:xfrm>
          <a:prstGeom prst="rect">
            <a:avLst/>
          </a:prstGeom>
          <a:noFill/>
          <a:ln w="9525">
            <a:noFill/>
            <a:miter lim="800000"/>
            <a:headEnd/>
            <a:tailEnd/>
          </a:ln>
        </p:spPr>
      </p:pic>
      <p:pic>
        <p:nvPicPr>
          <p:cNvPr id="44" name="Picture 9">
            <a:extLst>
              <a:ext uri="{FF2B5EF4-FFF2-40B4-BE49-F238E27FC236}">
                <a16:creationId xmlns:a16="http://schemas.microsoft.com/office/drawing/2014/main" id="{57BEBDD7-420A-4E2D-9D19-8CB9CEF50E1E}"/>
              </a:ext>
            </a:extLst>
          </p:cNvPr>
          <p:cNvPicPr>
            <a:picLocks noChangeArrowheads="1"/>
          </p:cNvPicPr>
          <p:nvPr/>
        </p:nvPicPr>
        <p:blipFill>
          <a:blip r:embed="rId5" cstate="print"/>
          <a:srcRect/>
          <a:stretch>
            <a:fillRect/>
          </a:stretch>
        </p:blipFill>
        <p:spPr bwMode="auto">
          <a:xfrm>
            <a:off x="8919937" y="4066233"/>
            <a:ext cx="576625" cy="569516"/>
          </a:xfrm>
          <a:prstGeom prst="rect">
            <a:avLst/>
          </a:prstGeom>
          <a:noFill/>
          <a:ln w="9525">
            <a:noFill/>
            <a:miter lim="800000"/>
            <a:headEnd/>
            <a:tailEnd/>
          </a:ln>
        </p:spPr>
      </p:pic>
      <p:pic>
        <p:nvPicPr>
          <p:cNvPr id="45" name="Picture 9">
            <a:extLst>
              <a:ext uri="{FF2B5EF4-FFF2-40B4-BE49-F238E27FC236}">
                <a16:creationId xmlns:a16="http://schemas.microsoft.com/office/drawing/2014/main" id="{A79A1959-BB87-4D95-9741-9292C2AB1602}"/>
              </a:ext>
            </a:extLst>
          </p:cNvPr>
          <p:cNvPicPr>
            <a:picLocks noChangeArrowheads="1"/>
          </p:cNvPicPr>
          <p:nvPr/>
        </p:nvPicPr>
        <p:blipFill>
          <a:blip r:embed="rId5" cstate="print"/>
          <a:srcRect/>
          <a:stretch>
            <a:fillRect/>
          </a:stretch>
        </p:blipFill>
        <p:spPr bwMode="auto">
          <a:xfrm>
            <a:off x="6615681" y="4516177"/>
            <a:ext cx="576625" cy="569516"/>
          </a:xfrm>
          <a:prstGeom prst="rect">
            <a:avLst/>
          </a:prstGeom>
          <a:noFill/>
          <a:ln w="9525">
            <a:noFill/>
            <a:miter lim="800000"/>
            <a:headEnd/>
            <a:tailEnd/>
          </a:ln>
        </p:spPr>
      </p:pic>
      <p:pic>
        <p:nvPicPr>
          <p:cNvPr id="46" name="Picture 9">
            <a:extLst>
              <a:ext uri="{FF2B5EF4-FFF2-40B4-BE49-F238E27FC236}">
                <a16:creationId xmlns:a16="http://schemas.microsoft.com/office/drawing/2014/main" id="{8C558067-D022-437C-82F0-5CC58E86AF5C}"/>
              </a:ext>
            </a:extLst>
          </p:cNvPr>
          <p:cNvPicPr>
            <a:picLocks noChangeArrowheads="1"/>
          </p:cNvPicPr>
          <p:nvPr/>
        </p:nvPicPr>
        <p:blipFill>
          <a:blip r:embed="rId5" cstate="print"/>
          <a:srcRect/>
          <a:stretch>
            <a:fillRect/>
          </a:stretch>
        </p:blipFill>
        <p:spPr bwMode="auto">
          <a:xfrm>
            <a:off x="5127798" y="4214132"/>
            <a:ext cx="576625" cy="569516"/>
          </a:xfrm>
          <a:prstGeom prst="rect">
            <a:avLst/>
          </a:prstGeom>
          <a:noFill/>
          <a:ln w="9525">
            <a:noFill/>
            <a:miter lim="800000"/>
            <a:headEnd/>
            <a:tailEnd/>
          </a:ln>
        </p:spPr>
      </p:pic>
      <p:sp>
        <p:nvSpPr>
          <p:cNvPr id="47" name="Text Box 13">
            <a:extLst>
              <a:ext uri="{FF2B5EF4-FFF2-40B4-BE49-F238E27FC236}">
                <a16:creationId xmlns:a16="http://schemas.microsoft.com/office/drawing/2014/main" id="{699BAE6D-3233-423D-AD8C-4C4FC0A896D7}"/>
              </a:ext>
            </a:extLst>
          </p:cNvPr>
          <p:cNvSpPr txBox="1">
            <a:spLocks noChangeArrowheads="1"/>
          </p:cNvSpPr>
          <p:nvPr/>
        </p:nvSpPr>
        <p:spPr bwMode="auto">
          <a:xfrm>
            <a:off x="7095733" y="4516177"/>
            <a:ext cx="322524" cy="338554"/>
          </a:xfrm>
          <a:prstGeom prst="rect">
            <a:avLst/>
          </a:prstGeom>
          <a:noFill/>
          <a:ln w="9525">
            <a:noFill/>
            <a:miter lim="800000"/>
            <a:headEnd/>
            <a:tailEnd/>
          </a:ln>
        </p:spPr>
        <p:txBody>
          <a:bodyPr wrap="none">
            <a:spAutoFit/>
          </a:bodyPr>
          <a:lstStyle/>
          <a:p>
            <a:r>
              <a:rPr lang="en-US" altLang="zh-CN" sz="1600" b="1" dirty="0">
                <a:latin typeface="微软雅黑" pitchFamily="34" charset="-122"/>
                <a:ea typeface="微软雅黑" pitchFamily="34" charset="-122"/>
                <a:cs typeface="Times New Roman" pitchFamily="18" charset="0"/>
              </a:rPr>
              <a:t>C</a:t>
            </a:r>
          </a:p>
        </p:txBody>
      </p:sp>
      <p:sp>
        <p:nvSpPr>
          <p:cNvPr id="48" name="Text Box 13">
            <a:extLst>
              <a:ext uri="{FF2B5EF4-FFF2-40B4-BE49-F238E27FC236}">
                <a16:creationId xmlns:a16="http://schemas.microsoft.com/office/drawing/2014/main" id="{E88001CF-FBDD-41D0-AC60-ACC4CA85E084}"/>
              </a:ext>
            </a:extLst>
          </p:cNvPr>
          <p:cNvSpPr txBox="1">
            <a:spLocks noChangeArrowheads="1"/>
          </p:cNvSpPr>
          <p:nvPr/>
        </p:nvSpPr>
        <p:spPr bwMode="auto">
          <a:xfrm>
            <a:off x="10552117" y="3010116"/>
            <a:ext cx="325730" cy="338554"/>
          </a:xfrm>
          <a:prstGeom prst="rect">
            <a:avLst/>
          </a:prstGeom>
          <a:noFill/>
          <a:ln w="9525">
            <a:noFill/>
            <a:miter lim="800000"/>
            <a:headEnd/>
            <a:tailEnd/>
          </a:ln>
        </p:spPr>
        <p:txBody>
          <a:bodyPr wrap="none">
            <a:spAutoFit/>
          </a:bodyPr>
          <a:lstStyle/>
          <a:p>
            <a:r>
              <a:rPr lang="en-US" altLang="zh-CN" sz="1600" b="1" dirty="0">
                <a:latin typeface="微软雅黑" pitchFamily="34" charset="-122"/>
                <a:ea typeface="微软雅黑" pitchFamily="34" charset="-122"/>
                <a:cs typeface="Times New Roman" pitchFamily="18" charset="0"/>
              </a:rPr>
              <a:t>B</a:t>
            </a:r>
          </a:p>
        </p:txBody>
      </p:sp>
      <p:sp>
        <p:nvSpPr>
          <p:cNvPr id="49" name="Text Box 13">
            <a:extLst>
              <a:ext uri="{FF2B5EF4-FFF2-40B4-BE49-F238E27FC236}">
                <a16:creationId xmlns:a16="http://schemas.microsoft.com/office/drawing/2014/main" id="{0EBB4A5C-39BD-45A8-B4CB-BF9C441F7CFB}"/>
              </a:ext>
            </a:extLst>
          </p:cNvPr>
          <p:cNvSpPr txBox="1">
            <a:spLocks noChangeArrowheads="1"/>
          </p:cNvSpPr>
          <p:nvPr/>
        </p:nvSpPr>
        <p:spPr bwMode="auto">
          <a:xfrm>
            <a:off x="8093037" y="1309950"/>
            <a:ext cx="338554" cy="338554"/>
          </a:xfrm>
          <a:prstGeom prst="rect">
            <a:avLst/>
          </a:prstGeom>
          <a:noFill/>
          <a:ln w="9525">
            <a:noFill/>
            <a:miter lim="800000"/>
            <a:headEnd/>
            <a:tailEnd/>
          </a:ln>
        </p:spPr>
        <p:txBody>
          <a:bodyPr wrap="none">
            <a:spAutoFit/>
          </a:bodyPr>
          <a:lstStyle/>
          <a:p>
            <a:r>
              <a:rPr lang="en-US" altLang="zh-CN" sz="1600" b="1" dirty="0">
                <a:latin typeface="微软雅黑" pitchFamily="34" charset="-122"/>
                <a:ea typeface="微软雅黑" pitchFamily="34" charset="-122"/>
                <a:cs typeface="Times New Roman" pitchFamily="18" charset="0"/>
              </a:rPr>
              <a:t>A</a:t>
            </a:r>
          </a:p>
        </p:txBody>
      </p:sp>
      <p:cxnSp>
        <p:nvCxnSpPr>
          <p:cNvPr id="50" name="直接箭头连接符 49">
            <a:extLst>
              <a:ext uri="{FF2B5EF4-FFF2-40B4-BE49-F238E27FC236}">
                <a16:creationId xmlns:a16="http://schemas.microsoft.com/office/drawing/2014/main" id="{912F1B89-26B4-4B4D-924B-CD94326FD523}"/>
              </a:ext>
            </a:extLst>
          </p:cNvPr>
          <p:cNvCxnSpPr/>
          <p:nvPr/>
        </p:nvCxnSpPr>
        <p:spPr>
          <a:xfrm flipH="1" flipV="1">
            <a:off x="5745486" y="3312254"/>
            <a:ext cx="3168352" cy="1056117"/>
          </a:xfrm>
          <a:prstGeom prst="straightConnector1">
            <a:avLst/>
          </a:prstGeom>
          <a:noFill/>
          <a:ln w="19050" cap="flat" cmpd="sng" algn="ctr">
            <a:solidFill>
              <a:sysClr val="windowText" lastClr="000000"/>
            </a:solidFill>
            <a:prstDash val="solid"/>
            <a:headEnd type="none" w="med" len="med"/>
            <a:tailEnd type="triangle" w="med" len="lg"/>
          </a:ln>
          <a:effectLst/>
        </p:spPr>
      </p:cxnSp>
      <p:cxnSp>
        <p:nvCxnSpPr>
          <p:cNvPr id="51" name="直接箭头连接符 50">
            <a:extLst>
              <a:ext uri="{FF2B5EF4-FFF2-40B4-BE49-F238E27FC236}">
                <a16:creationId xmlns:a16="http://schemas.microsoft.com/office/drawing/2014/main" id="{81108565-EB2E-4931-A6DA-9A7BF5DC5831}"/>
              </a:ext>
            </a:extLst>
          </p:cNvPr>
          <p:cNvCxnSpPr/>
          <p:nvPr/>
        </p:nvCxnSpPr>
        <p:spPr>
          <a:xfrm rot="10800000" flipH="1" flipV="1">
            <a:off x="5793685" y="3444124"/>
            <a:ext cx="3168352" cy="1056117"/>
          </a:xfrm>
          <a:prstGeom prst="straightConnector1">
            <a:avLst/>
          </a:prstGeom>
          <a:noFill/>
          <a:ln w="19050" cap="flat" cmpd="sng" algn="ctr">
            <a:solidFill>
              <a:sysClr val="windowText" lastClr="000000"/>
            </a:solidFill>
            <a:prstDash val="solid"/>
            <a:headEnd type="none" w="med" len="med"/>
            <a:tailEnd type="triangle" w="med" len="lg"/>
          </a:ln>
          <a:effectLst/>
        </p:spPr>
      </p:cxnSp>
      <p:sp>
        <p:nvSpPr>
          <p:cNvPr id="52" name="TextBox 21">
            <a:extLst>
              <a:ext uri="{FF2B5EF4-FFF2-40B4-BE49-F238E27FC236}">
                <a16:creationId xmlns:a16="http://schemas.microsoft.com/office/drawing/2014/main" id="{7FB0BD0E-2D4F-4795-8872-FEF9AF44026B}"/>
              </a:ext>
            </a:extLst>
          </p:cNvPr>
          <p:cNvSpPr txBox="1"/>
          <p:nvPr/>
        </p:nvSpPr>
        <p:spPr>
          <a:xfrm rot="1111699">
            <a:off x="6208162" y="3558606"/>
            <a:ext cx="2592288" cy="625877"/>
          </a:xfrm>
          <a:prstGeom prst="rect">
            <a:avLst/>
          </a:prstGeom>
          <a:noFill/>
        </p:spPr>
        <p:txBody>
          <a:bodyPr wrap="square" rtlCol="0">
            <a:spAutoFit/>
          </a:bodyPr>
          <a:lstStyle/>
          <a:p>
            <a:pPr defTabSz="1219170">
              <a:defRPr/>
            </a:pPr>
            <a:r>
              <a:rPr lang="zh-CN" altLang="en-US" sz="1600" b="1" kern="0" dirty="0">
                <a:solidFill>
                  <a:sysClr val="windowText" lastClr="000000"/>
                </a:solidFill>
                <a:latin typeface="微软雅黑" pitchFamily="34" charset="-122"/>
                <a:ea typeface="微软雅黑" pitchFamily="34" charset="-122"/>
                <a:cs typeface="Times New Roman" pitchFamily="18" charset="0"/>
              </a:rPr>
              <a:t>谁有文件 </a:t>
            </a:r>
            <a:r>
              <a:rPr lang="en-US" altLang="zh-CN" sz="1600" b="1" kern="0" dirty="0">
                <a:solidFill>
                  <a:sysClr val="windowText" lastClr="000000"/>
                </a:solidFill>
                <a:latin typeface="微软雅黑" pitchFamily="34" charset="-122"/>
                <a:ea typeface="微软雅黑" pitchFamily="34" charset="-122"/>
                <a:cs typeface="Times New Roman" pitchFamily="18" charset="0"/>
              </a:rPr>
              <a:t>MP3#</a:t>
            </a:r>
            <a:r>
              <a:rPr lang="zh-CN" altLang="en-US" sz="1600" b="1" kern="0" dirty="0">
                <a:solidFill>
                  <a:sysClr val="windowText" lastClr="000000"/>
                </a:solidFill>
                <a:latin typeface="微软雅黑" pitchFamily="34" charset="-122"/>
                <a:ea typeface="微软雅黑" pitchFamily="34" charset="-122"/>
                <a:cs typeface="Times New Roman" pitchFamily="18" charset="0"/>
              </a:rPr>
              <a:t>？</a:t>
            </a:r>
          </a:p>
          <a:p>
            <a:pPr defTabSz="1219170">
              <a:defRPr/>
            </a:pPr>
            <a:endParaRPr lang="zh-CN" altLang="en-US" sz="1867" b="1" kern="0" dirty="0">
              <a:solidFill>
                <a:sysClr val="windowText" lastClr="000000"/>
              </a:solidFill>
              <a:latin typeface="微软雅黑" pitchFamily="34" charset="-122"/>
              <a:ea typeface="微软雅黑" pitchFamily="34" charset="-122"/>
            </a:endParaRPr>
          </a:p>
        </p:txBody>
      </p:sp>
      <p:sp>
        <p:nvSpPr>
          <p:cNvPr id="53" name="TextBox 22">
            <a:extLst>
              <a:ext uri="{FF2B5EF4-FFF2-40B4-BE49-F238E27FC236}">
                <a16:creationId xmlns:a16="http://schemas.microsoft.com/office/drawing/2014/main" id="{14444BBF-6A30-4424-B225-403FA7907371}"/>
              </a:ext>
            </a:extLst>
          </p:cNvPr>
          <p:cNvSpPr txBox="1"/>
          <p:nvPr/>
        </p:nvSpPr>
        <p:spPr>
          <a:xfrm rot="3562759">
            <a:off x="7660672" y="2934277"/>
            <a:ext cx="2496277" cy="584775"/>
          </a:xfrm>
          <a:prstGeom prst="rect">
            <a:avLst/>
          </a:prstGeom>
          <a:noFill/>
        </p:spPr>
        <p:txBody>
          <a:bodyPr wrap="square" rtlCol="0">
            <a:spAutoFit/>
          </a:bodyPr>
          <a:lstStyle/>
          <a:p>
            <a:pPr defTabSz="1219170">
              <a:defRPr/>
            </a:pPr>
            <a:r>
              <a:rPr lang="zh-CN" altLang="en-US" sz="1600" b="1" kern="0" dirty="0">
                <a:solidFill>
                  <a:sysClr val="windowText" lastClr="000000"/>
                </a:solidFill>
                <a:latin typeface="微软雅黑" pitchFamily="34" charset="-122"/>
                <a:ea typeface="微软雅黑" pitchFamily="34" charset="-122"/>
                <a:cs typeface="Times New Roman" pitchFamily="18" charset="0"/>
              </a:rPr>
              <a:t>请求文件 </a:t>
            </a:r>
            <a:r>
              <a:rPr lang="en-US" altLang="zh-CN" sz="1600" b="1" kern="0" dirty="0">
                <a:solidFill>
                  <a:sysClr val="windowText" lastClr="000000"/>
                </a:solidFill>
                <a:latin typeface="微软雅黑" pitchFamily="34" charset="-122"/>
                <a:ea typeface="微软雅黑" pitchFamily="34" charset="-122"/>
                <a:cs typeface="Times New Roman" pitchFamily="18" charset="0"/>
              </a:rPr>
              <a:t>MP3#</a:t>
            </a:r>
            <a:endParaRPr lang="zh-CN" altLang="en-US" sz="1600" b="1" kern="0" dirty="0">
              <a:solidFill>
                <a:sysClr val="windowText" lastClr="000000"/>
              </a:solidFill>
              <a:latin typeface="微软雅黑" pitchFamily="34" charset="-122"/>
              <a:ea typeface="微软雅黑" pitchFamily="34" charset="-122"/>
              <a:cs typeface="Times New Roman" pitchFamily="18" charset="0"/>
            </a:endParaRPr>
          </a:p>
          <a:p>
            <a:pPr defTabSz="1219170">
              <a:defRPr/>
            </a:pPr>
            <a:endParaRPr lang="zh-CN" altLang="en-US" sz="1600" b="1" kern="0" dirty="0">
              <a:solidFill>
                <a:sysClr val="windowText" lastClr="000000"/>
              </a:solidFill>
              <a:latin typeface="微软雅黑" pitchFamily="34" charset="-122"/>
              <a:ea typeface="微软雅黑" pitchFamily="34" charset="-122"/>
            </a:endParaRPr>
          </a:p>
        </p:txBody>
      </p:sp>
      <p:sp>
        <p:nvSpPr>
          <p:cNvPr id="54" name="TextBox 23">
            <a:extLst>
              <a:ext uri="{FF2B5EF4-FFF2-40B4-BE49-F238E27FC236}">
                <a16:creationId xmlns:a16="http://schemas.microsoft.com/office/drawing/2014/main" id="{5294A80B-D54B-4BC8-BF85-5C8AFE432C55}"/>
              </a:ext>
            </a:extLst>
          </p:cNvPr>
          <p:cNvSpPr txBox="1"/>
          <p:nvPr/>
        </p:nvSpPr>
        <p:spPr>
          <a:xfrm>
            <a:off x="8535893" y="3970223"/>
            <a:ext cx="458780" cy="461665"/>
          </a:xfrm>
          <a:prstGeom prst="rect">
            <a:avLst/>
          </a:prstGeom>
          <a:noFill/>
        </p:spPr>
        <p:txBody>
          <a:bodyPr wrap="none" rtlCol="0">
            <a:spAutoFit/>
          </a:bodyPr>
          <a:lstStyle/>
          <a:p>
            <a:pPr defTabSz="1219170">
              <a:defRPr/>
            </a:pPr>
            <a:r>
              <a:rPr lang="zh-CN" altLang="en-US" sz="2400" b="1" kern="0" dirty="0">
                <a:solidFill>
                  <a:srgbClr val="CC00CC"/>
                </a:solidFill>
                <a:latin typeface="微软雅黑" pitchFamily="34" charset="-122"/>
                <a:ea typeface="微软雅黑" pitchFamily="34" charset="-122"/>
                <a:sym typeface="Wingdings"/>
              </a:rPr>
              <a:t></a:t>
            </a:r>
            <a:endParaRPr lang="zh-CN" altLang="en-US" sz="2400" b="1" kern="0" dirty="0">
              <a:solidFill>
                <a:srgbClr val="CC00CC"/>
              </a:solidFill>
              <a:latin typeface="微软雅黑" pitchFamily="34" charset="-122"/>
              <a:ea typeface="微软雅黑" pitchFamily="34" charset="-122"/>
            </a:endParaRPr>
          </a:p>
        </p:txBody>
      </p:sp>
      <p:sp>
        <p:nvSpPr>
          <p:cNvPr id="55" name="TextBox 24">
            <a:extLst>
              <a:ext uri="{FF2B5EF4-FFF2-40B4-BE49-F238E27FC236}">
                <a16:creationId xmlns:a16="http://schemas.microsoft.com/office/drawing/2014/main" id="{C3FE47C6-3913-4DD2-A453-05A7E0DAF744}"/>
              </a:ext>
            </a:extLst>
          </p:cNvPr>
          <p:cNvSpPr txBox="1"/>
          <p:nvPr/>
        </p:nvSpPr>
        <p:spPr>
          <a:xfrm>
            <a:off x="9168221" y="3765812"/>
            <a:ext cx="458780" cy="461665"/>
          </a:xfrm>
          <a:prstGeom prst="rect">
            <a:avLst/>
          </a:prstGeom>
          <a:noFill/>
        </p:spPr>
        <p:txBody>
          <a:bodyPr wrap="none" rtlCol="0">
            <a:spAutoFit/>
          </a:bodyPr>
          <a:lstStyle/>
          <a:p>
            <a:pPr defTabSz="1219170">
              <a:defRPr/>
            </a:pPr>
            <a:r>
              <a:rPr lang="zh-CN" altLang="en-US" sz="2400" b="1" kern="0" dirty="0">
                <a:solidFill>
                  <a:srgbClr val="CC00CC"/>
                </a:solidFill>
                <a:latin typeface="微软雅黑" pitchFamily="34" charset="-122"/>
                <a:ea typeface="微软雅黑" pitchFamily="34" charset="-122"/>
                <a:sym typeface="Wingdings"/>
              </a:rPr>
              <a:t></a:t>
            </a:r>
            <a:endParaRPr lang="zh-CN" altLang="en-US" sz="2400" b="1" kern="0" dirty="0">
              <a:solidFill>
                <a:srgbClr val="CC00CC"/>
              </a:solidFill>
              <a:latin typeface="微软雅黑" pitchFamily="34" charset="-122"/>
              <a:ea typeface="微软雅黑" pitchFamily="34" charset="-122"/>
            </a:endParaRPr>
          </a:p>
        </p:txBody>
      </p:sp>
      <p:sp>
        <p:nvSpPr>
          <p:cNvPr id="56" name="TextBox 25">
            <a:extLst>
              <a:ext uri="{FF2B5EF4-FFF2-40B4-BE49-F238E27FC236}">
                <a16:creationId xmlns:a16="http://schemas.microsoft.com/office/drawing/2014/main" id="{EEC91C3C-19AB-4D7C-BC2C-3E4BD689BC18}"/>
              </a:ext>
            </a:extLst>
          </p:cNvPr>
          <p:cNvSpPr txBox="1"/>
          <p:nvPr/>
        </p:nvSpPr>
        <p:spPr>
          <a:xfrm>
            <a:off x="5559562" y="3411995"/>
            <a:ext cx="458780" cy="461665"/>
          </a:xfrm>
          <a:prstGeom prst="rect">
            <a:avLst/>
          </a:prstGeom>
          <a:noFill/>
        </p:spPr>
        <p:txBody>
          <a:bodyPr wrap="none" rtlCol="0">
            <a:spAutoFit/>
          </a:bodyPr>
          <a:lstStyle/>
          <a:p>
            <a:pPr defTabSz="1219170">
              <a:defRPr/>
            </a:pPr>
            <a:r>
              <a:rPr lang="zh-CN" altLang="en-US" sz="2400" b="1" kern="0" dirty="0">
                <a:solidFill>
                  <a:srgbClr val="CC00CC"/>
                </a:solidFill>
                <a:latin typeface="微软雅黑" pitchFamily="34" charset="-122"/>
                <a:ea typeface="微软雅黑" pitchFamily="34" charset="-122"/>
                <a:sym typeface="Wingdings"/>
              </a:rPr>
              <a:t></a:t>
            </a:r>
            <a:endParaRPr lang="zh-CN" altLang="en-US" sz="2400" b="1" kern="0" dirty="0">
              <a:solidFill>
                <a:srgbClr val="CC00CC"/>
              </a:solidFill>
              <a:latin typeface="微软雅黑" pitchFamily="34" charset="-122"/>
              <a:ea typeface="微软雅黑" pitchFamily="34" charset="-122"/>
            </a:endParaRPr>
          </a:p>
        </p:txBody>
      </p:sp>
      <p:sp>
        <p:nvSpPr>
          <p:cNvPr id="57" name="TextBox 26">
            <a:extLst>
              <a:ext uri="{FF2B5EF4-FFF2-40B4-BE49-F238E27FC236}">
                <a16:creationId xmlns:a16="http://schemas.microsoft.com/office/drawing/2014/main" id="{C412FD81-3429-42E6-A8CC-E1C2022CAF46}"/>
              </a:ext>
            </a:extLst>
          </p:cNvPr>
          <p:cNvSpPr txBox="1"/>
          <p:nvPr/>
        </p:nvSpPr>
        <p:spPr>
          <a:xfrm>
            <a:off x="7575786" y="1857988"/>
            <a:ext cx="458780" cy="461665"/>
          </a:xfrm>
          <a:prstGeom prst="rect">
            <a:avLst/>
          </a:prstGeom>
          <a:noFill/>
        </p:spPr>
        <p:txBody>
          <a:bodyPr wrap="none" rtlCol="0">
            <a:spAutoFit/>
          </a:bodyPr>
          <a:lstStyle/>
          <a:p>
            <a:pPr defTabSz="1219170">
              <a:defRPr/>
            </a:pPr>
            <a:r>
              <a:rPr lang="zh-CN" altLang="en-US" sz="2400" b="1" kern="0" dirty="0">
                <a:solidFill>
                  <a:srgbClr val="CC00CC"/>
                </a:solidFill>
                <a:latin typeface="微软雅黑" pitchFamily="34" charset="-122"/>
                <a:ea typeface="微软雅黑" pitchFamily="34" charset="-122"/>
                <a:sym typeface="Wingdings"/>
              </a:rPr>
              <a:t></a:t>
            </a:r>
            <a:endParaRPr lang="zh-CN" altLang="en-US" sz="2400" b="1" kern="0" dirty="0">
              <a:solidFill>
                <a:srgbClr val="CC00CC"/>
              </a:solidFill>
              <a:latin typeface="微软雅黑" pitchFamily="34" charset="-122"/>
              <a:ea typeface="微软雅黑" pitchFamily="34" charset="-122"/>
            </a:endParaRPr>
          </a:p>
        </p:txBody>
      </p:sp>
      <p:sp>
        <p:nvSpPr>
          <p:cNvPr id="58" name="TextBox 27">
            <a:extLst>
              <a:ext uri="{FF2B5EF4-FFF2-40B4-BE49-F238E27FC236}">
                <a16:creationId xmlns:a16="http://schemas.microsoft.com/office/drawing/2014/main" id="{7AC7A9F5-9B71-4B2F-AC28-33AF2C00BD4E}"/>
              </a:ext>
            </a:extLst>
          </p:cNvPr>
          <p:cNvSpPr txBox="1"/>
          <p:nvPr/>
        </p:nvSpPr>
        <p:spPr>
          <a:xfrm rot="1111699">
            <a:off x="6142582" y="4104445"/>
            <a:ext cx="2592288" cy="625877"/>
          </a:xfrm>
          <a:prstGeom prst="rect">
            <a:avLst/>
          </a:prstGeom>
          <a:noFill/>
        </p:spPr>
        <p:txBody>
          <a:bodyPr wrap="square" rtlCol="0">
            <a:spAutoFit/>
          </a:bodyPr>
          <a:lstStyle/>
          <a:p>
            <a:pPr defTabSz="1219170">
              <a:defRPr/>
            </a:pPr>
            <a:r>
              <a:rPr lang="en-US" altLang="zh-CN" sz="1600" b="1" kern="0" dirty="0">
                <a:solidFill>
                  <a:sysClr val="windowText" lastClr="000000"/>
                </a:solidFill>
                <a:latin typeface="微软雅黑" pitchFamily="34" charset="-122"/>
                <a:ea typeface="微软雅黑" pitchFamily="34" charset="-122"/>
                <a:cs typeface="Times New Roman" pitchFamily="18" charset="0"/>
              </a:rPr>
              <a:t>A</a:t>
            </a:r>
            <a:r>
              <a:rPr lang="zh-CN" altLang="en-US" sz="1600" b="1" kern="0" dirty="0">
                <a:solidFill>
                  <a:sysClr val="windowText" lastClr="000000"/>
                </a:solidFill>
                <a:latin typeface="微软雅黑" pitchFamily="34" charset="-122"/>
                <a:ea typeface="微软雅黑" pitchFamily="34" charset="-122"/>
                <a:cs typeface="Times New Roman" pitchFamily="18" charset="0"/>
              </a:rPr>
              <a:t>有，</a:t>
            </a:r>
            <a:r>
              <a:rPr lang="en-US" altLang="zh-CN" sz="1600" b="1" kern="0" dirty="0">
                <a:solidFill>
                  <a:sysClr val="windowText" lastClr="000000"/>
                </a:solidFill>
                <a:latin typeface="微软雅黑" pitchFamily="34" charset="-122"/>
                <a:ea typeface="微软雅黑" pitchFamily="34" charset="-122"/>
                <a:cs typeface="Times New Roman" pitchFamily="18" charset="0"/>
              </a:rPr>
              <a:t>B</a:t>
            </a:r>
            <a:r>
              <a:rPr lang="zh-CN" altLang="en-US" sz="1600" b="1" kern="0" dirty="0">
                <a:solidFill>
                  <a:sysClr val="windowText" lastClr="000000"/>
                </a:solidFill>
                <a:latin typeface="微软雅黑" pitchFamily="34" charset="-122"/>
                <a:ea typeface="微软雅黑" pitchFamily="34" charset="-122"/>
                <a:cs typeface="Times New Roman" pitchFamily="18" charset="0"/>
              </a:rPr>
              <a:t>有，</a:t>
            </a:r>
            <a:r>
              <a:rPr lang="en-US" altLang="zh-CN" sz="1600" b="1" kern="0" dirty="0">
                <a:solidFill>
                  <a:sysClr val="windowText" lastClr="000000"/>
                </a:solidFill>
                <a:latin typeface="微软雅黑" pitchFamily="34" charset="-122"/>
                <a:ea typeface="微软雅黑" pitchFamily="34" charset="-122"/>
                <a:cs typeface="Times New Roman" pitchFamily="18" charset="0"/>
              </a:rPr>
              <a:t>C</a:t>
            </a:r>
            <a:r>
              <a:rPr lang="zh-CN" altLang="en-US" sz="1600" b="1" kern="0" dirty="0">
                <a:solidFill>
                  <a:sysClr val="windowText" lastClr="000000"/>
                </a:solidFill>
                <a:latin typeface="微软雅黑" pitchFamily="34" charset="-122"/>
                <a:ea typeface="微软雅黑" pitchFamily="34" charset="-122"/>
                <a:cs typeface="Times New Roman" pitchFamily="18" charset="0"/>
              </a:rPr>
              <a:t>有。</a:t>
            </a:r>
          </a:p>
          <a:p>
            <a:pPr defTabSz="1219170">
              <a:defRPr/>
            </a:pPr>
            <a:endParaRPr lang="zh-CN" altLang="en-US" sz="1867" b="1" kern="0" dirty="0">
              <a:solidFill>
                <a:sysClr val="windowText" lastClr="000000"/>
              </a:solidFill>
              <a:latin typeface="微软雅黑" pitchFamily="34" charset="-122"/>
              <a:ea typeface="微软雅黑" pitchFamily="34" charset="-122"/>
            </a:endParaRPr>
          </a:p>
        </p:txBody>
      </p:sp>
      <p:cxnSp>
        <p:nvCxnSpPr>
          <p:cNvPr id="59" name="直接箭头连接符 58">
            <a:extLst>
              <a:ext uri="{FF2B5EF4-FFF2-40B4-BE49-F238E27FC236}">
                <a16:creationId xmlns:a16="http://schemas.microsoft.com/office/drawing/2014/main" id="{8CC9966C-FAAA-438F-86CA-7A8D146B9CF4}"/>
              </a:ext>
            </a:extLst>
          </p:cNvPr>
          <p:cNvCxnSpPr/>
          <p:nvPr/>
        </p:nvCxnSpPr>
        <p:spPr>
          <a:xfrm flipH="1" flipV="1">
            <a:off x="8055840" y="1857988"/>
            <a:ext cx="1248419" cy="2208245"/>
          </a:xfrm>
          <a:prstGeom prst="straightConnector1">
            <a:avLst/>
          </a:prstGeom>
          <a:noFill/>
          <a:ln w="19050" cap="flat" cmpd="sng" algn="ctr">
            <a:solidFill>
              <a:sysClr val="windowText" lastClr="000000"/>
            </a:solidFill>
            <a:prstDash val="solid"/>
            <a:headEnd type="none" w="med" len="med"/>
            <a:tailEnd type="triangle" w="med" len="lg"/>
          </a:ln>
          <a:effectLst/>
        </p:spPr>
      </p:cxnSp>
      <p:grpSp>
        <p:nvGrpSpPr>
          <p:cNvPr id="60" name="组合 59">
            <a:extLst>
              <a:ext uri="{FF2B5EF4-FFF2-40B4-BE49-F238E27FC236}">
                <a16:creationId xmlns:a16="http://schemas.microsoft.com/office/drawing/2014/main" id="{42FE4340-07D5-438A-B5C9-EDEF5ED5168A}"/>
              </a:ext>
            </a:extLst>
          </p:cNvPr>
          <p:cNvGrpSpPr/>
          <p:nvPr/>
        </p:nvGrpSpPr>
        <p:grpSpPr>
          <a:xfrm rot="3622659">
            <a:off x="7398332" y="2962269"/>
            <a:ext cx="2112235" cy="384043"/>
            <a:chOff x="5796136" y="1484784"/>
            <a:chExt cx="1584176" cy="288032"/>
          </a:xfrm>
        </p:grpSpPr>
        <p:sp>
          <p:nvSpPr>
            <p:cNvPr id="61" name="矩形 60">
              <a:extLst>
                <a:ext uri="{FF2B5EF4-FFF2-40B4-BE49-F238E27FC236}">
                  <a16:creationId xmlns:a16="http://schemas.microsoft.com/office/drawing/2014/main" id="{1870D6D7-880F-4D8A-9E1C-C79FE4FC2D63}"/>
                </a:ext>
              </a:extLst>
            </p:cNvPr>
            <p:cNvSpPr/>
            <p:nvPr/>
          </p:nvSpPr>
          <p:spPr>
            <a:xfrm>
              <a:off x="5796136" y="1484784"/>
              <a:ext cx="1080120" cy="288032"/>
            </a:xfrm>
            <a:prstGeom prst="rect">
              <a:avLst/>
            </a:prstGeom>
            <a:solidFill>
              <a:srgbClr val="66FF66"/>
            </a:solidFill>
            <a:ln w="25400" cap="flat" cmpd="sng" algn="ctr">
              <a:solidFill>
                <a:sysClr val="windowText" lastClr="000000"/>
              </a:solidFill>
              <a:prstDash val="solid"/>
            </a:ln>
            <a:effectLst/>
          </p:spPr>
          <p:txBody>
            <a:bodyPr rtlCol="0" anchor="ctr"/>
            <a:lstStyle/>
            <a:p>
              <a:pPr algn="ctr" defTabSz="1219170">
                <a:defRPr/>
              </a:pPr>
              <a:r>
                <a:rPr lang="en-US" altLang="zh-CN" sz="1600" b="1" kern="0" dirty="0">
                  <a:solidFill>
                    <a:sysClr val="windowText" lastClr="000000"/>
                  </a:solidFill>
                  <a:latin typeface="微软雅黑" pitchFamily="34" charset="-122"/>
                  <a:ea typeface="微软雅黑" pitchFamily="34" charset="-122"/>
                  <a:cs typeface="Times New Roman" pitchFamily="18" charset="0"/>
                </a:rPr>
                <a:t>MP3#</a:t>
              </a:r>
              <a:endParaRPr lang="zh-CN" altLang="en-US" sz="1600" b="1" kern="0" dirty="0">
                <a:solidFill>
                  <a:sysClr val="windowText" lastClr="000000"/>
                </a:solidFill>
                <a:latin typeface="微软雅黑" pitchFamily="34" charset="-122"/>
                <a:ea typeface="微软雅黑" pitchFamily="34" charset="-122"/>
                <a:cs typeface="Times New Roman" pitchFamily="18" charset="0"/>
              </a:endParaRPr>
            </a:p>
          </p:txBody>
        </p:sp>
        <p:sp>
          <p:nvSpPr>
            <p:cNvPr id="62" name="右箭头 31">
              <a:extLst>
                <a:ext uri="{FF2B5EF4-FFF2-40B4-BE49-F238E27FC236}">
                  <a16:creationId xmlns:a16="http://schemas.microsoft.com/office/drawing/2014/main" id="{615BEA9F-4731-4945-8552-4AF660FE4EB6}"/>
                </a:ext>
              </a:extLst>
            </p:cNvPr>
            <p:cNvSpPr/>
            <p:nvPr/>
          </p:nvSpPr>
          <p:spPr>
            <a:xfrm>
              <a:off x="6876256" y="1556792"/>
              <a:ext cx="504056" cy="144016"/>
            </a:xfrm>
            <a:prstGeom prst="rightArrow">
              <a:avLst>
                <a:gd name="adj1" fmla="val 50000"/>
                <a:gd name="adj2" fmla="val 162395"/>
              </a:avLst>
            </a:prstGeom>
            <a:solidFill>
              <a:srgbClr val="0000FF"/>
            </a:solidFill>
            <a:ln w="25400" cap="flat" cmpd="sng" algn="ctr">
              <a:noFill/>
              <a:prstDash val="solid"/>
            </a:ln>
            <a:effectLst/>
          </p:spPr>
          <p:txBody>
            <a:bodyPr rtlCol="0" anchor="ctr"/>
            <a:lstStyle/>
            <a:p>
              <a:pPr algn="ctr" defTabSz="1219170">
                <a:defRPr/>
              </a:pPr>
              <a:endParaRPr lang="zh-CN" altLang="en-US" sz="1867" b="1" kern="0">
                <a:solidFill>
                  <a:sysClr val="window" lastClr="FFFFFF"/>
                </a:solidFill>
                <a:latin typeface="微软雅黑" pitchFamily="34" charset="-122"/>
                <a:ea typeface="微软雅黑" pitchFamily="34" charset="-122"/>
              </a:endParaRPr>
            </a:p>
          </p:txBody>
        </p:sp>
      </p:grpSp>
      <p:sp>
        <p:nvSpPr>
          <p:cNvPr id="6" name="Rectangle 2"/>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zh-CN" altLang="en-US" sz="2400"/>
          </a:p>
        </p:txBody>
      </p:sp>
      <p:grpSp>
        <p:nvGrpSpPr>
          <p:cNvPr id="7" name="组合 6"/>
          <p:cNvGrpSpPr/>
          <p:nvPr/>
        </p:nvGrpSpPr>
        <p:grpSpPr>
          <a:xfrm>
            <a:off x="5822329" y="4420254"/>
            <a:ext cx="4541415" cy="799939"/>
            <a:chOff x="1057850" y="1545915"/>
            <a:chExt cx="3592532" cy="606176"/>
          </a:xfrm>
        </p:grpSpPr>
        <p:sp>
          <p:nvSpPr>
            <p:cNvPr id="4" name="矩形 3"/>
            <p:cNvSpPr/>
            <p:nvPr/>
          </p:nvSpPr>
          <p:spPr>
            <a:xfrm>
              <a:off x="1057850" y="1545915"/>
              <a:ext cx="3592532" cy="606176"/>
            </a:xfrm>
            <a:prstGeom prst="rect">
              <a:avLst/>
            </a:prstGeom>
            <a:solidFill>
              <a:srgbClr val="0000FF"/>
            </a:solidFill>
          </p:spPr>
          <p:txBody>
            <a:bodyPr wrap="square">
              <a:spAutoFit/>
            </a:bodyPr>
            <a:lstStyle/>
            <a:p>
              <a:pPr marL="603236">
                <a:lnSpc>
                  <a:spcPts val="2933"/>
                </a:lnSpc>
              </a:pPr>
              <a:r>
                <a:rPr lang="zh-CN" altLang="en-US" sz="2133" b="1" dirty="0">
                  <a:solidFill>
                    <a:schemeClr val="bg1"/>
                  </a:solidFill>
                  <a:latin typeface="微软雅黑" pitchFamily="34" charset="-122"/>
                  <a:ea typeface="微软雅黑" pitchFamily="34" charset="-122"/>
                </a:rPr>
                <a:t>对等方</a:t>
              </a:r>
              <a:r>
                <a:rPr lang="en-US" altLang="zh-CN" sz="2133" b="1" dirty="0">
                  <a:solidFill>
                    <a:schemeClr val="bg1"/>
                  </a:solidFill>
                  <a:latin typeface="微软雅黑" pitchFamily="34" charset="-122"/>
                  <a:ea typeface="微软雅黑" pitchFamily="34" charset="-122"/>
                </a:rPr>
                <a:t>A</a:t>
              </a:r>
              <a:r>
                <a:rPr lang="zh-CN" altLang="en-US" sz="2133" b="1" dirty="0">
                  <a:solidFill>
                    <a:schemeClr val="bg1"/>
                  </a:solidFill>
                  <a:latin typeface="微软雅黑" pitchFamily="34" charset="-122"/>
                  <a:ea typeface="微软雅黑" pitchFamily="34" charset="-122"/>
                </a:rPr>
                <a:t>（现在作为服务器）把文件</a:t>
              </a:r>
              <a:r>
                <a:rPr lang="en-US" altLang="zh-CN" sz="2133" b="1" dirty="0">
                  <a:solidFill>
                    <a:schemeClr val="bg1"/>
                  </a:solidFill>
                  <a:latin typeface="微软雅黑" pitchFamily="34" charset="-122"/>
                  <a:ea typeface="微软雅黑" pitchFamily="34" charset="-122"/>
                </a:rPr>
                <a:t>MP3#</a:t>
              </a:r>
              <a:r>
                <a:rPr lang="zh-CN" altLang="en-US" sz="2133" b="1" dirty="0">
                  <a:solidFill>
                    <a:schemeClr val="bg1"/>
                  </a:solidFill>
                  <a:latin typeface="微软雅黑" pitchFamily="34" charset="-122"/>
                  <a:ea typeface="微软雅黑" pitchFamily="34" charset="-122"/>
                </a:rPr>
                <a:t>发送给</a:t>
              </a:r>
              <a:r>
                <a:rPr lang="en-US" altLang="zh-CN" sz="2133" b="1" dirty="0">
                  <a:solidFill>
                    <a:schemeClr val="bg1"/>
                  </a:solidFill>
                  <a:latin typeface="微软雅黑" pitchFamily="34" charset="-122"/>
                  <a:ea typeface="微软雅黑" pitchFamily="34" charset="-122"/>
                </a:rPr>
                <a:t>X</a:t>
              </a:r>
              <a:r>
                <a:rPr lang="zh-CN" altLang="en-US" sz="2133" b="1" dirty="0">
                  <a:solidFill>
                    <a:schemeClr val="bg1"/>
                  </a:solidFill>
                  <a:latin typeface="微软雅黑" pitchFamily="34" charset="-122"/>
                  <a:ea typeface="微软雅黑" pitchFamily="34" charset="-122"/>
                </a:rPr>
                <a:t>。</a:t>
              </a:r>
            </a:p>
          </p:txBody>
        </p:sp>
        <p:sp>
          <p:nvSpPr>
            <p:cNvPr id="34" name="TextBox 33"/>
            <p:cNvSpPr txBox="1"/>
            <p:nvPr/>
          </p:nvSpPr>
          <p:spPr>
            <a:xfrm>
              <a:off x="1130719" y="1686605"/>
              <a:ext cx="366927" cy="377075"/>
            </a:xfrm>
            <a:prstGeom prst="rect">
              <a:avLst/>
            </a:prstGeom>
            <a:noFill/>
          </p:spPr>
          <p:txBody>
            <a:bodyPr wrap="none" rtlCol="0">
              <a:spAutoFit/>
            </a:bodyPr>
            <a:lstStyle/>
            <a:p>
              <a:pPr defTabSz="1219170">
                <a:defRPr/>
              </a:pPr>
              <a:r>
                <a:rPr lang="zh-CN" altLang="en-US" sz="2667" b="1" kern="0" dirty="0">
                  <a:solidFill>
                    <a:srgbClr val="CC00CC"/>
                  </a:solidFill>
                  <a:latin typeface="微软雅黑" pitchFamily="34" charset="-122"/>
                  <a:ea typeface="微软雅黑" pitchFamily="34" charset="-122"/>
                  <a:sym typeface="Wingdings"/>
                </a:rPr>
                <a:t></a:t>
              </a:r>
              <a:endParaRPr lang="zh-CN" altLang="en-US" sz="2667" b="1" kern="0" dirty="0">
                <a:solidFill>
                  <a:srgbClr val="CC00CC"/>
                </a:solidFill>
                <a:latin typeface="微软雅黑" pitchFamily="34" charset="-122"/>
                <a:ea typeface="微软雅黑" pitchFamily="34" charset="-122"/>
              </a:endParaRPr>
            </a:p>
          </p:txBody>
        </p:sp>
      </p:grpSp>
      <p:sp>
        <p:nvSpPr>
          <p:cNvPr id="5" name="标题 4">
            <a:extLst>
              <a:ext uri="{FF2B5EF4-FFF2-40B4-BE49-F238E27FC236}">
                <a16:creationId xmlns:a16="http://schemas.microsoft.com/office/drawing/2014/main" id="{7BD892E1-5615-4D69-979C-1B415087104A}"/>
              </a:ext>
            </a:extLst>
          </p:cNvPr>
          <p:cNvSpPr>
            <a:spLocks noGrp="1"/>
          </p:cNvSpPr>
          <p:nvPr>
            <p:ph type="title"/>
          </p:nvPr>
        </p:nvSpPr>
        <p:spPr/>
        <p:txBody>
          <a:bodyPr>
            <a:normAutofit/>
          </a:bodyPr>
          <a:lstStyle/>
          <a:p>
            <a:r>
              <a:rPr lang="zh-CN" altLang="en-US" sz="3200" dirty="0"/>
              <a:t>基于</a:t>
            </a:r>
            <a:r>
              <a:rPr lang="en-US" altLang="zh-CN" sz="3200" dirty="0"/>
              <a:t>P2P </a:t>
            </a:r>
            <a:r>
              <a:rPr lang="zh-CN" altLang="en-US" sz="3200" dirty="0"/>
              <a:t>下载媒体流示例：</a:t>
            </a:r>
            <a:r>
              <a:rPr lang="en-US" altLang="zh-CN" sz="3200" dirty="0">
                <a:latin typeface="+mn-ea"/>
              </a:rPr>
              <a:t> </a:t>
            </a:r>
            <a:r>
              <a:rPr lang="zh-CN" altLang="en-US" sz="3200" dirty="0">
                <a:latin typeface="+mn-ea"/>
              </a:rPr>
              <a:t>下载</a:t>
            </a:r>
            <a:r>
              <a:rPr lang="en-US" altLang="zh-CN" sz="3200" dirty="0">
                <a:latin typeface="+mn-ea"/>
              </a:rPr>
              <a:t>MP3</a:t>
            </a:r>
            <a:endParaRPr lang="zh-CN" altLang="en-US" dirty="0"/>
          </a:p>
        </p:txBody>
      </p:sp>
      <p:sp>
        <p:nvSpPr>
          <p:cNvPr id="37" name="内容占位符 6">
            <a:extLst>
              <a:ext uri="{FF2B5EF4-FFF2-40B4-BE49-F238E27FC236}">
                <a16:creationId xmlns:a16="http://schemas.microsoft.com/office/drawing/2014/main" id="{71534239-0E07-4D95-94A0-827A90DC99F8}"/>
              </a:ext>
            </a:extLst>
          </p:cNvPr>
          <p:cNvSpPr>
            <a:spLocks noGrp="1"/>
          </p:cNvSpPr>
          <p:nvPr>
            <p:ph idx="1"/>
          </p:nvPr>
        </p:nvSpPr>
        <p:spPr>
          <a:xfrm>
            <a:off x="660400" y="1130300"/>
            <a:ext cx="3717215" cy="5003800"/>
          </a:xfrm>
        </p:spPr>
        <p:txBody>
          <a:bodyPr/>
          <a:lstStyle/>
          <a:p>
            <a:r>
              <a:rPr lang="zh-CN" altLang="en-US" dirty="0"/>
              <a:t>将所有音乐文件的索引信息都集中存放在目录服务器中。</a:t>
            </a:r>
          </a:p>
          <a:p>
            <a:r>
              <a:rPr lang="zh-CN" altLang="en-US" dirty="0"/>
              <a:t>使用者只要查找目录服务器，就可知道应从何处下载所要的</a:t>
            </a:r>
            <a:r>
              <a:rPr lang="en-US" altLang="zh-CN" dirty="0"/>
              <a:t>MP3</a:t>
            </a:r>
            <a:r>
              <a:rPr lang="zh-CN" altLang="en-US" dirty="0"/>
              <a:t>文件。</a:t>
            </a:r>
          </a:p>
          <a:p>
            <a:r>
              <a:rPr lang="zh-CN" altLang="en-US" dirty="0"/>
              <a:t>用户要及时向目录服务器报告自己存有的音乐文件。 </a:t>
            </a:r>
          </a:p>
          <a:p>
            <a:endParaRPr lang="zh-CN" altLang="en-US" dirty="0"/>
          </a:p>
        </p:txBody>
      </p:sp>
    </p:spTree>
    <p:extLst>
      <p:ext uri="{BB962C8B-B14F-4D97-AF65-F5344CB8AC3E}">
        <p14:creationId xmlns:p14="http://schemas.microsoft.com/office/powerpoint/2010/main" val="172335151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normAutofit/>
          </a:bodyPr>
          <a:lstStyle/>
          <a:p>
            <a:r>
              <a:rPr lang="en-US" altLang="zh-CN" sz="3200" dirty="0"/>
              <a:t>P2P</a:t>
            </a:r>
            <a:r>
              <a:rPr lang="zh-CN" altLang="en-US" sz="3200" dirty="0"/>
              <a:t>网络实现内容分发</a:t>
            </a:r>
            <a:endParaRPr kumimoji="1" lang="zh-CN" altLang="en-US" sz="3200" dirty="0"/>
          </a:p>
        </p:txBody>
      </p:sp>
      <p:sp>
        <p:nvSpPr>
          <p:cNvPr id="85" name="内容占位符 3">
            <a:extLst>
              <a:ext uri="{FF2B5EF4-FFF2-40B4-BE49-F238E27FC236}">
                <a16:creationId xmlns:a16="http://schemas.microsoft.com/office/drawing/2014/main" id="{AE17A7F2-0A36-4CED-B479-0AF6B168B692}"/>
              </a:ext>
            </a:extLst>
          </p:cNvPr>
          <p:cNvSpPr>
            <a:spLocks noGrp="1"/>
          </p:cNvSpPr>
          <p:nvPr>
            <p:ph idx="4294967295"/>
          </p:nvPr>
        </p:nvSpPr>
        <p:spPr>
          <a:xfrm>
            <a:off x="665366" y="2071090"/>
            <a:ext cx="3397251" cy="3076221"/>
          </a:xfrm>
        </p:spPr>
        <p:txBody>
          <a:bodyPr>
            <a:normAutofit/>
          </a:bodyPr>
          <a:lstStyle/>
          <a:p>
            <a:pPr>
              <a:buFont typeface="Wingdings" panose="05000000000000000000" pitchFamily="2" charset="2"/>
              <a:buChar char="n"/>
            </a:pPr>
            <a:r>
              <a:rPr lang="en-US" altLang="zh-CN" sz="2400" dirty="0">
                <a:solidFill>
                  <a:srgbClr val="C00000"/>
                </a:solidFill>
                <a:latin typeface="微软雅黑" panose="020B0503020204020204" pitchFamily="34" charset="-122"/>
                <a:ea typeface="微软雅黑" panose="020B0503020204020204" pitchFamily="34" charset="-122"/>
              </a:rPr>
              <a:t>P2P</a:t>
            </a:r>
            <a:r>
              <a:rPr lang="zh-CN" altLang="en-US" sz="2400" dirty="0">
                <a:solidFill>
                  <a:srgbClr val="C00000"/>
                </a:solidFill>
                <a:latin typeface="微软雅黑" panose="020B0503020204020204" pitchFamily="34" charset="-122"/>
                <a:ea typeface="微软雅黑" panose="020B0503020204020204" pitchFamily="34" charset="-122"/>
              </a:rPr>
              <a:t>文件分发协议：</a:t>
            </a:r>
            <a:r>
              <a:rPr lang="en-US" altLang="en-US" sz="2400" dirty="0" err="1">
                <a:solidFill>
                  <a:srgbClr val="C00000"/>
                </a:solidFill>
                <a:latin typeface="微软雅黑" panose="020B0503020204020204" pitchFamily="34" charset="-122"/>
                <a:ea typeface="微软雅黑" panose="020B0503020204020204" pitchFamily="34" charset="-122"/>
              </a:rPr>
              <a:t>BitTorrent</a:t>
            </a:r>
            <a:endParaRPr lang="en-US" altLang="zh-CN" sz="24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文件被划分为</a:t>
            </a:r>
            <a:r>
              <a:rPr lang="en-US" altLang="en-US" sz="2000" dirty="0">
                <a:latin typeface="微软雅黑" panose="020B0503020204020204" pitchFamily="34" charset="-122"/>
                <a:ea typeface="微软雅黑" panose="020B0503020204020204" pitchFamily="34" charset="-122"/>
              </a:rPr>
              <a:t>256Kb</a:t>
            </a:r>
            <a:r>
              <a:rPr lang="zh-CN" altLang="en-US" sz="2000" dirty="0">
                <a:latin typeface="微软雅黑" panose="020B0503020204020204" pitchFamily="34" charset="-122"/>
                <a:ea typeface="微软雅黑" panose="020B0503020204020204" pitchFamily="34" charset="-122"/>
              </a:rPr>
              <a:t>大小的块</a:t>
            </a:r>
            <a:endParaRPr lang="en-US" altLang="zh-CN" sz="20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具有种子</a:t>
            </a:r>
            <a:r>
              <a:rPr lang="en-US" altLang="zh-CN" sz="2000" dirty="0">
                <a:latin typeface="微软雅黑" panose="020B0503020204020204" pitchFamily="34" charset="-122"/>
                <a:ea typeface="微软雅黑" panose="020B0503020204020204" pitchFamily="34" charset="-122"/>
              </a:rPr>
              <a:t>(torrents)</a:t>
            </a:r>
            <a:r>
              <a:rPr lang="zh-CN" altLang="en-US" sz="2000" dirty="0">
                <a:latin typeface="微软雅黑" panose="020B0503020204020204" pitchFamily="34" charset="-122"/>
                <a:ea typeface="微软雅黑" panose="020B0503020204020204" pitchFamily="34" charset="-122"/>
              </a:rPr>
              <a:t>的节点发送或接收文件</a:t>
            </a:r>
            <a:endParaRPr lang="en-US" altLang="zh-CN" sz="2000" dirty="0">
              <a:latin typeface="微软雅黑" panose="020B0503020204020204" pitchFamily="34" charset="-122"/>
              <a:ea typeface="微软雅黑" panose="020B0503020204020204" pitchFamily="34" charset="-122"/>
            </a:endParaRPr>
          </a:p>
          <a:p>
            <a:endParaRPr lang="zh-CN" altLang="en-US" sz="2800" dirty="0"/>
          </a:p>
        </p:txBody>
      </p:sp>
      <p:sp>
        <p:nvSpPr>
          <p:cNvPr id="8" name="Text Box 37">
            <a:extLst>
              <a:ext uri="{FF2B5EF4-FFF2-40B4-BE49-F238E27FC236}">
                <a16:creationId xmlns:a16="http://schemas.microsoft.com/office/drawing/2014/main" id="{5650BC65-B000-EC4F-B4E6-547C48D655DC}"/>
              </a:ext>
            </a:extLst>
          </p:cNvPr>
          <p:cNvSpPr txBox="1">
            <a:spLocks noChangeArrowheads="1"/>
          </p:cNvSpPr>
          <p:nvPr/>
        </p:nvSpPr>
        <p:spPr bwMode="auto">
          <a:xfrm>
            <a:off x="3377214" y="1125538"/>
            <a:ext cx="3788793" cy="1289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150000"/>
              </a:lnSpc>
              <a:spcBef>
                <a:spcPct val="0"/>
              </a:spcBef>
              <a:buClrTx/>
              <a:buSzTx/>
              <a:buFontTx/>
              <a:buNone/>
            </a:pPr>
            <a:r>
              <a:rPr lang="zh-CN" altLang="en-US" sz="1800" dirty="0">
                <a:solidFill>
                  <a:srgbClr val="CC0000"/>
                </a:solidFill>
                <a:latin typeface="微软雅黑" panose="020B0503020204020204" pitchFamily="34" charset="-122"/>
                <a:ea typeface="微软雅黑" panose="020B0503020204020204" pitchFamily="34" charset="-122"/>
              </a:rPr>
              <a:t>跟踪器</a:t>
            </a:r>
            <a:r>
              <a:rPr lang="en-US" altLang="en-US" sz="1800" dirty="0">
                <a:solidFill>
                  <a:srgbClr val="CC0000"/>
                </a:solidFill>
                <a:latin typeface="微软雅黑" panose="020B0503020204020204" pitchFamily="34" charset="-122"/>
                <a:ea typeface="微软雅黑" panose="020B0503020204020204" pitchFamily="34" charset="-122"/>
              </a:rPr>
              <a:t>tracker</a:t>
            </a:r>
          </a:p>
          <a:p>
            <a:pPr algn="ctr" eaLnBrk="1" hangingPunct="1">
              <a:lnSpc>
                <a:spcPct val="15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（负责帮助节点获取其他节点的信息）</a:t>
            </a:r>
            <a:endParaRPr lang="en-US" altLang="en-US" sz="1800" dirty="0">
              <a:latin typeface="微软雅黑" panose="020B0503020204020204" pitchFamily="34" charset="-122"/>
              <a:ea typeface="微软雅黑" panose="020B0503020204020204" pitchFamily="34" charset="-122"/>
            </a:endParaRPr>
          </a:p>
        </p:txBody>
      </p:sp>
      <p:sp>
        <p:nvSpPr>
          <p:cNvPr id="9" name="Text Box 41">
            <a:extLst>
              <a:ext uri="{FF2B5EF4-FFF2-40B4-BE49-F238E27FC236}">
                <a16:creationId xmlns:a16="http://schemas.microsoft.com/office/drawing/2014/main" id="{2814A19F-08C5-434B-8DB2-D40537539D75}"/>
              </a:ext>
            </a:extLst>
          </p:cNvPr>
          <p:cNvSpPr txBox="1">
            <a:spLocks noChangeArrowheads="1"/>
          </p:cNvSpPr>
          <p:nvPr/>
        </p:nvSpPr>
        <p:spPr bwMode="auto">
          <a:xfrm>
            <a:off x="8719253" y="1473477"/>
            <a:ext cx="2630620" cy="874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lnSpc>
                <a:spcPct val="150000"/>
              </a:lnSpc>
            </a:pPr>
            <a:r>
              <a:rPr lang="zh-CN" altLang="en-US" sz="1800" dirty="0">
                <a:solidFill>
                  <a:srgbClr val="CC0000"/>
                </a:solidFill>
                <a:latin typeface="微软雅黑" panose="020B0503020204020204" pitchFamily="34" charset="-122"/>
                <a:ea typeface="微软雅黑" panose="020B0503020204020204" pitchFamily="34" charset="-122"/>
              </a:rPr>
              <a:t>种子</a:t>
            </a:r>
            <a:r>
              <a:rPr lang="en-US" altLang="en-US" sz="1800" dirty="0">
                <a:solidFill>
                  <a:srgbClr val="CC0000"/>
                </a:solidFill>
                <a:latin typeface="微软雅黑" panose="020B0503020204020204" pitchFamily="34" charset="-122"/>
                <a:ea typeface="微软雅黑" panose="020B0503020204020204" pitchFamily="34" charset="-122"/>
              </a:rPr>
              <a:t>torrent</a:t>
            </a:r>
          </a:p>
          <a:p>
            <a:pPr algn="ctr">
              <a:lnSpc>
                <a:spcPct val="150000"/>
              </a:lnSpc>
            </a:pPr>
            <a:r>
              <a:rPr lang="zh-CN" altLang="en-US" sz="1800" dirty="0">
                <a:solidFill>
                  <a:srgbClr val="CC0000"/>
                </a:solidFill>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交换文件块的节点）</a:t>
            </a:r>
            <a:endParaRPr lang="en-US" altLang="en-US" sz="1800" dirty="0">
              <a:latin typeface="微软雅黑" panose="020B0503020204020204" pitchFamily="34" charset="-122"/>
              <a:ea typeface="微软雅黑" panose="020B0503020204020204" pitchFamily="34" charset="-122"/>
            </a:endParaRPr>
          </a:p>
        </p:txBody>
      </p:sp>
      <p:sp>
        <p:nvSpPr>
          <p:cNvPr id="10" name="Line 21">
            <a:extLst>
              <a:ext uri="{FF2B5EF4-FFF2-40B4-BE49-F238E27FC236}">
                <a16:creationId xmlns:a16="http://schemas.microsoft.com/office/drawing/2014/main" id="{91218428-BF18-064C-AC6D-09C6F280B6C1}"/>
              </a:ext>
            </a:extLst>
          </p:cNvPr>
          <p:cNvSpPr>
            <a:spLocks noChangeShapeType="1"/>
          </p:cNvSpPr>
          <p:nvPr/>
        </p:nvSpPr>
        <p:spPr bwMode="auto">
          <a:xfrm>
            <a:off x="6245927" y="2694970"/>
            <a:ext cx="1587" cy="536575"/>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11" name="Line 25">
            <a:extLst>
              <a:ext uri="{FF2B5EF4-FFF2-40B4-BE49-F238E27FC236}">
                <a16:creationId xmlns:a16="http://schemas.microsoft.com/office/drawing/2014/main" id="{83D9B80D-0209-4147-9E8B-F917A5CACC46}"/>
              </a:ext>
            </a:extLst>
          </p:cNvPr>
          <p:cNvSpPr>
            <a:spLocks noChangeShapeType="1"/>
          </p:cNvSpPr>
          <p:nvPr/>
        </p:nvSpPr>
        <p:spPr bwMode="auto">
          <a:xfrm>
            <a:off x="7592127" y="2423508"/>
            <a:ext cx="2551112" cy="14097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12" name="Line 26">
            <a:extLst>
              <a:ext uri="{FF2B5EF4-FFF2-40B4-BE49-F238E27FC236}">
                <a16:creationId xmlns:a16="http://schemas.microsoft.com/office/drawing/2014/main" id="{F9471077-2BA5-5449-84C5-497550D1A88E}"/>
              </a:ext>
            </a:extLst>
          </p:cNvPr>
          <p:cNvSpPr>
            <a:spLocks noChangeShapeType="1"/>
          </p:cNvSpPr>
          <p:nvPr/>
        </p:nvSpPr>
        <p:spPr bwMode="auto">
          <a:xfrm>
            <a:off x="7388927" y="2574320"/>
            <a:ext cx="247650" cy="18161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13" name="Line 27">
            <a:extLst>
              <a:ext uri="{FF2B5EF4-FFF2-40B4-BE49-F238E27FC236}">
                <a16:creationId xmlns:a16="http://schemas.microsoft.com/office/drawing/2014/main" id="{10E079A5-4F27-9043-ABC7-F13963D847DE}"/>
              </a:ext>
            </a:extLst>
          </p:cNvPr>
          <p:cNvSpPr>
            <a:spLocks noChangeShapeType="1"/>
          </p:cNvSpPr>
          <p:nvPr/>
        </p:nvSpPr>
        <p:spPr bwMode="auto">
          <a:xfrm flipH="1" flipV="1">
            <a:off x="9028814" y="2334608"/>
            <a:ext cx="1168400" cy="3063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14" name="Line 28">
            <a:extLst>
              <a:ext uri="{FF2B5EF4-FFF2-40B4-BE49-F238E27FC236}">
                <a16:creationId xmlns:a16="http://schemas.microsoft.com/office/drawing/2014/main" id="{5691CE8D-190A-8F4F-81D8-DA20F9A0255C}"/>
              </a:ext>
            </a:extLst>
          </p:cNvPr>
          <p:cNvSpPr>
            <a:spLocks noChangeShapeType="1"/>
          </p:cNvSpPr>
          <p:nvPr/>
        </p:nvSpPr>
        <p:spPr bwMode="auto">
          <a:xfrm flipH="1">
            <a:off x="8212839" y="2871183"/>
            <a:ext cx="2039938" cy="19875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15" name="Line 29">
            <a:extLst>
              <a:ext uri="{FF2B5EF4-FFF2-40B4-BE49-F238E27FC236}">
                <a16:creationId xmlns:a16="http://schemas.microsoft.com/office/drawing/2014/main" id="{0B716A5B-3226-9240-889D-C421A6779BC9}"/>
              </a:ext>
            </a:extLst>
          </p:cNvPr>
          <p:cNvSpPr>
            <a:spLocks noChangeShapeType="1"/>
          </p:cNvSpPr>
          <p:nvPr/>
        </p:nvSpPr>
        <p:spPr bwMode="auto">
          <a:xfrm flipH="1">
            <a:off x="8300152" y="4836508"/>
            <a:ext cx="739775" cy="16351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16" name="Line 30">
            <a:extLst>
              <a:ext uri="{FF2B5EF4-FFF2-40B4-BE49-F238E27FC236}">
                <a16:creationId xmlns:a16="http://schemas.microsoft.com/office/drawing/2014/main" id="{CB541843-3E52-6849-8C3D-ACA1E8B0A9DC}"/>
              </a:ext>
            </a:extLst>
          </p:cNvPr>
          <p:cNvSpPr>
            <a:spLocks noChangeShapeType="1"/>
          </p:cNvSpPr>
          <p:nvPr/>
        </p:nvSpPr>
        <p:spPr bwMode="auto">
          <a:xfrm flipH="1">
            <a:off x="7819139" y="2533045"/>
            <a:ext cx="900113" cy="1676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17" name="Line 31">
            <a:extLst>
              <a:ext uri="{FF2B5EF4-FFF2-40B4-BE49-F238E27FC236}">
                <a16:creationId xmlns:a16="http://schemas.microsoft.com/office/drawing/2014/main" id="{52216A70-C583-4540-BB2D-CF1771FB2AD5}"/>
              </a:ext>
            </a:extLst>
          </p:cNvPr>
          <p:cNvSpPr>
            <a:spLocks noChangeShapeType="1"/>
          </p:cNvSpPr>
          <p:nvPr/>
        </p:nvSpPr>
        <p:spPr bwMode="auto">
          <a:xfrm flipV="1">
            <a:off x="7984239" y="3918933"/>
            <a:ext cx="2120900" cy="482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18" name="Line 32">
            <a:extLst>
              <a:ext uri="{FF2B5EF4-FFF2-40B4-BE49-F238E27FC236}">
                <a16:creationId xmlns:a16="http://schemas.microsoft.com/office/drawing/2014/main" id="{F807AF1E-A5B9-A540-A172-58D4029FDE3C}"/>
              </a:ext>
            </a:extLst>
          </p:cNvPr>
          <p:cNvSpPr>
            <a:spLocks noChangeShapeType="1"/>
          </p:cNvSpPr>
          <p:nvPr/>
        </p:nvSpPr>
        <p:spPr bwMode="auto">
          <a:xfrm>
            <a:off x="8984364" y="2477483"/>
            <a:ext cx="1182688" cy="12763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19" name="Line 33">
            <a:extLst>
              <a:ext uri="{FF2B5EF4-FFF2-40B4-BE49-F238E27FC236}">
                <a16:creationId xmlns:a16="http://schemas.microsoft.com/office/drawing/2014/main" id="{57AE3ACE-B172-774D-A007-D1E10D3347F5}"/>
              </a:ext>
            </a:extLst>
          </p:cNvPr>
          <p:cNvSpPr>
            <a:spLocks noChangeShapeType="1"/>
          </p:cNvSpPr>
          <p:nvPr/>
        </p:nvSpPr>
        <p:spPr bwMode="auto">
          <a:xfrm>
            <a:off x="9427277" y="4858733"/>
            <a:ext cx="376237" cy="2174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22" name="Line 38">
            <a:extLst>
              <a:ext uri="{FF2B5EF4-FFF2-40B4-BE49-F238E27FC236}">
                <a16:creationId xmlns:a16="http://schemas.microsoft.com/office/drawing/2014/main" id="{E123A252-D37E-4649-B66C-7F9C1DB6CC0B}"/>
              </a:ext>
            </a:extLst>
          </p:cNvPr>
          <p:cNvSpPr>
            <a:spLocks noChangeShapeType="1"/>
          </p:cNvSpPr>
          <p:nvPr/>
        </p:nvSpPr>
        <p:spPr bwMode="auto">
          <a:xfrm flipH="1">
            <a:off x="9978139" y="4093558"/>
            <a:ext cx="263525" cy="939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24" name="Line 42">
            <a:extLst>
              <a:ext uri="{FF2B5EF4-FFF2-40B4-BE49-F238E27FC236}">
                <a16:creationId xmlns:a16="http://schemas.microsoft.com/office/drawing/2014/main" id="{3C11B289-FD57-9D4E-9E24-3A266C61D954}"/>
              </a:ext>
            </a:extLst>
          </p:cNvPr>
          <p:cNvSpPr>
            <a:spLocks noChangeShapeType="1"/>
          </p:cNvSpPr>
          <p:nvPr/>
        </p:nvSpPr>
        <p:spPr bwMode="auto">
          <a:xfrm>
            <a:off x="5461702" y="2052033"/>
            <a:ext cx="476250" cy="258762"/>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25" name="Text Box 35">
            <a:extLst>
              <a:ext uri="{FF2B5EF4-FFF2-40B4-BE49-F238E27FC236}">
                <a16:creationId xmlns:a16="http://schemas.microsoft.com/office/drawing/2014/main" id="{927C2D32-6615-3F4A-95AB-84426525C9F9}"/>
              </a:ext>
            </a:extLst>
          </p:cNvPr>
          <p:cNvSpPr txBox="1">
            <a:spLocks noChangeArrowheads="1"/>
          </p:cNvSpPr>
          <p:nvPr/>
        </p:nvSpPr>
        <p:spPr bwMode="auto">
          <a:xfrm>
            <a:off x="4491739" y="3943587"/>
            <a:ext cx="27494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从跟踪器获取节点列表</a:t>
            </a:r>
            <a:endParaRPr lang="en-US" altLang="en-US" sz="1800" dirty="0">
              <a:latin typeface="微软雅黑" panose="020B0503020204020204" pitchFamily="34" charset="-122"/>
              <a:ea typeface="微软雅黑" panose="020B0503020204020204" pitchFamily="34" charset="-122"/>
            </a:endParaRPr>
          </a:p>
        </p:txBody>
      </p:sp>
      <p:grpSp>
        <p:nvGrpSpPr>
          <p:cNvPr id="26" name="Group 68">
            <a:extLst>
              <a:ext uri="{FF2B5EF4-FFF2-40B4-BE49-F238E27FC236}">
                <a16:creationId xmlns:a16="http://schemas.microsoft.com/office/drawing/2014/main" id="{0CB0B1F3-FC8E-0A48-BF34-45F53DE7FC53}"/>
              </a:ext>
            </a:extLst>
          </p:cNvPr>
          <p:cNvGrpSpPr>
            <a:grpSpLocks/>
          </p:cNvGrpSpPr>
          <p:nvPr/>
        </p:nvGrpSpPr>
        <p:grpSpPr bwMode="auto">
          <a:xfrm>
            <a:off x="6625339" y="2501295"/>
            <a:ext cx="3492500" cy="2163763"/>
            <a:chOff x="1752" y="2166"/>
            <a:chExt cx="2200" cy="1363"/>
          </a:xfrm>
        </p:grpSpPr>
        <p:sp>
          <p:nvSpPr>
            <p:cNvPr id="27" name="Line 22">
              <a:extLst>
                <a:ext uri="{FF2B5EF4-FFF2-40B4-BE49-F238E27FC236}">
                  <a16:creationId xmlns:a16="http://schemas.microsoft.com/office/drawing/2014/main" id="{07CCED51-0858-B14F-BA5F-7B3C851D3C7C}"/>
                </a:ext>
              </a:extLst>
            </p:cNvPr>
            <p:cNvSpPr>
              <a:spLocks noChangeShapeType="1"/>
            </p:cNvSpPr>
            <p:nvPr/>
          </p:nvSpPr>
          <p:spPr bwMode="auto">
            <a:xfrm flipV="1">
              <a:off x="1752" y="2166"/>
              <a:ext cx="361" cy="53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28" name="Line 23">
              <a:extLst>
                <a:ext uri="{FF2B5EF4-FFF2-40B4-BE49-F238E27FC236}">
                  <a16:creationId xmlns:a16="http://schemas.microsoft.com/office/drawing/2014/main" id="{AE1CB49D-CE6D-D143-95DB-E659615A3630}"/>
                </a:ext>
              </a:extLst>
            </p:cNvPr>
            <p:cNvSpPr>
              <a:spLocks noChangeShapeType="1"/>
            </p:cNvSpPr>
            <p:nvPr/>
          </p:nvSpPr>
          <p:spPr bwMode="auto">
            <a:xfrm flipV="1">
              <a:off x="1770" y="2352"/>
              <a:ext cx="2182" cy="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29" name="Line 24">
              <a:extLst>
                <a:ext uri="{FF2B5EF4-FFF2-40B4-BE49-F238E27FC236}">
                  <a16:creationId xmlns:a16="http://schemas.microsoft.com/office/drawing/2014/main" id="{327E99FD-0AAB-E84D-845A-9A6E34919AAE}"/>
                </a:ext>
              </a:extLst>
            </p:cNvPr>
            <p:cNvSpPr>
              <a:spLocks noChangeShapeType="1"/>
            </p:cNvSpPr>
            <p:nvPr/>
          </p:nvSpPr>
          <p:spPr bwMode="auto">
            <a:xfrm>
              <a:off x="1786" y="2820"/>
              <a:ext cx="1550" cy="70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grpSp>
      <p:sp>
        <p:nvSpPr>
          <p:cNvPr id="30" name="Text Box 35">
            <a:extLst>
              <a:ext uri="{FF2B5EF4-FFF2-40B4-BE49-F238E27FC236}">
                <a16:creationId xmlns:a16="http://schemas.microsoft.com/office/drawing/2014/main" id="{41FA99F8-69D2-FB4B-B615-224F5CEB2B2D}"/>
              </a:ext>
            </a:extLst>
          </p:cNvPr>
          <p:cNvSpPr txBox="1">
            <a:spLocks noChangeArrowheads="1"/>
          </p:cNvSpPr>
          <p:nvPr/>
        </p:nvSpPr>
        <p:spPr bwMode="auto">
          <a:xfrm>
            <a:off x="4504304" y="4419992"/>
            <a:ext cx="27494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同种子节点交换文件块</a:t>
            </a:r>
            <a:endParaRPr lang="en-US" altLang="en-US" sz="1800" dirty="0">
              <a:latin typeface="微软雅黑" panose="020B0503020204020204" pitchFamily="34" charset="-122"/>
              <a:ea typeface="微软雅黑" panose="020B0503020204020204" pitchFamily="34" charset="-122"/>
            </a:endParaRPr>
          </a:p>
        </p:txBody>
      </p:sp>
      <p:grpSp>
        <p:nvGrpSpPr>
          <p:cNvPr id="31" name="Group 71">
            <a:extLst>
              <a:ext uri="{FF2B5EF4-FFF2-40B4-BE49-F238E27FC236}">
                <a16:creationId xmlns:a16="http://schemas.microsoft.com/office/drawing/2014/main" id="{A0FCD1EA-5119-B341-A835-E304CBD33AC4}"/>
              </a:ext>
            </a:extLst>
          </p:cNvPr>
          <p:cNvGrpSpPr>
            <a:grpSpLocks/>
          </p:cNvGrpSpPr>
          <p:nvPr/>
        </p:nvGrpSpPr>
        <p:grpSpPr bwMode="auto">
          <a:xfrm>
            <a:off x="6028439" y="2010758"/>
            <a:ext cx="379413" cy="604837"/>
            <a:chOff x="4140" y="429"/>
            <a:chExt cx="1425" cy="2396"/>
          </a:xfrm>
        </p:grpSpPr>
        <p:sp>
          <p:nvSpPr>
            <p:cNvPr id="32" name="Freeform 72">
              <a:extLst>
                <a:ext uri="{FF2B5EF4-FFF2-40B4-BE49-F238E27FC236}">
                  <a16:creationId xmlns:a16="http://schemas.microsoft.com/office/drawing/2014/main" id="{36B6D999-1302-CA4C-9CFD-B5CDD5323C9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33" name="Rectangle 73">
              <a:extLst>
                <a:ext uri="{FF2B5EF4-FFF2-40B4-BE49-F238E27FC236}">
                  <a16:creationId xmlns:a16="http://schemas.microsoft.com/office/drawing/2014/main" id="{AE763A03-0DD4-834A-B674-79B066627380}"/>
                </a:ext>
              </a:extLst>
            </p:cNvPr>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34" name="Freeform 74">
              <a:extLst>
                <a:ext uri="{FF2B5EF4-FFF2-40B4-BE49-F238E27FC236}">
                  <a16:creationId xmlns:a16="http://schemas.microsoft.com/office/drawing/2014/main" id="{1AF22850-A524-C34B-9648-D7E113A51511}"/>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35" name="Freeform 75">
              <a:extLst>
                <a:ext uri="{FF2B5EF4-FFF2-40B4-BE49-F238E27FC236}">
                  <a16:creationId xmlns:a16="http://schemas.microsoft.com/office/drawing/2014/main" id="{E1031A0C-C898-9240-84A5-5DF224E406FF}"/>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36" name="Rectangle 76">
              <a:extLst>
                <a:ext uri="{FF2B5EF4-FFF2-40B4-BE49-F238E27FC236}">
                  <a16:creationId xmlns:a16="http://schemas.microsoft.com/office/drawing/2014/main" id="{FE7D0B4D-AB22-7349-A08A-69B9AFDFEEA0}"/>
                </a:ext>
              </a:extLst>
            </p:cNvPr>
            <p:cNvSpPr>
              <a:spLocks noChangeArrowheads="1"/>
            </p:cNvSpPr>
            <p:nvPr/>
          </p:nvSpPr>
          <p:spPr bwMode="auto">
            <a:xfrm>
              <a:off x="4212" y="693"/>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nvGrpSpPr>
            <p:cNvPr id="37" name="Group 77">
              <a:extLst>
                <a:ext uri="{FF2B5EF4-FFF2-40B4-BE49-F238E27FC236}">
                  <a16:creationId xmlns:a16="http://schemas.microsoft.com/office/drawing/2014/main" id="{4BEA5B83-9C56-7E41-BD11-39235643453A}"/>
                </a:ext>
              </a:extLst>
            </p:cNvPr>
            <p:cNvGrpSpPr>
              <a:grpSpLocks/>
            </p:cNvGrpSpPr>
            <p:nvPr/>
          </p:nvGrpSpPr>
          <p:grpSpPr bwMode="auto">
            <a:xfrm>
              <a:off x="4749" y="668"/>
              <a:ext cx="581" cy="145"/>
              <a:chOff x="614" y="2568"/>
              <a:chExt cx="725" cy="139"/>
            </a:xfrm>
          </p:grpSpPr>
          <p:sp>
            <p:nvSpPr>
              <p:cNvPr id="62" name="AutoShape 78">
                <a:extLst>
                  <a:ext uri="{FF2B5EF4-FFF2-40B4-BE49-F238E27FC236}">
                    <a16:creationId xmlns:a16="http://schemas.microsoft.com/office/drawing/2014/main" id="{A1F98537-39E1-5140-824E-666C1A8D188B}"/>
                  </a:ext>
                </a:extLst>
              </p:cNvPr>
              <p:cNvSpPr>
                <a:spLocks noChangeArrowheads="1"/>
              </p:cNvSpPr>
              <p:nvPr/>
            </p:nvSpPr>
            <p:spPr bwMode="auto">
              <a:xfrm>
                <a:off x="613" y="2568"/>
                <a:ext cx="729"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63" name="AutoShape 79">
                <a:extLst>
                  <a:ext uri="{FF2B5EF4-FFF2-40B4-BE49-F238E27FC236}">
                    <a16:creationId xmlns:a16="http://schemas.microsoft.com/office/drawing/2014/main" id="{3E630405-7E91-474D-81B7-5BE15C86F4F9}"/>
                  </a:ext>
                </a:extLst>
              </p:cNvPr>
              <p:cNvSpPr>
                <a:spLocks noChangeArrowheads="1"/>
              </p:cNvSpPr>
              <p:nvPr/>
            </p:nvSpPr>
            <p:spPr bwMode="auto">
              <a:xfrm>
                <a:off x="628" y="2586"/>
                <a:ext cx="69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38" name="Rectangle 80">
              <a:extLst>
                <a:ext uri="{FF2B5EF4-FFF2-40B4-BE49-F238E27FC236}">
                  <a16:creationId xmlns:a16="http://schemas.microsoft.com/office/drawing/2014/main" id="{B81937BA-7B8F-934F-9886-304C1E0FE0D8}"/>
                </a:ext>
              </a:extLst>
            </p:cNvPr>
            <p:cNvSpPr>
              <a:spLocks noChangeArrowheads="1"/>
            </p:cNvSpPr>
            <p:nvPr/>
          </p:nvSpPr>
          <p:spPr bwMode="auto">
            <a:xfrm>
              <a:off x="4223" y="1020"/>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nvGrpSpPr>
            <p:cNvPr id="39" name="Group 81">
              <a:extLst>
                <a:ext uri="{FF2B5EF4-FFF2-40B4-BE49-F238E27FC236}">
                  <a16:creationId xmlns:a16="http://schemas.microsoft.com/office/drawing/2014/main" id="{EB47381C-540F-D44E-B9A6-D96D60900C1B}"/>
                </a:ext>
              </a:extLst>
            </p:cNvPr>
            <p:cNvGrpSpPr>
              <a:grpSpLocks/>
            </p:cNvGrpSpPr>
            <p:nvPr/>
          </p:nvGrpSpPr>
          <p:grpSpPr bwMode="auto">
            <a:xfrm>
              <a:off x="4747" y="994"/>
              <a:ext cx="581" cy="134"/>
              <a:chOff x="614" y="2568"/>
              <a:chExt cx="725" cy="139"/>
            </a:xfrm>
          </p:grpSpPr>
          <p:sp>
            <p:nvSpPr>
              <p:cNvPr id="60" name="AutoShape 82">
                <a:extLst>
                  <a:ext uri="{FF2B5EF4-FFF2-40B4-BE49-F238E27FC236}">
                    <a16:creationId xmlns:a16="http://schemas.microsoft.com/office/drawing/2014/main" id="{CB241153-BE70-A046-A468-0E9F962F2F1A}"/>
                  </a:ext>
                </a:extLst>
              </p:cNvPr>
              <p:cNvSpPr>
                <a:spLocks noChangeArrowheads="1"/>
              </p:cNvSpPr>
              <p:nvPr/>
            </p:nvSpPr>
            <p:spPr bwMode="auto">
              <a:xfrm>
                <a:off x="615" y="2569"/>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61" name="AutoShape 83">
                <a:extLst>
                  <a:ext uri="{FF2B5EF4-FFF2-40B4-BE49-F238E27FC236}">
                    <a16:creationId xmlns:a16="http://schemas.microsoft.com/office/drawing/2014/main" id="{AE4F9DC7-0CE7-224E-AC2E-7172DE8E4525}"/>
                  </a:ext>
                </a:extLst>
              </p:cNvPr>
              <p:cNvSpPr>
                <a:spLocks noChangeArrowheads="1"/>
              </p:cNvSpPr>
              <p:nvPr/>
            </p:nvSpPr>
            <p:spPr bwMode="auto">
              <a:xfrm>
                <a:off x="630" y="2582"/>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40" name="Rectangle 84">
              <a:extLst>
                <a:ext uri="{FF2B5EF4-FFF2-40B4-BE49-F238E27FC236}">
                  <a16:creationId xmlns:a16="http://schemas.microsoft.com/office/drawing/2014/main" id="{8C5EDE9F-7A54-8E4C-9F85-07C13C5C2FA0}"/>
                </a:ext>
              </a:extLst>
            </p:cNvPr>
            <p:cNvSpPr>
              <a:spLocks noChangeArrowheads="1"/>
            </p:cNvSpPr>
            <p:nvPr/>
          </p:nvSpPr>
          <p:spPr bwMode="auto">
            <a:xfrm>
              <a:off x="4218" y="1360"/>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41" name="Rectangle 85">
              <a:extLst>
                <a:ext uri="{FF2B5EF4-FFF2-40B4-BE49-F238E27FC236}">
                  <a16:creationId xmlns:a16="http://schemas.microsoft.com/office/drawing/2014/main" id="{6FEC7A6E-AAC2-3842-B9A4-935F2060DA79}"/>
                </a:ext>
              </a:extLst>
            </p:cNvPr>
            <p:cNvSpPr>
              <a:spLocks noChangeArrowheads="1"/>
            </p:cNvSpPr>
            <p:nvPr/>
          </p:nvSpPr>
          <p:spPr bwMode="auto">
            <a:xfrm>
              <a:off x="4229" y="1655"/>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nvGrpSpPr>
            <p:cNvPr id="42" name="Group 86">
              <a:extLst>
                <a:ext uri="{FF2B5EF4-FFF2-40B4-BE49-F238E27FC236}">
                  <a16:creationId xmlns:a16="http://schemas.microsoft.com/office/drawing/2014/main" id="{CAC1B168-07EE-3C44-9AEE-5914C1B8DC36}"/>
                </a:ext>
              </a:extLst>
            </p:cNvPr>
            <p:cNvGrpSpPr>
              <a:grpSpLocks/>
            </p:cNvGrpSpPr>
            <p:nvPr/>
          </p:nvGrpSpPr>
          <p:grpSpPr bwMode="auto">
            <a:xfrm>
              <a:off x="4735" y="1627"/>
              <a:ext cx="582" cy="151"/>
              <a:chOff x="614" y="2568"/>
              <a:chExt cx="725" cy="139"/>
            </a:xfrm>
          </p:grpSpPr>
          <p:sp>
            <p:nvSpPr>
              <p:cNvPr id="58" name="AutoShape 87">
                <a:extLst>
                  <a:ext uri="{FF2B5EF4-FFF2-40B4-BE49-F238E27FC236}">
                    <a16:creationId xmlns:a16="http://schemas.microsoft.com/office/drawing/2014/main" id="{F49F383C-F941-F64A-8DDE-13A4D8D164EC}"/>
                  </a:ext>
                </a:extLst>
              </p:cNvPr>
              <p:cNvSpPr>
                <a:spLocks noChangeArrowheads="1"/>
              </p:cNvSpPr>
              <p:nvPr/>
            </p:nvSpPr>
            <p:spPr bwMode="auto">
              <a:xfrm>
                <a:off x="616" y="2582"/>
                <a:ext cx="720"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59" name="AutoShape 88">
                <a:extLst>
                  <a:ext uri="{FF2B5EF4-FFF2-40B4-BE49-F238E27FC236}">
                    <a16:creationId xmlns:a16="http://schemas.microsoft.com/office/drawing/2014/main" id="{E3456229-948B-9C4F-B503-DD55D3230823}"/>
                  </a:ext>
                </a:extLst>
              </p:cNvPr>
              <p:cNvSpPr>
                <a:spLocks noChangeArrowheads="1"/>
              </p:cNvSpPr>
              <p:nvPr/>
            </p:nvSpPr>
            <p:spPr bwMode="auto">
              <a:xfrm>
                <a:off x="630" y="2588"/>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43" name="Freeform 89">
              <a:extLst>
                <a:ext uri="{FF2B5EF4-FFF2-40B4-BE49-F238E27FC236}">
                  <a16:creationId xmlns:a16="http://schemas.microsoft.com/office/drawing/2014/main" id="{3234093D-FE87-774F-B1CC-0588229AEC82}"/>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grpSp>
          <p:nvGrpSpPr>
            <p:cNvPr id="44" name="Group 90">
              <a:extLst>
                <a:ext uri="{FF2B5EF4-FFF2-40B4-BE49-F238E27FC236}">
                  <a16:creationId xmlns:a16="http://schemas.microsoft.com/office/drawing/2014/main" id="{BA746CA5-383B-584C-B3CE-776F388C942C}"/>
                </a:ext>
              </a:extLst>
            </p:cNvPr>
            <p:cNvGrpSpPr>
              <a:grpSpLocks/>
            </p:cNvGrpSpPr>
            <p:nvPr/>
          </p:nvGrpSpPr>
          <p:grpSpPr bwMode="auto">
            <a:xfrm>
              <a:off x="4739" y="1327"/>
              <a:ext cx="582" cy="139"/>
              <a:chOff x="614" y="2568"/>
              <a:chExt cx="725" cy="139"/>
            </a:xfrm>
          </p:grpSpPr>
          <p:sp>
            <p:nvSpPr>
              <p:cNvPr id="56" name="AutoShape 91">
                <a:extLst>
                  <a:ext uri="{FF2B5EF4-FFF2-40B4-BE49-F238E27FC236}">
                    <a16:creationId xmlns:a16="http://schemas.microsoft.com/office/drawing/2014/main" id="{68AEEFFF-F3C4-BE40-8529-27EE2B357488}"/>
                  </a:ext>
                </a:extLst>
              </p:cNvPr>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57" name="AutoShape 92">
                <a:extLst>
                  <a:ext uri="{FF2B5EF4-FFF2-40B4-BE49-F238E27FC236}">
                    <a16:creationId xmlns:a16="http://schemas.microsoft.com/office/drawing/2014/main" id="{A5A04A8A-7369-354C-9B2B-CE0C0C5721C2}"/>
                  </a:ext>
                </a:extLst>
              </p:cNvPr>
              <p:cNvSpPr>
                <a:spLocks noChangeArrowheads="1"/>
              </p:cNvSpPr>
              <p:nvPr/>
            </p:nvSpPr>
            <p:spPr bwMode="auto">
              <a:xfrm>
                <a:off x="618" y="2588"/>
                <a:ext cx="706"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45" name="Rectangle 93">
              <a:extLst>
                <a:ext uri="{FF2B5EF4-FFF2-40B4-BE49-F238E27FC236}">
                  <a16:creationId xmlns:a16="http://schemas.microsoft.com/office/drawing/2014/main" id="{618A0788-435C-8042-AA0E-E94601F03015}"/>
                </a:ext>
              </a:extLst>
            </p:cNvPr>
            <p:cNvSpPr>
              <a:spLocks noChangeArrowheads="1"/>
            </p:cNvSpPr>
            <p:nvPr/>
          </p:nvSpPr>
          <p:spPr bwMode="auto">
            <a:xfrm>
              <a:off x="5249" y="429"/>
              <a:ext cx="72"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46" name="Freeform 94">
              <a:extLst>
                <a:ext uri="{FF2B5EF4-FFF2-40B4-BE49-F238E27FC236}">
                  <a16:creationId xmlns:a16="http://schemas.microsoft.com/office/drawing/2014/main" id="{25054F67-2153-544C-AC14-FB9950D7202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47" name="Freeform 95">
              <a:extLst>
                <a:ext uri="{FF2B5EF4-FFF2-40B4-BE49-F238E27FC236}">
                  <a16:creationId xmlns:a16="http://schemas.microsoft.com/office/drawing/2014/main" id="{F3155E84-B2BA-A749-84BE-14633D97E890}"/>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48" name="Oval 96">
              <a:extLst>
                <a:ext uri="{FF2B5EF4-FFF2-40B4-BE49-F238E27FC236}">
                  <a16:creationId xmlns:a16="http://schemas.microsoft.com/office/drawing/2014/main" id="{CA182219-7AC0-E240-972C-91BD56BAF1EB}"/>
                </a:ext>
              </a:extLst>
            </p:cNvPr>
            <p:cNvSpPr>
              <a:spLocks noChangeArrowheads="1"/>
            </p:cNvSpPr>
            <p:nvPr/>
          </p:nvSpPr>
          <p:spPr bwMode="auto">
            <a:xfrm>
              <a:off x="5517" y="2611"/>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49" name="Freeform 97">
              <a:extLst>
                <a:ext uri="{FF2B5EF4-FFF2-40B4-BE49-F238E27FC236}">
                  <a16:creationId xmlns:a16="http://schemas.microsoft.com/office/drawing/2014/main" id="{85F80E33-0DDA-284C-9587-26BBD9164AE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50" name="AutoShape 98">
              <a:extLst>
                <a:ext uri="{FF2B5EF4-FFF2-40B4-BE49-F238E27FC236}">
                  <a16:creationId xmlns:a16="http://schemas.microsoft.com/office/drawing/2014/main" id="{882E6AD3-0779-D044-AD1D-25D362270922}"/>
                </a:ext>
              </a:extLst>
            </p:cNvPr>
            <p:cNvSpPr>
              <a:spLocks noChangeArrowheads="1"/>
            </p:cNvSpPr>
            <p:nvPr/>
          </p:nvSpPr>
          <p:spPr bwMode="auto">
            <a:xfrm>
              <a:off x="4140" y="2680"/>
              <a:ext cx="1198" cy="145"/>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51" name="AutoShape 99">
              <a:extLst>
                <a:ext uri="{FF2B5EF4-FFF2-40B4-BE49-F238E27FC236}">
                  <a16:creationId xmlns:a16="http://schemas.microsoft.com/office/drawing/2014/main" id="{7B40A6F7-0BA7-7E46-8BEC-61560B69323D}"/>
                </a:ext>
              </a:extLst>
            </p:cNvPr>
            <p:cNvSpPr>
              <a:spLocks noChangeArrowheads="1"/>
            </p:cNvSpPr>
            <p:nvPr/>
          </p:nvSpPr>
          <p:spPr bwMode="auto">
            <a:xfrm>
              <a:off x="4206" y="2712"/>
              <a:ext cx="1073"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52" name="Oval 100">
              <a:extLst>
                <a:ext uri="{FF2B5EF4-FFF2-40B4-BE49-F238E27FC236}">
                  <a16:creationId xmlns:a16="http://schemas.microsoft.com/office/drawing/2014/main" id="{F7339661-C71C-C74D-AC1D-5ED32FE9B9D4}"/>
                </a:ext>
              </a:extLst>
            </p:cNvPr>
            <p:cNvSpPr>
              <a:spLocks noChangeArrowheads="1"/>
            </p:cNvSpPr>
            <p:nvPr/>
          </p:nvSpPr>
          <p:spPr bwMode="auto">
            <a:xfrm>
              <a:off x="4307" y="2385"/>
              <a:ext cx="161"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53" name="Oval 101">
              <a:extLst>
                <a:ext uri="{FF2B5EF4-FFF2-40B4-BE49-F238E27FC236}">
                  <a16:creationId xmlns:a16="http://schemas.microsoft.com/office/drawing/2014/main" id="{B23B5791-AF12-DF45-86A6-EECA1ABBE598}"/>
                </a:ext>
              </a:extLst>
            </p:cNvPr>
            <p:cNvSpPr>
              <a:spLocks noChangeArrowheads="1"/>
            </p:cNvSpPr>
            <p:nvPr/>
          </p:nvSpPr>
          <p:spPr bwMode="auto">
            <a:xfrm>
              <a:off x="4486" y="2385"/>
              <a:ext cx="161"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en-US" altLang="en-US">
                <a:solidFill>
                  <a:srgbClr val="FF0000"/>
                </a:solidFill>
                <a:latin typeface="+mn-lt"/>
                <a:cs typeface="Arial" panose="020B0604020202020204" pitchFamily="34" charset="0"/>
              </a:endParaRPr>
            </a:p>
          </p:txBody>
        </p:sp>
        <p:sp>
          <p:nvSpPr>
            <p:cNvPr id="54" name="Oval 102">
              <a:extLst>
                <a:ext uri="{FF2B5EF4-FFF2-40B4-BE49-F238E27FC236}">
                  <a16:creationId xmlns:a16="http://schemas.microsoft.com/office/drawing/2014/main" id="{276ECC61-535B-904F-A386-35EBB8EC4328}"/>
                </a:ext>
              </a:extLst>
            </p:cNvPr>
            <p:cNvSpPr>
              <a:spLocks noChangeArrowheads="1"/>
            </p:cNvSpPr>
            <p:nvPr/>
          </p:nvSpPr>
          <p:spPr bwMode="auto">
            <a:xfrm>
              <a:off x="4665" y="2379"/>
              <a:ext cx="155"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55" name="Rectangle 103">
              <a:extLst>
                <a:ext uri="{FF2B5EF4-FFF2-40B4-BE49-F238E27FC236}">
                  <a16:creationId xmlns:a16="http://schemas.microsoft.com/office/drawing/2014/main" id="{EA9915CD-687B-DC45-B384-ED68394FB0E3}"/>
                </a:ext>
              </a:extLst>
            </p:cNvPr>
            <p:cNvSpPr>
              <a:spLocks noChangeArrowheads="1"/>
            </p:cNvSpPr>
            <p:nvPr/>
          </p:nvSpPr>
          <p:spPr bwMode="auto">
            <a:xfrm>
              <a:off x="5064" y="1838"/>
              <a:ext cx="83" cy="761"/>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grpSp>
        <p:nvGrpSpPr>
          <p:cNvPr id="64" name="Group 104">
            <a:extLst>
              <a:ext uri="{FF2B5EF4-FFF2-40B4-BE49-F238E27FC236}">
                <a16:creationId xmlns:a16="http://schemas.microsoft.com/office/drawing/2014/main" id="{A1CC28AD-9104-D040-9B79-0D23AB0DAD5C}"/>
              </a:ext>
            </a:extLst>
          </p:cNvPr>
          <p:cNvGrpSpPr>
            <a:grpSpLocks/>
          </p:cNvGrpSpPr>
          <p:nvPr/>
        </p:nvGrpSpPr>
        <p:grpSpPr bwMode="auto">
          <a:xfrm>
            <a:off x="5922077" y="3250595"/>
            <a:ext cx="685800" cy="588963"/>
            <a:chOff x="-44" y="1473"/>
            <a:chExt cx="981" cy="1105"/>
          </a:xfrm>
        </p:grpSpPr>
        <p:pic>
          <p:nvPicPr>
            <p:cNvPr id="65" name="Picture 105" descr="desktop_computer_stylized_medium">
              <a:extLst>
                <a:ext uri="{FF2B5EF4-FFF2-40B4-BE49-F238E27FC236}">
                  <a16:creationId xmlns:a16="http://schemas.microsoft.com/office/drawing/2014/main" id="{AAA9C191-A724-DE4E-A0DA-AF600AE1B4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Freeform 106">
              <a:extLst>
                <a:ext uri="{FF2B5EF4-FFF2-40B4-BE49-F238E27FC236}">
                  <a16:creationId xmlns:a16="http://schemas.microsoft.com/office/drawing/2014/main" id="{E6FC85B1-48F0-1149-9E86-28C220903AB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67" name="Group 107">
            <a:extLst>
              <a:ext uri="{FF2B5EF4-FFF2-40B4-BE49-F238E27FC236}">
                <a16:creationId xmlns:a16="http://schemas.microsoft.com/office/drawing/2014/main" id="{291F0955-3988-7649-881A-FC89468189F9}"/>
              </a:ext>
            </a:extLst>
          </p:cNvPr>
          <p:cNvGrpSpPr>
            <a:grpSpLocks/>
          </p:cNvGrpSpPr>
          <p:nvPr/>
        </p:nvGrpSpPr>
        <p:grpSpPr bwMode="auto">
          <a:xfrm>
            <a:off x="7292089" y="4263420"/>
            <a:ext cx="728663" cy="620713"/>
            <a:chOff x="-44" y="1473"/>
            <a:chExt cx="981" cy="1105"/>
          </a:xfrm>
        </p:grpSpPr>
        <p:pic>
          <p:nvPicPr>
            <p:cNvPr id="68" name="Picture 108" descr="desktop_computer_stylized_medium">
              <a:extLst>
                <a:ext uri="{FF2B5EF4-FFF2-40B4-BE49-F238E27FC236}">
                  <a16:creationId xmlns:a16="http://schemas.microsoft.com/office/drawing/2014/main" id="{A5B37F88-7E58-784C-A670-1879282E5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Freeform 109">
              <a:extLst>
                <a:ext uri="{FF2B5EF4-FFF2-40B4-BE49-F238E27FC236}">
                  <a16:creationId xmlns:a16="http://schemas.microsoft.com/office/drawing/2014/main" id="{36940F9B-2451-784C-B12A-984CF4F87314}"/>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1600"/>
            </a:p>
          </p:txBody>
        </p:sp>
      </p:grpSp>
      <p:grpSp>
        <p:nvGrpSpPr>
          <p:cNvPr id="70" name="Group 113">
            <a:extLst>
              <a:ext uri="{FF2B5EF4-FFF2-40B4-BE49-F238E27FC236}">
                <a16:creationId xmlns:a16="http://schemas.microsoft.com/office/drawing/2014/main" id="{C0B69BA7-0A27-7147-8AE9-1235C7C2A05B}"/>
              </a:ext>
            </a:extLst>
          </p:cNvPr>
          <p:cNvGrpSpPr>
            <a:grpSpLocks/>
          </p:cNvGrpSpPr>
          <p:nvPr/>
        </p:nvGrpSpPr>
        <p:grpSpPr bwMode="auto">
          <a:xfrm flipH="1">
            <a:off x="10208327" y="3687158"/>
            <a:ext cx="728662" cy="620712"/>
            <a:chOff x="-44" y="1473"/>
            <a:chExt cx="981" cy="1105"/>
          </a:xfrm>
        </p:grpSpPr>
        <p:pic>
          <p:nvPicPr>
            <p:cNvPr id="71" name="Picture 114" descr="desktop_computer_stylized_medium">
              <a:extLst>
                <a:ext uri="{FF2B5EF4-FFF2-40B4-BE49-F238E27FC236}">
                  <a16:creationId xmlns:a16="http://schemas.microsoft.com/office/drawing/2014/main" id="{F68E7B52-0A00-E34D-9DA2-D7620DF99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Freeform 115">
              <a:extLst>
                <a:ext uri="{FF2B5EF4-FFF2-40B4-BE49-F238E27FC236}">
                  <a16:creationId xmlns:a16="http://schemas.microsoft.com/office/drawing/2014/main" id="{CE23A1DF-EAD7-2749-B795-7C811DC2D39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73" name="Group 119">
            <a:extLst>
              <a:ext uri="{FF2B5EF4-FFF2-40B4-BE49-F238E27FC236}">
                <a16:creationId xmlns:a16="http://schemas.microsoft.com/office/drawing/2014/main" id="{EBC84D0D-5129-DF4C-A746-CE2C76A20F2E}"/>
              </a:ext>
            </a:extLst>
          </p:cNvPr>
          <p:cNvGrpSpPr>
            <a:grpSpLocks/>
          </p:cNvGrpSpPr>
          <p:nvPr/>
        </p:nvGrpSpPr>
        <p:grpSpPr bwMode="auto">
          <a:xfrm flipH="1">
            <a:off x="10262302" y="2499708"/>
            <a:ext cx="728662" cy="620712"/>
            <a:chOff x="-44" y="1473"/>
            <a:chExt cx="981" cy="1105"/>
          </a:xfrm>
        </p:grpSpPr>
        <p:pic>
          <p:nvPicPr>
            <p:cNvPr id="74" name="Picture 120" descr="desktop_computer_stylized_medium">
              <a:extLst>
                <a:ext uri="{FF2B5EF4-FFF2-40B4-BE49-F238E27FC236}">
                  <a16:creationId xmlns:a16="http://schemas.microsoft.com/office/drawing/2014/main" id="{2B752977-E9AF-8448-A2A8-48B1A471FE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21">
              <a:extLst>
                <a:ext uri="{FF2B5EF4-FFF2-40B4-BE49-F238E27FC236}">
                  <a16:creationId xmlns:a16="http://schemas.microsoft.com/office/drawing/2014/main" id="{2274D970-5334-1C44-8D20-95FD2587ECE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76" name="Group 122">
            <a:extLst>
              <a:ext uri="{FF2B5EF4-FFF2-40B4-BE49-F238E27FC236}">
                <a16:creationId xmlns:a16="http://schemas.microsoft.com/office/drawing/2014/main" id="{62B3C8B1-8466-CB42-A6EE-7A22909BC2AD}"/>
              </a:ext>
            </a:extLst>
          </p:cNvPr>
          <p:cNvGrpSpPr>
            <a:grpSpLocks/>
          </p:cNvGrpSpPr>
          <p:nvPr/>
        </p:nvGrpSpPr>
        <p:grpSpPr bwMode="auto">
          <a:xfrm flipH="1">
            <a:off x="8465252" y="1966308"/>
            <a:ext cx="641350" cy="620712"/>
            <a:chOff x="-44" y="1473"/>
            <a:chExt cx="981" cy="1105"/>
          </a:xfrm>
        </p:grpSpPr>
        <p:pic>
          <p:nvPicPr>
            <p:cNvPr id="77" name="Picture 123" descr="desktop_computer_stylized_medium">
              <a:extLst>
                <a:ext uri="{FF2B5EF4-FFF2-40B4-BE49-F238E27FC236}">
                  <a16:creationId xmlns:a16="http://schemas.microsoft.com/office/drawing/2014/main" id="{AD943130-CC29-0E45-BFE5-3AE7F2348B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Freeform 124">
              <a:extLst>
                <a:ext uri="{FF2B5EF4-FFF2-40B4-BE49-F238E27FC236}">
                  <a16:creationId xmlns:a16="http://schemas.microsoft.com/office/drawing/2014/main" id="{D17179B0-F425-1A49-8872-7CDBB0C5274C}"/>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79" name="Group 125">
            <a:extLst>
              <a:ext uri="{FF2B5EF4-FFF2-40B4-BE49-F238E27FC236}">
                <a16:creationId xmlns:a16="http://schemas.microsoft.com/office/drawing/2014/main" id="{E26E3FBF-E723-C040-AEE6-20EB441E8176}"/>
              </a:ext>
            </a:extLst>
          </p:cNvPr>
          <p:cNvGrpSpPr>
            <a:grpSpLocks/>
          </p:cNvGrpSpPr>
          <p:nvPr/>
        </p:nvGrpSpPr>
        <p:grpSpPr bwMode="auto">
          <a:xfrm>
            <a:off x="6855527" y="1956783"/>
            <a:ext cx="728662" cy="620712"/>
            <a:chOff x="-44" y="1473"/>
            <a:chExt cx="981" cy="1105"/>
          </a:xfrm>
        </p:grpSpPr>
        <p:pic>
          <p:nvPicPr>
            <p:cNvPr id="80" name="Picture 126" descr="desktop_computer_stylized_medium">
              <a:extLst>
                <a:ext uri="{FF2B5EF4-FFF2-40B4-BE49-F238E27FC236}">
                  <a16:creationId xmlns:a16="http://schemas.microsoft.com/office/drawing/2014/main" id="{CF1B6F22-9E2D-1944-A52E-E77715BBD7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Freeform 127">
              <a:extLst>
                <a:ext uri="{FF2B5EF4-FFF2-40B4-BE49-F238E27FC236}">
                  <a16:creationId xmlns:a16="http://schemas.microsoft.com/office/drawing/2014/main" id="{22CD730C-689A-E44A-91FA-E8E769CE6D9C}"/>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82" name="Group 129">
            <a:extLst>
              <a:ext uri="{FF2B5EF4-FFF2-40B4-BE49-F238E27FC236}">
                <a16:creationId xmlns:a16="http://schemas.microsoft.com/office/drawing/2014/main" id="{A7C3F63D-74FF-7040-B1D2-88A6E501954B}"/>
              </a:ext>
            </a:extLst>
          </p:cNvPr>
          <p:cNvGrpSpPr>
            <a:grpSpLocks/>
          </p:cNvGrpSpPr>
          <p:nvPr/>
        </p:nvGrpSpPr>
        <p:grpSpPr bwMode="auto">
          <a:xfrm>
            <a:off x="8955789" y="4569808"/>
            <a:ext cx="490538" cy="412750"/>
            <a:chOff x="-44" y="1473"/>
            <a:chExt cx="981" cy="1105"/>
          </a:xfrm>
        </p:grpSpPr>
        <p:pic>
          <p:nvPicPr>
            <p:cNvPr id="83" name="Picture 130" descr="desktop_computer_stylized_medium">
              <a:extLst>
                <a:ext uri="{FF2B5EF4-FFF2-40B4-BE49-F238E27FC236}">
                  <a16:creationId xmlns:a16="http://schemas.microsoft.com/office/drawing/2014/main" id="{45B574F8-532C-7A46-A7F4-34C6C8EBE1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131">
              <a:extLst>
                <a:ext uri="{FF2B5EF4-FFF2-40B4-BE49-F238E27FC236}">
                  <a16:creationId xmlns:a16="http://schemas.microsoft.com/office/drawing/2014/main" id="{AA7D8503-5853-054D-99AB-15405424F7A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spTree>
    <p:extLst>
      <p:ext uri="{BB962C8B-B14F-4D97-AF65-F5344CB8AC3E}">
        <p14:creationId xmlns:p14="http://schemas.microsoft.com/office/powerpoint/2010/main" val="373871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dissolv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1000"/>
                                        <p:tgtEl>
                                          <p:spTgt spid="25"/>
                                        </p:tgtEl>
                                      </p:cBhvr>
                                    </p:animEffect>
                                  </p:childTnLst>
                                </p:cTn>
                              </p:par>
                              <p:par>
                                <p:cTn id="13" presetID="9"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dissolve">
                                      <p:cBhvr>
                                        <p:cTn id="20" dur="1000"/>
                                        <p:tgtEl>
                                          <p:spTgt spid="2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dissolve">
                                      <p:cBhvr>
                                        <p:cTn id="23" dur="1000"/>
                                        <p:tgtEl>
                                          <p:spTgt spid="30"/>
                                        </p:tgtEl>
                                      </p:cBhvr>
                                    </p:animEffect>
                                  </p:childTnLst>
                                </p:cTn>
                              </p:par>
                              <p:par>
                                <p:cTn id="24" presetID="9" presetClass="exit" presetSubtype="0" fill="hold" nodeType="withEffect">
                                  <p:stCondLst>
                                    <p:cond delay="0"/>
                                  </p:stCondLst>
                                  <p:childTnLst>
                                    <p:animEffect transition="out" filter="dissolve">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numCol="2">
            <a:normAutofit fontScale="47500" lnSpcReduction="20000"/>
          </a:bodyPr>
          <a:lstStyle/>
          <a:p>
            <a:pPr>
              <a:lnSpc>
                <a:spcPct val="130000"/>
              </a:lnSpc>
            </a:pPr>
            <a:r>
              <a:rPr lang="en-US" altLang="zh-CN" sz="5100" dirty="0">
                <a:solidFill>
                  <a:srgbClr val="C00000"/>
                </a:solidFill>
                <a:latin typeface="微软雅黑" panose="020B0503020204020204" pitchFamily="34" charset="-122"/>
                <a:ea typeface="微软雅黑" panose="020B0503020204020204" pitchFamily="34" charset="-122"/>
              </a:rPr>
              <a:t>P2P</a:t>
            </a:r>
            <a:r>
              <a:rPr lang="zh-CN" altLang="en-US" sz="5100" dirty="0">
                <a:solidFill>
                  <a:srgbClr val="C00000"/>
                </a:solidFill>
                <a:latin typeface="微软雅黑" panose="020B0503020204020204" pitchFamily="34" charset="-122"/>
                <a:ea typeface="微软雅黑" panose="020B0503020204020204" pitchFamily="34" charset="-122"/>
              </a:rPr>
              <a:t>文件分发协议：</a:t>
            </a:r>
            <a:r>
              <a:rPr lang="en-US" altLang="en-US" sz="5100" dirty="0" err="1">
                <a:solidFill>
                  <a:srgbClr val="C00000"/>
                </a:solidFill>
                <a:latin typeface="微软雅黑" panose="020B0503020204020204" pitchFamily="34" charset="-122"/>
                <a:ea typeface="微软雅黑" panose="020B0503020204020204" pitchFamily="34" charset="-122"/>
              </a:rPr>
              <a:t>BitTorrent</a:t>
            </a:r>
            <a:endParaRPr lang="en-US" altLang="en-US" sz="5100" dirty="0">
              <a:solidFill>
                <a:srgbClr val="C00000"/>
              </a:solidFill>
              <a:latin typeface="微软雅黑" panose="020B0503020204020204" pitchFamily="34" charset="-122"/>
              <a:ea typeface="微软雅黑" panose="020B0503020204020204" pitchFamily="34" charset="-122"/>
            </a:endParaRPr>
          </a:p>
          <a:p>
            <a:pPr lvl="1">
              <a:lnSpc>
                <a:spcPct val="170000"/>
              </a:lnSpc>
            </a:pPr>
            <a:r>
              <a:rPr lang="en-US" altLang="zh-CN" sz="4200" dirty="0" err="1"/>
              <a:t>BitTorrent</a:t>
            </a:r>
            <a:r>
              <a:rPr lang="en-US" altLang="zh-CN" sz="4200" dirty="0"/>
              <a:t> </a:t>
            </a:r>
            <a:r>
              <a:rPr lang="zh-CN" altLang="en-US" sz="4200" dirty="0"/>
              <a:t>使得对等方可以下载种子（</a:t>
            </a:r>
            <a:r>
              <a:rPr lang="en-US" altLang="zh-CN" sz="4200" dirty="0"/>
              <a:t>torrents</a:t>
            </a:r>
            <a:r>
              <a:rPr lang="zh-CN" altLang="en-US" sz="4200" dirty="0"/>
              <a:t>）</a:t>
            </a:r>
            <a:endParaRPr lang="en-US" altLang="zh-CN" sz="4200" dirty="0"/>
          </a:p>
          <a:p>
            <a:pPr lvl="1">
              <a:lnSpc>
                <a:spcPct val="170000"/>
              </a:lnSpc>
            </a:pPr>
            <a:r>
              <a:rPr lang="zh-CN" altLang="en-US" sz="4200" dirty="0"/>
              <a:t>对等方可以通过</a:t>
            </a:r>
            <a:r>
              <a:rPr lang="en-US" altLang="zh-CN" sz="4200" dirty="0"/>
              <a:t>Tracker</a:t>
            </a:r>
            <a:r>
              <a:rPr lang="zh-CN" altLang="en-US" sz="4200" dirty="0"/>
              <a:t>（跟踪器）找到对方，跟踪器是一个服务器，它维护着一个正在主动上传和下载该内容的所有其他对等用户列表</a:t>
            </a:r>
            <a:endParaRPr lang="en-US" altLang="zh-CN" sz="4200" dirty="0"/>
          </a:p>
          <a:p>
            <a:pPr lvl="1">
              <a:lnSpc>
                <a:spcPct val="170000"/>
              </a:lnSpc>
            </a:pPr>
            <a:r>
              <a:rPr lang="zh-CN" altLang="en-US" sz="4200" dirty="0"/>
              <a:t>对等节点彼此之间交换各自拥有的块清单，并选择罕见的很难找到的块下载</a:t>
            </a:r>
            <a:endParaRPr lang="en-US" altLang="zh-CN" sz="4200" dirty="0"/>
          </a:p>
          <a:p>
            <a:pPr lvl="1">
              <a:lnSpc>
                <a:spcPct val="170000"/>
              </a:lnSpc>
            </a:pPr>
            <a:endParaRPr lang="en-US" altLang="zh-CN" sz="4200" dirty="0"/>
          </a:p>
          <a:p>
            <a:pPr lvl="1">
              <a:lnSpc>
                <a:spcPct val="170000"/>
              </a:lnSpc>
            </a:pPr>
            <a:endParaRPr lang="en-US" altLang="zh-CN" sz="4200" dirty="0"/>
          </a:p>
          <a:p>
            <a:pPr lvl="1">
              <a:lnSpc>
                <a:spcPct val="170000"/>
              </a:lnSpc>
            </a:pPr>
            <a:r>
              <a:rPr lang="zh-CN" altLang="en-US" sz="4200" dirty="0"/>
              <a:t>趋向于匹配那些相互之间具有可比性上传和下载速率的对等节点</a:t>
            </a:r>
            <a:endParaRPr lang="en-US" altLang="zh-CN" sz="4200" dirty="0"/>
          </a:p>
          <a:p>
            <a:pPr lvl="1">
              <a:lnSpc>
                <a:spcPct val="170000"/>
              </a:lnSpc>
            </a:pPr>
            <a:r>
              <a:rPr lang="zh-CN" altLang="en-US" sz="4200" dirty="0"/>
              <a:t>一个对等节点为其他对等节点作出的贡献越多，它预期的回报就越大</a:t>
            </a:r>
            <a:endParaRPr lang="en-US" altLang="zh-CN" sz="4200" dirty="0"/>
          </a:p>
          <a:p>
            <a:pPr lvl="1">
              <a:lnSpc>
                <a:spcPct val="170000"/>
              </a:lnSpc>
            </a:pPr>
            <a:r>
              <a:rPr lang="zh-CN" altLang="en-US" sz="4200" dirty="0"/>
              <a:t>下载同时向其他节点上传文件块</a:t>
            </a:r>
            <a:endParaRPr lang="en-US" altLang="zh-CN" sz="4200" dirty="0"/>
          </a:p>
          <a:p>
            <a:pPr lvl="1">
              <a:lnSpc>
                <a:spcPct val="170000"/>
              </a:lnSpc>
            </a:pPr>
            <a:r>
              <a:rPr lang="zh-CN" altLang="en-US" sz="4200" dirty="0"/>
              <a:t>节点动态加入和退出</a:t>
            </a:r>
            <a:endParaRPr lang="en-US" altLang="zh-CN" sz="4200" dirty="0"/>
          </a:p>
          <a:p>
            <a:pPr lvl="1">
              <a:lnSpc>
                <a:spcPct val="170000"/>
              </a:lnSpc>
            </a:pPr>
            <a:r>
              <a:rPr lang="zh-CN" altLang="en-US" sz="4200" dirty="0"/>
              <a:t>获取整个文件后，存在自私离开可能</a:t>
            </a:r>
            <a:endParaRPr lang="en-US" altLang="zh-CN" sz="4200" dirty="0"/>
          </a:p>
          <a:p>
            <a:pPr>
              <a:lnSpc>
                <a:spcPct val="130000"/>
              </a:lnSpc>
            </a:pPr>
            <a:endParaRPr lang="zh-CN" altLang="en-US" dirty="0"/>
          </a:p>
        </p:txBody>
      </p:sp>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normAutofit/>
          </a:bodyPr>
          <a:lstStyle/>
          <a:p>
            <a:r>
              <a:rPr lang="en-US" altLang="zh-CN" sz="3200" dirty="0"/>
              <a:t>P2P</a:t>
            </a:r>
            <a:r>
              <a:rPr lang="zh-CN" altLang="en-US" sz="3200" dirty="0"/>
              <a:t>网络实现内容分发</a:t>
            </a:r>
            <a:endParaRPr kumimoji="1" lang="zh-CN" altLang="en-US" sz="3200" dirty="0"/>
          </a:p>
        </p:txBody>
      </p:sp>
    </p:spTree>
    <p:extLst>
      <p:ext uri="{BB962C8B-B14F-4D97-AF65-F5344CB8AC3E}">
        <p14:creationId xmlns:p14="http://schemas.microsoft.com/office/powerpoint/2010/main" val="5826385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gn="just">
              <a:lnSpc>
                <a:spcPct val="150000"/>
              </a:lnSpc>
            </a:pPr>
            <a:r>
              <a:rPr lang="zh-CN" altLang="en-US" dirty="0"/>
              <a:t>分布式哈希表（</a:t>
            </a:r>
            <a:r>
              <a:rPr lang="en-US" altLang="zh-CN" dirty="0"/>
              <a:t>Distributed Hash Tables </a:t>
            </a:r>
            <a:r>
              <a:rPr lang="zh-CN" altLang="en-US" dirty="0"/>
              <a:t>，</a:t>
            </a:r>
            <a:r>
              <a:rPr lang="en-US" altLang="zh-CN" dirty="0"/>
              <a:t>DHTs) </a:t>
            </a:r>
            <a:r>
              <a:rPr lang="zh-CN" altLang="en-US" dirty="0"/>
              <a:t>是一个完全分布式索引，可扩展到多客户端（或实体）</a:t>
            </a:r>
            <a:endParaRPr lang="en-US" altLang="zh-CN" dirty="0"/>
          </a:p>
          <a:p>
            <a:pPr lvl="1" algn="just">
              <a:lnSpc>
                <a:spcPct val="150000"/>
              </a:lnSpc>
            </a:pPr>
            <a:r>
              <a:rPr lang="zh-CN" altLang="en-US" sz="1800" dirty="0"/>
              <a:t>需要为</a:t>
            </a:r>
            <a:r>
              <a:rPr lang="en-US" altLang="zh-CN" sz="1800" dirty="0"/>
              <a:t>N</a:t>
            </a:r>
            <a:r>
              <a:rPr lang="zh-CN" altLang="en-US" sz="1800" dirty="0"/>
              <a:t>个实体，跟踪</a:t>
            </a:r>
            <a:r>
              <a:rPr lang="en-US" altLang="zh-CN" sz="1800" dirty="0"/>
              <a:t>o(</a:t>
            </a:r>
            <a:r>
              <a:rPr lang="en-US" altLang="zh-CN" sz="1800" dirty="0" err="1"/>
              <a:t>logN</a:t>
            </a:r>
            <a:r>
              <a:rPr lang="en-US" altLang="zh-CN" sz="1800" dirty="0"/>
              <a:t>)</a:t>
            </a:r>
            <a:r>
              <a:rPr lang="zh-CN" altLang="en-US" sz="1800" dirty="0"/>
              <a:t>个路径</a:t>
            </a:r>
            <a:endParaRPr lang="en-US" altLang="zh-CN" sz="1800" dirty="0"/>
          </a:p>
          <a:p>
            <a:pPr lvl="1" algn="just">
              <a:lnSpc>
                <a:spcPct val="150000"/>
              </a:lnSpc>
            </a:pPr>
            <a:r>
              <a:rPr lang="zh-CN" altLang="en-US" sz="1800" dirty="0"/>
              <a:t>可以在没有服务器的情况下，使用跟踪器找到对等方</a:t>
            </a:r>
            <a:endParaRPr lang="en-US" altLang="zh-CN" sz="1800" dirty="0">
              <a:solidFill>
                <a:srgbClr val="0000FF"/>
              </a:solidFill>
            </a:endParaRPr>
          </a:p>
          <a:p>
            <a:pPr lvl="1" algn="just">
              <a:lnSpc>
                <a:spcPct val="150000"/>
              </a:lnSpc>
            </a:pPr>
            <a:r>
              <a:rPr lang="zh-CN" altLang="en-US" sz="1800" dirty="0"/>
              <a:t>查找</a:t>
            </a:r>
            <a:r>
              <a:rPr lang="en-US" altLang="zh-CN" sz="1800" dirty="0"/>
              <a:t>DHT</a:t>
            </a:r>
            <a:r>
              <a:rPr lang="zh-CN" altLang="en-US" sz="1800" dirty="0"/>
              <a:t>中的种子（</a:t>
            </a:r>
            <a:r>
              <a:rPr lang="en-US" altLang="zh-CN" sz="1800" dirty="0"/>
              <a:t>torrent</a:t>
            </a:r>
            <a:r>
              <a:rPr lang="zh-CN" altLang="en-US" sz="1800" dirty="0"/>
              <a:t>）来找到对等方的</a:t>
            </a:r>
            <a:r>
              <a:rPr lang="en-US" altLang="zh-CN" sz="1800" dirty="0"/>
              <a:t>IP</a:t>
            </a:r>
            <a:r>
              <a:rPr lang="zh-CN" altLang="en-US" sz="1800" dirty="0"/>
              <a:t>地址</a:t>
            </a:r>
            <a:endParaRPr lang="en-US" altLang="zh-CN" sz="1800" dirty="0"/>
          </a:p>
          <a:p>
            <a:pPr lvl="1" algn="just">
              <a:lnSpc>
                <a:spcPct val="150000"/>
              </a:lnSpc>
            </a:pPr>
            <a:r>
              <a:rPr lang="en-US" altLang="zh-CN" sz="1800" dirty="0" err="1"/>
              <a:t>Kademlia</a:t>
            </a:r>
            <a:r>
              <a:rPr lang="zh-CN" altLang="en-US" sz="1800" dirty="0"/>
              <a:t>用于</a:t>
            </a:r>
            <a:r>
              <a:rPr lang="en-US" altLang="zh-CN" sz="1800" dirty="0" err="1"/>
              <a:t>BitTorrent</a:t>
            </a:r>
            <a:r>
              <a:rPr lang="zh-CN" altLang="en-US" sz="1800" dirty="0"/>
              <a:t>，使用了分布式哈希表</a:t>
            </a:r>
            <a:endParaRPr lang="en-US" altLang="zh-CN" sz="1800" dirty="0"/>
          </a:p>
        </p:txBody>
      </p:sp>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normAutofit/>
          </a:bodyPr>
          <a:lstStyle/>
          <a:p>
            <a:r>
              <a:rPr lang="en-US" altLang="zh-CN" sz="3200" dirty="0"/>
              <a:t>P2P</a:t>
            </a:r>
            <a:r>
              <a:rPr lang="zh-CN" altLang="en-US" sz="3200" dirty="0"/>
              <a:t>网络实现内容分发</a:t>
            </a:r>
            <a:endParaRPr kumimoji="1" lang="zh-CN" altLang="en-US" sz="3200" dirty="0"/>
          </a:p>
        </p:txBody>
      </p:sp>
    </p:spTree>
    <p:extLst>
      <p:ext uri="{BB962C8B-B14F-4D97-AF65-F5344CB8AC3E}">
        <p14:creationId xmlns:p14="http://schemas.microsoft.com/office/powerpoint/2010/main" val="304811198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gn="just">
              <a:lnSpc>
                <a:spcPct val="150000"/>
              </a:lnSpc>
            </a:pPr>
            <a:r>
              <a:rPr lang="zh-CN" altLang="en-US" sz="2800" dirty="0"/>
              <a:t>工作过程</a:t>
            </a:r>
            <a:endParaRPr lang="en-US" altLang="zh-CN" sz="2800" dirty="0"/>
          </a:p>
          <a:p>
            <a:pPr lvl="1" algn="just">
              <a:lnSpc>
                <a:spcPct val="150000"/>
              </a:lnSpc>
            </a:pPr>
            <a:r>
              <a:rPr lang="zh-CN" altLang="en-US" dirty="0"/>
              <a:t>使用一个哈希函数</a:t>
            </a:r>
            <a:r>
              <a:rPr lang="en-US" altLang="zh-CN" dirty="0"/>
              <a:t>hash</a:t>
            </a:r>
            <a:r>
              <a:rPr lang="zh-CN" altLang="en-US" dirty="0"/>
              <a:t>把任何</a:t>
            </a:r>
            <a:r>
              <a:rPr lang="en-US" altLang="zh-CN" dirty="0"/>
              <a:t>IP</a:t>
            </a:r>
            <a:r>
              <a:rPr lang="zh-CN" altLang="en-US" dirty="0"/>
              <a:t>地址转换成一个</a:t>
            </a:r>
            <a:r>
              <a:rPr lang="en-US" altLang="zh-CN" dirty="0"/>
              <a:t>160</a:t>
            </a:r>
            <a:r>
              <a:rPr lang="zh-CN" altLang="en-US" dirty="0"/>
              <a:t>位的数字，该数字称为节点标识符（</a:t>
            </a:r>
            <a:r>
              <a:rPr lang="en-US" altLang="zh-CN" dirty="0"/>
              <a:t>node identifier</a:t>
            </a:r>
            <a:r>
              <a:rPr lang="zh-CN" altLang="en-US" dirty="0"/>
              <a:t>），并排好顺序</a:t>
            </a:r>
            <a:r>
              <a:rPr lang="en-US" altLang="zh-CN" dirty="0"/>
              <a:t>successor</a:t>
            </a:r>
            <a:r>
              <a:rPr lang="zh-CN" altLang="en-US" dirty="0"/>
              <a:t>函数表示后继节点</a:t>
            </a:r>
          </a:p>
          <a:p>
            <a:pPr lvl="1" algn="just">
              <a:lnSpc>
                <a:spcPct val="150000"/>
              </a:lnSpc>
            </a:pPr>
            <a:r>
              <a:rPr lang="zh-CN" altLang="en-US" dirty="0"/>
              <a:t>有些标识符的节点才对应于实际节点，其余的节点都不存在实际节点</a:t>
            </a:r>
          </a:p>
          <a:p>
            <a:pPr lvl="1" algn="just">
              <a:lnSpc>
                <a:spcPct val="150000"/>
              </a:lnSpc>
            </a:pPr>
            <a:r>
              <a:rPr lang="zh-CN" altLang="en-US" dirty="0"/>
              <a:t>关键字（ </a:t>
            </a:r>
            <a:r>
              <a:rPr lang="en-US" altLang="zh-CN" dirty="0"/>
              <a:t>key </a:t>
            </a:r>
            <a:r>
              <a:rPr lang="zh-CN" altLang="en-US" dirty="0"/>
              <a:t>）也可以由哈希函数产生</a:t>
            </a:r>
          </a:p>
          <a:p>
            <a:pPr lvl="1" algn="just">
              <a:lnSpc>
                <a:spcPct val="150000"/>
              </a:lnSpc>
            </a:pPr>
            <a:r>
              <a:rPr lang="zh-CN" altLang="en-US" dirty="0"/>
              <a:t>节点必须请求</a:t>
            </a:r>
            <a:r>
              <a:rPr lang="en-US" altLang="zh-CN" dirty="0"/>
              <a:t>successor (hash (torrent))</a:t>
            </a:r>
            <a:r>
              <a:rPr lang="zh-CN" altLang="en-US" dirty="0"/>
              <a:t>来存储</a:t>
            </a:r>
            <a:r>
              <a:rPr lang="en-US" altLang="zh-CN" dirty="0"/>
              <a:t>my-IP-address</a:t>
            </a:r>
            <a:endParaRPr lang="zh-CN" altLang="en-US" dirty="0"/>
          </a:p>
        </p:txBody>
      </p:sp>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normAutofit/>
          </a:bodyPr>
          <a:lstStyle/>
          <a:p>
            <a:r>
              <a:rPr lang="en-US" altLang="zh-CN" sz="3200" dirty="0"/>
              <a:t>P2P</a:t>
            </a:r>
            <a:r>
              <a:rPr lang="zh-CN" altLang="en-US" sz="3200" dirty="0"/>
              <a:t>网络实现内容分发</a:t>
            </a:r>
            <a:endParaRPr kumimoji="1" lang="zh-CN" altLang="en-US" sz="3200" dirty="0"/>
          </a:p>
        </p:txBody>
      </p:sp>
    </p:spTree>
    <p:extLst>
      <p:ext uri="{BB962C8B-B14F-4D97-AF65-F5344CB8AC3E}">
        <p14:creationId xmlns:p14="http://schemas.microsoft.com/office/powerpoint/2010/main" val="317134463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24AA1-09D7-EC3A-301E-028F418A25B3}"/>
              </a:ext>
            </a:extLst>
          </p:cNvPr>
          <p:cNvSpPr>
            <a:spLocks noGrp="1"/>
          </p:cNvSpPr>
          <p:nvPr>
            <p:ph type="title"/>
          </p:nvPr>
        </p:nvSpPr>
        <p:spPr>
          <a:xfrm>
            <a:off x="660400" y="1500187"/>
            <a:ext cx="2836562" cy="915667"/>
          </a:xfrm>
        </p:spPr>
        <p:txBody>
          <a:bodyPr>
            <a:normAutofit/>
          </a:bodyPr>
          <a:lstStyle/>
          <a:p>
            <a:r>
              <a:rPr lang="zh-CN" altLang="en-US" dirty="0"/>
              <a:t>概要</a:t>
            </a:r>
            <a:endParaRPr lang="en-US" dirty="0"/>
          </a:p>
        </p:txBody>
      </p:sp>
      <p:sp>
        <p:nvSpPr>
          <p:cNvPr id="5" name="Text Placeholder 4">
            <a:extLst>
              <a:ext uri="{FF2B5EF4-FFF2-40B4-BE49-F238E27FC236}">
                <a16:creationId xmlns:a16="http://schemas.microsoft.com/office/drawing/2014/main" id="{94C7ACB6-4040-4F8E-DAE4-CD916FCA3B1A}"/>
              </a:ext>
            </a:extLst>
          </p:cNvPr>
          <p:cNvSpPr>
            <a:spLocks noGrp="1"/>
          </p:cNvSpPr>
          <p:nvPr>
            <p:ph sz="quarter" idx="1"/>
          </p:nvPr>
        </p:nvSpPr>
        <p:spPr>
          <a:xfrm>
            <a:off x="3744913" y="1130300"/>
            <a:ext cx="7773987" cy="5003800"/>
          </a:xfrm>
        </p:spPr>
        <p:txBody>
          <a:bodyPr>
            <a:noAutofit/>
          </a:bodyPr>
          <a:lstStyle/>
          <a:p>
            <a:pPr marL="0" indent="0">
              <a:spcBef>
                <a:spcPts val="600"/>
              </a:spcBef>
              <a:buNone/>
            </a:pPr>
            <a:r>
              <a:rPr kumimoji="1" lang="en-US" altLang="zh-CN" sz="2400" dirty="0">
                <a:latin typeface="Microsoft YaHei" panose="020B0503020204020204" pitchFamily="34" charset="-122"/>
                <a:ea typeface="Microsoft YaHei" panose="020B0503020204020204" pitchFamily="34" charset="-122"/>
              </a:rPr>
              <a:t>1 </a:t>
            </a:r>
            <a:r>
              <a:rPr kumimoji="1" lang="zh-CN" altLang="zh-CN" sz="2400" dirty="0">
                <a:latin typeface="Microsoft YaHei" panose="020B0503020204020204" pitchFamily="34" charset="-122"/>
                <a:ea typeface="Microsoft YaHei" panose="020B0503020204020204" pitchFamily="34" charset="-122"/>
              </a:rPr>
              <a:t>应用层概述</a:t>
            </a:r>
            <a:endParaRPr kumimoji="1" lang="en-US" altLang="zh-CN" sz="2400" dirty="0">
              <a:latin typeface="Microsoft YaHei" panose="020B0503020204020204" pitchFamily="34" charset="-122"/>
              <a:ea typeface="Microsoft YaHei" panose="020B0503020204020204" pitchFamily="34" charset="-122"/>
            </a:endParaRPr>
          </a:p>
          <a:p>
            <a:pPr marL="0" indent="0">
              <a:spcBef>
                <a:spcPts val="0"/>
              </a:spcBef>
              <a:buNone/>
            </a:pPr>
            <a:r>
              <a:rPr lang="en-US" altLang="zh-CN" sz="2400" dirty="0"/>
              <a:t>2 DNS</a:t>
            </a:r>
            <a:r>
              <a:rPr lang="zh-CN" altLang="en-US" sz="2400" dirty="0"/>
              <a:t>域名系统</a:t>
            </a:r>
            <a:endParaRPr lang="en-US" altLang="zh-CN" sz="2400" dirty="0"/>
          </a:p>
          <a:p>
            <a:pPr marL="0" indent="0">
              <a:spcBef>
                <a:spcPts val="0"/>
              </a:spcBef>
              <a:buNone/>
            </a:pPr>
            <a:r>
              <a:rPr lang="en-US" altLang="zh-CN" sz="2400" dirty="0"/>
              <a:t>3 </a:t>
            </a:r>
            <a:r>
              <a:rPr lang="zh-CN" altLang="zh-CN" sz="2400" dirty="0"/>
              <a:t>电子邮件</a:t>
            </a:r>
            <a:r>
              <a:rPr lang="zh-CN" altLang="en-US" sz="2400" dirty="0"/>
              <a:t>服务</a:t>
            </a:r>
            <a:r>
              <a:rPr lang="en-US" altLang="zh-CN" sz="2400" dirty="0"/>
              <a:t>SMTP</a:t>
            </a:r>
          </a:p>
          <a:p>
            <a:pPr marL="0" indent="0">
              <a:spcBef>
                <a:spcPts val="0"/>
              </a:spcBef>
              <a:buNone/>
            </a:pPr>
            <a:r>
              <a:rPr lang="en-US" altLang="zh-CN" sz="2400" dirty="0"/>
              <a:t>4 FTP</a:t>
            </a:r>
            <a:r>
              <a:rPr lang="zh-CN" altLang="en-US" sz="2400" dirty="0"/>
              <a:t>文件传输</a:t>
            </a:r>
            <a:endParaRPr lang="en-US" altLang="zh-CN" sz="2400" dirty="0"/>
          </a:p>
          <a:p>
            <a:pPr marL="0" indent="0">
              <a:spcBef>
                <a:spcPts val="0"/>
              </a:spcBef>
              <a:buNone/>
            </a:pPr>
            <a:r>
              <a:rPr lang="en-US" altLang="zh-CN" sz="2400" dirty="0"/>
              <a:t>5 Web </a:t>
            </a:r>
            <a:r>
              <a:rPr lang="zh-CN" altLang="en-US" sz="2400" dirty="0"/>
              <a:t>服务</a:t>
            </a:r>
            <a:endParaRPr lang="en-US" altLang="zh-CN" sz="2400" dirty="0"/>
          </a:p>
          <a:p>
            <a:pPr marL="0" indent="0">
              <a:spcBef>
                <a:spcPts val="0"/>
              </a:spcBef>
              <a:buNone/>
            </a:pPr>
            <a:r>
              <a:rPr lang="en-US" altLang="zh-CN" sz="2400" dirty="0"/>
              <a:t>6 </a:t>
            </a:r>
            <a:r>
              <a:rPr lang="zh-CN" altLang="en-US" sz="2400" dirty="0"/>
              <a:t>网络流</a:t>
            </a:r>
            <a:r>
              <a:rPr lang="zh-CN" altLang="zh-CN" sz="2400" dirty="0"/>
              <a:t>媒体应用</a:t>
            </a:r>
            <a:endParaRPr lang="en-US" altLang="zh-CN" sz="2400" dirty="0"/>
          </a:p>
          <a:p>
            <a:pPr marL="0" indent="0">
              <a:spcBef>
                <a:spcPts val="0"/>
              </a:spcBef>
              <a:buNone/>
            </a:pPr>
            <a:r>
              <a:rPr lang="en-US" altLang="zh-CN" sz="2400" dirty="0"/>
              <a:t>7 CDN</a:t>
            </a:r>
            <a:r>
              <a:rPr lang="zh-CN" altLang="zh-CN" sz="2400" dirty="0"/>
              <a:t>内容分发网络</a:t>
            </a:r>
            <a:r>
              <a:rPr lang="zh-CN" altLang="en-US" sz="2400" dirty="0"/>
              <a:t>及 </a:t>
            </a:r>
            <a:r>
              <a:rPr lang="en-US" altLang="zh-CN" sz="2400" dirty="0"/>
              <a:t>P2P </a:t>
            </a:r>
            <a:r>
              <a:rPr lang="zh-CN" altLang="zh-CN" sz="2400" dirty="0"/>
              <a:t>应用</a:t>
            </a:r>
            <a:endParaRPr lang="en-US" altLang="zh-CN" sz="2400" dirty="0"/>
          </a:p>
          <a:p>
            <a:pPr marL="0" indent="0">
              <a:spcBef>
                <a:spcPts val="0"/>
              </a:spcBef>
              <a:buNone/>
            </a:pPr>
            <a:r>
              <a:rPr lang="en-US" altLang="zh-CN" sz="2400" b="1" dirty="0">
                <a:solidFill>
                  <a:srgbClr val="FF0000"/>
                </a:solidFill>
              </a:rPr>
              <a:t>8 </a:t>
            </a:r>
            <a:r>
              <a:rPr lang="zh-CN" altLang="en-US" sz="2400" b="1" dirty="0">
                <a:solidFill>
                  <a:srgbClr val="FF0000"/>
                </a:solidFill>
              </a:rPr>
              <a:t>总结</a:t>
            </a:r>
            <a:endParaRPr lang="en-US" altLang="zh-CN" sz="2400" b="1" dirty="0">
              <a:solidFill>
                <a:srgbClr val="FF0000"/>
              </a:solidFill>
            </a:endParaRPr>
          </a:p>
          <a:p>
            <a:pPr marL="0" indent="0">
              <a:buNone/>
            </a:pPr>
            <a:endParaRPr lang="en-US" dirty="0"/>
          </a:p>
        </p:txBody>
      </p:sp>
    </p:spTree>
    <p:custDataLst>
      <p:tags r:id="rId1"/>
    </p:custDataLst>
    <p:extLst>
      <p:ext uri="{BB962C8B-B14F-4D97-AF65-F5344CB8AC3E}">
        <p14:creationId xmlns:p14="http://schemas.microsoft.com/office/powerpoint/2010/main" val="222512014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92DCE503-B36F-479A-8306-B3B1D9C9B65C}"/>
              </a:ext>
            </a:extLst>
          </p:cNvPr>
          <p:cNvSpPr>
            <a:spLocks noGrp="1"/>
          </p:cNvSpPr>
          <p:nvPr>
            <p:ph idx="1"/>
          </p:nvPr>
        </p:nvSpPr>
        <p:spPr/>
        <p:txBody>
          <a:bodyPr>
            <a:normAutofit/>
          </a:bodyPr>
          <a:lstStyle/>
          <a:p>
            <a:r>
              <a:rPr lang="en-US" altLang="zh-CN" dirty="0"/>
              <a:t>OSI</a:t>
            </a:r>
            <a:r>
              <a:rPr lang="zh-CN" altLang="en-US" dirty="0"/>
              <a:t>七层模型中的会话层、表示层和应用层统称为</a:t>
            </a:r>
            <a:r>
              <a:rPr lang="en-US" altLang="zh-CN" dirty="0"/>
              <a:t>OSI</a:t>
            </a:r>
            <a:r>
              <a:rPr lang="zh-CN" altLang="en-US" dirty="0"/>
              <a:t>高层</a:t>
            </a:r>
            <a:endParaRPr lang="en-US" altLang="zh-CN" dirty="0"/>
          </a:p>
          <a:p>
            <a:endParaRPr lang="en-US" altLang="zh-CN" dirty="0"/>
          </a:p>
          <a:p>
            <a:r>
              <a:rPr lang="en-US" altLang="zh-CN" dirty="0"/>
              <a:t>TCP/IP</a:t>
            </a:r>
            <a:r>
              <a:rPr lang="zh-CN" altLang="en-US" dirty="0"/>
              <a:t>中，统称为应用层或用户层。</a:t>
            </a:r>
            <a:endParaRPr lang="en-US" altLang="zh-CN" dirty="0"/>
          </a:p>
          <a:p>
            <a:r>
              <a:rPr lang="zh-CN" altLang="en-US" dirty="0"/>
              <a:t>互联网提供的网络服务都属于应用层，服务模式包括两类</a:t>
            </a:r>
            <a:endParaRPr lang="en-US" altLang="zh-CN" dirty="0"/>
          </a:p>
          <a:p>
            <a:pPr lvl="1"/>
            <a:r>
              <a:rPr lang="zh-CN" altLang="zh-CN" kern="100" dirty="0">
                <a:effectLst/>
                <a:latin typeface="+mn-ea"/>
                <a:cs typeface="Times New Roman" panose="02020603050405020304" pitchFamily="18" charset="0"/>
              </a:rPr>
              <a:t>客户</a:t>
            </a:r>
            <a:r>
              <a:rPr lang="en-US" altLang="zh-CN" kern="100" dirty="0">
                <a:effectLst/>
                <a:latin typeface="+mn-ea"/>
              </a:rPr>
              <a:t>/</a:t>
            </a:r>
            <a:r>
              <a:rPr lang="zh-CN" altLang="zh-CN" kern="100" dirty="0">
                <a:effectLst/>
                <a:latin typeface="+mn-ea"/>
                <a:cs typeface="Times New Roman" panose="02020603050405020304" pitchFamily="18" charset="0"/>
              </a:rPr>
              <a:t>服务器模型</a:t>
            </a:r>
            <a:endParaRPr lang="en-US" altLang="zh-CN" kern="100" dirty="0">
              <a:effectLst/>
              <a:latin typeface="+mn-ea"/>
              <a:cs typeface="Times New Roman" panose="02020603050405020304" pitchFamily="18" charset="0"/>
            </a:endParaRPr>
          </a:p>
          <a:p>
            <a:pPr lvl="1"/>
            <a:r>
              <a:rPr lang="en-US" altLang="zh-CN" kern="100" dirty="0">
                <a:effectLst/>
                <a:latin typeface="+mn-ea"/>
              </a:rPr>
              <a:t>P2P</a:t>
            </a:r>
            <a:r>
              <a:rPr lang="zh-CN" altLang="zh-CN" kern="100" dirty="0">
                <a:effectLst/>
                <a:latin typeface="+mn-ea"/>
                <a:cs typeface="Times New Roman" panose="02020603050405020304" pitchFamily="18" charset="0"/>
              </a:rPr>
              <a:t>模型</a:t>
            </a:r>
            <a:endParaRPr lang="en-US" altLang="zh-CN" dirty="0">
              <a:latin typeface="+mn-ea"/>
            </a:endParaRPr>
          </a:p>
          <a:p>
            <a:r>
              <a:rPr lang="en-US" altLang="zh-CN" dirty="0"/>
              <a:t>TCP/IP</a:t>
            </a:r>
            <a:r>
              <a:rPr lang="zh-CN" altLang="en-US" dirty="0"/>
              <a:t>网络架构以</a:t>
            </a:r>
            <a:r>
              <a:rPr lang="en-US" altLang="zh-CN" dirty="0"/>
              <a:t>IP</a:t>
            </a:r>
            <a:r>
              <a:rPr lang="zh-CN" altLang="en-US" dirty="0"/>
              <a:t>地址来识别不同的主机，需要</a:t>
            </a:r>
            <a:r>
              <a:rPr lang="en-US" altLang="zh-CN" dirty="0"/>
              <a:t>DNS</a:t>
            </a:r>
            <a:r>
              <a:rPr lang="zh-CN" altLang="en-US" dirty="0"/>
              <a:t>将域名翻译成</a:t>
            </a:r>
            <a:r>
              <a:rPr lang="en-US" altLang="zh-CN" dirty="0"/>
              <a:t>IP</a:t>
            </a:r>
            <a:r>
              <a:rPr lang="zh-CN" altLang="en-US" dirty="0"/>
              <a:t>地址。</a:t>
            </a:r>
            <a:endParaRPr lang="en-US" altLang="zh-CN" dirty="0"/>
          </a:p>
          <a:p>
            <a:pPr lvl="1"/>
            <a:r>
              <a:rPr lang="en-US" altLang="zh-CN" dirty="0"/>
              <a:t>DNS</a:t>
            </a:r>
            <a:r>
              <a:rPr lang="zh-CN" altLang="en-US" dirty="0"/>
              <a:t>服务通过层次化管理：</a:t>
            </a:r>
            <a:endParaRPr lang="en-US" altLang="zh-CN" dirty="0"/>
          </a:p>
        </p:txBody>
      </p:sp>
      <p:sp>
        <p:nvSpPr>
          <p:cNvPr id="4" name="标题 3">
            <a:extLst>
              <a:ext uri="{FF2B5EF4-FFF2-40B4-BE49-F238E27FC236}">
                <a16:creationId xmlns:a16="http://schemas.microsoft.com/office/drawing/2014/main" id="{23D8D5AF-90F9-4918-8C08-0C26AF3CA6A3}"/>
              </a:ext>
            </a:extLst>
          </p:cNvPr>
          <p:cNvSpPr>
            <a:spLocks noGrp="1"/>
          </p:cNvSpPr>
          <p:nvPr>
            <p:ph type="title"/>
          </p:nvPr>
        </p:nvSpPr>
        <p:spPr/>
        <p:txBody>
          <a:bodyPr/>
          <a:lstStyle/>
          <a:p>
            <a:r>
              <a:rPr lang="zh-CN" altLang="en-US" dirty="0"/>
              <a:t>应用层总结</a:t>
            </a:r>
          </a:p>
        </p:txBody>
      </p:sp>
      <p:sp>
        <p:nvSpPr>
          <p:cNvPr id="7" name="箭头: 上下 6">
            <a:extLst>
              <a:ext uri="{FF2B5EF4-FFF2-40B4-BE49-F238E27FC236}">
                <a16:creationId xmlns:a16="http://schemas.microsoft.com/office/drawing/2014/main" id="{6E5CD291-B5F1-43B3-8607-F82B9AEC9E48}"/>
              </a:ext>
            </a:extLst>
          </p:cNvPr>
          <p:cNvSpPr/>
          <p:nvPr/>
        </p:nvSpPr>
        <p:spPr>
          <a:xfrm>
            <a:off x="2803236" y="1588655"/>
            <a:ext cx="244764" cy="738909"/>
          </a:xfrm>
          <a:prstGeom prst="up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87537A7-63BD-4B4C-ACF7-787CA24A3A52}"/>
              </a:ext>
            </a:extLst>
          </p:cNvPr>
          <p:cNvSpPr txBox="1"/>
          <p:nvPr/>
        </p:nvSpPr>
        <p:spPr>
          <a:xfrm>
            <a:off x="673100" y="5184109"/>
            <a:ext cx="7284027" cy="646331"/>
          </a:xfrm>
          <a:prstGeom prst="rect">
            <a:avLst/>
          </a:prstGeom>
          <a:noFill/>
        </p:spPr>
        <p:txBody>
          <a:bodyPr wrap="square" numCol="2">
            <a:spAutoFit/>
          </a:bodyPr>
          <a:lstStyle/>
          <a:p>
            <a:pPr marL="1200150" lvl="2" indent="-285750">
              <a:buFont typeface="Wingdings" panose="05000000000000000000" pitchFamily="2" charset="2"/>
              <a:buChar char="ü"/>
            </a:pPr>
            <a:r>
              <a:rPr lang="zh-CN" altLang="zh-CN" sz="1800" kern="100" dirty="0">
                <a:effectLst/>
                <a:latin typeface="+mn-ea"/>
                <a:cs typeface="Times New Roman" panose="02020603050405020304" pitchFamily="18" charset="0"/>
              </a:rPr>
              <a:t>根域名服务器</a:t>
            </a:r>
            <a:endParaRPr lang="en-US" altLang="zh-CN" sz="1800" kern="100" dirty="0">
              <a:effectLst/>
              <a:latin typeface="+mn-ea"/>
              <a:cs typeface="Times New Roman" panose="02020603050405020304" pitchFamily="18" charset="0"/>
            </a:endParaRPr>
          </a:p>
          <a:p>
            <a:pPr marL="1200150" lvl="2" indent="-285750">
              <a:buFont typeface="Wingdings" panose="05000000000000000000" pitchFamily="2" charset="2"/>
              <a:buChar char="ü"/>
            </a:pPr>
            <a:r>
              <a:rPr lang="zh-CN" altLang="zh-CN" sz="1800" kern="100" dirty="0">
                <a:effectLst/>
                <a:latin typeface="+mn-ea"/>
                <a:cs typeface="Times New Roman" panose="02020603050405020304" pitchFamily="18" charset="0"/>
              </a:rPr>
              <a:t>顶级域名服务器</a:t>
            </a:r>
            <a:endParaRPr lang="en-US" altLang="zh-CN" sz="1800" kern="100" dirty="0">
              <a:effectLst/>
              <a:latin typeface="+mn-ea"/>
              <a:cs typeface="Times New Roman" panose="02020603050405020304" pitchFamily="18" charset="0"/>
            </a:endParaRPr>
          </a:p>
          <a:p>
            <a:pPr marL="1200150" lvl="2" indent="-285750">
              <a:buFont typeface="Wingdings" panose="05000000000000000000" pitchFamily="2" charset="2"/>
              <a:buChar char="ü"/>
            </a:pPr>
            <a:r>
              <a:rPr lang="zh-CN" altLang="zh-CN" sz="1800" kern="100" dirty="0">
                <a:effectLst/>
                <a:latin typeface="+mn-ea"/>
                <a:cs typeface="Times New Roman" panose="02020603050405020304" pitchFamily="18" charset="0"/>
              </a:rPr>
              <a:t>权限域名服务器</a:t>
            </a:r>
            <a:endParaRPr lang="en-US" altLang="zh-CN" sz="1800" kern="100" dirty="0">
              <a:effectLst/>
              <a:latin typeface="+mn-ea"/>
              <a:cs typeface="Times New Roman" panose="02020603050405020304" pitchFamily="18" charset="0"/>
            </a:endParaRPr>
          </a:p>
          <a:p>
            <a:pPr marL="1200150" lvl="2" indent="-285750">
              <a:buFont typeface="Wingdings" panose="05000000000000000000" pitchFamily="2" charset="2"/>
              <a:buChar char="ü"/>
            </a:pPr>
            <a:r>
              <a:rPr lang="zh-CN" altLang="zh-CN" sz="1800" kern="100" dirty="0">
                <a:effectLst/>
                <a:latin typeface="+mn-ea"/>
                <a:cs typeface="Times New Roman" panose="02020603050405020304" pitchFamily="18" charset="0"/>
              </a:rPr>
              <a:t>本地域名服务器</a:t>
            </a:r>
            <a:endParaRPr lang="zh-CN" altLang="en-US" dirty="0">
              <a:latin typeface="+mn-ea"/>
            </a:endParaRPr>
          </a:p>
        </p:txBody>
      </p:sp>
    </p:spTree>
    <p:extLst>
      <p:ext uri="{BB962C8B-B14F-4D97-AF65-F5344CB8AC3E}">
        <p14:creationId xmlns:p14="http://schemas.microsoft.com/office/powerpoint/2010/main" val="1178469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89FA54B-1971-4200-A6C6-7D3A93B31359}"/>
              </a:ext>
            </a:extLst>
          </p:cNvPr>
          <p:cNvSpPr>
            <a:spLocks noGrp="1"/>
          </p:cNvSpPr>
          <p:nvPr>
            <p:ph idx="1"/>
          </p:nvPr>
        </p:nvSpPr>
        <p:spPr/>
        <p:txBody>
          <a:bodyPr>
            <a:normAutofit fontScale="85000" lnSpcReduction="10000"/>
          </a:bodyPr>
          <a:lstStyle/>
          <a:p>
            <a:pPr>
              <a:lnSpc>
                <a:spcPct val="160000"/>
              </a:lnSpc>
            </a:pPr>
            <a:r>
              <a:rPr lang="zh-CN" altLang="en-US" dirty="0"/>
              <a:t>域名的解析请求由主机解析器向本地服务器发起，如果本地服务器查询到该域名是在本网络子域中，则从数据库中找出域名并返回数据信息。</a:t>
            </a:r>
            <a:endParaRPr lang="en-US" altLang="zh-CN" dirty="0"/>
          </a:p>
          <a:p>
            <a:pPr>
              <a:lnSpc>
                <a:spcPct val="160000"/>
              </a:lnSpc>
            </a:pPr>
            <a:r>
              <a:rPr lang="zh-CN" altLang="en-US" dirty="0"/>
              <a:t>如果该域名非本网络子域域名，则解析方法有两种：</a:t>
            </a:r>
            <a:endParaRPr lang="en-US" altLang="zh-CN" dirty="0"/>
          </a:p>
          <a:p>
            <a:pPr lvl="1">
              <a:lnSpc>
                <a:spcPct val="160000"/>
              </a:lnSpc>
            </a:pPr>
            <a:r>
              <a:rPr lang="zh-CN" altLang="en-US" dirty="0"/>
              <a:t>重复解析</a:t>
            </a:r>
            <a:endParaRPr lang="en-US" altLang="zh-CN" dirty="0"/>
          </a:p>
          <a:p>
            <a:pPr lvl="1">
              <a:lnSpc>
                <a:spcPct val="160000"/>
              </a:lnSpc>
            </a:pPr>
            <a:r>
              <a:rPr lang="zh-CN" altLang="en-US" dirty="0"/>
              <a:t>递归解析</a:t>
            </a:r>
          </a:p>
          <a:p>
            <a:pPr>
              <a:lnSpc>
                <a:spcPct val="160000"/>
              </a:lnSpc>
            </a:pPr>
            <a:r>
              <a:rPr lang="zh-CN" altLang="en-US" dirty="0"/>
              <a:t>在</a:t>
            </a:r>
            <a:r>
              <a:rPr lang="en-US" altLang="zh-CN" dirty="0"/>
              <a:t>TCP/IP</a:t>
            </a:r>
            <a:r>
              <a:rPr lang="zh-CN" altLang="en-US" dirty="0"/>
              <a:t>协议簇中，</a:t>
            </a:r>
            <a:r>
              <a:rPr lang="en-US" altLang="zh-CN" dirty="0"/>
              <a:t>DNS</a:t>
            </a:r>
            <a:r>
              <a:rPr lang="zh-CN" altLang="en-US" dirty="0"/>
              <a:t>与</a:t>
            </a:r>
            <a:r>
              <a:rPr lang="en-US" altLang="zh-CN" dirty="0"/>
              <a:t>ARP</a:t>
            </a:r>
            <a:r>
              <a:rPr lang="zh-CN" altLang="en-US" dirty="0"/>
              <a:t>都是用来进行地址翻译的协议</a:t>
            </a:r>
            <a:r>
              <a:rPr lang="en-US" altLang="zh-CN" dirty="0"/>
              <a:t>;</a:t>
            </a:r>
          </a:p>
          <a:p>
            <a:pPr lvl="1">
              <a:lnSpc>
                <a:spcPct val="160000"/>
              </a:lnSpc>
            </a:pPr>
            <a:r>
              <a:rPr lang="en-US" altLang="zh-CN" dirty="0"/>
              <a:t>DNS</a:t>
            </a:r>
            <a:r>
              <a:rPr lang="zh-CN" altLang="zh-CN" dirty="0"/>
              <a:t>进行主机名与</a:t>
            </a:r>
            <a:r>
              <a:rPr lang="en-US" altLang="zh-CN" dirty="0"/>
              <a:t>IP</a:t>
            </a:r>
            <a:r>
              <a:rPr lang="zh-CN" altLang="zh-CN" dirty="0"/>
              <a:t>地址之间的解析，也就是应用层地址到网络层地址的翻译</a:t>
            </a:r>
            <a:r>
              <a:rPr lang="en-US" altLang="zh-CN" dirty="0"/>
              <a:t>;</a:t>
            </a:r>
          </a:p>
          <a:p>
            <a:pPr lvl="1">
              <a:lnSpc>
                <a:spcPct val="160000"/>
              </a:lnSpc>
            </a:pPr>
            <a:r>
              <a:rPr lang="en-US" altLang="zh-CN" dirty="0"/>
              <a:t>DNS</a:t>
            </a:r>
            <a:r>
              <a:rPr lang="zh-CN" altLang="zh-CN" dirty="0"/>
              <a:t>提供全局性的地址服务，互联网上主机的名字与其</a:t>
            </a:r>
            <a:r>
              <a:rPr lang="en-US" altLang="zh-CN" dirty="0"/>
              <a:t>IP</a:t>
            </a:r>
            <a:r>
              <a:rPr lang="zh-CN" altLang="zh-CN" dirty="0"/>
              <a:t>地址的翻译是通过单一的</a:t>
            </a:r>
            <a:r>
              <a:rPr lang="en-US" altLang="zh-CN" dirty="0"/>
              <a:t>DNS</a:t>
            </a:r>
            <a:r>
              <a:rPr lang="zh-CN" altLang="zh-CN" dirty="0"/>
              <a:t>系统提供的</a:t>
            </a:r>
            <a:r>
              <a:rPr lang="en-US" altLang="zh-CN" dirty="0"/>
              <a:t>;</a:t>
            </a:r>
          </a:p>
          <a:p>
            <a:pPr lvl="1">
              <a:lnSpc>
                <a:spcPct val="160000"/>
              </a:lnSpc>
            </a:pPr>
            <a:r>
              <a:rPr lang="en-US" altLang="zh-CN" dirty="0"/>
              <a:t>ARP</a:t>
            </a:r>
            <a:r>
              <a:rPr lang="zh-CN" altLang="zh-CN" dirty="0"/>
              <a:t>进行</a:t>
            </a:r>
            <a:r>
              <a:rPr lang="en-US" altLang="zh-CN" dirty="0"/>
              <a:t>IP</a:t>
            </a:r>
            <a:r>
              <a:rPr lang="zh-CN" altLang="zh-CN" dirty="0"/>
              <a:t>地址与</a:t>
            </a:r>
            <a:r>
              <a:rPr lang="en-US" altLang="zh-CN" dirty="0"/>
              <a:t>MAC</a:t>
            </a:r>
            <a:r>
              <a:rPr lang="zh-CN" altLang="zh-CN" dirty="0"/>
              <a:t>地址间的解析，也就是网络层地址到链路层地址的翻译</a:t>
            </a:r>
            <a:r>
              <a:rPr lang="en-US" altLang="zh-CN" dirty="0"/>
              <a:t>;</a:t>
            </a:r>
          </a:p>
          <a:p>
            <a:pPr lvl="1">
              <a:lnSpc>
                <a:spcPct val="160000"/>
              </a:lnSpc>
            </a:pPr>
            <a:r>
              <a:rPr lang="en-US" altLang="zh-CN" dirty="0"/>
              <a:t>ARP</a:t>
            </a:r>
            <a:r>
              <a:rPr lang="zh-CN" altLang="zh-CN" dirty="0"/>
              <a:t>提供一个局域性地址映射机制，服务的范围在一个</a:t>
            </a:r>
            <a:r>
              <a:rPr lang="en-US" altLang="zh-CN" dirty="0"/>
              <a:t>LAN</a:t>
            </a:r>
            <a:r>
              <a:rPr lang="zh-CN" altLang="zh-CN" dirty="0"/>
              <a:t>内</a:t>
            </a:r>
            <a:r>
              <a:rPr lang="zh-CN" altLang="en-US" dirty="0"/>
              <a:t>。</a:t>
            </a:r>
            <a:endParaRPr lang="en-US" altLang="zh-CN" dirty="0"/>
          </a:p>
        </p:txBody>
      </p:sp>
      <p:sp>
        <p:nvSpPr>
          <p:cNvPr id="3" name="标题 2">
            <a:extLst>
              <a:ext uri="{FF2B5EF4-FFF2-40B4-BE49-F238E27FC236}">
                <a16:creationId xmlns:a16="http://schemas.microsoft.com/office/drawing/2014/main" id="{8F8C543C-5DDB-421E-8F4A-DCFBD4517667}"/>
              </a:ext>
            </a:extLst>
          </p:cNvPr>
          <p:cNvSpPr>
            <a:spLocks noGrp="1"/>
          </p:cNvSpPr>
          <p:nvPr>
            <p:ph type="title"/>
          </p:nvPr>
        </p:nvSpPr>
        <p:spPr/>
        <p:txBody>
          <a:bodyPr/>
          <a:lstStyle/>
          <a:p>
            <a:r>
              <a:rPr lang="zh-CN" altLang="en-US" dirty="0"/>
              <a:t>应用层总结</a:t>
            </a:r>
          </a:p>
        </p:txBody>
      </p:sp>
      <p:sp>
        <p:nvSpPr>
          <p:cNvPr id="6" name="灯片编号占位符 5">
            <a:extLst>
              <a:ext uri="{FF2B5EF4-FFF2-40B4-BE49-F238E27FC236}">
                <a16:creationId xmlns:a16="http://schemas.microsoft.com/office/drawing/2014/main" id="{0C567FB7-285A-48FF-98D9-950DBC2559AC}"/>
              </a:ext>
            </a:extLst>
          </p:cNvPr>
          <p:cNvSpPr>
            <a:spLocks noGrp="1"/>
          </p:cNvSpPr>
          <p:nvPr>
            <p:ph type="sldNum" sz="quarter" idx="12"/>
          </p:nvPr>
        </p:nvSpPr>
        <p:spPr/>
        <p:txBody>
          <a:bodyPr/>
          <a:lstStyle/>
          <a:p>
            <a:fld id="{C8BB1146-E542-4D4E-B8E9-6919A11DDD48}" type="slidenum">
              <a:rPr lang="en-US" smtClean="0"/>
              <a:t>188</a:t>
            </a:fld>
            <a:endParaRPr lang="en-US"/>
          </a:p>
        </p:txBody>
      </p:sp>
    </p:spTree>
    <p:extLst>
      <p:ext uri="{BB962C8B-B14F-4D97-AF65-F5344CB8AC3E}">
        <p14:creationId xmlns:p14="http://schemas.microsoft.com/office/powerpoint/2010/main" val="28303789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5E90425-AF65-466C-8087-93CA8F0890C7}"/>
              </a:ext>
            </a:extLst>
          </p:cNvPr>
          <p:cNvSpPr>
            <a:spLocks noGrp="1"/>
          </p:cNvSpPr>
          <p:nvPr>
            <p:ph idx="1"/>
          </p:nvPr>
        </p:nvSpPr>
        <p:spPr/>
        <p:txBody>
          <a:bodyPr/>
          <a:lstStyle/>
          <a:p>
            <a:pPr>
              <a:lnSpc>
                <a:spcPct val="150000"/>
              </a:lnSpc>
            </a:pPr>
            <a:r>
              <a:rPr lang="zh-CN" altLang="en-US" dirty="0"/>
              <a:t>电子邮件（</a:t>
            </a:r>
            <a:r>
              <a:rPr lang="en-US" altLang="zh-CN" dirty="0"/>
              <a:t>Email</a:t>
            </a:r>
            <a:r>
              <a:rPr lang="zh-CN" altLang="en-US" dirty="0"/>
              <a:t>）是互联网上广泛使用的一种应用；</a:t>
            </a:r>
            <a:endParaRPr lang="en-US" altLang="zh-CN" dirty="0"/>
          </a:p>
          <a:p>
            <a:pPr>
              <a:lnSpc>
                <a:spcPct val="150000"/>
              </a:lnSpc>
            </a:pPr>
            <a:r>
              <a:rPr lang="zh-CN" altLang="en-US" dirty="0"/>
              <a:t>电子邮件系统应具有三个主要组成部件：</a:t>
            </a:r>
            <a:endParaRPr lang="en-US" altLang="zh-CN" dirty="0"/>
          </a:p>
          <a:p>
            <a:pPr lvl="1">
              <a:lnSpc>
                <a:spcPct val="150000"/>
              </a:lnSpc>
            </a:pPr>
            <a:r>
              <a:rPr lang="zh-CN" altLang="en-US" dirty="0"/>
              <a:t>用户代理（</a:t>
            </a:r>
            <a:r>
              <a:rPr lang="en-US" altLang="zh-CN" dirty="0"/>
              <a:t>User Agent</a:t>
            </a:r>
            <a:r>
              <a:rPr lang="zh-CN" altLang="en-US" dirty="0"/>
              <a:t>）</a:t>
            </a:r>
            <a:endParaRPr lang="en-US" altLang="zh-CN" dirty="0"/>
          </a:p>
          <a:p>
            <a:pPr lvl="1">
              <a:lnSpc>
                <a:spcPct val="150000"/>
              </a:lnSpc>
            </a:pPr>
            <a:r>
              <a:rPr lang="zh-CN" altLang="en-US" dirty="0"/>
              <a:t>邮件服务器</a:t>
            </a:r>
            <a:r>
              <a:rPr lang="en-US" altLang="zh-CN" dirty="0"/>
              <a:t>(E-mail Server)</a:t>
            </a:r>
          </a:p>
          <a:p>
            <a:pPr lvl="1">
              <a:lnSpc>
                <a:spcPct val="150000"/>
              </a:lnSpc>
            </a:pPr>
            <a:r>
              <a:rPr lang="zh-CN" altLang="en-US" dirty="0"/>
              <a:t>电子邮件传输协议</a:t>
            </a:r>
            <a:endParaRPr lang="en-US" altLang="zh-CN" dirty="0"/>
          </a:p>
          <a:p>
            <a:pPr lvl="2">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发送</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传递协议（</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SMTP</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MIME</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lvl="2">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读取协议（</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POP</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IMAP</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3" name="标题 2">
            <a:extLst>
              <a:ext uri="{FF2B5EF4-FFF2-40B4-BE49-F238E27FC236}">
                <a16:creationId xmlns:a16="http://schemas.microsoft.com/office/drawing/2014/main" id="{2A392EAB-89DD-4D65-8B24-FC67C4D1AA60}"/>
              </a:ext>
            </a:extLst>
          </p:cNvPr>
          <p:cNvSpPr>
            <a:spLocks noGrp="1"/>
          </p:cNvSpPr>
          <p:nvPr>
            <p:ph type="title"/>
          </p:nvPr>
        </p:nvSpPr>
        <p:spPr/>
        <p:txBody>
          <a:bodyPr/>
          <a:lstStyle/>
          <a:p>
            <a:r>
              <a:rPr lang="zh-CN" altLang="en-US" dirty="0"/>
              <a:t>应用层总结</a:t>
            </a:r>
          </a:p>
        </p:txBody>
      </p:sp>
      <p:sp>
        <p:nvSpPr>
          <p:cNvPr id="6" name="灯片编号占位符 5">
            <a:extLst>
              <a:ext uri="{FF2B5EF4-FFF2-40B4-BE49-F238E27FC236}">
                <a16:creationId xmlns:a16="http://schemas.microsoft.com/office/drawing/2014/main" id="{9B0EE7A7-A0B6-410F-95C6-0717437F36EC}"/>
              </a:ext>
            </a:extLst>
          </p:cNvPr>
          <p:cNvSpPr>
            <a:spLocks noGrp="1"/>
          </p:cNvSpPr>
          <p:nvPr>
            <p:ph type="sldNum" sz="quarter" idx="12"/>
          </p:nvPr>
        </p:nvSpPr>
        <p:spPr/>
        <p:txBody>
          <a:bodyPr/>
          <a:lstStyle/>
          <a:p>
            <a:fld id="{C8BB1146-E542-4D4E-B8E9-6919A11DDD48}" type="slidenum">
              <a:rPr lang="en-US" smtClean="0"/>
              <a:t>189</a:t>
            </a:fld>
            <a:endParaRPr lang="en-US"/>
          </a:p>
        </p:txBody>
      </p:sp>
    </p:spTree>
    <p:extLst>
      <p:ext uri="{BB962C8B-B14F-4D97-AF65-F5344CB8AC3E}">
        <p14:creationId xmlns:p14="http://schemas.microsoft.com/office/powerpoint/2010/main" val="1254854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标题 1">
            <a:extLst>
              <a:ext uri="{FF2B5EF4-FFF2-40B4-BE49-F238E27FC236}">
                <a16:creationId xmlns:a16="http://schemas.microsoft.com/office/drawing/2014/main" id="{C42C57BA-3BD7-46FC-B9E7-D60CF7746239}"/>
              </a:ext>
            </a:extLst>
          </p:cNvPr>
          <p:cNvSpPr>
            <a:spLocks noGrp="1"/>
          </p:cNvSpPr>
          <p:nvPr>
            <p:ph type="title"/>
          </p:nvPr>
        </p:nvSpPr>
        <p:spPr/>
        <p:txBody>
          <a:bodyPr>
            <a:noAutofit/>
          </a:bodyPr>
          <a:lstStyle/>
          <a:p>
            <a:r>
              <a:rPr kumimoji="1" lang="zh-CN" sz="3200" dirty="0">
                <a:sym typeface="+mn-ea"/>
              </a:rPr>
              <a:t>服务器进程工作方式</a:t>
            </a:r>
            <a:r>
              <a:rPr kumimoji="1" lang="zh-CN" altLang="en-US" sz="3200" dirty="0">
                <a:sym typeface="+mn-ea"/>
              </a:rPr>
              <a:t>：</a:t>
            </a:r>
            <a:r>
              <a:rPr lang="zh-CN" altLang="en-US" sz="3200" dirty="0">
                <a:sym typeface="+mn-ea"/>
              </a:rPr>
              <a:t>面向连接的</a:t>
            </a:r>
            <a:r>
              <a:rPr kumimoji="1" lang="zh-CN" altLang="en-US" sz="3200" dirty="0">
                <a:solidFill>
                  <a:srgbClr val="C00000"/>
                </a:solidFill>
                <a:sym typeface="+mn-ea"/>
              </a:rPr>
              <a:t>并发方式</a:t>
            </a:r>
            <a:r>
              <a:rPr lang="zh-CN" altLang="en-US" sz="3200" dirty="0">
                <a:sym typeface="+mn-ea"/>
              </a:rPr>
              <a:t>服务</a:t>
            </a:r>
            <a:endParaRPr lang="zh-CN" altLang="en-US" sz="3200" dirty="0"/>
          </a:p>
        </p:txBody>
      </p:sp>
      <p:sp>
        <p:nvSpPr>
          <p:cNvPr id="3" name="内容占位符 2"/>
          <p:cNvSpPr>
            <a:spLocks noGrp="1"/>
          </p:cNvSpPr>
          <p:nvPr>
            <p:ph idx="4294967295"/>
          </p:nvPr>
        </p:nvSpPr>
        <p:spPr>
          <a:xfrm>
            <a:off x="0" y="1909763"/>
            <a:ext cx="10529888" cy="4356100"/>
          </a:xfrm>
        </p:spPr>
        <p:txBody>
          <a:bodyPr>
            <a:noAutofit/>
          </a:bodyPr>
          <a:lstStyle/>
          <a:p>
            <a:pPr algn="just">
              <a:lnSpc>
                <a:spcPct val="120000"/>
              </a:lnSpc>
            </a:pPr>
            <a:endParaRPr lang="zh-CN" altLang="en-US" dirty="0">
              <a:solidFill>
                <a:schemeClr val="tx1"/>
              </a:solidFill>
              <a:cs typeface="微软雅黑" panose="020B0503020204020204" pitchFamily="34" charset="-122"/>
              <a:sym typeface="+mn-ea"/>
            </a:endParaRPr>
          </a:p>
          <a:p>
            <a:pPr algn="just">
              <a:lnSpc>
                <a:spcPct val="120000"/>
              </a:lnSpc>
            </a:pPr>
            <a:endParaRPr lang="en-US" altLang="zh-CN" dirty="0">
              <a:cs typeface="微软雅黑" panose="020B0503020204020204" pitchFamily="34" charset="-122"/>
            </a:endParaRPr>
          </a:p>
        </p:txBody>
      </p:sp>
      <p:sp>
        <p:nvSpPr>
          <p:cNvPr id="147" name="文本框 170008"/>
          <p:cNvSpPr txBox="1">
            <a:spLocks noChangeArrowheads="1"/>
          </p:cNvSpPr>
          <p:nvPr/>
        </p:nvSpPr>
        <p:spPr bwMode="auto">
          <a:xfrm>
            <a:off x="3183283" y="5910865"/>
            <a:ext cx="69344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rgbClr val="333399"/>
                </a:solidFill>
                <a:latin typeface="微软雅黑" panose="020B0503020204020204" pitchFamily="34" charset="-122"/>
                <a:ea typeface="微软雅黑" panose="020B0503020204020204" pitchFamily="34" charset="-122"/>
              </a:rPr>
              <a:t>TCP</a:t>
            </a:r>
          </a:p>
        </p:txBody>
      </p:sp>
      <p:sp>
        <p:nvSpPr>
          <p:cNvPr id="175" name="文本框 170036"/>
          <p:cNvSpPr txBox="1">
            <a:spLocks noChangeArrowheads="1"/>
          </p:cNvSpPr>
          <p:nvPr/>
        </p:nvSpPr>
        <p:spPr bwMode="auto">
          <a:xfrm>
            <a:off x="10120237" y="1851310"/>
            <a:ext cx="1482771" cy="1939290"/>
          </a:xfrm>
          <a:prstGeom prst="rect">
            <a:avLst/>
          </a:prstGeom>
          <a:noFill/>
          <a:ln w="9525">
            <a:solidFill>
              <a:srgbClr val="C00000"/>
            </a:solidFill>
            <a:miter lim="800000"/>
          </a:ln>
        </p:spPr>
        <p:txBody>
          <a:bodyPr wrap="square">
            <a:spAutoFit/>
          </a:bodyPr>
          <a:lstStyle/>
          <a:p>
            <a:pPr algn="just"/>
            <a:r>
              <a:rPr lang="zh-CN" altLang="en-US" sz="20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主服务进程也称为父服务进程，而从属服务进程又称为子服务进程。 </a:t>
            </a:r>
          </a:p>
        </p:txBody>
      </p:sp>
      <p:grpSp>
        <p:nvGrpSpPr>
          <p:cNvPr id="6" name="组合 5"/>
          <p:cNvGrpSpPr/>
          <p:nvPr/>
        </p:nvGrpSpPr>
        <p:grpSpPr>
          <a:xfrm>
            <a:off x="791164" y="1554765"/>
            <a:ext cx="9236360" cy="4751705"/>
            <a:chOff x="1049335" y="1658938"/>
            <a:chExt cx="9236360" cy="4751705"/>
          </a:xfrm>
        </p:grpSpPr>
        <p:sp>
          <p:nvSpPr>
            <p:cNvPr id="125" name="直接连接符 169985"/>
            <p:cNvSpPr>
              <a:spLocks noChangeShapeType="1"/>
            </p:cNvSpPr>
            <p:nvPr/>
          </p:nvSpPr>
          <p:spPr bwMode="auto">
            <a:xfrm>
              <a:off x="4215225" y="5148263"/>
              <a:ext cx="0" cy="220345"/>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6" name="直接连接符 169987"/>
            <p:cNvSpPr>
              <a:spLocks noChangeShapeType="1"/>
            </p:cNvSpPr>
            <p:nvPr/>
          </p:nvSpPr>
          <p:spPr bwMode="auto">
            <a:xfrm>
              <a:off x="8420008" y="3400108"/>
              <a:ext cx="0" cy="257175"/>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7" name="直接连接符 169988"/>
            <p:cNvSpPr>
              <a:spLocks noChangeShapeType="1"/>
            </p:cNvSpPr>
            <p:nvPr/>
          </p:nvSpPr>
          <p:spPr bwMode="auto">
            <a:xfrm>
              <a:off x="8901353" y="3400108"/>
              <a:ext cx="0" cy="346075"/>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8" name="直接连接符 169989"/>
            <p:cNvSpPr>
              <a:spLocks noChangeShapeType="1"/>
            </p:cNvSpPr>
            <p:nvPr/>
          </p:nvSpPr>
          <p:spPr bwMode="auto">
            <a:xfrm>
              <a:off x="9391588" y="3400108"/>
              <a:ext cx="0" cy="334645"/>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9" name="文本框 169990"/>
            <p:cNvSpPr txBox="1">
              <a:spLocks noChangeArrowheads="1"/>
            </p:cNvSpPr>
            <p:nvPr/>
          </p:nvSpPr>
          <p:spPr bwMode="auto">
            <a:xfrm>
              <a:off x="6926442" y="1942783"/>
              <a:ext cx="1035082"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9600">
                  <a:solidFill>
                    <a:srgbClr val="333399"/>
                  </a:solidFill>
                  <a:ea typeface="黑体" panose="02010609060101010101" pitchFamily="49" charset="-122"/>
                  <a:cs typeface="微软雅黑" panose="020B0503020204020204" pitchFamily="34" charset="-122"/>
                  <a:sym typeface="Wingdings" panose="05000000000000000000" pitchFamily="2" charset="2"/>
                </a:rPr>
                <a:t></a:t>
              </a:r>
            </a:p>
          </p:txBody>
        </p:sp>
        <p:sp>
          <p:nvSpPr>
            <p:cNvPr id="130" name="直接连接符 169991"/>
            <p:cNvSpPr>
              <a:spLocks noChangeShapeType="1"/>
            </p:cNvSpPr>
            <p:nvPr/>
          </p:nvSpPr>
          <p:spPr bwMode="auto">
            <a:xfrm>
              <a:off x="7420487" y="3125153"/>
              <a:ext cx="0" cy="441325"/>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1" name="矩形 169992"/>
            <p:cNvSpPr>
              <a:spLocks noChangeArrowheads="1"/>
            </p:cNvSpPr>
            <p:nvPr/>
          </p:nvSpPr>
          <p:spPr bwMode="auto">
            <a:xfrm>
              <a:off x="6651478" y="3736658"/>
              <a:ext cx="3178273" cy="1336675"/>
            </a:xfrm>
            <a:prstGeom prst="rect">
              <a:avLst/>
            </a:prstGeom>
            <a:solidFill>
              <a:srgbClr val="CCECFF"/>
            </a:solidFill>
            <a:ln w="9525">
              <a:solidFill>
                <a:srgbClr val="333399"/>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132" name="文本框 169993"/>
            <p:cNvSpPr txBox="1">
              <a:spLocks noChangeArrowheads="1"/>
            </p:cNvSpPr>
            <p:nvPr/>
          </p:nvSpPr>
          <p:spPr bwMode="auto">
            <a:xfrm>
              <a:off x="9098209" y="4681538"/>
              <a:ext cx="944909"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33399"/>
                  </a:solidFill>
                  <a:latin typeface="微软雅黑" panose="020B0503020204020204" pitchFamily="34" charset="-122"/>
                  <a:ea typeface="微软雅黑" panose="020B0503020204020204" pitchFamily="34" charset="-122"/>
                </a:rPr>
                <a:t>TCP</a:t>
              </a:r>
            </a:p>
          </p:txBody>
        </p:sp>
        <p:sp>
          <p:nvSpPr>
            <p:cNvPr id="133" name="矩形 169994"/>
            <p:cNvSpPr>
              <a:spLocks noChangeArrowheads="1"/>
            </p:cNvSpPr>
            <p:nvPr/>
          </p:nvSpPr>
          <p:spPr bwMode="auto">
            <a:xfrm>
              <a:off x="3465585" y="3195638"/>
              <a:ext cx="1481501" cy="957580"/>
            </a:xfrm>
            <a:prstGeom prst="rect">
              <a:avLst/>
            </a:prstGeom>
            <a:solidFill>
              <a:srgbClr val="CCECFF"/>
            </a:solidFill>
            <a:ln w="9525">
              <a:solidFill>
                <a:srgbClr val="333399"/>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134" name="文本框 169995"/>
            <p:cNvSpPr txBox="1">
              <a:spLocks noChangeArrowheads="1"/>
            </p:cNvSpPr>
            <p:nvPr/>
          </p:nvSpPr>
          <p:spPr bwMode="auto">
            <a:xfrm>
              <a:off x="3435104" y="3746183"/>
              <a:ext cx="69344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rgbClr val="333399"/>
                  </a:solidFill>
                  <a:latin typeface="微软雅黑" panose="020B0503020204020204" pitchFamily="34" charset="-122"/>
                  <a:ea typeface="微软雅黑" panose="020B0503020204020204" pitchFamily="34" charset="-122"/>
                </a:rPr>
                <a:t>TCP</a:t>
              </a:r>
            </a:p>
          </p:txBody>
        </p:sp>
        <p:sp>
          <p:nvSpPr>
            <p:cNvPr id="135" name="文本框 169996"/>
            <p:cNvSpPr txBox="1">
              <a:spLocks noChangeArrowheads="1"/>
            </p:cNvSpPr>
            <p:nvPr/>
          </p:nvSpPr>
          <p:spPr bwMode="auto">
            <a:xfrm>
              <a:off x="3863742" y="2053908"/>
              <a:ext cx="71566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rPr>
                <a:t></a:t>
              </a:r>
            </a:p>
          </p:txBody>
        </p:sp>
        <p:sp>
          <p:nvSpPr>
            <p:cNvPr id="136" name="文本框 169997"/>
            <p:cNvSpPr txBox="1">
              <a:spLocks noChangeArrowheads="1"/>
            </p:cNvSpPr>
            <p:nvPr/>
          </p:nvSpPr>
          <p:spPr bwMode="auto">
            <a:xfrm>
              <a:off x="3370332" y="1887538"/>
              <a:ext cx="74297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solidFill>
                    <a:srgbClr val="333399"/>
                  </a:solidFill>
                  <a:latin typeface="微软雅黑" panose="020B0503020204020204" pitchFamily="34" charset="-122"/>
                  <a:ea typeface="微软雅黑" panose="020B0503020204020204" pitchFamily="34" charset="-122"/>
                </a:rPr>
                <a:t>客户进程</a:t>
              </a:r>
            </a:p>
          </p:txBody>
        </p:sp>
        <p:sp>
          <p:nvSpPr>
            <p:cNvPr id="137" name="直接连接符 169998"/>
            <p:cNvSpPr>
              <a:spLocks noChangeShapeType="1"/>
            </p:cNvSpPr>
            <p:nvPr/>
          </p:nvSpPr>
          <p:spPr bwMode="auto">
            <a:xfrm flipH="1">
              <a:off x="4203477" y="2846388"/>
              <a:ext cx="0" cy="25019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 name="文本框 169999"/>
            <p:cNvSpPr txBox="1">
              <a:spLocks noChangeArrowheads="1"/>
            </p:cNvSpPr>
            <p:nvPr/>
          </p:nvSpPr>
          <p:spPr bwMode="auto">
            <a:xfrm>
              <a:off x="2755633" y="2798763"/>
              <a:ext cx="145419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rPr>
                <a:t>客户套接字</a:t>
              </a:r>
            </a:p>
          </p:txBody>
        </p:sp>
        <p:sp>
          <p:nvSpPr>
            <p:cNvPr id="139" name="文本框 170000"/>
            <p:cNvSpPr txBox="1">
              <a:spLocks noChangeArrowheads="1"/>
            </p:cNvSpPr>
            <p:nvPr/>
          </p:nvSpPr>
          <p:spPr bwMode="auto">
            <a:xfrm>
              <a:off x="9745929" y="2306638"/>
              <a:ext cx="438164" cy="146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90000"/>
                </a:lnSpc>
              </a:pPr>
              <a:r>
                <a:rPr lang="zh-CN" altLang="en-US" sz="2000">
                  <a:solidFill>
                    <a:srgbClr val="333399"/>
                  </a:solidFill>
                  <a:latin typeface="微软雅黑" panose="020B0503020204020204" pitchFamily="34" charset="-122"/>
                  <a:ea typeface="微软雅黑" panose="020B0503020204020204" pitchFamily="34" charset="-122"/>
                </a:rPr>
                <a:t>临</a:t>
              </a:r>
            </a:p>
            <a:p>
              <a:pPr>
                <a:lnSpc>
                  <a:spcPct val="90000"/>
                </a:lnSpc>
              </a:pPr>
              <a:r>
                <a:rPr lang="zh-CN" altLang="en-US" sz="2000">
                  <a:solidFill>
                    <a:srgbClr val="333399"/>
                  </a:solidFill>
                  <a:latin typeface="微软雅黑" panose="020B0503020204020204" pitchFamily="34" charset="-122"/>
                  <a:ea typeface="微软雅黑" panose="020B0503020204020204" pitchFamily="34" charset="-122"/>
                </a:rPr>
                <a:t>时</a:t>
              </a:r>
            </a:p>
            <a:p>
              <a:pPr>
                <a:lnSpc>
                  <a:spcPct val="90000"/>
                </a:lnSpc>
              </a:pPr>
              <a:r>
                <a:rPr lang="zh-CN" altLang="en-US" sz="2000">
                  <a:solidFill>
                    <a:srgbClr val="333399"/>
                  </a:solidFill>
                  <a:latin typeface="微软雅黑" panose="020B0503020204020204" pitchFamily="34" charset="-122"/>
                  <a:ea typeface="微软雅黑" panose="020B0503020204020204" pitchFamily="34" charset="-122"/>
                </a:rPr>
                <a:t>套</a:t>
              </a:r>
            </a:p>
            <a:p>
              <a:pPr>
                <a:lnSpc>
                  <a:spcPct val="90000"/>
                </a:lnSpc>
              </a:pPr>
              <a:r>
                <a:rPr lang="zh-CN" altLang="en-US" sz="2000">
                  <a:solidFill>
                    <a:srgbClr val="333399"/>
                  </a:solidFill>
                  <a:latin typeface="微软雅黑" panose="020B0503020204020204" pitchFamily="34" charset="-122"/>
                  <a:ea typeface="微软雅黑" panose="020B0503020204020204" pitchFamily="34" charset="-122"/>
                </a:rPr>
                <a:t>接</a:t>
              </a:r>
            </a:p>
            <a:p>
              <a:pPr>
                <a:lnSpc>
                  <a:spcPct val="90000"/>
                </a:lnSpc>
              </a:pPr>
              <a:r>
                <a:rPr lang="zh-CN" altLang="en-US" sz="2000">
                  <a:solidFill>
                    <a:srgbClr val="333399"/>
                  </a:solidFill>
                  <a:latin typeface="微软雅黑" panose="020B0503020204020204" pitchFamily="34" charset="-122"/>
                  <a:ea typeface="微软雅黑" panose="020B0503020204020204" pitchFamily="34" charset="-122"/>
                </a:rPr>
                <a:t>字</a:t>
              </a:r>
            </a:p>
          </p:txBody>
        </p:sp>
        <p:sp>
          <p:nvSpPr>
            <p:cNvPr id="140" name="矩形 170001"/>
            <p:cNvSpPr>
              <a:spLocks noChangeArrowheads="1"/>
            </p:cNvSpPr>
            <p:nvPr/>
          </p:nvSpPr>
          <p:spPr bwMode="auto">
            <a:xfrm>
              <a:off x="1774527" y="4012883"/>
              <a:ext cx="1480866" cy="956945"/>
            </a:xfrm>
            <a:prstGeom prst="rect">
              <a:avLst/>
            </a:prstGeom>
            <a:solidFill>
              <a:srgbClr val="CCECFF"/>
            </a:solidFill>
            <a:ln w="9525">
              <a:solidFill>
                <a:srgbClr val="333399"/>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141" name="文本框 170002"/>
            <p:cNvSpPr txBox="1">
              <a:spLocks noChangeArrowheads="1"/>
            </p:cNvSpPr>
            <p:nvPr/>
          </p:nvSpPr>
          <p:spPr bwMode="auto">
            <a:xfrm>
              <a:off x="1774527" y="4573588"/>
              <a:ext cx="69344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rgbClr val="333399"/>
                  </a:solidFill>
                  <a:latin typeface="微软雅黑" panose="020B0503020204020204" pitchFamily="34" charset="-122"/>
                  <a:ea typeface="微软雅黑" panose="020B0503020204020204" pitchFamily="34" charset="-122"/>
                </a:rPr>
                <a:t>TCP</a:t>
              </a:r>
            </a:p>
          </p:txBody>
        </p:sp>
        <p:sp>
          <p:nvSpPr>
            <p:cNvPr id="142" name="文本框 170003"/>
            <p:cNvSpPr txBox="1">
              <a:spLocks noChangeArrowheads="1"/>
            </p:cNvSpPr>
            <p:nvPr/>
          </p:nvSpPr>
          <p:spPr bwMode="auto">
            <a:xfrm>
              <a:off x="2173320" y="2846388"/>
              <a:ext cx="71630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rPr>
                <a:t></a:t>
              </a:r>
            </a:p>
          </p:txBody>
        </p:sp>
        <p:sp>
          <p:nvSpPr>
            <p:cNvPr id="143" name="文本框 170004"/>
            <p:cNvSpPr txBox="1">
              <a:spLocks noChangeArrowheads="1"/>
            </p:cNvSpPr>
            <p:nvPr/>
          </p:nvSpPr>
          <p:spPr bwMode="auto">
            <a:xfrm>
              <a:off x="1674829" y="2725738"/>
              <a:ext cx="72709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solidFill>
                    <a:srgbClr val="333399"/>
                  </a:solidFill>
                  <a:latin typeface="微软雅黑" panose="020B0503020204020204" pitchFamily="34" charset="-122"/>
                  <a:ea typeface="微软雅黑" panose="020B0503020204020204" pitchFamily="34" charset="-122"/>
                </a:rPr>
                <a:t>客户进程</a:t>
              </a:r>
            </a:p>
          </p:txBody>
        </p:sp>
        <p:sp>
          <p:nvSpPr>
            <p:cNvPr id="144" name="直接连接符 170005"/>
            <p:cNvSpPr>
              <a:spLocks noChangeShapeType="1"/>
            </p:cNvSpPr>
            <p:nvPr/>
          </p:nvSpPr>
          <p:spPr bwMode="auto">
            <a:xfrm flipH="1">
              <a:off x="2497180" y="3625533"/>
              <a:ext cx="0" cy="26289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5" name="文本框 170006"/>
            <p:cNvSpPr txBox="1">
              <a:spLocks noChangeArrowheads="1"/>
            </p:cNvSpPr>
            <p:nvPr/>
          </p:nvSpPr>
          <p:spPr bwMode="auto">
            <a:xfrm>
              <a:off x="1049335" y="3615373"/>
              <a:ext cx="144784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rPr>
                <a:t>客户套接字</a:t>
              </a:r>
            </a:p>
          </p:txBody>
        </p:sp>
        <p:sp>
          <p:nvSpPr>
            <p:cNvPr id="146" name="矩形 170007"/>
            <p:cNvSpPr>
              <a:spLocks noChangeArrowheads="1"/>
            </p:cNvSpPr>
            <p:nvPr/>
          </p:nvSpPr>
          <p:spPr bwMode="auto">
            <a:xfrm>
              <a:off x="3465585" y="5453063"/>
              <a:ext cx="1481501" cy="957580"/>
            </a:xfrm>
            <a:prstGeom prst="rect">
              <a:avLst/>
            </a:prstGeom>
            <a:solidFill>
              <a:srgbClr val="CCECFF"/>
            </a:solidFill>
            <a:ln w="9525">
              <a:solidFill>
                <a:srgbClr val="333399"/>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148" name="文本框 170009"/>
            <p:cNvSpPr txBox="1">
              <a:spLocks noChangeArrowheads="1"/>
            </p:cNvSpPr>
            <p:nvPr/>
          </p:nvSpPr>
          <p:spPr bwMode="auto">
            <a:xfrm>
              <a:off x="3863742" y="4373732"/>
              <a:ext cx="71757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rPr>
                <a:t></a:t>
              </a:r>
            </a:p>
          </p:txBody>
        </p:sp>
        <p:sp>
          <p:nvSpPr>
            <p:cNvPr id="149" name="文本框 170010"/>
            <p:cNvSpPr txBox="1">
              <a:spLocks noChangeArrowheads="1"/>
            </p:cNvSpPr>
            <p:nvPr/>
          </p:nvSpPr>
          <p:spPr bwMode="auto">
            <a:xfrm>
              <a:off x="3404333" y="4325938"/>
              <a:ext cx="75122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dirty="0">
                  <a:solidFill>
                    <a:srgbClr val="333399"/>
                  </a:solidFill>
                  <a:latin typeface="微软雅黑" panose="020B0503020204020204" pitchFamily="34" charset="-122"/>
                  <a:ea typeface="微软雅黑" panose="020B0503020204020204" pitchFamily="34" charset="-122"/>
                </a:rPr>
                <a:t>客户进程</a:t>
              </a:r>
            </a:p>
          </p:txBody>
        </p:sp>
        <p:grpSp>
          <p:nvGrpSpPr>
            <p:cNvPr id="150" name="组合 170011"/>
            <p:cNvGrpSpPr/>
            <p:nvPr/>
          </p:nvGrpSpPr>
          <p:grpSpPr bwMode="auto">
            <a:xfrm>
              <a:off x="2377796" y="3098483"/>
              <a:ext cx="1966656" cy="2489200"/>
              <a:chOff x="0" y="0"/>
              <a:chExt cx="1239" cy="1568"/>
            </a:xfrm>
          </p:grpSpPr>
          <p:sp>
            <p:nvSpPr>
              <p:cNvPr id="151" name="矩形 170012"/>
              <p:cNvSpPr>
                <a:spLocks noChangeArrowheads="1"/>
              </p:cNvSpPr>
              <p:nvPr/>
            </p:nvSpPr>
            <p:spPr bwMode="auto">
              <a:xfrm>
                <a:off x="1091" y="0"/>
                <a:ext cx="122" cy="130"/>
              </a:xfrm>
              <a:prstGeom prst="rect">
                <a:avLst/>
              </a:prstGeom>
              <a:solidFill>
                <a:schemeClr val="bg1"/>
              </a:solidFill>
              <a:ln w="19050">
                <a:solidFill>
                  <a:srgbClr val="333399"/>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152" name="矩形 170013"/>
              <p:cNvSpPr>
                <a:spLocks noChangeArrowheads="1"/>
              </p:cNvSpPr>
              <p:nvPr/>
            </p:nvSpPr>
            <p:spPr bwMode="auto">
              <a:xfrm>
                <a:off x="0" y="515"/>
                <a:ext cx="147" cy="132"/>
              </a:xfrm>
              <a:prstGeom prst="rect">
                <a:avLst/>
              </a:prstGeom>
              <a:solidFill>
                <a:schemeClr val="bg1"/>
              </a:solidFill>
              <a:ln w="19050">
                <a:solidFill>
                  <a:srgbClr val="333399"/>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153" name="矩形 170014"/>
              <p:cNvSpPr>
                <a:spLocks noChangeArrowheads="1"/>
              </p:cNvSpPr>
              <p:nvPr/>
            </p:nvSpPr>
            <p:spPr bwMode="auto">
              <a:xfrm>
                <a:off x="1091" y="1422"/>
                <a:ext cx="148" cy="146"/>
              </a:xfrm>
              <a:prstGeom prst="rect">
                <a:avLst/>
              </a:prstGeom>
              <a:solidFill>
                <a:schemeClr val="bg1"/>
              </a:solidFill>
              <a:ln w="19050">
                <a:solidFill>
                  <a:srgbClr val="333399"/>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154" name="文本框 170015"/>
            <p:cNvSpPr txBox="1">
              <a:spLocks noChangeArrowheads="1"/>
            </p:cNvSpPr>
            <p:nvPr/>
          </p:nvSpPr>
          <p:spPr bwMode="auto">
            <a:xfrm>
              <a:off x="2743566" y="5070314"/>
              <a:ext cx="145419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rPr>
                <a:t>客户套接字</a:t>
              </a:r>
            </a:p>
          </p:txBody>
        </p:sp>
        <p:sp>
          <p:nvSpPr>
            <p:cNvPr id="155" name="文本框 170016"/>
            <p:cNvSpPr txBox="1">
              <a:spLocks noChangeArrowheads="1"/>
            </p:cNvSpPr>
            <p:nvPr/>
          </p:nvSpPr>
          <p:spPr bwMode="auto">
            <a:xfrm>
              <a:off x="9047407" y="2625408"/>
              <a:ext cx="71757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a:solidFill>
                    <a:srgbClr val="333399"/>
                  </a:solidFill>
                  <a:ea typeface="黑体" panose="02010609060101010101" pitchFamily="49" charset="-122"/>
                  <a:cs typeface="微软雅黑" panose="020B0503020204020204" pitchFamily="34" charset="-122"/>
                  <a:sym typeface="Wingdings" panose="05000000000000000000" pitchFamily="2" charset="2"/>
                </a:rPr>
                <a:t></a:t>
              </a:r>
            </a:p>
          </p:txBody>
        </p:sp>
        <p:sp>
          <p:nvSpPr>
            <p:cNvPr id="156" name="任意多边形 170017"/>
            <p:cNvSpPr>
              <a:spLocks noChangeArrowheads="1"/>
            </p:cNvSpPr>
            <p:nvPr/>
          </p:nvSpPr>
          <p:spPr bwMode="auto">
            <a:xfrm>
              <a:off x="4205382" y="3673158"/>
              <a:ext cx="5178585" cy="2131695"/>
            </a:xfrm>
            <a:custGeom>
              <a:avLst/>
              <a:gdLst>
                <a:gd name="T0" fmla="*/ 0 w 3354"/>
                <a:gd name="T1" fmla="*/ 900 h 996"/>
                <a:gd name="T2" fmla="*/ 0 w 3354"/>
                <a:gd name="T3" fmla="*/ 996 h 996"/>
                <a:gd name="T4" fmla="*/ 1350 w 3354"/>
                <a:gd name="T5" fmla="*/ 354 h 996"/>
                <a:gd name="T6" fmla="*/ 3348 w 3354"/>
                <a:gd name="T7" fmla="*/ 354 h 996"/>
                <a:gd name="T8" fmla="*/ 3354 w 3354"/>
                <a:gd name="T9" fmla="*/ 0 h 996"/>
              </a:gdLst>
              <a:ahLst/>
              <a:cxnLst>
                <a:cxn ang="0">
                  <a:pos x="T0" y="T1"/>
                </a:cxn>
                <a:cxn ang="0">
                  <a:pos x="T2" y="T3"/>
                </a:cxn>
                <a:cxn ang="0">
                  <a:pos x="T4" y="T5"/>
                </a:cxn>
                <a:cxn ang="0">
                  <a:pos x="T6" y="T7"/>
                </a:cxn>
                <a:cxn ang="0">
                  <a:pos x="T8" y="T9"/>
                </a:cxn>
              </a:cxnLst>
              <a:rect l="0" t="0" r="r" b="b"/>
              <a:pathLst>
                <a:path w="3354" h="996">
                  <a:moveTo>
                    <a:pt x="0" y="900"/>
                  </a:moveTo>
                  <a:lnTo>
                    <a:pt x="0" y="996"/>
                  </a:lnTo>
                  <a:lnTo>
                    <a:pt x="1350" y="354"/>
                  </a:lnTo>
                  <a:lnTo>
                    <a:pt x="3348" y="354"/>
                  </a:lnTo>
                  <a:lnTo>
                    <a:pt x="3354" y="0"/>
                  </a:lnTo>
                </a:path>
              </a:pathLst>
            </a:custGeom>
            <a:noFill/>
            <a:ln w="28575">
              <a:solidFill>
                <a:srgbClr val="333399"/>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7" name="文本框 170018"/>
            <p:cNvSpPr txBox="1">
              <a:spLocks noChangeArrowheads="1"/>
            </p:cNvSpPr>
            <p:nvPr/>
          </p:nvSpPr>
          <p:spPr bwMode="auto">
            <a:xfrm>
              <a:off x="8533041" y="2619058"/>
              <a:ext cx="71630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a:solidFill>
                    <a:srgbClr val="333399"/>
                  </a:solidFill>
                  <a:ea typeface="黑体" panose="02010609060101010101" pitchFamily="49" charset="-122"/>
                  <a:cs typeface="微软雅黑" panose="020B0503020204020204" pitchFamily="34" charset="-122"/>
                  <a:sym typeface="Wingdings" panose="05000000000000000000" pitchFamily="2" charset="2"/>
                </a:rPr>
                <a:t></a:t>
              </a:r>
            </a:p>
          </p:txBody>
        </p:sp>
        <p:sp>
          <p:nvSpPr>
            <p:cNvPr id="158" name="任意多边形 170019"/>
            <p:cNvSpPr>
              <a:spLocks noChangeArrowheads="1"/>
            </p:cNvSpPr>
            <p:nvPr/>
          </p:nvSpPr>
          <p:spPr bwMode="auto">
            <a:xfrm>
              <a:off x="2511150" y="3685858"/>
              <a:ext cx="6389567" cy="628650"/>
            </a:xfrm>
            <a:custGeom>
              <a:avLst/>
              <a:gdLst>
                <a:gd name="T0" fmla="*/ 0 w 4140"/>
                <a:gd name="T1" fmla="*/ 228 h 294"/>
                <a:gd name="T2" fmla="*/ 0 w 4140"/>
                <a:gd name="T3" fmla="*/ 294 h 294"/>
                <a:gd name="T4" fmla="*/ 4140 w 4140"/>
                <a:gd name="T5" fmla="*/ 294 h 294"/>
                <a:gd name="T6" fmla="*/ 4140 w 4140"/>
                <a:gd name="T7" fmla="*/ 0 h 294"/>
              </a:gdLst>
              <a:ahLst/>
              <a:cxnLst>
                <a:cxn ang="0">
                  <a:pos x="T0" y="T1"/>
                </a:cxn>
                <a:cxn ang="0">
                  <a:pos x="T2" y="T3"/>
                </a:cxn>
                <a:cxn ang="0">
                  <a:pos x="T4" y="T5"/>
                </a:cxn>
                <a:cxn ang="0">
                  <a:pos x="T6" y="T7"/>
                </a:cxn>
              </a:cxnLst>
              <a:rect l="0" t="0" r="r" b="b"/>
              <a:pathLst>
                <a:path w="4140" h="294">
                  <a:moveTo>
                    <a:pt x="0" y="228"/>
                  </a:moveTo>
                  <a:lnTo>
                    <a:pt x="0" y="294"/>
                  </a:lnTo>
                  <a:lnTo>
                    <a:pt x="4140" y="294"/>
                  </a:lnTo>
                  <a:lnTo>
                    <a:pt x="4140" y="0"/>
                  </a:lnTo>
                </a:path>
              </a:pathLst>
            </a:custGeom>
            <a:noFill/>
            <a:ln w="28575">
              <a:solidFill>
                <a:srgbClr val="333399"/>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9" name="文本框 170020"/>
            <p:cNvSpPr txBox="1">
              <a:spLocks noChangeArrowheads="1"/>
            </p:cNvSpPr>
            <p:nvPr/>
          </p:nvSpPr>
          <p:spPr bwMode="auto">
            <a:xfrm>
              <a:off x="8064397" y="2625408"/>
              <a:ext cx="71566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a:solidFill>
                    <a:srgbClr val="333399"/>
                  </a:solidFill>
                  <a:ea typeface="黑体" panose="02010609060101010101" pitchFamily="49" charset="-122"/>
                  <a:cs typeface="微软雅黑" panose="020B0503020204020204" pitchFamily="34" charset="-122"/>
                  <a:sym typeface="Wingdings" panose="05000000000000000000" pitchFamily="2" charset="2"/>
                </a:rPr>
                <a:t></a:t>
              </a:r>
            </a:p>
          </p:txBody>
        </p:sp>
        <p:sp>
          <p:nvSpPr>
            <p:cNvPr id="160" name="任意多边形 170021"/>
            <p:cNvSpPr>
              <a:spLocks noChangeArrowheads="1"/>
            </p:cNvSpPr>
            <p:nvPr/>
          </p:nvSpPr>
          <p:spPr bwMode="auto">
            <a:xfrm>
              <a:off x="4205382" y="3325813"/>
              <a:ext cx="4224786" cy="873125"/>
            </a:xfrm>
            <a:custGeom>
              <a:avLst/>
              <a:gdLst>
                <a:gd name="T0" fmla="*/ 0 w 2736"/>
                <a:gd name="T1" fmla="*/ 0 h 408"/>
                <a:gd name="T2" fmla="*/ 0 w 2736"/>
                <a:gd name="T3" fmla="*/ 84 h 408"/>
                <a:gd name="T4" fmla="*/ 1362 w 2736"/>
                <a:gd name="T5" fmla="*/ 408 h 408"/>
                <a:gd name="T6" fmla="*/ 2724 w 2736"/>
                <a:gd name="T7" fmla="*/ 408 h 408"/>
                <a:gd name="T8" fmla="*/ 2736 w 2736"/>
                <a:gd name="T9" fmla="*/ 210 h 408"/>
              </a:gdLst>
              <a:ahLst/>
              <a:cxnLst>
                <a:cxn ang="0">
                  <a:pos x="T0" y="T1"/>
                </a:cxn>
                <a:cxn ang="0">
                  <a:pos x="T2" y="T3"/>
                </a:cxn>
                <a:cxn ang="0">
                  <a:pos x="T4" y="T5"/>
                </a:cxn>
                <a:cxn ang="0">
                  <a:pos x="T6" y="T7"/>
                </a:cxn>
                <a:cxn ang="0">
                  <a:pos x="T8" y="T9"/>
                </a:cxn>
              </a:cxnLst>
              <a:rect l="0" t="0" r="r" b="b"/>
              <a:pathLst>
                <a:path w="2736" h="408">
                  <a:moveTo>
                    <a:pt x="0" y="0"/>
                  </a:moveTo>
                  <a:lnTo>
                    <a:pt x="0" y="84"/>
                  </a:lnTo>
                  <a:lnTo>
                    <a:pt x="1362" y="408"/>
                  </a:lnTo>
                  <a:lnTo>
                    <a:pt x="2724" y="408"/>
                  </a:lnTo>
                  <a:lnTo>
                    <a:pt x="2736" y="210"/>
                  </a:lnTo>
                </a:path>
              </a:pathLst>
            </a:custGeom>
            <a:noFill/>
            <a:ln w="28575">
              <a:solidFill>
                <a:srgbClr val="333399"/>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1" name="文本框 170022"/>
            <p:cNvSpPr txBox="1">
              <a:spLocks noChangeArrowheads="1"/>
            </p:cNvSpPr>
            <p:nvPr/>
          </p:nvSpPr>
          <p:spPr bwMode="auto">
            <a:xfrm>
              <a:off x="6580356" y="1801813"/>
              <a:ext cx="14529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主服务进程</a:t>
              </a:r>
            </a:p>
          </p:txBody>
        </p:sp>
        <p:sp>
          <p:nvSpPr>
            <p:cNvPr id="162" name="矩形 170023"/>
            <p:cNvSpPr>
              <a:spLocks noChangeArrowheads="1"/>
            </p:cNvSpPr>
            <p:nvPr/>
          </p:nvSpPr>
          <p:spPr bwMode="auto">
            <a:xfrm>
              <a:off x="7243951" y="3530283"/>
              <a:ext cx="363866" cy="374650"/>
            </a:xfrm>
            <a:prstGeom prst="rect">
              <a:avLst/>
            </a:prstGeom>
            <a:solidFill>
              <a:schemeClr val="bg1"/>
            </a:solidFill>
            <a:ln w="28575">
              <a:solidFill>
                <a:srgbClr val="333399"/>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163" name="直接连接符 170024"/>
            <p:cNvSpPr>
              <a:spLocks noChangeShapeType="1"/>
            </p:cNvSpPr>
            <p:nvPr/>
          </p:nvSpPr>
          <p:spPr bwMode="auto">
            <a:xfrm flipH="1">
              <a:off x="8542566" y="3332163"/>
              <a:ext cx="1329096" cy="250825"/>
            </a:xfrm>
            <a:prstGeom prst="line">
              <a:avLst/>
            </a:prstGeom>
            <a:noFill/>
            <a:ln w="19050">
              <a:solidFill>
                <a:srgbClr val="333399"/>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64" name="文本框 170025"/>
            <p:cNvSpPr txBox="1">
              <a:spLocks noChangeArrowheads="1"/>
            </p:cNvSpPr>
            <p:nvPr/>
          </p:nvSpPr>
          <p:spPr bwMode="auto">
            <a:xfrm>
              <a:off x="4489236" y="4284663"/>
              <a:ext cx="1271309"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TCP </a:t>
              </a:r>
              <a:r>
                <a:rPr lang="zh-CN" altLang="en-US" sz="20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连接</a:t>
              </a:r>
            </a:p>
          </p:txBody>
        </p:sp>
        <p:sp>
          <p:nvSpPr>
            <p:cNvPr id="165" name="文本框 170026"/>
            <p:cNvSpPr txBox="1">
              <a:spLocks noChangeArrowheads="1"/>
            </p:cNvSpPr>
            <p:nvPr/>
          </p:nvSpPr>
          <p:spPr bwMode="auto">
            <a:xfrm>
              <a:off x="4830877" y="2552383"/>
              <a:ext cx="221621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zh-CN" altLang="en-US" sz="2000">
                  <a:solidFill>
                    <a:srgbClr val="333399"/>
                  </a:solidFill>
                  <a:latin typeface="微软雅黑" panose="020B0503020204020204" pitchFamily="34" charset="-122"/>
                  <a:ea typeface="微软雅黑" panose="020B0503020204020204" pitchFamily="34" charset="-122"/>
                </a:rPr>
                <a:t>仅用于接受</a:t>
              </a:r>
            </a:p>
            <a:p>
              <a:pPr algn="ctr">
                <a:lnSpc>
                  <a:spcPct val="90000"/>
                </a:lnSpc>
              </a:pPr>
              <a:r>
                <a:rPr lang="zh-CN" altLang="en-US" sz="2000">
                  <a:solidFill>
                    <a:srgbClr val="333399"/>
                  </a:solidFill>
                  <a:latin typeface="微软雅黑" panose="020B0503020204020204" pitchFamily="34" charset="-122"/>
                  <a:ea typeface="微软雅黑" panose="020B0503020204020204" pitchFamily="34" charset="-122"/>
                </a:rPr>
                <a:t>服务请求的套接字</a:t>
              </a:r>
            </a:p>
          </p:txBody>
        </p:sp>
        <p:sp>
          <p:nvSpPr>
            <p:cNvPr id="166" name="椭圆 170027"/>
            <p:cNvSpPr>
              <a:spLocks noChangeArrowheads="1"/>
            </p:cNvSpPr>
            <p:nvPr/>
          </p:nvSpPr>
          <p:spPr bwMode="auto">
            <a:xfrm>
              <a:off x="5762451" y="3736658"/>
              <a:ext cx="147325" cy="1233170"/>
            </a:xfrm>
            <a:prstGeom prst="ellipse">
              <a:avLst/>
            </a:prstGeom>
            <a:noFill/>
            <a:ln w="28575">
              <a:solidFill>
                <a:schemeClr val="tx1"/>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167" name="组合 170028"/>
            <p:cNvGrpSpPr/>
            <p:nvPr/>
          </p:nvGrpSpPr>
          <p:grpSpPr bwMode="auto">
            <a:xfrm>
              <a:off x="8308879" y="3603308"/>
              <a:ext cx="1179231" cy="223520"/>
              <a:chOff x="0" y="0"/>
              <a:chExt cx="743" cy="141"/>
            </a:xfrm>
          </p:grpSpPr>
          <p:sp>
            <p:nvSpPr>
              <p:cNvPr id="168" name="矩形 170029"/>
              <p:cNvSpPr>
                <a:spLocks noChangeArrowheads="1"/>
              </p:cNvSpPr>
              <p:nvPr/>
            </p:nvSpPr>
            <p:spPr bwMode="auto">
              <a:xfrm>
                <a:off x="610" y="0"/>
                <a:ext cx="133" cy="140"/>
              </a:xfrm>
              <a:prstGeom prst="rect">
                <a:avLst/>
              </a:prstGeom>
              <a:solidFill>
                <a:schemeClr val="bg1"/>
              </a:solidFill>
              <a:ln w="28575">
                <a:solidFill>
                  <a:srgbClr val="333399"/>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169" name="矩形 170030"/>
              <p:cNvSpPr>
                <a:spLocks noChangeArrowheads="1"/>
              </p:cNvSpPr>
              <p:nvPr/>
            </p:nvSpPr>
            <p:spPr bwMode="auto">
              <a:xfrm>
                <a:off x="313" y="1"/>
                <a:ext cx="132" cy="139"/>
              </a:xfrm>
              <a:prstGeom prst="rect">
                <a:avLst/>
              </a:prstGeom>
              <a:solidFill>
                <a:schemeClr val="bg1"/>
              </a:solidFill>
              <a:ln w="28575">
                <a:solidFill>
                  <a:srgbClr val="333399"/>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170" name="矩形 170031"/>
              <p:cNvSpPr>
                <a:spLocks noChangeArrowheads="1"/>
              </p:cNvSpPr>
              <p:nvPr/>
            </p:nvSpPr>
            <p:spPr bwMode="auto">
              <a:xfrm>
                <a:off x="0" y="1"/>
                <a:ext cx="140" cy="140"/>
              </a:xfrm>
              <a:prstGeom prst="rect">
                <a:avLst/>
              </a:prstGeom>
              <a:solidFill>
                <a:schemeClr val="bg1"/>
              </a:solidFill>
              <a:ln w="28575">
                <a:solidFill>
                  <a:srgbClr val="333399"/>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171" name="任意多边形 170032"/>
            <p:cNvSpPr>
              <a:spLocks noChangeArrowheads="1"/>
            </p:cNvSpPr>
            <p:nvPr/>
          </p:nvSpPr>
          <p:spPr bwMode="auto">
            <a:xfrm>
              <a:off x="8089797" y="2031683"/>
              <a:ext cx="810920" cy="337820"/>
            </a:xfrm>
            <a:custGeom>
              <a:avLst/>
              <a:gdLst>
                <a:gd name="T0" fmla="*/ 0 w 592"/>
                <a:gd name="T1" fmla="*/ 0 h 240"/>
                <a:gd name="T2" fmla="*/ 592 w 592"/>
                <a:gd name="T3" fmla="*/ 0 h 240"/>
                <a:gd name="T4" fmla="*/ 584 w 592"/>
                <a:gd name="T5" fmla="*/ 240 h 240"/>
              </a:gdLst>
              <a:ahLst/>
              <a:cxnLst>
                <a:cxn ang="0">
                  <a:pos x="T0" y="T1"/>
                </a:cxn>
                <a:cxn ang="0">
                  <a:pos x="T2" y="T3"/>
                </a:cxn>
                <a:cxn ang="0">
                  <a:pos x="T4" y="T5"/>
                </a:cxn>
              </a:cxnLst>
              <a:rect l="0" t="0" r="r" b="b"/>
              <a:pathLst>
                <a:path w="592" h="240">
                  <a:moveTo>
                    <a:pt x="0" y="0"/>
                  </a:moveTo>
                  <a:lnTo>
                    <a:pt x="592" y="0"/>
                  </a:lnTo>
                  <a:lnTo>
                    <a:pt x="584" y="240"/>
                  </a:lnTo>
                </a:path>
              </a:pathLst>
            </a:custGeom>
            <a:noFill/>
            <a:ln w="38100">
              <a:solidFill>
                <a:schemeClr val="hlink"/>
              </a:solidFill>
              <a:rou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2" name="左大括号 170033"/>
            <p:cNvSpPr/>
            <p:nvPr/>
          </p:nvSpPr>
          <p:spPr bwMode="auto">
            <a:xfrm rot="5400000">
              <a:off x="8772447" y="2050711"/>
              <a:ext cx="215900" cy="1441495"/>
            </a:xfrm>
            <a:prstGeom prst="leftBrace">
              <a:avLst>
                <a:gd name="adj1" fmla="val 55514"/>
                <a:gd name="adj2" fmla="val 50000"/>
              </a:avLst>
            </a:prstGeom>
            <a:noFill/>
            <a:ln w="28575">
              <a:solidFill>
                <a:srgbClr val="333399"/>
              </a:solidFill>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3" name="文本框 170034"/>
            <p:cNvSpPr txBox="1">
              <a:spLocks noChangeArrowheads="1"/>
            </p:cNvSpPr>
            <p:nvPr/>
          </p:nvSpPr>
          <p:spPr bwMode="auto">
            <a:xfrm>
              <a:off x="8234582" y="1658938"/>
              <a:ext cx="69217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创建</a:t>
              </a:r>
            </a:p>
          </p:txBody>
        </p:sp>
        <p:sp>
          <p:nvSpPr>
            <p:cNvPr id="174" name="文本框 170035"/>
            <p:cNvSpPr txBox="1">
              <a:spLocks noChangeArrowheads="1"/>
            </p:cNvSpPr>
            <p:nvPr/>
          </p:nvSpPr>
          <p:spPr bwMode="auto">
            <a:xfrm>
              <a:off x="8120913" y="2306638"/>
              <a:ext cx="155452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333399"/>
                  </a:solidFill>
                  <a:latin typeface="微软雅黑" panose="020B0503020204020204" pitchFamily="34" charset="-122"/>
                  <a:ea typeface="微软雅黑" panose="020B0503020204020204" pitchFamily="34" charset="-122"/>
                </a:rPr>
                <a:t>从属服务进程</a:t>
              </a:r>
            </a:p>
          </p:txBody>
        </p:sp>
        <p:sp>
          <p:nvSpPr>
            <p:cNvPr id="176" name="直接连接符 170037"/>
            <p:cNvSpPr>
              <a:spLocks noChangeShapeType="1"/>
            </p:cNvSpPr>
            <p:nvPr/>
          </p:nvSpPr>
          <p:spPr bwMode="auto">
            <a:xfrm flipH="1">
              <a:off x="9510971" y="3473133"/>
              <a:ext cx="387362" cy="165100"/>
            </a:xfrm>
            <a:prstGeom prst="line">
              <a:avLst/>
            </a:prstGeom>
            <a:noFill/>
            <a:ln w="19050">
              <a:solidFill>
                <a:srgbClr val="333399"/>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7" name="直接连接符 170038"/>
            <p:cNvSpPr>
              <a:spLocks noChangeShapeType="1"/>
            </p:cNvSpPr>
            <p:nvPr/>
          </p:nvSpPr>
          <p:spPr bwMode="auto">
            <a:xfrm flipH="1">
              <a:off x="9025181" y="3384233"/>
              <a:ext cx="841401" cy="242570"/>
            </a:xfrm>
            <a:prstGeom prst="line">
              <a:avLst/>
            </a:prstGeom>
            <a:noFill/>
            <a:ln w="19050">
              <a:solidFill>
                <a:srgbClr val="333399"/>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8" name="直接连接符 170039"/>
            <p:cNvSpPr>
              <a:spLocks noChangeShapeType="1"/>
            </p:cNvSpPr>
            <p:nvPr/>
          </p:nvSpPr>
          <p:spPr bwMode="auto">
            <a:xfrm>
              <a:off x="6676879" y="3170238"/>
              <a:ext cx="549292" cy="431800"/>
            </a:xfrm>
            <a:prstGeom prst="line">
              <a:avLst/>
            </a:prstGeom>
            <a:noFill/>
            <a:ln w="19050">
              <a:solidFill>
                <a:srgbClr val="333399"/>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9" name="圆角矩形 170040"/>
            <p:cNvSpPr>
              <a:spLocks noChangeArrowheads="1"/>
            </p:cNvSpPr>
            <p:nvPr/>
          </p:nvSpPr>
          <p:spPr bwMode="auto">
            <a:xfrm>
              <a:off x="6937237" y="3457258"/>
              <a:ext cx="2736935" cy="575945"/>
            </a:xfrm>
            <a:prstGeom prst="roundRect">
              <a:avLst>
                <a:gd name="adj" fmla="val 47657"/>
              </a:avLst>
            </a:prstGeom>
            <a:noFill/>
            <a:ln w="25400">
              <a:solidFill>
                <a:srgbClr val="FF00FF"/>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0" name="文本框 170041"/>
            <p:cNvSpPr txBox="1">
              <a:spLocks noChangeArrowheads="1"/>
            </p:cNvSpPr>
            <p:nvPr/>
          </p:nvSpPr>
          <p:spPr bwMode="auto">
            <a:xfrm>
              <a:off x="5256340" y="5546408"/>
              <a:ext cx="502935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zh-CN" altLang="en-US" sz="2000">
                  <a:solidFill>
                    <a:srgbClr val="333399"/>
                  </a:solidFill>
                  <a:latin typeface="微软雅黑" panose="020B0503020204020204" pitchFamily="34" charset="-122"/>
                  <a:ea typeface="微软雅黑" panose="020B0503020204020204" pitchFamily="34" charset="-122"/>
                </a:rPr>
                <a:t>所有这些套接字都使用服务器的熟知端口号</a:t>
              </a:r>
            </a:p>
          </p:txBody>
        </p:sp>
        <p:sp>
          <p:nvSpPr>
            <p:cNvPr id="181" name="直接连接符 170042"/>
            <p:cNvSpPr>
              <a:spLocks noChangeShapeType="1"/>
            </p:cNvSpPr>
            <p:nvPr/>
          </p:nvSpPr>
          <p:spPr bwMode="auto">
            <a:xfrm flipV="1">
              <a:off x="7008994" y="4033838"/>
              <a:ext cx="433718" cy="1513205"/>
            </a:xfrm>
            <a:prstGeom prst="line">
              <a:avLst/>
            </a:prstGeom>
            <a:noFill/>
            <a:ln w="19050">
              <a:solidFill>
                <a:srgbClr val="333399"/>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373582970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BB1A572-6646-4264-9099-DCC7BA414256}"/>
              </a:ext>
            </a:extLst>
          </p:cNvPr>
          <p:cNvSpPr>
            <a:spLocks noGrp="1"/>
          </p:cNvSpPr>
          <p:nvPr>
            <p:ph idx="1"/>
          </p:nvPr>
        </p:nvSpPr>
        <p:spPr/>
        <p:txBody>
          <a:bodyPr/>
          <a:lstStyle/>
          <a:p>
            <a:r>
              <a:rPr lang="en-US" altLang="zh-CN" dirty="0"/>
              <a:t>FTP</a:t>
            </a:r>
            <a:r>
              <a:rPr lang="zh-CN" altLang="en-US" dirty="0"/>
              <a:t>应用程序通过本地的客户端程序与远程</a:t>
            </a:r>
            <a:r>
              <a:rPr lang="en-US" altLang="zh-CN" dirty="0"/>
              <a:t>FTP</a:t>
            </a:r>
            <a:r>
              <a:rPr lang="zh-CN" altLang="en-US" dirty="0"/>
              <a:t>服务器进行交互，实现访问远程文件系统；</a:t>
            </a:r>
            <a:endParaRPr lang="en-US" altLang="zh-CN" dirty="0"/>
          </a:p>
          <a:p>
            <a:r>
              <a:rPr lang="zh-CN" altLang="en-US" dirty="0"/>
              <a:t>服务端需要开放两个独立的</a:t>
            </a:r>
            <a:r>
              <a:rPr lang="en-US" altLang="zh-CN" dirty="0"/>
              <a:t>TCP</a:t>
            </a:r>
            <a:r>
              <a:rPr lang="zh-CN" altLang="en-US" dirty="0"/>
              <a:t>端口：</a:t>
            </a:r>
            <a:endParaRPr lang="en-US" altLang="zh-CN" dirty="0"/>
          </a:p>
          <a:p>
            <a:pPr lvl="1"/>
            <a:r>
              <a:rPr lang="zh-CN" altLang="en-US" dirty="0"/>
              <a:t>用于控制连接（</a:t>
            </a:r>
            <a:r>
              <a:rPr lang="en-US" altLang="zh-CN" dirty="0"/>
              <a:t>Control Connection</a:t>
            </a:r>
            <a:r>
              <a:rPr lang="zh-CN" altLang="en-US" dirty="0"/>
              <a:t>），缺省端口号是</a:t>
            </a:r>
            <a:r>
              <a:rPr lang="en-US" altLang="zh-CN" dirty="0"/>
              <a:t>21</a:t>
            </a:r>
            <a:r>
              <a:rPr lang="zh-CN" altLang="en-US" dirty="0"/>
              <a:t>；</a:t>
            </a:r>
            <a:endParaRPr lang="en-US" altLang="zh-CN" dirty="0"/>
          </a:p>
          <a:p>
            <a:pPr lvl="1"/>
            <a:r>
              <a:rPr lang="zh-CN" altLang="en-US" dirty="0"/>
              <a:t>用于数据连接（</a:t>
            </a:r>
            <a:r>
              <a:rPr lang="en-US" altLang="zh-CN" dirty="0"/>
              <a:t>Data Connection</a:t>
            </a:r>
            <a:r>
              <a:rPr lang="zh-CN" altLang="en-US" dirty="0"/>
              <a:t>），缺省端口号是</a:t>
            </a:r>
            <a:r>
              <a:rPr lang="en-US" altLang="zh-CN" dirty="0"/>
              <a:t>20</a:t>
            </a:r>
            <a:r>
              <a:rPr lang="zh-CN" altLang="en-US" dirty="0"/>
              <a:t>；</a:t>
            </a:r>
            <a:endParaRPr lang="en-US" altLang="zh-CN" dirty="0"/>
          </a:p>
          <a:p>
            <a:r>
              <a:rPr lang="en-US" altLang="zh-CN" dirty="0"/>
              <a:t>FTP</a:t>
            </a:r>
            <a:r>
              <a:rPr lang="zh-CN" altLang="en-US" dirty="0"/>
              <a:t>有两种工作模式：</a:t>
            </a:r>
            <a:endParaRPr lang="en-US" altLang="zh-CN" dirty="0"/>
          </a:p>
          <a:p>
            <a:pPr lvl="1"/>
            <a:r>
              <a:rPr lang="zh-CN" altLang="zh-CN" dirty="0"/>
              <a:t>主动模式（</a:t>
            </a:r>
            <a:r>
              <a:rPr lang="en-US" altLang="zh-CN" dirty="0"/>
              <a:t>PORT</a:t>
            </a:r>
            <a:r>
              <a:rPr lang="zh-CN" altLang="zh-CN" dirty="0"/>
              <a:t>模式）</a:t>
            </a:r>
            <a:endParaRPr lang="en-US" altLang="zh-CN" dirty="0"/>
          </a:p>
          <a:p>
            <a:pPr lvl="1"/>
            <a:r>
              <a:rPr lang="zh-CN" altLang="zh-CN" dirty="0"/>
              <a:t>被动模式</a:t>
            </a:r>
            <a:r>
              <a:rPr lang="en-US" altLang="zh-CN" dirty="0"/>
              <a:t> </a:t>
            </a:r>
            <a:r>
              <a:rPr lang="zh-CN" altLang="zh-CN" dirty="0"/>
              <a:t>（</a:t>
            </a:r>
            <a:r>
              <a:rPr lang="en-US" altLang="zh-CN" dirty="0"/>
              <a:t>PASV</a:t>
            </a:r>
            <a:r>
              <a:rPr lang="zh-CN" altLang="zh-CN" dirty="0"/>
              <a:t>模式） </a:t>
            </a:r>
            <a:r>
              <a:rPr lang="en-US" altLang="zh-CN" dirty="0"/>
              <a:t> </a:t>
            </a:r>
            <a:endParaRPr lang="zh-CN" altLang="zh-CN" dirty="0"/>
          </a:p>
          <a:p>
            <a:pPr marL="228600" lvl="1">
              <a:spcBef>
                <a:spcPts val="1000"/>
              </a:spcBef>
              <a:buFont typeface="Wingdings" panose="05000000000000000000" pitchFamily="2" charset="2"/>
              <a:buChar char="n"/>
            </a:pPr>
            <a:r>
              <a:rPr lang="en-US" altLang="zh-CN" sz="2400" dirty="0"/>
              <a:t>TCP/IP</a:t>
            </a:r>
            <a:r>
              <a:rPr lang="zh-CN" altLang="zh-CN" sz="2400" dirty="0"/>
              <a:t>协议簇中还有一个简单文件传输协议（</a:t>
            </a:r>
            <a:r>
              <a:rPr lang="en-US" altLang="zh-CN" sz="2400" dirty="0"/>
              <a:t>TFTP</a:t>
            </a:r>
            <a:r>
              <a:rPr lang="zh-CN" altLang="zh-CN" sz="2400" dirty="0"/>
              <a:t>）</a:t>
            </a:r>
            <a:endParaRPr lang="en-US" altLang="zh-CN" sz="2400" dirty="0"/>
          </a:p>
          <a:p>
            <a:pPr lvl="1"/>
            <a:r>
              <a:rPr lang="zh-CN" altLang="en-US" dirty="0"/>
              <a:t>使用</a:t>
            </a:r>
            <a:r>
              <a:rPr lang="en-US" altLang="zh-CN" dirty="0"/>
              <a:t>UDP</a:t>
            </a:r>
            <a:r>
              <a:rPr lang="zh-CN" altLang="en-US" dirty="0"/>
              <a:t>，只支持文件传输，它不支持交互</a:t>
            </a:r>
          </a:p>
        </p:txBody>
      </p:sp>
      <p:sp>
        <p:nvSpPr>
          <p:cNvPr id="3" name="标题 2">
            <a:extLst>
              <a:ext uri="{FF2B5EF4-FFF2-40B4-BE49-F238E27FC236}">
                <a16:creationId xmlns:a16="http://schemas.microsoft.com/office/drawing/2014/main" id="{A0520231-A19A-4914-8D90-64E87945FAB4}"/>
              </a:ext>
            </a:extLst>
          </p:cNvPr>
          <p:cNvSpPr>
            <a:spLocks noGrp="1"/>
          </p:cNvSpPr>
          <p:nvPr>
            <p:ph type="title"/>
          </p:nvPr>
        </p:nvSpPr>
        <p:spPr/>
        <p:txBody>
          <a:bodyPr/>
          <a:lstStyle/>
          <a:p>
            <a:r>
              <a:rPr lang="zh-CN" altLang="en-US" dirty="0"/>
              <a:t>应用层总结</a:t>
            </a:r>
          </a:p>
        </p:txBody>
      </p:sp>
      <p:sp>
        <p:nvSpPr>
          <p:cNvPr id="6" name="灯片编号占位符 5">
            <a:extLst>
              <a:ext uri="{FF2B5EF4-FFF2-40B4-BE49-F238E27FC236}">
                <a16:creationId xmlns:a16="http://schemas.microsoft.com/office/drawing/2014/main" id="{F8B2551A-B445-4C24-A53F-53F67F81B429}"/>
              </a:ext>
            </a:extLst>
          </p:cNvPr>
          <p:cNvSpPr>
            <a:spLocks noGrp="1"/>
          </p:cNvSpPr>
          <p:nvPr>
            <p:ph type="sldNum" sz="quarter" idx="12"/>
          </p:nvPr>
        </p:nvSpPr>
        <p:spPr/>
        <p:txBody>
          <a:bodyPr/>
          <a:lstStyle/>
          <a:p>
            <a:fld id="{C8BB1146-E542-4D4E-B8E9-6919A11DDD48}" type="slidenum">
              <a:rPr lang="en-US" smtClean="0"/>
              <a:t>190</a:t>
            </a:fld>
            <a:endParaRPr lang="en-US"/>
          </a:p>
        </p:txBody>
      </p:sp>
    </p:spTree>
    <p:extLst>
      <p:ext uri="{BB962C8B-B14F-4D97-AF65-F5344CB8AC3E}">
        <p14:creationId xmlns:p14="http://schemas.microsoft.com/office/powerpoint/2010/main" val="5809876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0893E9D-80EB-4F83-B873-69204F75214A}"/>
              </a:ext>
            </a:extLst>
          </p:cNvPr>
          <p:cNvSpPr>
            <a:spLocks noGrp="1"/>
          </p:cNvSpPr>
          <p:nvPr>
            <p:ph idx="1"/>
          </p:nvPr>
        </p:nvSpPr>
        <p:spPr/>
        <p:txBody>
          <a:bodyPr/>
          <a:lstStyle/>
          <a:p>
            <a:r>
              <a:rPr lang="en-US" altLang="zh-CN" dirty="0"/>
              <a:t>Web</a:t>
            </a:r>
            <a:r>
              <a:rPr lang="zh-CN" altLang="en-US" dirty="0"/>
              <a:t>服务是目前最广泛的互联网应用</a:t>
            </a:r>
            <a:r>
              <a:rPr lang="en-US" altLang="zh-CN" dirty="0"/>
              <a:t>,</a:t>
            </a:r>
            <a:r>
              <a:rPr lang="zh-CN" altLang="en-US" dirty="0"/>
              <a:t>由大量分布在互联网上、以超文本页面形式存在的内容组成。</a:t>
            </a:r>
            <a:endParaRPr lang="en-US" altLang="zh-CN" dirty="0"/>
          </a:p>
          <a:p>
            <a:r>
              <a:rPr lang="en-US" altLang="zh-CN" dirty="0"/>
              <a:t>Web</a:t>
            </a:r>
            <a:r>
              <a:rPr lang="zh-CN" altLang="en-US" dirty="0"/>
              <a:t>应用结构包括三个部分：</a:t>
            </a:r>
            <a:endParaRPr lang="en-US" altLang="zh-CN" dirty="0"/>
          </a:p>
          <a:p>
            <a:pPr lvl="1"/>
            <a:r>
              <a:rPr lang="en-US" altLang="zh-CN" dirty="0"/>
              <a:t>Web</a:t>
            </a:r>
            <a:r>
              <a:rPr lang="zh-CN" altLang="en-US" dirty="0"/>
              <a:t>服务器</a:t>
            </a:r>
            <a:endParaRPr lang="en-US" altLang="zh-CN" dirty="0"/>
          </a:p>
          <a:p>
            <a:pPr lvl="1"/>
            <a:r>
              <a:rPr lang="zh-CN" altLang="en-US" dirty="0"/>
              <a:t>浏览器</a:t>
            </a:r>
            <a:endParaRPr lang="en-US" altLang="zh-CN" dirty="0"/>
          </a:p>
          <a:p>
            <a:pPr lvl="1"/>
            <a:r>
              <a:rPr lang="zh-CN" altLang="en-US" dirty="0"/>
              <a:t>超文本传输协议</a:t>
            </a:r>
            <a:r>
              <a:rPr lang="en-US" altLang="zh-CN" dirty="0"/>
              <a:t>HTTP</a:t>
            </a:r>
          </a:p>
          <a:p>
            <a:r>
              <a:rPr lang="zh-CN" altLang="en-US" dirty="0"/>
              <a:t>互联网上的所有资源都有一个唯一的</a:t>
            </a:r>
            <a:r>
              <a:rPr lang="en-US" altLang="zh-CN" dirty="0"/>
              <a:t>URL</a:t>
            </a:r>
            <a:r>
              <a:rPr lang="zh-CN" altLang="en-US" dirty="0"/>
              <a:t>，有</a:t>
            </a:r>
            <a:r>
              <a:rPr lang="en-US" altLang="zh-CN" dirty="0"/>
              <a:t>3</a:t>
            </a:r>
            <a:r>
              <a:rPr lang="zh-CN" altLang="en-US" dirty="0"/>
              <a:t>部分：</a:t>
            </a:r>
            <a:endParaRPr lang="en-US" altLang="zh-CN" dirty="0"/>
          </a:p>
          <a:p>
            <a:pPr lvl="1"/>
            <a:r>
              <a:rPr lang="zh-CN" altLang="en-US" dirty="0"/>
              <a:t>协议</a:t>
            </a:r>
            <a:endParaRPr lang="en-US" altLang="zh-CN" dirty="0"/>
          </a:p>
          <a:p>
            <a:pPr lvl="1"/>
            <a:r>
              <a:rPr lang="zh-CN" altLang="en-US" dirty="0"/>
              <a:t>页面所在主机的域名（或者</a:t>
            </a:r>
            <a:r>
              <a:rPr lang="en-US" altLang="zh-CN" dirty="0"/>
              <a:t>IP</a:t>
            </a:r>
            <a:r>
              <a:rPr lang="zh-CN" altLang="en-US" dirty="0"/>
              <a:t>地址）</a:t>
            </a:r>
            <a:endParaRPr lang="en-US" altLang="zh-CN" dirty="0"/>
          </a:p>
          <a:p>
            <a:pPr lvl="1"/>
            <a:r>
              <a:rPr lang="zh-CN" altLang="en-US" dirty="0"/>
              <a:t>唯一指示特定页面的路径</a:t>
            </a:r>
          </a:p>
        </p:txBody>
      </p:sp>
      <p:sp>
        <p:nvSpPr>
          <p:cNvPr id="3" name="标题 2">
            <a:extLst>
              <a:ext uri="{FF2B5EF4-FFF2-40B4-BE49-F238E27FC236}">
                <a16:creationId xmlns:a16="http://schemas.microsoft.com/office/drawing/2014/main" id="{969D30F3-CAEE-492A-9E99-29CD7E794579}"/>
              </a:ext>
            </a:extLst>
          </p:cNvPr>
          <p:cNvSpPr>
            <a:spLocks noGrp="1"/>
          </p:cNvSpPr>
          <p:nvPr>
            <p:ph type="title"/>
          </p:nvPr>
        </p:nvSpPr>
        <p:spPr/>
        <p:txBody>
          <a:bodyPr/>
          <a:lstStyle/>
          <a:p>
            <a:r>
              <a:rPr lang="zh-CN" altLang="en-US" dirty="0"/>
              <a:t>应用层总结</a:t>
            </a:r>
          </a:p>
        </p:txBody>
      </p:sp>
      <p:sp>
        <p:nvSpPr>
          <p:cNvPr id="6" name="灯片编号占位符 5">
            <a:extLst>
              <a:ext uri="{FF2B5EF4-FFF2-40B4-BE49-F238E27FC236}">
                <a16:creationId xmlns:a16="http://schemas.microsoft.com/office/drawing/2014/main" id="{9D4F0306-A9C6-4EB5-93B9-D856274DB995}"/>
              </a:ext>
            </a:extLst>
          </p:cNvPr>
          <p:cNvSpPr>
            <a:spLocks noGrp="1"/>
          </p:cNvSpPr>
          <p:nvPr>
            <p:ph type="sldNum" sz="quarter" idx="12"/>
          </p:nvPr>
        </p:nvSpPr>
        <p:spPr/>
        <p:txBody>
          <a:bodyPr/>
          <a:lstStyle/>
          <a:p>
            <a:fld id="{C8BB1146-E542-4D4E-B8E9-6919A11DDD48}" type="slidenum">
              <a:rPr lang="en-US" smtClean="0"/>
              <a:t>191</a:t>
            </a:fld>
            <a:endParaRPr lang="en-US"/>
          </a:p>
        </p:txBody>
      </p:sp>
    </p:spTree>
    <p:extLst>
      <p:ext uri="{BB962C8B-B14F-4D97-AF65-F5344CB8AC3E}">
        <p14:creationId xmlns:p14="http://schemas.microsoft.com/office/powerpoint/2010/main" val="168095573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B61627-9D24-4036-8974-A71FF818B0CC}"/>
              </a:ext>
            </a:extLst>
          </p:cNvPr>
          <p:cNvSpPr>
            <a:spLocks noGrp="1"/>
          </p:cNvSpPr>
          <p:nvPr>
            <p:ph idx="1"/>
          </p:nvPr>
        </p:nvSpPr>
        <p:spPr/>
        <p:txBody>
          <a:bodyPr/>
          <a:lstStyle/>
          <a:p>
            <a:pPr>
              <a:lnSpc>
                <a:spcPct val="150000"/>
              </a:lnSpc>
            </a:pPr>
            <a:r>
              <a:rPr lang="zh-CN" altLang="en-US" dirty="0"/>
              <a:t>流式传输有顺序流式传输（</a:t>
            </a:r>
            <a:r>
              <a:rPr lang="en-US" altLang="zh-CN" dirty="0"/>
              <a:t>Progressive Streaming</a:t>
            </a:r>
            <a:r>
              <a:rPr lang="zh-CN" altLang="en-US" dirty="0"/>
              <a:t>）和实时流式传输（</a:t>
            </a:r>
            <a:r>
              <a:rPr lang="en-US" altLang="zh-CN" dirty="0"/>
              <a:t>Realtime Streaming</a:t>
            </a:r>
            <a:r>
              <a:rPr lang="zh-CN" altLang="en-US" dirty="0"/>
              <a:t>）两种方式；</a:t>
            </a:r>
            <a:endParaRPr lang="en-US" altLang="zh-CN" dirty="0"/>
          </a:p>
          <a:p>
            <a:pPr>
              <a:lnSpc>
                <a:spcPct val="150000"/>
              </a:lnSpc>
            </a:pPr>
            <a:r>
              <a:rPr lang="zh-CN" altLang="en-US" dirty="0"/>
              <a:t>实时流式传输（</a:t>
            </a:r>
            <a:r>
              <a:rPr lang="en-US" altLang="zh-CN" dirty="0"/>
              <a:t>Realtime Streaming</a:t>
            </a:r>
            <a:r>
              <a:rPr lang="zh-CN" altLang="en-US" dirty="0"/>
              <a:t>）是实时传送，“实时”的概念是指在一个应用中数据的交付必须与数据的产生保持精确的时间关系，如</a:t>
            </a:r>
            <a:r>
              <a:rPr lang="en-US" altLang="zh-CN" dirty="0"/>
              <a:t>RTSP</a:t>
            </a:r>
            <a:r>
              <a:rPr lang="zh-CN" altLang="en-US" dirty="0"/>
              <a:t>、</a:t>
            </a:r>
            <a:r>
              <a:rPr lang="en-US" altLang="zh-CN" dirty="0"/>
              <a:t>RTP </a:t>
            </a:r>
            <a:r>
              <a:rPr lang="zh-CN" altLang="en-US" dirty="0"/>
              <a:t>、</a:t>
            </a:r>
            <a:r>
              <a:rPr lang="en-US" altLang="zh-CN" dirty="0"/>
              <a:t>RTCP</a:t>
            </a:r>
            <a:r>
              <a:rPr lang="zh-CN" altLang="en-US" dirty="0"/>
              <a:t>；</a:t>
            </a:r>
            <a:endParaRPr lang="en-US" altLang="zh-CN" dirty="0"/>
          </a:p>
          <a:p>
            <a:pPr>
              <a:lnSpc>
                <a:spcPct val="150000"/>
              </a:lnSpc>
            </a:pPr>
            <a:r>
              <a:rPr lang="zh-CN" altLang="en-US" dirty="0"/>
              <a:t>顺序流式传输（</a:t>
            </a:r>
            <a:r>
              <a:rPr lang="en-US" altLang="zh-CN" dirty="0"/>
              <a:t>Progressive Streaming</a:t>
            </a:r>
            <a:r>
              <a:rPr lang="zh-CN" altLang="en-US" dirty="0"/>
              <a:t>）是顺序下载，在传输期间根据用户连接的速度进行调整，如</a:t>
            </a:r>
            <a:r>
              <a:rPr lang="en-US" altLang="zh-CN" dirty="0"/>
              <a:t>RTMP</a:t>
            </a:r>
            <a:r>
              <a:rPr lang="zh-CN" altLang="en-US" dirty="0"/>
              <a:t>、</a:t>
            </a:r>
            <a:r>
              <a:rPr lang="en-US" altLang="zh-CN" dirty="0"/>
              <a:t>HTTP</a:t>
            </a:r>
            <a:r>
              <a:rPr lang="zh-CN" altLang="en-US" dirty="0"/>
              <a:t>、</a:t>
            </a:r>
            <a:r>
              <a:rPr lang="en-US" altLang="zh-CN" dirty="0"/>
              <a:t>MMS</a:t>
            </a:r>
            <a:r>
              <a:rPr lang="zh-CN" altLang="en-US" dirty="0"/>
              <a:t>和</a:t>
            </a:r>
            <a:r>
              <a:rPr lang="en-US" altLang="zh-CN" dirty="0"/>
              <a:t>HLS</a:t>
            </a:r>
            <a:r>
              <a:rPr lang="zh-CN" altLang="en-US" dirty="0"/>
              <a:t>等；</a:t>
            </a:r>
          </a:p>
        </p:txBody>
      </p:sp>
      <p:sp>
        <p:nvSpPr>
          <p:cNvPr id="3" name="标题 2">
            <a:extLst>
              <a:ext uri="{FF2B5EF4-FFF2-40B4-BE49-F238E27FC236}">
                <a16:creationId xmlns:a16="http://schemas.microsoft.com/office/drawing/2014/main" id="{8909EF2F-6C19-429C-9BEE-B498265BCFDE}"/>
              </a:ext>
            </a:extLst>
          </p:cNvPr>
          <p:cNvSpPr>
            <a:spLocks noGrp="1"/>
          </p:cNvSpPr>
          <p:nvPr>
            <p:ph type="title"/>
          </p:nvPr>
        </p:nvSpPr>
        <p:spPr/>
        <p:txBody>
          <a:bodyPr/>
          <a:lstStyle/>
          <a:p>
            <a:r>
              <a:rPr lang="zh-CN" altLang="en-US" dirty="0"/>
              <a:t>应用层总结</a:t>
            </a:r>
          </a:p>
        </p:txBody>
      </p:sp>
      <p:sp>
        <p:nvSpPr>
          <p:cNvPr id="6" name="灯片编号占位符 5">
            <a:extLst>
              <a:ext uri="{FF2B5EF4-FFF2-40B4-BE49-F238E27FC236}">
                <a16:creationId xmlns:a16="http://schemas.microsoft.com/office/drawing/2014/main" id="{5C5E0AA8-90FB-4A7B-9F4A-64BAAC69129D}"/>
              </a:ext>
            </a:extLst>
          </p:cNvPr>
          <p:cNvSpPr>
            <a:spLocks noGrp="1"/>
          </p:cNvSpPr>
          <p:nvPr>
            <p:ph type="sldNum" sz="quarter" idx="12"/>
          </p:nvPr>
        </p:nvSpPr>
        <p:spPr/>
        <p:txBody>
          <a:bodyPr/>
          <a:lstStyle/>
          <a:p>
            <a:fld id="{C8BB1146-E542-4D4E-B8E9-6919A11DDD48}" type="slidenum">
              <a:rPr lang="en-US" smtClean="0"/>
              <a:t>192</a:t>
            </a:fld>
            <a:endParaRPr lang="en-US"/>
          </a:p>
        </p:txBody>
      </p:sp>
    </p:spTree>
    <p:extLst>
      <p:ext uri="{BB962C8B-B14F-4D97-AF65-F5344CB8AC3E}">
        <p14:creationId xmlns:p14="http://schemas.microsoft.com/office/powerpoint/2010/main" val="37257973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3F3B9BC-82BC-49C3-B7E9-92AECCA41F3B}"/>
              </a:ext>
            </a:extLst>
          </p:cNvPr>
          <p:cNvSpPr>
            <a:spLocks noGrp="1"/>
          </p:cNvSpPr>
          <p:nvPr>
            <p:ph idx="1"/>
          </p:nvPr>
        </p:nvSpPr>
        <p:spPr/>
        <p:txBody>
          <a:bodyPr/>
          <a:lstStyle/>
          <a:p>
            <a:pPr>
              <a:lnSpc>
                <a:spcPct val="150000"/>
              </a:lnSpc>
            </a:pPr>
            <a:r>
              <a:rPr lang="zh-CN" altLang="en-US" dirty="0"/>
              <a:t>内容分发网络（</a:t>
            </a:r>
            <a:r>
              <a:rPr lang="en-US" altLang="zh-CN" dirty="0"/>
              <a:t>CDN</a:t>
            </a:r>
            <a:r>
              <a:rPr lang="zh-CN" altLang="en-US" dirty="0"/>
              <a:t>）是构建在现有网络基础之上的智能虚拟网络，依靠部署在各地的边缘服务器；</a:t>
            </a:r>
            <a:endParaRPr lang="en-US" altLang="zh-CN" dirty="0"/>
          </a:p>
          <a:p>
            <a:pPr>
              <a:lnSpc>
                <a:spcPct val="150000"/>
              </a:lnSpc>
            </a:pPr>
            <a:r>
              <a:rPr lang="en-US" altLang="zh-CN" dirty="0"/>
              <a:t>CDN</a:t>
            </a:r>
            <a:r>
              <a:rPr lang="zh-CN" altLang="en-US" dirty="0"/>
              <a:t>通过中心平台的负载均衡、内容分发、调度等功能模块，使用户就近获取所需内容，降低网络拥塞，提高用户访问响应速度和命中率。</a:t>
            </a:r>
            <a:endParaRPr lang="en-US" altLang="zh-CN" dirty="0"/>
          </a:p>
          <a:p>
            <a:pPr>
              <a:lnSpc>
                <a:spcPct val="150000"/>
              </a:lnSpc>
            </a:pPr>
            <a:r>
              <a:rPr lang="en-US" altLang="zh-CN" dirty="0"/>
              <a:t>P2P</a:t>
            </a:r>
            <a:r>
              <a:rPr lang="zh-CN" altLang="en-US" dirty="0"/>
              <a:t>是将多台计算机聚在一起并且把它们的资源组成一个池，从而形成一个内容分发系统，每个客户都参与到分发内容的任务中，而且通常没有中心控制点；</a:t>
            </a:r>
            <a:endParaRPr lang="en-US" altLang="zh-CN" dirty="0"/>
          </a:p>
          <a:p>
            <a:pPr>
              <a:lnSpc>
                <a:spcPct val="150000"/>
              </a:lnSpc>
            </a:pPr>
            <a:r>
              <a:rPr lang="en-US" altLang="zh-CN" dirty="0"/>
              <a:t>P2P</a:t>
            </a:r>
            <a:r>
              <a:rPr lang="zh-CN" altLang="en-US" dirty="0"/>
              <a:t>网络模型主要分为非结构化和结构化两类。非结构化</a:t>
            </a:r>
            <a:r>
              <a:rPr lang="en-US" altLang="zh-CN" dirty="0"/>
              <a:t>P2P</a:t>
            </a:r>
            <a:r>
              <a:rPr lang="zh-CN" altLang="en-US" dirty="0"/>
              <a:t>网络模型按结点的集中化程度分为集中式、非集中式和混合型；</a:t>
            </a:r>
          </a:p>
        </p:txBody>
      </p:sp>
      <p:sp>
        <p:nvSpPr>
          <p:cNvPr id="3" name="标题 2">
            <a:extLst>
              <a:ext uri="{FF2B5EF4-FFF2-40B4-BE49-F238E27FC236}">
                <a16:creationId xmlns:a16="http://schemas.microsoft.com/office/drawing/2014/main" id="{3A21BB3A-CBB3-4305-A2AC-B5D511BF1DA4}"/>
              </a:ext>
            </a:extLst>
          </p:cNvPr>
          <p:cNvSpPr>
            <a:spLocks noGrp="1"/>
          </p:cNvSpPr>
          <p:nvPr>
            <p:ph type="title"/>
          </p:nvPr>
        </p:nvSpPr>
        <p:spPr/>
        <p:txBody>
          <a:bodyPr/>
          <a:lstStyle/>
          <a:p>
            <a:r>
              <a:rPr lang="zh-CN" altLang="en-US" dirty="0"/>
              <a:t>应用层总结</a:t>
            </a:r>
          </a:p>
        </p:txBody>
      </p:sp>
      <p:sp>
        <p:nvSpPr>
          <p:cNvPr id="6" name="灯片编号占位符 5">
            <a:extLst>
              <a:ext uri="{FF2B5EF4-FFF2-40B4-BE49-F238E27FC236}">
                <a16:creationId xmlns:a16="http://schemas.microsoft.com/office/drawing/2014/main" id="{23919EED-9196-4D56-8DA5-BC8CF5FC9CCC}"/>
              </a:ext>
            </a:extLst>
          </p:cNvPr>
          <p:cNvSpPr>
            <a:spLocks noGrp="1"/>
          </p:cNvSpPr>
          <p:nvPr>
            <p:ph type="sldNum" sz="quarter" idx="12"/>
          </p:nvPr>
        </p:nvSpPr>
        <p:spPr/>
        <p:txBody>
          <a:bodyPr/>
          <a:lstStyle/>
          <a:p>
            <a:fld id="{C8BB1146-E542-4D4E-B8E9-6919A11DDD48}" type="slidenum">
              <a:rPr lang="en-US" smtClean="0"/>
              <a:t>193</a:t>
            </a:fld>
            <a:endParaRPr lang="en-US"/>
          </a:p>
        </p:txBody>
      </p:sp>
    </p:spTree>
    <p:extLst>
      <p:ext uri="{BB962C8B-B14F-4D97-AF65-F5344CB8AC3E}">
        <p14:creationId xmlns:p14="http://schemas.microsoft.com/office/powerpoint/2010/main" val="178479048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EFE43C-6009-55B7-3CD7-F576BE07EA00}"/>
              </a:ext>
            </a:extLst>
          </p:cNvPr>
          <p:cNvSpPr>
            <a:spLocks noGrp="1"/>
          </p:cNvSpPr>
          <p:nvPr>
            <p:ph type="title"/>
          </p:nvPr>
        </p:nvSpPr>
        <p:spPr/>
        <p:txBody>
          <a:bodyPr/>
          <a:lstStyle/>
          <a:p>
            <a:r>
              <a:rPr lang="zh-CN" altLang="en-US" dirty="0"/>
              <a:t>感谢聆听</a:t>
            </a:r>
            <a:endParaRPr lang="en-US" dirty="0"/>
          </a:p>
        </p:txBody>
      </p:sp>
    </p:spTree>
    <p:custDataLst>
      <p:tags r:id="rId1"/>
    </p:custDataLst>
    <p:extLst>
      <p:ext uri="{BB962C8B-B14F-4D97-AF65-F5344CB8AC3E}">
        <p14:creationId xmlns:p14="http://schemas.microsoft.com/office/powerpoint/2010/main" val="4044793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24AA1-09D7-EC3A-301E-028F418A25B3}"/>
              </a:ext>
            </a:extLst>
          </p:cNvPr>
          <p:cNvSpPr>
            <a:spLocks noGrp="1"/>
          </p:cNvSpPr>
          <p:nvPr>
            <p:ph type="title"/>
          </p:nvPr>
        </p:nvSpPr>
        <p:spPr/>
        <p:txBody>
          <a:bodyPr>
            <a:normAutofit/>
          </a:bodyPr>
          <a:lstStyle/>
          <a:p>
            <a:r>
              <a:rPr lang="zh-CN" altLang="en-US" sz="3600" dirty="0"/>
              <a:t>目录</a:t>
            </a:r>
            <a:endParaRPr lang="en-US" sz="3600" dirty="0"/>
          </a:p>
        </p:txBody>
      </p:sp>
      <p:sp>
        <p:nvSpPr>
          <p:cNvPr id="5" name="Text Placeholder 4">
            <a:extLst>
              <a:ext uri="{FF2B5EF4-FFF2-40B4-BE49-F238E27FC236}">
                <a16:creationId xmlns:a16="http://schemas.microsoft.com/office/drawing/2014/main" id="{94C7ACB6-4040-4F8E-DAE4-CD916FCA3B1A}"/>
              </a:ext>
            </a:extLst>
          </p:cNvPr>
          <p:cNvSpPr>
            <a:spLocks noGrp="1"/>
          </p:cNvSpPr>
          <p:nvPr>
            <p:ph sz="quarter" idx="1"/>
          </p:nvPr>
        </p:nvSpPr>
        <p:spPr>
          <a:xfrm>
            <a:off x="3745077" y="1130300"/>
            <a:ext cx="7773821" cy="5003800"/>
          </a:xfrm>
        </p:spPr>
        <p:txBody>
          <a:bodyPr>
            <a:noAutofit/>
          </a:bodyPr>
          <a:lstStyle/>
          <a:p>
            <a:pPr marL="0" indent="0">
              <a:spcBef>
                <a:spcPts val="600"/>
              </a:spcBef>
              <a:buNone/>
            </a:pPr>
            <a:r>
              <a:rPr kumimoji="1" lang="en-US" altLang="zh-CN" sz="2400" b="1" dirty="0">
                <a:solidFill>
                  <a:srgbClr val="FF0000"/>
                </a:solidFill>
                <a:latin typeface="Microsoft YaHei" panose="020B0503020204020204" pitchFamily="34" charset="-122"/>
                <a:ea typeface="Microsoft YaHei" panose="020B0503020204020204" pitchFamily="34" charset="-122"/>
              </a:rPr>
              <a:t>1 </a:t>
            </a:r>
            <a:r>
              <a:rPr kumimoji="1" lang="zh-CN" altLang="zh-CN" sz="2400" b="1" dirty="0">
                <a:solidFill>
                  <a:srgbClr val="FF0000"/>
                </a:solidFill>
                <a:latin typeface="Microsoft YaHei" panose="020B0503020204020204" pitchFamily="34" charset="-122"/>
                <a:ea typeface="Microsoft YaHei" panose="020B0503020204020204" pitchFamily="34" charset="-122"/>
              </a:rPr>
              <a:t>应用层概述</a:t>
            </a:r>
            <a:endParaRPr kumimoji="1" lang="en-US" altLang="zh-CN" sz="2400" b="1" dirty="0">
              <a:solidFill>
                <a:srgbClr val="FF0000"/>
              </a:solidFill>
              <a:latin typeface="Microsoft YaHei" panose="020B0503020204020204" pitchFamily="34" charset="-122"/>
              <a:ea typeface="Microsoft YaHei" panose="020B0503020204020204" pitchFamily="34" charset="-122"/>
            </a:endParaRPr>
          </a:p>
          <a:p>
            <a:pPr marL="0" indent="0">
              <a:spcBef>
                <a:spcPts val="0"/>
              </a:spcBef>
              <a:buNone/>
            </a:pPr>
            <a:r>
              <a:rPr lang="en-US" altLang="zh-CN" sz="2400" dirty="0"/>
              <a:t>2 DNS</a:t>
            </a:r>
            <a:r>
              <a:rPr lang="zh-CN" altLang="en-US" sz="2400" dirty="0"/>
              <a:t>域名系统</a:t>
            </a:r>
            <a:endParaRPr lang="en-US" altLang="zh-CN" sz="2400" dirty="0"/>
          </a:p>
          <a:p>
            <a:pPr marL="0" indent="0">
              <a:spcBef>
                <a:spcPts val="0"/>
              </a:spcBef>
              <a:buNone/>
            </a:pPr>
            <a:r>
              <a:rPr lang="en-US" altLang="zh-CN" sz="2400" dirty="0"/>
              <a:t>3 </a:t>
            </a:r>
            <a:r>
              <a:rPr lang="zh-CN" altLang="zh-CN" sz="2400" dirty="0"/>
              <a:t>电子邮件</a:t>
            </a:r>
            <a:r>
              <a:rPr lang="zh-CN" altLang="en-US" sz="2400" dirty="0"/>
              <a:t>服务</a:t>
            </a:r>
            <a:r>
              <a:rPr lang="en-US" altLang="zh-CN" sz="2400" dirty="0"/>
              <a:t>SMTP</a:t>
            </a:r>
          </a:p>
          <a:p>
            <a:pPr marL="0" indent="0">
              <a:spcBef>
                <a:spcPts val="0"/>
              </a:spcBef>
              <a:buNone/>
            </a:pPr>
            <a:r>
              <a:rPr lang="en-US" altLang="zh-CN" sz="2400" dirty="0"/>
              <a:t>4 FTP</a:t>
            </a:r>
            <a:r>
              <a:rPr lang="zh-CN" altLang="en-US" sz="2400" dirty="0"/>
              <a:t>文件传输</a:t>
            </a:r>
            <a:endParaRPr lang="en-US" altLang="zh-CN" sz="2400" dirty="0"/>
          </a:p>
          <a:p>
            <a:pPr marL="0" indent="0">
              <a:spcBef>
                <a:spcPts val="0"/>
              </a:spcBef>
              <a:buNone/>
            </a:pPr>
            <a:r>
              <a:rPr lang="en-US" altLang="zh-CN" sz="2400" dirty="0"/>
              <a:t>5 Web </a:t>
            </a:r>
            <a:r>
              <a:rPr lang="zh-CN" altLang="en-US" sz="2400" dirty="0"/>
              <a:t>服务</a:t>
            </a:r>
            <a:endParaRPr lang="en-US" altLang="zh-CN" sz="2400" dirty="0"/>
          </a:p>
          <a:p>
            <a:pPr marL="0" indent="0">
              <a:spcBef>
                <a:spcPts val="0"/>
              </a:spcBef>
              <a:buNone/>
            </a:pPr>
            <a:r>
              <a:rPr lang="en-US" altLang="zh-CN" sz="2400" dirty="0"/>
              <a:t>6 </a:t>
            </a:r>
            <a:r>
              <a:rPr lang="zh-CN" altLang="en-US" sz="2400" dirty="0"/>
              <a:t>网络流</a:t>
            </a:r>
            <a:r>
              <a:rPr lang="zh-CN" altLang="zh-CN" sz="2400" dirty="0"/>
              <a:t>媒体应用</a:t>
            </a:r>
            <a:endParaRPr lang="en-US" sz="2400" dirty="0"/>
          </a:p>
          <a:p>
            <a:pPr marL="0" indent="0">
              <a:spcBef>
                <a:spcPts val="0"/>
              </a:spcBef>
              <a:buNone/>
            </a:pPr>
            <a:r>
              <a:rPr lang="en-US" altLang="zh-CN" sz="2400" dirty="0"/>
              <a:t>7 CDN</a:t>
            </a:r>
            <a:r>
              <a:rPr lang="zh-CN" altLang="zh-CN" sz="2400" dirty="0"/>
              <a:t>内容分发网络</a:t>
            </a:r>
            <a:r>
              <a:rPr lang="zh-CN" altLang="en-US" sz="2400" dirty="0"/>
              <a:t>及 </a:t>
            </a:r>
            <a:r>
              <a:rPr lang="en-US" altLang="zh-CN" sz="2400" dirty="0"/>
              <a:t>P2P </a:t>
            </a:r>
            <a:r>
              <a:rPr lang="zh-CN" altLang="zh-CN" sz="2400" dirty="0"/>
              <a:t>应用</a:t>
            </a:r>
            <a:endParaRPr lang="en-US" altLang="zh-CN" sz="2400" dirty="0"/>
          </a:p>
          <a:p>
            <a:pPr marL="0" indent="0">
              <a:spcBef>
                <a:spcPts val="0"/>
              </a:spcBef>
              <a:buNone/>
            </a:pPr>
            <a:r>
              <a:rPr lang="en-US" sz="2400" dirty="0"/>
              <a:t>8 </a:t>
            </a:r>
            <a:r>
              <a:rPr lang="zh-CN" altLang="en-US" sz="2400" dirty="0"/>
              <a:t>总结</a:t>
            </a:r>
            <a:endParaRPr lang="en-US" sz="2400" dirty="0"/>
          </a:p>
        </p:txBody>
      </p:sp>
    </p:spTree>
    <p:custDataLst>
      <p:tags r:id="rId1"/>
    </p:custDataLst>
    <p:extLst>
      <p:ext uri="{BB962C8B-B14F-4D97-AF65-F5344CB8AC3E}">
        <p14:creationId xmlns:p14="http://schemas.microsoft.com/office/powerpoint/2010/main" val="3361711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24AA1-09D7-EC3A-301E-028F418A25B3}"/>
              </a:ext>
            </a:extLst>
          </p:cNvPr>
          <p:cNvSpPr>
            <a:spLocks noGrp="1"/>
          </p:cNvSpPr>
          <p:nvPr>
            <p:ph type="title"/>
          </p:nvPr>
        </p:nvSpPr>
        <p:spPr/>
        <p:txBody>
          <a:bodyPr>
            <a:normAutofit/>
          </a:bodyPr>
          <a:lstStyle/>
          <a:p>
            <a:r>
              <a:rPr lang="zh-CN" altLang="en-US" sz="3200" dirty="0"/>
              <a:t>目录</a:t>
            </a:r>
            <a:endParaRPr lang="en-US" sz="3200" dirty="0"/>
          </a:p>
        </p:txBody>
      </p:sp>
      <p:sp>
        <p:nvSpPr>
          <p:cNvPr id="5" name="Text Placeholder 4">
            <a:extLst>
              <a:ext uri="{FF2B5EF4-FFF2-40B4-BE49-F238E27FC236}">
                <a16:creationId xmlns:a16="http://schemas.microsoft.com/office/drawing/2014/main" id="{94C7ACB6-4040-4F8E-DAE4-CD916FCA3B1A}"/>
              </a:ext>
            </a:extLst>
          </p:cNvPr>
          <p:cNvSpPr>
            <a:spLocks noGrp="1"/>
          </p:cNvSpPr>
          <p:nvPr>
            <p:ph sz="quarter" idx="1"/>
          </p:nvPr>
        </p:nvSpPr>
        <p:spPr>
          <a:xfrm>
            <a:off x="3745077" y="1130300"/>
            <a:ext cx="7773821" cy="4999038"/>
          </a:xfrm>
        </p:spPr>
        <p:txBody>
          <a:bodyPr>
            <a:normAutofit/>
          </a:bodyPr>
          <a:lstStyle/>
          <a:p>
            <a:pPr marL="0" indent="0">
              <a:spcBef>
                <a:spcPts val="600"/>
              </a:spcBef>
              <a:buNone/>
            </a:pPr>
            <a:r>
              <a:rPr kumimoji="1" lang="en-US" altLang="zh-CN" sz="2400" dirty="0">
                <a:latin typeface="Microsoft YaHei" panose="020B0503020204020204" pitchFamily="34" charset="-122"/>
                <a:ea typeface="Microsoft YaHei" panose="020B0503020204020204" pitchFamily="34" charset="-122"/>
              </a:rPr>
              <a:t>1 </a:t>
            </a:r>
            <a:r>
              <a:rPr kumimoji="1" lang="zh-CN" altLang="zh-CN" sz="2400" dirty="0">
                <a:latin typeface="Microsoft YaHei" panose="020B0503020204020204" pitchFamily="34" charset="-122"/>
                <a:ea typeface="Microsoft YaHei" panose="020B0503020204020204" pitchFamily="34" charset="-122"/>
              </a:rPr>
              <a:t>应用层概述</a:t>
            </a:r>
            <a:endParaRPr kumimoji="1" lang="en-US" altLang="zh-CN" sz="2400" dirty="0">
              <a:latin typeface="Microsoft YaHei" panose="020B0503020204020204" pitchFamily="34" charset="-122"/>
              <a:ea typeface="Microsoft YaHei" panose="020B0503020204020204" pitchFamily="34" charset="-122"/>
            </a:endParaRPr>
          </a:p>
          <a:p>
            <a:pPr marL="0" indent="0">
              <a:spcBef>
                <a:spcPts val="0"/>
              </a:spcBef>
              <a:buNone/>
            </a:pPr>
            <a:r>
              <a:rPr lang="en-US" altLang="zh-CN" sz="2400" b="1" dirty="0">
                <a:solidFill>
                  <a:srgbClr val="FF0000"/>
                </a:solidFill>
              </a:rPr>
              <a:t>2 DNS</a:t>
            </a:r>
            <a:r>
              <a:rPr lang="zh-CN" altLang="en-US" sz="2400" b="1" dirty="0">
                <a:solidFill>
                  <a:srgbClr val="FF0000"/>
                </a:solidFill>
              </a:rPr>
              <a:t>域名系统</a:t>
            </a:r>
            <a:endParaRPr lang="en-US" altLang="zh-CN" sz="2400" b="1" dirty="0">
              <a:solidFill>
                <a:srgbClr val="FF0000"/>
              </a:solidFill>
            </a:endParaRPr>
          </a:p>
          <a:p>
            <a:pPr marL="0" indent="0">
              <a:spcBef>
                <a:spcPts val="0"/>
              </a:spcBef>
              <a:buNone/>
            </a:pPr>
            <a:r>
              <a:rPr lang="en-US" altLang="zh-CN" sz="2400" dirty="0"/>
              <a:t>3 </a:t>
            </a:r>
            <a:r>
              <a:rPr lang="zh-CN" altLang="zh-CN" sz="2400" dirty="0"/>
              <a:t>电子邮件</a:t>
            </a:r>
            <a:r>
              <a:rPr lang="zh-CN" altLang="en-US" sz="2400" dirty="0"/>
              <a:t>服务</a:t>
            </a:r>
            <a:r>
              <a:rPr lang="en-US" altLang="zh-CN" sz="2400" dirty="0"/>
              <a:t>SMTP</a:t>
            </a:r>
          </a:p>
          <a:p>
            <a:pPr marL="0" indent="0">
              <a:spcBef>
                <a:spcPts val="0"/>
              </a:spcBef>
              <a:buNone/>
            </a:pPr>
            <a:r>
              <a:rPr lang="en-US" altLang="zh-CN" sz="2400" dirty="0"/>
              <a:t>4 FTP</a:t>
            </a:r>
            <a:r>
              <a:rPr lang="zh-CN" altLang="en-US" sz="2400" dirty="0"/>
              <a:t>文件传输</a:t>
            </a:r>
            <a:endParaRPr lang="en-US" altLang="zh-CN" sz="2400" dirty="0"/>
          </a:p>
          <a:p>
            <a:pPr marL="0" indent="0">
              <a:spcBef>
                <a:spcPts val="0"/>
              </a:spcBef>
              <a:buNone/>
            </a:pPr>
            <a:r>
              <a:rPr lang="en-US" altLang="zh-CN" sz="2400" dirty="0"/>
              <a:t>5 Web </a:t>
            </a:r>
            <a:r>
              <a:rPr lang="zh-CN" altLang="en-US" sz="2400" dirty="0"/>
              <a:t>服务</a:t>
            </a:r>
            <a:endParaRPr lang="en-US" altLang="zh-CN" sz="2400" dirty="0"/>
          </a:p>
          <a:p>
            <a:pPr marL="0" indent="0">
              <a:spcBef>
                <a:spcPts val="0"/>
              </a:spcBef>
              <a:buNone/>
            </a:pPr>
            <a:r>
              <a:rPr lang="en-US" altLang="zh-CN" sz="2400" dirty="0"/>
              <a:t>6 </a:t>
            </a:r>
            <a:r>
              <a:rPr lang="zh-CN" altLang="en-US" sz="2400" dirty="0"/>
              <a:t>网络流</a:t>
            </a:r>
            <a:r>
              <a:rPr lang="zh-CN" altLang="zh-CN" sz="2400" dirty="0"/>
              <a:t>媒体应用</a:t>
            </a:r>
            <a:endParaRPr lang="en-US" altLang="zh-CN" sz="2400" dirty="0"/>
          </a:p>
          <a:p>
            <a:pPr marL="0" indent="0">
              <a:spcBef>
                <a:spcPts val="0"/>
              </a:spcBef>
              <a:buNone/>
            </a:pPr>
            <a:r>
              <a:rPr lang="en-US" altLang="zh-CN" sz="2400" dirty="0"/>
              <a:t>7 CDN</a:t>
            </a:r>
            <a:r>
              <a:rPr lang="zh-CN" altLang="zh-CN" sz="2400" dirty="0"/>
              <a:t>内容分发网络</a:t>
            </a:r>
            <a:r>
              <a:rPr lang="zh-CN" altLang="en-US" sz="2400" dirty="0"/>
              <a:t>及 </a:t>
            </a:r>
            <a:r>
              <a:rPr lang="en-US" altLang="zh-CN" sz="2400" dirty="0"/>
              <a:t>P2P </a:t>
            </a:r>
            <a:r>
              <a:rPr lang="zh-CN" altLang="zh-CN" sz="2400" dirty="0"/>
              <a:t>应用</a:t>
            </a:r>
            <a:endParaRPr lang="en-US" altLang="zh-CN" sz="2400" dirty="0"/>
          </a:p>
          <a:p>
            <a:pPr marL="0" indent="0">
              <a:spcBef>
                <a:spcPts val="0"/>
              </a:spcBef>
              <a:buNone/>
            </a:pPr>
            <a:r>
              <a:rPr lang="en-US" altLang="zh-CN" sz="2400" dirty="0"/>
              <a:t>8 </a:t>
            </a:r>
            <a:r>
              <a:rPr lang="zh-CN" altLang="en-US" sz="2400" dirty="0"/>
              <a:t>总结</a:t>
            </a:r>
            <a:endParaRPr lang="en-US" altLang="zh-CN" sz="2400" dirty="0"/>
          </a:p>
        </p:txBody>
      </p:sp>
    </p:spTree>
    <p:custDataLst>
      <p:tags r:id="rId1"/>
    </p:custDataLst>
    <p:extLst>
      <p:ext uri="{BB962C8B-B14F-4D97-AF65-F5344CB8AC3E}">
        <p14:creationId xmlns:p14="http://schemas.microsoft.com/office/powerpoint/2010/main" val="3890030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t>DNS</a:t>
            </a:r>
            <a:r>
              <a:rPr lang="zh-CN" altLang="en-US" sz="3200" dirty="0"/>
              <a:t>域名系统要解决什么问题？</a:t>
            </a:r>
          </a:p>
        </p:txBody>
      </p:sp>
      <p:grpSp>
        <p:nvGrpSpPr>
          <p:cNvPr id="6" name="组合 5">
            <a:extLst>
              <a:ext uri="{FF2B5EF4-FFF2-40B4-BE49-F238E27FC236}">
                <a16:creationId xmlns:a16="http://schemas.microsoft.com/office/drawing/2014/main" id="{F03CE532-7F18-42A9-94CA-074CAC2887CA}"/>
              </a:ext>
            </a:extLst>
          </p:cNvPr>
          <p:cNvGrpSpPr/>
          <p:nvPr/>
        </p:nvGrpSpPr>
        <p:grpSpPr bwMode="auto">
          <a:xfrm>
            <a:off x="3035793" y="1555495"/>
            <a:ext cx="6550025" cy="631825"/>
            <a:chOff x="0" y="0"/>
            <a:chExt cx="4126" cy="398"/>
          </a:xfrm>
        </p:grpSpPr>
        <p:sp>
          <p:nvSpPr>
            <p:cNvPr id="7" name="文本框 20484">
              <a:extLst>
                <a:ext uri="{FF2B5EF4-FFF2-40B4-BE49-F238E27FC236}">
                  <a16:creationId xmlns:a16="http://schemas.microsoft.com/office/drawing/2014/main" id="{B116A216-B9CE-4D67-8C64-7BB0860848EF}"/>
                </a:ext>
              </a:extLst>
            </p:cNvPr>
            <p:cNvSpPr txBox="1">
              <a:spLocks noChangeArrowheads="1"/>
            </p:cNvSpPr>
            <p:nvPr/>
          </p:nvSpPr>
          <p:spPr bwMode="auto">
            <a:xfrm>
              <a:off x="0" y="19"/>
              <a:ext cx="563"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800" dirty="0">
                  <a:solidFill>
                    <a:schemeClr val="tx1"/>
                  </a:solidFill>
                  <a:latin typeface="微软雅黑" panose="020B0503020204020204" pitchFamily="34" charset="-122"/>
                  <a:ea typeface="微软雅黑" panose="020B0503020204020204" pitchFamily="34" charset="-122"/>
                </a:rPr>
                <a:t>域名</a:t>
              </a:r>
            </a:p>
          </p:txBody>
        </p:sp>
        <p:sp>
          <p:nvSpPr>
            <p:cNvPr id="8" name="文本框 20485">
              <a:extLst>
                <a:ext uri="{FF2B5EF4-FFF2-40B4-BE49-F238E27FC236}">
                  <a16:creationId xmlns:a16="http://schemas.microsoft.com/office/drawing/2014/main" id="{A36ED9BA-319E-45F0-9865-642E99C8EDD1}"/>
                </a:ext>
              </a:extLst>
            </p:cNvPr>
            <p:cNvSpPr txBox="1">
              <a:spLocks noChangeArrowheads="1"/>
            </p:cNvSpPr>
            <p:nvPr/>
          </p:nvSpPr>
          <p:spPr bwMode="auto">
            <a:xfrm>
              <a:off x="3344" y="0"/>
              <a:ext cx="78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800" dirty="0">
                  <a:solidFill>
                    <a:schemeClr val="tx1"/>
                  </a:solidFill>
                  <a:ea typeface="微软雅黑" panose="020B0503020204020204" pitchFamily="34" charset="-122"/>
                  <a:cs typeface="微软雅黑" panose="020B0503020204020204" pitchFamily="34" charset="-122"/>
                </a:rPr>
                <a:t>IP</a:t>
              </a:r>
              <a:r>
                <a:rPr lang="zh-CN" altLang="en-US" sz="2800" dirty="0">
                  <a:solidFill>
                    <a:schemeClr val="tx1"/>
                  </a:solidFill>
                  <a:ea typeface="微软雅黑" panose="020B0503020204020204" pitchFamily="34" charset="-122"/>
                  <a:cs typeface="微软雅黑" panose="020B0503020204020204" pitchFamily="34" charset="-122"/>
                </a:rPr>
                <a:t>地址</a:t>
              </a:r>
            </a:p>
          </p:txBody>
        </p:sp>
        <p:sp>
          <p:nvSpPr>
            <p:cNvPr id="9" name="矩形 20486">
              <a:extLst>
                <a:ext uri="{FF2B5EF4-FFF2-40B4-BE49-F238E27FC236}">
                  <a16:creationId xmlns:a16="http://schemas.microsoft.com/office/drawing/2014/main" id="{73542384-FAF3-4701-94CE-2C99DE3DCCE7}"/>
                </a:ext>
              </a:extLst>
            </p:cNvPr>
            <p:cNvSpPr>
              <a:spLocks noChangeArrowheads="1"/>
            </p:cNvSpPr>
            <p:nvPr/>
          </p:nvSpPr>
          <p:spPr bwMode="auto">
            <a:xfrm>
              <a:off x="1244" y="14"/>
              <a:ext cx="1364" cy="384"/>
            </a:xfrm>
            <a:prstGeom prst="rect">
              <a:avLst/>
            </a:prstGeom>
            <a:noFill/>
            <a:ln w="38100">
              <a:solidFill>
                <a:srgbClr val="FF0000"/>
              </a:solidFill>
              <a:miter lim="800000"/>
            </a:ln>
            <a:effectLst>
              <a:outerShdw dist="35921" dir="2700000" algn="ctr" rotWithShape="0">
                <a:schemeClr val="bg2"/>
              </a:outerShdw>
            </a:effectLst>
          </p:spPr>
          <p:txBody>
            <a:bodyPr wrap="none" anchor="ctr"/>
            <a:lstStyle/>
            <a:p>
              <a:pPr algn="ctr" eaLnBrk="0" hangingPunct="0"/>
              <a:r>
                <a:rPr lang="en-US" altLang="zh-CN" sz="2800" dirty="0">
                  <a:solidFill>
                    <a:schemeClr val="tx1"/>
                  </a:solidFill>
                  <a:ea typeface="微软雅黑" panose="020B0503020204020204" pitchFamily="34" charset="-122"/>
                </a:rPr>
                <a:t>DNS</a:t>
              </a:r>
            </a:p>
          </p:txBody>
        </p:sp>
        <p:sp>
          <p:nvSpPr>
            <p:cNvPr id="10" name="右箭头 20487">
              <a:extLst>
                <a:ext uri="{FF2B5EF4-FFF2-40B4-BE49-F238E27FC236}">
                  <a16:creationId xmlns:a16="http://schemas.microsoft.com/office/drawing/2014/main" id="{D377D45B-1FA3-42BF-AA70-9A46F6A1B52C}"/>
                </a:ext>
              </a:extLst>
            </p:cNvPr>
            <p:cNvSpPr>
              <a:spLocks noChangeArrowheads="1"/>
            </p:cNvSpPr>
            <p:nvPr/>
          </p:nvSpPr>
          <p:spPr bwMode="auto">
            <a:xfrm>
              <a:off x="516" y="79"/>
              <a:ext cx="702" cy="208"/>
            </a:xfrm>
            <a:prstGeom prst="rightArrow">
              <a:avLst>
                <a:gd name="adj1" fmla="val 50000"/>
                <a:gd name="adj2" fmla="val 86835"/>
              </a:avLst>
            </a:prstGeom>
            <a:noFill/>
            <a:ln w="38100">
              <a:solidFill>
                <a:srgbClr val="0070C0"/>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右箭头 20488">
              <a:extLst>
                <a:ext uri="{FF2B5EF4-FFF2-40B4-BE49-F238E27FC236}">
                  <a16:creationId xmlns:a16="http://schemas.microsoft.com/office/drawing/2014/main" id="{0FF495AB-280E-4EC4-BEB5-A5DEE4996C47}"/>
                </a:ext>
              </a:extLst>
            </p:cNvPr>
            <p:cNvSpPr>
              <a:spLocks noChangeArrowheads="1"/>
            </p:cNvSpPr>
            <p:nvPr/>
          </p:nvSpPr>
          <p:spPr bwMode="auto">
            <a:xfrm>
              <a:off x="2637" y="79"/>
              <a:ext cx="721" cy="208"/>
            </a:xfrm>
            <a:prstGeom prst="rightArrow">
              <a:avLst>
                <a:gd name="adj1" fmla="val 50000"/>
                <a:gd name="adj2" fmla="val 86594"/>
              </a:avLst>
            </a:prstGeom>
            <a:noFill/>
            <a:ln w="38100">
              <a:solidFill>
                <a:srgbClr val="0070C0"/>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3" name="文本框 2">
            <a:extLst>
              <a:ext uri="{FF2B5EF4-FFF2-40B4-BE49-F238E27FC236}">
                <a16:creationId xmlns:a16="http://schemas.microsoft.com/office/drawing/2014/main" id="{5857B7FD-2756-4574-A9EA-CB3F34ABEE2F}"/>
              </a:ext>
            </a:extLst>
          </p:cNvPr>
          <p:cNvSpPr txBox="1"/>
          <p:nvPr/>
        </p:nvSpPr>
        <p:spPr>
          <a:xfrm>
            <a:off x="660400" y="2714116"/>
            <a:ext cx="10858500" cy="279704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sz="2400" dirty="0"/>
              <a:t>计算机之间通信是基于</a:t>
            </a:r>
            <a:r>
              <a:rPr lang="en-US" altLang="zh-CN" sz="2400" dirty="0"/>
              <a:t>IP</a:t>
            </a:r>
            <a:r>
              <a:rPr lang="zh-CN" altLang="en-US" sz="2400" dirty="0"/>
              <a:t>地址的，但</a:t>
            </a:r>
            <a:r>
              <a:rPr lang="en-US" altLang="zh-CN" sz="2400" dirty="0"/>
              <a:t>IP</a:t>
            </a:r>
            <a:r>
              <a:rPr lang="zh-CN" altLang="en-US" sz="2400" dirty="0"/>
              <a:t>地址很抽象，无语义，不易记忆。</a:t>
            </a:r>
            <a:endParaRPr lang="en-US" altLang="zh-CN" sz="2400" dirty="0"/>
          </a:p>
          <a:p>
            <a:pPr marL="342900" indent="-342900" algn="just">
              <a:lnSpc>
                <a:spcPct val="150000"/>
              </a:lnSpc>
              <a:buFont typeface="Wingdings" panose="05000000000000000000" pitchFamily="2" charset="2"/>
              <a:buChar char="n"/>
            </a:pPr>
            <a:r>
              <a:rPr lang="zh-CN" altLang="en-US" sz="2400" dirty="0"/>
              <a:t>给计算机取一个有语义的名字，容易记忆。但通信时，仍然需要用</a:t>
            </a:r>
            <a:r>
              <a:rPr lang="en-US" altLang="zh-CN" sz="2400" dirty="0"/>
              <a:t>IP</a:t>
            </a:r>
            <a:r>
              <a:rPr lang="zh-CN" altLang="en-US" sz="2400" dirty="0"/>
              <a:t>地址来通信。</a:t>
            </a:r>
            <a:endParaRPr lang="en-US" altLang="zh-CN" sz="2400" dirty="0"/>
          </a:p>
          <a:p>
            <a:pPr marL="342900" indent="-342900" algn="just">
              <a:lnSpc>
                <a:spcPct val="150000"/>
              </a:lnSpc>
              <a:buFont typeface="Wingdings" panose="05000000000000000000" pitchFamily="2" charset="2"/>
              <a:buChar char="n"/>
            </a:pPr>
            <a:r>
              <a:rPr lang="en-US" altLang="zh-CN" sz="2400" dirty="0"/>
              <a:t>DNS</a:t>
            </a:r>
            <a:r>
              <a:rPr lang="zh-CN" altLang="en-US" sz="2400" dirty="0"/>
              <a:t>域名系统就是用来解决上述矛盾，即解决“将域名映射成</a:t>
            </a:r>
            <a:r>
              <a:rPr lang="en-US" altLang="zh-CN" sz="2400" dirty="0"/>
              <a:t>IP</a:t>
            </a:r>
            <a:r>
              <a:rPr lang="zh-CN" altLang="en-US" sz="2400" dirty="0"/>
              <a:t>地址”的问题</a:t>
            </a:r>
          </a:p>
        </p:txBody>
      </p:sp>
    </p:spTree>
    <p:extLst>
      <p:ext uri="{BB962C8B-B14F-4D97-AF65-F5344CB8AC3E}">
        <p14:creationId xmlns:p14="http://schemas.microsoft.com/office/powerpoint/2010/main" val="179167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域名系统的历史</a:t>
            </a:r>
          </a:p>
        </p:txBody>
      </p:sp>
      <p:sp>
        <p:nvSpPr>
          <p:cNvPr id="3" name="内容占位符 2">
            <a:extLst>
              <a:ext uri="{FF2B5EF4-FFF2-40B4-BE49-F238E27FC236}">
                <a16:creationId xmlns:a16="http://schemas.microsoft.com/office/drawing/2014/main" id="{0989ECCC-7A87-40A7-83B6-33FC68CF19BE}"/>
              </a:ext>
            </a:extLst>
          </p:cNvPr>
          <p:cNvSpPr>
            <a:spLocks noGrp="1"/>
          </p:cNvSpPr>
          <p:nvPr>
            <p:ph idx="1"/>
          </p:nvPr>
        </p:nvSpPr>
        <p:spPr/>
        <p:txBody>
          <a:bodyPr/>
          <a:lstStyle/>
          <a:p>
            <a:pPr algn="just">
              <a:lnSpc>
                <a:spcPts val="3200"/>
              </a:lnSpc>
              <a:buClrTx/>
              <a:buSzTx/>
            </a:pPr>
            <a:r>
              <a:rPr lang="zh-CN" altLang="en-US" dirty="0">
                <a:sym typeface="+mn-ea"/>
              </a:rPr>
              <a:t>ARPANET时期</a:t>
            </a:r>
          </a:p>
          <a:p>
            <a:pPr lvl="1" algn="just">
              <a:lnSpc>
                <a:spcPts val="3200"/>
              </a:lnSpc>
              <a:buClrTx/>
              <a:buSzTx/>
            </a:pPr>
            <a:r>
              <a:rPr kumimoji="1" lang="en-US" altLang="zh-CN" noProof="0" dirty="0" err="1">
                <a:ln>
                  <a:noFill/>
                </a:ln>
                <a:solidFill>
                  <a:srgbClr val="C00000"/>
                </a:solidFill>
                <a:effectLst/>
                <a:uLnTx/>
                <a:uFillTx/>
                <a:sym typeface="+mn-ea"/>
              </a:rPr>
              <a:t>Hosts.txt文件</a:t>
            </a:r>
            <a:r>
              <a:rPr lang="zh-CN" altLang="en-US" dirty="0">
                <a:sym typeface="+mn-ea"/>
              </a:rPr>
              <a:t>列出了所有计算机名称和它们的IP地址</a:t>
            </a:r>
            <a:endParaRPr lang="zh-CN" altLang="en-US" b="1" dirty="0">
              <a:solidFill>
                <a:srgbClr val="0070C0"/>
              </a:solidFill>
              <a:ea typeface="+mn-ea"/>
              <a:sym typeface="+mn-ea"/>
            </a:endParaRPr>
          </a:p>
          <a:p>
            <a:pPr lvl="1" algn="just">
              <a:lnSpc>
                <a:spcPts val="3200"/>
              </a:lnSpc>
              <a:buClrTx/>
              <a:buSzTx/>
            </a:pPr>
            <a:r>
              <a:rPr lang="zh-CN" altLang="en-US" dirty="0">
                <a:sym typeface="+mn-ea"/>
              </a:rPr>
              <a:t>所有主机在网上从指定站点上获取Hosts.txt文件</a:t>
            </a:r>
            <a:endParaRPr lang="zh-CN" altLang="en-US" b="1" dirty="0">
              <a:solidFill>
                <a:srgbClr val="0070C0"/>
              </a:solidFill>
              <a:ea typeface="+mn-ea"/>
              <a:sym typeface="+mn-ea"/>
            </a:endParaRPr>
          </a:p>
          <a:p>
            <a:pPr lvl="1" algn="just">
              <a:lnSpc>
                <a:spcPts val="3200"/>
              </a:lnSpc>
              <a:buClrTx/>
              <a:buSzTx/>
            </a:pPr>
            <a:r>
              <a:rPr lang="zh-CN" altLang="en-US" dirty="0">
                <a:sym typeface="+mn-ea"/>
              </a:rPr>
              <a:t>Hosts.txt文件的使用在当时表现不错</a:t>
            </a:r>
            <a:endParaRPr lang="zh-CN" altLang="en-US" dirty="0">
              <a:solidFill>
                <a:schemeClr val="tx1"/>
              </a:solidFill>
              <a:sym typeface="+mn-ea"/>
            </a:endParaRPr>
          </a:p>
          <a:p>
            <a:pPr algn="just">
              <a:lnSpc>
                <a:spcPts val="3200"/>
              </a:lnSpc>
              <a:spcBef>
                <a:spcPts val="1200"/>
              </a:spcBef>
              <a:buClrTx/>
              <a:buSzTx/>
            </a:pPr>
            <a:r>
              <a:rPr lang="zh-CN" altLang="en-US" dirty="0">
                <a:sym typeface="+mn-ea"/>
              </a:rPr>
              <a:t>互联网发展</a:t>
            </a:r>
          </a:p>
          <a:p>
            <a:pPr lvl="1" algn="just">
              <a:lnSpc>
                <a:spcPts val="3200"/>
              </a:lnSpc>
              <a:buClrTx/>
              <a:buSzTx/>
            </a:pPr>
            <a:r>
              <a:rPr lang="zh-CN" altLang="en-US" dirty="0">
                <a:sym typeface="+mn-ea"/>
              </a:rPr>
              <a:t>Hosts.txt文件变得</a:t>
            </a:r>
            <a:r>
              <a:rPr kumimoji="1" lang="en-US" altLang="zh-CN" noProof="0" dirty="0" err="1">
                <a:ln>
                  <a:noFill/>
                </a:ln>
                <a:solidFill>
                  <a:srgbClr val="C00000"/>
                </a:solidFill>
                <a:effectLst/>
                <a:uLnTx/>
                <a:uFillTx/>
                <a:sym typeface="+mn-ea"/>
              </a:rPr>
              <a:t>越来越大</a:t>
            </a:r>
            <a:endParaRPr lang="zh-CN" altLang="en-US" b="1" dirty="0">
              <a:solidFill>
                <a:srgbClr val="FF0000"/>
              </a:solidFill>
              <a:ea typeface="+mn-ea"/>
              <a:sym typeface="+mn-ea"/>
            </a:endParaRPr>
          </a:p>
          <a:p>
            <a:pPr lvl="1" algn="just">
              <a:lnSpc>
                <a:spcPts val="3200"/>
              </a:lnSpc>
            </a:pPr>
            <a:r>
              <a:rPr kumimoji="1" lang="zh-CN" altLang="en-US" dirty="0">
                <a:sym typeface="+mn-ea"/>
              </a:rPr>
              <a:t>越来越难管理，</a:t>
            </a:r>
            <a:r>
              <a:rPr lang="zh-CN" altLang="en-US" dirty="0">
                <a:sym typeface="+mn-ea"/>
              </a:rPr>
              <a:t>需要</a:t>
            </a:r>
            <a:r>
              <a:rPr kumimoji="1" lang="en-US" altLang="zh-CN" noProof="0" dirty="0" err="1">
                <a:ln>
                  <a:noFill/>
                </a:ln>
                <a:solidFill>
                  <a:srgbClr val="C00000"/>
                </a:solidFill>
                <a:effectLst/>
                <a:uLnTx/>
                <a:uFillTx/>
                <a:sym typeface="+mn-ea"/>
              </a:rPr>
              <a:t>集中管理</a:t>
            </a:r>
            <a:r>
              <a:rPr lang="zh-CN" altLang="en-US" dirty="0">
                <a:sym typeface="+mn-ea"/>
              </a:rPr>
              <a:t>来防止主机名冲突</a:t>
            </a:r>
          </a:p>
          <a:p>
            <a:pPr algn="just">
              <a:lnSpc>
                <a:spcPts val="3200"/>
              </a:lnSpc>
              <a:spcBef>
                <a:spcPts val="1800"/>
              </a:spcBef>
              <a:buClrTx/>
              <a:buSzTx/>
            </a:pPr>
            <a:r>
              <a:rPr lang="zh-CN" altLang="en-US" dirty="0">
                <a:sym typeface="+mn-ea"/>
              </a:rPr>
              <a:t>1987年发布了域名系统的RFC文档（RFC1034、RFC1035）</a:t>
            </a:r>
            <a:endParaRPr lang="zh-CN" altLang="en-US" dirty="0"/>
          </a:p>
          <a:p>
            <a:pPr lvl="1" algn="just">
              <a:lnSpc>
                <a:spcPts val="3200"/>
              </a:lnSpc>
              <a:buClrTx/>
              <a:buSzTx/>
            </a:pPr>
            <a:r>
              <a:rPr lang="zh-CN" altLang="en-US" dirty="0">
                <a:sym typeface="+mn-ea"/>
              </a:rPr>
              <a:t>采用了一种</a:t>
            </a:r>
            <a:r>
              <a:rPr kumimoji="1" lang="en-US" altLang="zh-CN" noProof="0" dirty="0" err="1">
                <a:ln>
                  <a:noFill/>
                </a:ln>
                <a:solidFill>
                  <a:srgbClr val="C00000"/>
                </a:solidFill>
                <a:effectLst/>
                <a:uLnTx/>
                <a:uFillTx/>
                <a:sym typeface="+mn-ea"/>
              </a:rPr>
              <a:t>层次的、基于域</a:t>
            </a:r>
            <a:r>
              <a:rPr lang="zh-CN" altLang="en-US" dirty="0">
                <a:sym typeface="+mn-ea"/>
              </a:rPr>
              <a:t>的命名模式，并使用</a:t>
            </a:r>
            <a:r>
              <a:rPr kumimoji="1" lang="en-US" altLang="zh-CN" noProof="0" dirty="0" err="1">
                <a:ln>
                  <a:noFill/>
                </a:ln>
                <a:solidFill>
                  <a:srgbClr val="C00000"/>
                </a:solidFill>
                <a:effectLst/>
                <a:uLnTx/>
                <a:uFillTx/>
                <a:sym typeface="+mn-ea"/>
              </a:rPr>
              <a:t>分布式数据库系统</a:t>
            </a:r>
            <a:r>
              <a:rPr lang="zh-CN" altLang="en-US" dirty="0">
                <a:sym typeface="+mn-ea"/>
              </a:rPr>
              <a:t>实现</a:t>
            </a:r>
          </a:p>
          <a:p>
            <a:pPr lvl="1" algn="just">
              <a:lnSpc>
                <a:spcPts val="3200"/>
              </a:lnSpc>
              <a:buClrTx/>
              <a:buSzTx/>
            </a:pPr>
            <a:r>
              <a:rPr lang="zh-CN" altLang="en-US" dirty="0">
                <a:sym typeface="+mn-ea"/>
              </a:rPr>
              <a:t>主要用途是将</a:t>
            </a:r>
            <a:r>
              <a:rPr kumimoji="1" lang="en-US" altLang="zh-CN" noProof="0" dirty="0" err="1">
                <a:ln>
                  <a:noFill/>
                </a:ln>
                <a:solidFill>
                  <a:srgbClr val="C00000"/>
                </a:solidFill>
                <a:effectLst/>
                <a:uLnTx/>
                <a:uFillTx/>
                <a:sym typeface="+mn-ea"/>
              </a:rPr>
              <a:t>主机名映射成IP地址</a:t>
            </a:r>
            <a:endParaRPr lang="zh-CN" altLang="en-US" sz="1800" dirty="0"/>
          </a:p>
        </p:txBody>
      </p:sp>
      <p:pic>
        <p:nvPicPr>
          <p:cNvPr id="12" name="图片 11"/>
          <p:cNvPicPr>
            <a:picLocks noChangeAspect="1"/>
          </p:cNvPicPr>
          <p:nvPr>
            <p:custDataLst>
              <p:tags r:id="rId1"/>
            </p:custDataLst>
          </p:nvPr>
        </p:nvPicPr>
        <p:blipFill>
          <a:blip r:embed="rId4"/>
          <a:stretch>
            <a:fillRect/>
          </a:stretch>
        </p:blipFill>
        <p:spPr>
          <a:xfrm>
            <a:off x="9205806" y="2602834"/>
            <a:ext cx="2013535" cy="1800034"/>
          </a:xfrm>
          <a:prstGeom prst="rect">
            <a:avLst/>
          </a:prstGeom>
        </p:spPr>
      </p:pic>
      <p:sp>
        <p:nvSpPr>
          <p:cNvPr id="13" name="箭头: 右 7"/>
          <p:cNvSpPr/>
          <p:nvPr/>
        </p:nvSpPr>
        <p:spPr>
          <a:xfrm rot="10800000" flipV="1">
            <a:off x="7903617" y="3098433"/>
            <a:ext cx="1297408" cy="808835"/>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accent2">
                    <a:lumMod val="75000"/>
                  </a:schemeClr>
                </a:solidFill>
                <a:latin typeface="Times New Roman" panose="02020603050405020304" charset="0"/>
              </a:rPr>
              <a:t>历史</a:t>
            </a:r>
          </a:p>
        </p:txBody>
      </p:sp>
    </p:spTree>
    <p:extLst>
      <p:ext uri="{BB962C8B-B14F-4D97-AF65-F5344CB8AC3E}">
        <p14:creationId xmlns:p14="http://schemas.microsoft.com/office/powerpoint/2010/main" val="108207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域名系统概述</a:t>
            </a:r>
          </a:p>
        </p:txBody>
      </p:sp>
      <p:sp>
        <p:nvSpPr>
          <p:cNvPr id="3" name="内容占位符 2">
            <a:extLst>
              <a:ext uri="{FF2B5EF4-FFF2-40B4-BE49-F238E27FC236}">
                <a16:creationId xmlns:a16="http://schemas.microsoft.com/office/drawing/2014/main" id="{D6058DBB-AA08-4907-AD53-4B4B7C9B5D3B}"/>
              </a:ext>
            </a:extLst>
          </p:cNvPr>
          <p:cNvSpPr>
            <a:spLocks noGrp="1"/>
          </p:cNvSpPr>
          <p:nvPr>
            <p:ph idx="1"/>
          </p:nvPr>
        </p:nvSpPr>
        <p:spPr/>
        <p:txBody>
          <a:bodyPr>
            <a:normAutofit/>
          </a:bodyPr>
          <a:lstStyle/>
          <a:p>
            <a:pPr algn="just"/>
            <a:r>
              <a:rPr lang="zh-CN" altLang="en-US" dirty="0"/>
              <a:t>域名系统（</a:t>
            </a:r>
            <a:r>
              <a:rPr lang="en-US" altLang="zh-CN" dirty="0"/>
              <a:t>DNS</a:t>
            </a:r>
            <a:r>
              <a:rPr lang="zh-CN" altLang="en-US" dirty="0"/>
              <a:t>，</a:t>
            </a:r>
            <a:r>
              <a:rPr lang="en-US" altLang="zh-CN" dirty="0"/>
              <a:t>Domain Name System</a:t>
            </a:r>
            <a:r>
              <a:rPr lang="zh-CN" altLang="en-US" dirty="0"/>
              <a:t>）是互联网重要的基础设施之一，向所有需要域名解析的应用提供服务，主要负责将可读性好的域名映射成</a:t>
            </a:r>
            <a:r>
              <a:rPr lang="en-US" altLang="zh-CN" dirty="0"/>
              <a:t>IP</a:t>
            </a:r>
            <a:r>
              <a:rPr lang="zh-CN" altLang="en-US" dirty="0"/>
              <a:t>地址</a:t>
            </a:r>
          </a:p>
          <a:p>
            <a:endParaRPr lang="zh-CN" altLang="en-US" dirty="0"/>
          </a:p>
          <a:p>
            <a:endParaRPr lang="zh-CN" altLang="en-US" dirty="0"/>
          </a:p>
          <a:p>
            <a:pPr algn="just"/>
            <a:r>
              <a:rPr lang="en-US" altLang="zh-CN" dirty="0"/>
              <a:t>Internet</a:t>
            </a:r>
            <a:r>
              <a:rPr lang="zh-CN" altLang="en-US" dirty="0"/>
              <a:t>采用层次结构的命名树作为主机的名字，并使用分布式的域名系统 </a:t>
            </a:r>
            <a:r>
              <a:rPr lang="en-US" altLang="zh-CN" dirty="0"/>
              <a:t>DNS</a:t>
            </a:r>
            <a:r>
              <a:rPr lang="zh-CN" altLang="en-US" dirty="0"/>
              <a:t>。</a:t>
            </a:r>
            <a:r>
              <a:rPr lang="en-US" altLang="zh-CN" dirty="0"/>
              <a:t>Internet</a:t>
            </a:r>
            <a:r>
              <a:rPr lang="zh-CN" altLang="en-US" dirty="0"/>
              <a:t>的</a:t>
            </a:r>
            <a:r>
              <a:rPr lang="en-US" altLang="zh-CN" dirty="0"/>
              <a:t>DNS</a:t>
            </a:r>
            <a:r>
              <a:rPr lang="zh-CN" altLang="en-US" dirty="0"/>
              <a:t>是一个联机分布式数据库系统</a:t>
            </a:r>
          </a:p>
          <a:p>
            <a:pPr algn="just"/>
            <a:r>
              <a:rPr lang="zh-CN" altLang="en-US" dirty="0"/>
              <a:t>域名解析是由若干个域名服务器程序完成的。域名服务器程序在专设的结点上运行，相应的结点也称为名字服务器</a:t>
            </a:r>
            <a:r>
              <a:rPr lang="en-US" altLang="zh-CN" dirty="0"/>
              <a:t>(Name Server)</a:t>
            </a:r>
            <a:r>
              <a:rPr lang="zh-CN" altLang="en-US" dirty="0"/>
              <a:t>或域名服务器</a:t>
            </a:r>
            <a:r>
              <a:rPr lang="en-US" altLang="zh-CN" dirty="0"/>
              <a:t>(Domain Name Server)</a:t>
            </a:r>
          </a:p>
          <a:p>
            <a:endParaRPr lang="zh-CN" altLang="en-US" dirty="0"/>
          </a:p>
        </p:txBody>
      </p:sp>
      <p:grpSp>
        <p:nvGrpSpPr>
          <p:cNvPr id="12" name="组合 11">
            <a:extLst>
              <a:ext uri="{FF2B5EF4-FFF2-40B4-BE49-F238E27FC236}">
                <a16:creationId xmlns:a16="http://schemas.microsoft.com/office/drawing/2014/main" id="{C94D8261-37FB-4626-AE1E-D844DB30058E}"/>
              </a:ext>
            </a:extLst>
          </p:cNvPr>
          <p:cNvGrpSpPr/>
          <p:nvPr/>
        </p:nvGrpSpPr>
        <p:grpSpPr bwMode="auto">
          <a:xfrm>
            <a:off x="2814637" y="2272466"/>
            <a:ext cx="6550025" cy="631825"/>
            <a:chOff x="0" y="0"/>
            <a:chExt cx="4126" cy="398"/>
          </a:xfrm>
        </p:grpSpPr>
        <p:sp>
          <p:nvSpPr>
            <p:cNvPr id="13" name="文本框 20484">
              <a:extLst>
                <a:ext uri="{FF2B5EF4-FFF2-40B4-BE49-F238E27FC236}">
                  <a16:creationId xmlns:a16="http://schemas.microsoft.com/office/drawing/2014/main" id="{D7ED360E-2596-4F18-AE79-A04D6DF77C0B}"/>
                </a:ext>
              </a:extLst>
            </p:cNvPr>
            <p:cNvSpPr txBox="1">
              <a:spLocks noChangeArrowheads="1"/>
            </p:cNvSpPr>
            <p:nvPr/>
          </p:nvSpPr>
          <p:spPr bwMode="auto">
            <a:xfrm>
              <a:off x="0" y="19"/>
              <a:ext cx="563"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800" dirty="0">
                  <a:solidFill>
                    <a:schemeClr val="tx1"/>
                  </a:solidFill>
                  <a:latin typeface="微软雅黑" panose="020B0503020204020204" pitchFamily="34" charset="-122"/>
                  <a:ea typeface="微软雅黑" panose="020B0503020204020204" pitchFamily="34" charset="-122"/>
                </a:rPr>
                <a:t>域名</a:t>
              </a:r>
            </a:p>
          </p:txBody>
        </p:sp>
        <p:sp>
          <p:nvSpPr>
            <p:cNvPr id="20" name="文本框 20485">
              <a:extLst>
                <a:ext uri="{FF2B5EF4-FFF2-40B4-BE49-F238E27FC236}">
                  <a16:creationId xmlns:a16="http://schemas.microsoft.com/office/drawing/2014/main" id="{FA29C474-D03A-4E7E-A1D5-38D91805C0AF}"/>
                </a:ext>
              </a:extLst>
            </p:cNvPr>
            <p:cNvSpPr txBox="1">
              <a:spLocks noChangeArrowheads="1"/>
            </p:cNvSpPr>
            <p:nvPr/>
          </p:nvSpPr>
          <p:spPr bwMode="auto">
            <a:xfrm>
              <a:off x="3344" y="0"/>
              <a:ext cx="78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800" dirty="0">
                  <a:solidFill>
                    <a:schemeClr val="tx1"/>
                  </a:solidFill>
                  <a:ea typeface="微软雅黑" panose="020B0503020204020204" pitchFamily="34" charset="-122"/>
                  <a:cs typeface="微软雅黑" panose="020B0503020204020204" pitchFamily="34" charset="-122"/>
                </a:rPr>
                <a:t>IP</a:t>
              </a:r>
              <a:r>
                <a:rPr lang="zh-CN" altLang="en-US" sz="2800" dirty="0">
                  <a:solidFill>
                    <a:schemeClr val="tx1"/>
                  </a:solidFill>
                  <a:ea typeface="微软雅黑" panose="020B0503020204020204" pitchFamily="34" charset="-122"/>
                  <a:cs typeface="微软雅黑" panose="020B0503020204020204" pitchFamily="34" charset="-122"/>
                </a:rPr>
                <a:t>地址</a:t>
              </a:r>
            </a:p>
          </p:txBody>
        </p:sp>
        <p:sp>
          <p:nvSpPr>
            <p:cNvPr id="21" name="矩形 20486">
              <a:extLst>
                <a:ext uri="{FF2B5EF4-FFF2-40B4-BE49-F238E27FC236}">
                  <a16:creationId xmlns:a16="http://schemas.microsoft.com/office/drawing/2014/main" id="{5A66D6F0-E2B6-4030-8FBB-C3874B3A6B75}"/>
                </a:ext>
              </a:extLst>
            </p:cNvPr>
            <p:cNvSpPr>
              <a:spLocks noChangeArrowheads="1"/>
            </p:cNvSpPr>
            <p:nvPr/>
          </p:nvSpPr>
          <p:spPr bwMode="auto">
            <a:xfrm>
              <a:off x="1244" y="14"/>
              <a:ext cx="1364" cy="384"/>
            </a:xfrm>
            <a:prstGeom prst="rect">
              <a:avLst/>
            </a:prstGeom>
            <a:noFill/>
            <a:ln w="38100">
              <a:solidFill>
                <a:srgbClr val="FF0000"/>
              </a:solidFill>
              <a:miter lim="800000"/>
            </a:ln>
            <a:effectLst>
              <a:outerShdw dist="35921" dir="2700000" algn="ctr" rotWithShape="0">
                <a:schemeClr val="bg2"/>
              </a:outerShdw>
            </a:effectLst>
          </p:spPr>
          <p:txBody>
            <a:bodyPr wrap="none" anchor="ctr"/>
            <a:lstStyle/>
            <a:p>
              <a:pPr algn="ctr" eaLnBrk="0" hangingPunct="0"/>
              <a:r>
                <a:rPr lang="en-US" altLang="zh-CN" sz="2800" dirty="0">
                  <a:solidFill>
                    <a:schemeClr val="tx1"/>
                  </a:solidFill>
                  <a:ea typeface="微软雅黑" panose="020B0503020204020204" pitchFamily="34" charset="-122"/>
                </a:rPr>
                <a:t>DNS</a:t>
              </a:r>
            </a:p>
          </p:txBody>
        </p:sp>
        <p:sp>
          <p:nvSpPr>
            <p:cNvPr id="22" name="右箭头 20487">
              <a:extLst>
                <a:ext uri="{FF2B5EF4-FFF2-40B4-BE49-F238E27FC236}">
                  <a16:creationId xmlns:a16="http://schemas.microsoft.com/office/drawing/2014/main" id="{AECCB5D7-1484-4295-8C3F-67F12EF3CC2B}"/>
                </a:ext>
              </a:extLst>
            </p:cNvPr>
            <p:cNvSpPr>
              <a:spLocks noChangeArrowheads="1"/>
            </p:cNvSpPr>
            <p:nvPr/>
          </p:nvSpPr>
          <p:spPr bwMode="auto">
            <a:xfrm>
              <a:off x="516" y="79"/>
              <a:ext cx="702" cy="208"/>
            </a:xfrm>
            <a:prstGeom prst="rightArrow">
              <a:avLst>
                <a:gd name="adj1" fmla="val 50000"/>
                <a:gd name="adj2" fmla="val 86835"/>
              </a:avLst>
            </a:prstGeom>
            <a:noFill/>
            <a:ln w="38100">
              <a:solidFill>
                <a:srgbClr val="0070C0"/>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3" name="右箭头 20488">
              <a:extLst>
                <a:ext uri="{FF2B5EF4-FFF2-40B4-BE49-F238E27FC236}">
                  <a16:creationId xmlns:a16="http://schemas.microsoft.com/office/drawing/2014/main" id="{975094AA-BD47-402C-AB4C-C009D7B35604}"/>
                </a:ext>
              </a:extLst>
            </p:cNvPr>
            <p:cNvSpPr>
              <a:spLocks noChangeArrowheads="1"/>
            </p:cNvSpPr>
            <p:nvPr/>
          </p:nvSpPr>
          <p:spPr bwMode="auto">
            <a:xfrm>
              <a:off x="2637" y="79"/>
              <a:ext cx="721" cy="208"/>
            </a:xfrm>
            <a:prstGeom prst="rightArrow">
              <a:avLst>
                <a:gd name="adj1" fmla="val 50000"/>
                <a:gd name="adj2" fmla="val 86594"/>
              </a:avLst>
            </a:prstGeom>
            <a:noFill/>
            <a:ln w="38100">
              <a:solidFill>
                <a:srgbClr val="0070C0"/>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114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ym typeface="+mn-ea"/>
              </a:rPr>
              <a:t>域名系统名字空间的层次化结构：概述</a:t>
            </a:r>
            <a:endParaRPr lang="zh-CN" altLang="en-US" sz="3200" dirty="0"/>
          </a:p>
        </p:txBody>
      </p:sp>
      <p:grpSp>
        <p:nvGrpSpPr>
          <p:cNvPr id="3" name="组合 2"/>
          <p:cNvGrpSpPr/>
          <p:nvPr/>
        </p:nvGrpSpPr>
        <p:grpSpPr>
          <a:xfrm>
            <a:off x="913991" y="1130300"/>
            <a:ext cx="10364018" cy="4484822"/>
            <a:chOff x="-80317" y="1223645"/>
            <a:chExt cx="10700294" cy="5265420"/>
          </a:xfrm>
        </p:grpSpPr>
        <p:sp>
          <p:nvSpPr>
            <p:cNvPr id="215" name="矩形 11266"/>
            <p:cNvSpPr>
              <a:spLocks noChangeArrowheads="1"/>
            </p:cNvSpPr>
            <p:nvPr/>
          </p:nvSpPr>
          <p:spPr bwMode="auto">
            <a:xfrm>
              <a:off x="1389138" y="4837877"/>
              <a:ext cx="9212251" cy="84367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latin typeface="微软雅黑" panose="020B0503020204020204" pitchFamily="34" charset="-122"/>
                <a:ea typeface="微软雅黑" panose="020B0503020204020204" pitchFamily="34" charset="-122"/>
              </a:endParaRPr>
            </a:p>
          </p:txBody>
        </p:sp>
        <p:sp>
          <p:nvSpPr>
            <p:cNvPr id="216" name="矩形 11267"/>
            <p:cNvSpPr>
              <a:spLocks noChangeArrowheads="1"/>
            </p:cNvSpPr>
            <p:nvPr/>
          </p:nvSpPr>
          <p:spPr bwMode="auto">
            <a:xfrm>
              <a:off x="1398752" y="5681550"/>
              <a:ext cx="9194625" cy="807515"/>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latin typeface="微软雅黑" panose="020B0503020204020204" pitchFamily="34" charset="-122"/>
                <a:ea typeface="微软雅黑" panose="020B0503020204020204" pitchFamily="34" charset="-122"/>
              </a:endParaRPr>
            </a:p>
          </p:txBody>
        </p:sp>
        <p:sp>
          <p:nvSpPr>
            <p:cNvPr id="217" name="矩形 11268"/>
            <p:cNvSpPr>
              <a:spLocks noChangeArrowheads="1"/>
            </p:cNvSpPr>
            <p:nvPr/>
          </p:nvSpPr>
          <p:spPr bwMode="auto">
            <a:xfrm>
              <a:off x="1381125" y="3061646"/>
              <a:ext cx="9212252" cy="1803350"/>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latin typeface="微软雅黑" panose="020B0503020204020204" pitchFamily="34" charset="-122"/>
                <a:ea typeface="微软雅黑" panose="020B0503020204020204" pitchFamily="34" charset="-122"/>
              </a:endParaRPr>
            </a:p>
          </p:txBody>
        </p:sp>
        <p:sp>
          <p:nvSpPr>
            <p:cNvPr id="218" name="矩形 11269"/>
            <p:cNvSpPr>
              <a:spLocks noChangeArrowheads="1"/>
            </p:cNvSpPr>
            <p:nvPr/>
          </p:nvSpPr>
          <p:spPr bwMode="auto">
            <a:xfrm>
              <a:off x="1381126" y="1832294"/>
              <a:ext cx="9212252" cy="129564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latin typeface="微软雅黑" panose="020B0503020204020204" pitchFamily="34" charset="-122"/>
                <a:ea typeface="微软雅黑" panose="020B0503020204020204" pitchFamily="34" charset="-122"/>
              </a:endParaRPr>
            </a:p>
          </p:txBody>
        </p:sp>
        <p:sp>
          <p:nvSpPr>
            <p:cNvPr id="219" name="直接连接符 11271"/>
            <p:cNvSpPr>
              <a:spLocks noChangeShapeType="1"/>
            </p:cNvSpPr>
            <p:nvPr/>
          </p:nvSpPr>
          <p:spPr bwMode="auto">
            <a:xfrm flipV="1">
              <a:off x="1560595" y="2294807"/>
              <a:ext cx="8904589"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20" name="直接连接符 11272"/>
            <p:cNvSpPr>
              <a:spLocks noChangeShapeType="1"/>
            </p:cNvSpPr>
            <p:nvPr/>
          </p:nvSpPr>
          <p:spPr bwMode="auto">
            <a:xfrm rot="16200000">
              <a:off x="2760565" y="2471829"/>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21" name="直接连接符 11273"/>
            <p:cNvSpPr>
              <a:spLocks noChangeShapeType="1"/>
            </p:cNvSpPr>
            <p:nvPr/>
          </p:nvSpPr>
          <p:spPr bwMode="auto">
            <a:xfrm rot="16200000">
              <a:off x="3339884" y="2471075"/>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22" name="直接连接符 11274"/>
            <p:cNvSpPr>
              <a:spLocks noChangeShapeType="1"/>
            </p:cNvSpPr>
            <p:nvPr/>
          </p:nvSpPr>
          <p:spPr bwMode="auto">
            <a:xfrm rot="16200000">
              <a:off x="3923914" y="2447724"/>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23" name="直接连接符 11275"/>
            <p:cNvSpPr>
              <a:spLocks noChangeShapeType="1"/>
            </p:cNvSpPr>
            <p:nvPr/>
          </p:nvSpPr>
          <p:spPr bwMode="auto">
            <a:xfrm rot="16200000">
              <a:off x="4507191"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24" name="直接连接符 11276"/>
            <p:cNvSpPr>
              <a:spLocks noChangeShapeType="1"/>
            </p:cNvSpPr>
            <p:nvPr/>
          </p:nvSpPr>
          <p:spPr bwMode="auto">
            <a:xfrm rot="16200000">
              <a:off x="5090468"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25" name="直接连接符 11277"/>
            <p:cNvSpPr>
              <a:spLocks noChangeShapeType="1"/>
            </p:cNvSpPr>
            <p:nvPr/>
          </p:nvSpPr>
          <p:spPr bwMode="auto">
            <a:xfrm rot="16200000">
              <a:off x="5669788" y="2443957"/>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26" name="直接连接符 11278"/>
            <p:cNvSpPr>
              <a:spLocks noChangeShapeType="1"/>
            </p:cNvSpPr>
            <p:nvPr/>
          </p:nvSpPr>
          <p:spPr bwMode="auto">
            <a:xfrm rot="16200000">
              <a:off x="6253817"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27" name="直接连接符 11279"/>
            <p:cNvSpPr>
              <a:spLocks noChangeShapeType="1"/>
            </p:cNvSpPr>
            <p:nvPr/>
          </p:nvSpPr>
          <p:spPr bwMode="auto">
            <a:xfrm rot="16200000">
              <a:off x="6837094"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28" name="直接连接符 11280"/>
            <p:cNvSpPr>
              <a:spLocks noChangeShapeType="1"/>
            </p:cNvSpPr>
            <p:nvPr/>
          </p:nvSpPr>
          <p:spPr bwMode="auto">
            <a:xfrm rot="16200000">
              <a:off x="7416414" y="2443957"/>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29" name="直接连接符 11281"/>
            <p:cNvSpPr>
              <a:spLocks noChangeShapeType="1"/>
            </p:cNvSpPr>
            <p:nvPr/>
          </p:nvSpPr>
          <p:spPr bwMode="auto">
            <a:xfrm rot="16200000">
              <a:off x="7999691" y="2443957"/>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30" name="直接连接符 11282"/>
            <p:cNvSpPr>
              <a:spLocks noChangeShapeType="1"/>
            </p:cNvSpPr>
            <p:nvPr/>
          </p:nvSpPr>
          <p:spPr bwMode="auto">
            <a:xfrm rot="16200000">
              <a:off x="8583720"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31" name="直接连接符 11283"/>
            <p:cNvSpPr>
              <a:spLocks noChangeShapeType="1"/>
            </p:cNvSpPr>
            <p:nvPr/>
          </p:nvSpPr>
          <p:spPr bwMode="auto">
            <a:xfrm rot="16200000">
              <a:off x="9129485" y="2446970"/>
              <a:ext cx="27419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32" name="直接连接符 11284"/>
            <p:cNvSpPr>
              <a:spLocks noChangeShapeType="1"/>
            </p:cNvSpPr>
            <p:nvPr/>
          </p:nvSpPr>
          <p:spPr bwMode="auto">
            <a:xfrm rot="5400000" flipH="1">
              <a:off x="9711159" y="2446970"/>
              <a:ext cx="27419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33" name="文本框 11285"/>
            <p:cNvSpPr txBox="1">
              <a:spLocks noChangeArrowheads="1"/>
            </p:cNvSpPr>
            <p:nvPr/>
          </p:nvSpPr>
          <p:spPr bwMode="auto">
            <a:xfrm>
              <a:off x="4949691" y="2493673"/>
              <a:ext cx="716597"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CC00CC"/>
                  </a:solidFill>
                  <a:latin typeface="微软雅黑" panose="020B0503020204020204" pitchFamily="34" charset="-122"/>
                  <a:ea typeface="微软雅黑" panose="020B0503020204020204" pitchFamily="34" charset="-122"/>
                </a:rPr>
                <a:t>com</a:t>
              </a:r>
            </a:p>
          </p:txBody>
        </p:sp>
        <p:sp>
          <p:nvSpPr>
            <p:cNvPr id="234" name="文本框 11286"/>
            <p:cNvSpPr txBox="1">
              <a:spLocks noChangeArrowheads="1"/>
            </p:cNvSpPr>
            <p:nvPr/>
          </p:nvSpPr>
          <p:spPr bwMode="auto">
            <a:xfrm>
              <a:off x="5529763" y="2493673"/>
              <a:ext cx="583277"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net</a:t>
              </a:r>
            </a:p>
          </p:txBody>
        </p:sp>
        <p:sp>
          <p:nvSpPr>
            <p:cNvPr id="235" name="文本框 11287"/>
            <p:cNvSpPr txBox="1">
              <a:spLocks noChangeArrowheads="1"/>
            </p:cNvSpPr>
            <p:nvPr/>
          </p:nvSpPr>
          <p:spPr bwMode="auto">
            <a:xfrm>
              <a:off x="6093811" y="2493673"/>
              <a:ext cx="605711"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org</a:t>
              </a:r>
            </a:p>
          </p:txBody>
        </p:sp>
        <p:sp>
          <p:nvSpPr>
            <p:cNvPr id="236" name="文本框 11288"/>
            <p:cNvSpPr txBox="1">
              <a:spLocks noChangeArrowheads="1"/>
            </p:cNvSpPr>
            <p:nvPr/>
          </p:nvSpPr>
          <p:spPr bwMode="auto">
            <a:xfrm>
              <a:off x="6675486" y="2493673"/>
              <a:ext cx="651860"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edu</a:t>
              </a:r>
            </a:p>
          </p:txBody>
        </p:sp>
        <p:sp>
          <p:nvSpPr>
            <p:cNvPr id="237" name="文本框 11289"/>
            <p:cNvSpPr txBox="1">
              <a:spLocks noChangeArrowheads="1"/>
            </p:cNvSpPr>
            <p:nvPr/>
          </p:nvSpPr>
          <p:spPr bwMode="auto">
            <a:xfrm>
              <a:off x="7257161" y="2493673"/>
              <a:ext cx="646091"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gov</a:t>
              </a:r>
            </a:p>
          </p:txBody>
        </p:sp>
        <p:sp>
          <p:nvSpPr>
            <p:cNvPr id="238" name="文本框 11290"/>
            <p:cNvSpPr txBox="1">
              <a:spLocks noChangeArrowheads="1"/>
            </p:cNvSpPr>
            <p:nvPr/>
          </p:nvSpPr>
          <p:spPr bwMode="auto">
            <a:xfrm>
              <a:off x="7859667" y="2493673"/>
              <a:ext cx="560843"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mil</a:t>
              </a:r>
            </a:p>
          </p:txBody>
        </p:sp>
        <p:sp>
          <p:nvSpPr>
            <p:cNvPr id="239" name="文本框 11291"/>
            <p:cNvSpPr txBox="1">
              <a:spLocks noChangeArrowheads="1"/>
            </p:cNvSpPr>
            <p:nvPr/>
          </p:nvSpPr>
          <p:spPr bwMode="auto">
            <a:xfrm>
              <a:off x="2289692" y="2493673"/>
              <a:ext cx="802487"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coop</a:t>
              </a:r>
            </a:p>
          </p:txBody>
        </p:sp>
        <p:sp>
          <p:nvSpPr>
            <p:cNvPr id="240" name="文本框 11292"/>
            <p:cNvSpPr txBox="1">
              <a:spLocks noChangeArrowheads="1"/>
            </p:cNvSpPr>
            <p:nvPr/>
          </p:nvSpPr>
          <p:spPr bwMode="auto">
            <a:xfrm>
              <a:off x="3735065" y="2493673"/>
              <a:ext cx="542255"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biz</a:t>
              </a:r>
            </a:p>
          </p:txBody>
        </p:sp>
        <p:sp>
          <p:nvSpPr>
            <p:cNvPr id="241" name="文本框 11293"/>
            <p:cNvSpPr txBox="1">
              <a:spLocks noChangeArrowheads="1"/>
            </p:cNvSpPr>
            <p:nvPr/>
          </p:nvSpPr>
          <p:spPr bwMode="auto">
            <a:xfrm>
              <a:off x="3054040" y="2493673"/>
              <a:ext cx="662116"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info</a:t>
              </a:r>
            </a:p>
          </p:txBody>
        </p:sp>
        <p:sp>
          <p:nvSpPr>
            <p:cNvPr id="242" name="文本框 11294"/>
            <p:cNvSpPr txBox="1">
              <a:spLocks noChangeArrowheads="1"/>
            </p:cNvSpPr>
            <p:nvPr/>
          </p:nvSpPr>
          <p:spPr bwMode="auto">
            <a:xfrm>
              <a:off x="4227004" y="2493673"/>
              <a:ext cx="728776"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aero</a:t>
              </a:r>
            </a:p>
          </p:txBody>
        </p:sp>
        <p:sp>
          <p:nvSpPr>
            <p:cNvPr id="243" name="文本框 11295"/>
            <p:cNvSpPr txBox="1">
              <a:spLocks noChangeArrowheads="1"/>
            </p:cNvSpPr>
            <p:nvPr/>
          </p:nvSpPr>
          <p:spPr bwMode="auto">
            <a:xfrm>
              <a:off x="8450955" y="2493673"/>
              <a:ext cx="505720"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int</a:t>
              </a:r>
            </a:p>
          </p:txBody>
        </p:sp>
        <p:sp>
          <p:nvSpPr>
            <p:cNvPr id="244" name="文本框 11296"/>
            <p:cNvSpPr txBox="1">
              <a:spLocks noChangeArrowheads="1"/>
            </p:cNvSpPr>
            <p:nvPr/>
          </p:nvSpPr>
          <p:spPr bwMode="auto">
            <a:xfrm>
              <a:off x="9082304" y="2493673"/>
              <a:ext cx="471108"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CC00CC"/>
                  </a:solidFill>
                  <a:latin typeface="微软雅黑" panose="020B0503020204020204" pitchFamily="34" charset="-122"/>
                  <a:ea typeface="微软雅黑" panose="020B0503020204020204" pitchFamily="34" charset="-122"/>
                </a:rPr>
                <a:t>cn</a:t>
              </a:r>
            </a:p>
          </p:txBody>
        </p:sp>
        <p:sp>
          <p:nvSpPr>
            <p:cNvPr id="245" name="文本框 11297"/>
            <p:cNvSpPr txBox="1">
              <a:spLocks noChangeArrowheads="1"/>
            </p:cNvSpPr>
            <p:nvPr/>
          </p:nvSpPr>
          <p:spPr bwMode="auto">
            <a:xfrm>
              <a:off x="9633533" y="2493673"/>
              <a:ext cx="482005"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uk</a:t>
              </a:r>
            </a:p>
          </p:txBody>
        </p:sp>
        <p:sp>
          <p:nvSpPr>
            <p:cNvPr id="246" name="文本框 11298"/>
            <p:cNvSpPr txBox="1">
              <a:spLocks noChangeArrowheads="1"/>
            </p:cNvSpPr>
            <p:nvPr/>
          </p:nvSpPr>
          <p:spPr bwMode="auto">
            <a:xfrm>
              <a:off x="9976449" y="2127580"/>
              <a:ext cx="643528" cy="80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000">
                  <a:latin typeface="微软雅黑" panose="020B0503020204020204" pitchFamily="34" charset="-122"/>
                  <a:ea typeface="微软雅黑" panose="020B0503020204020204" pitchFamily="34" charset="-122"/>
                </a:rPr>
                <a:t>…</a:t>
              </a:r>
            </a:p>
          </p:txBody>
        </p:sp>
        <p:sp>
          <p:nvSpPr>
            <p:cNvPr id="247" name="直接连接符 11299"/>
            <p:cNvSpPr>
              <a:spLocks noChangeShapeType="1"/>
            </p:cNvSpPr>
            <p:nvPr/>
          </p:nvSpPr>
          <p:spPr bwMode="auto">
            <a:xfrm rot="16200000">
              <a:off x="8758529" y="3414934"/>
              <a:ext cx="1080202"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48" name="直接连接符 11300"/>
            <p:cNvSpPr>
              <a:spLocks noChangeShapeType="1"/>
            </p:cNvSpPr>
            <p:nvPr/>
          </p:nvSpPr>
          <p:spPr bwMode="auto">
            <a:xfrm rot="16200000">
              <a:off x="9413768"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49" name="直接连接符 11301"/>
            <p:cNvSpPr>
              <a:spLocks noChangeShapeType="1"/>
            </p:cNvSpPr>
            <p:nvPr/>
          </p:nvSpPr>
          <p:spPr bwMode="auto">
            <a:xfrm rot="16200000">
              <a:off x="8834450"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50" name="直接连接符 11302"/>
            <p:cNvSpPr>
              <a:spLocks noChangeShapeType="1"/>
            </p:cNvSpPr>
            <p:nvPr/>
          </p:nvSpPr>
          <p:spPr bwMode="auto">
            <a:xfrm rot="16200000">
              <a:off x="8251173"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51" name="直接连接符 11303"/>
            <p:cNvSpPr>
              <a:spLocks noChangeShapeType="1"/>
            </p:cNvSpPr>
            <p:nvPr/>
          </p:nvSpPr>
          <p:spPr bwMode="auto">
            <a:xfrm rot="16200000">
              <a:off x="7667142"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52" name="直接连接符 11304"/>
            <p:cNvSpPr>
              <a:spLocks noChangeShapeType="1"/>
            </p:cNvSpPr>
            <p:nvPr/>
          </p:nvSpPr>
          <p:spPr bwMode="auto">
            <a:xfrm rot="16200000">
              <a:off x="7087823"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53" name="直接连接符 11305"/>
            <p:cNvSpPr>
              <a:spLocks noChangeShapeType="1"/>
            </p:cNvSpPr>
            <p:nvPr/>
          </p:nvSpPr>
          <p:spPr bwMode="auto">
            <a:xfrm rot="16200000">
              <a:off x="6504546"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54" name="直接连接符 11306"/>
            <p:cNvSpPr>
              <a:spLocks noChangeShapeType="1"/>
            </p:cNvSpPr>
            <p:nvPr/>
          </p:nvSpPr>
          <p:spPr bwMode="auto">
            <a:xfrm rot="16200000">
              <a:off x="5920516"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55" name="直接连接符 11307"/>
            <p:cNvSpPr>
              <a:spLocks noChangeShapeType="1"/>
            </p:cNvSpPr>
            <p:nvPr/>
          </p:nvSpPr>
          <p:spPr bwMode="auto">
            <a:xfrm rot="16200000">
              <a:off x="5337239"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56" name="直接连接符 11308"/>
            <p:cNvSpPr>
              <a:spLocks noChangeShapeType="1"/>
            </p:cNvSpPr>
            <p:nvPr/>
          </p:nvSpPr>
          <p:spPr bwMode="auto">
            <a:xfrm rot="16200000">
              <a:off x="4757920"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57" name="直接连接符 11309"/>
            <p:cNvSpPr>
              <a:spLocks noChangeShapeType="1"/>
            </p:cNvSpPr>
            <p:nvPr/>
          </p:nvSpPr>
          <p:spPr bwMode="auto">
            <a:xfrm rot="16200000">
              <a:off x="9997045"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58" name="文本框 11310"/>
            <p:cNvSpPr txBox="1">
              <a:spLocks noChangeArrowheads="1"/>
            </p:cNvSpPr>
            <p:nvPr/>
          </p:nvSpPr>
          <p:spPr bwMode="auto">
            <a:xfrm>
              <a:off x="4642029" y="4095145"/>
              <a:ext cx="482005"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hk</a:t>
              </a:r>
            </a:p>
          </p:txBody>
        </p:sp>
        <p:sp>
          <p:nvSpPr>
            <p:cNvPr id="259" name="文本框 11311"/>
            <p:cNvSpPr txBox="1">
              <a:spLocks noChangeArrowheads="1"/>
            </p:cNvSpPr>
            <p:nvPr/>
          </p:nvSpPr>
          <p:spPr bwMode="auto">
            <a:xfrm>
              <a:off x="5225306" y="4095145"/>
              <a:ext cx="371759"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js</a:t>
              </a:r>
            </a:p>
          </p:txBody>
        </p:sp>
        <p:sp>
          <p:nvSpPr>
            <p:cNvPr id="260" name="文本框 11312"/>
            <p:cNvSpPr txBox="1">
              <a:spLocks noChangeArrowheads="1"/>
            </p:cNvSpPr>
            <p:nvPr/>
          </p:nvSpPr>
          <p:spPr bwMode="auto">
            <a:xfrm>
              <a:off x="5806980" y="4095145"/>
              <a:ext cx="460853"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sh</a:t>
              </a:r>
            </a:p>
          </p:txBody>
        </p:sp>
        <p:sp>
          <p:nvSpPr>
            <p:cNvPr id="261" name="文本框 11313"/>
            <p:cNvSpPr txBox="1">
              <a:spLocks noChangeArrowheads="1"/>
            </p:cNvSpPr>
            <p:nvPr/>
          </p:nvSpPr>
          <p:spPr bwMode="auto">
            <a:xfrm>
              <a:off x="6390257" y="4095145"/>
              <a:ext cx="416626"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bj</a:t>
              </a:r>
            </a:p>
          </p:txBody>
        </p:sp>
        <p:sp>
          <p:nvSpPr>
            <p:cNvPr id="262" name="文本框 11314"/>
            <p:cNvSpPr txBox="1">
              <a:spLocks noChangeArrowheads="1"/>
            </p:cNvSpPr>
            <p:nvPr/>
          </p:nvSpPr>
          <p:spPr bwMode="auto">
            <a:xfrm>
              <a:off x="6930269" y="4110210"/>
              <a:ext cx="605711"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org</a:t>
              </a:r>
            </a:p>
          </p:txBody>
        </p:sp>
        <p:sp>
          <p:nvSpPr>
            <p:cNvPr id="263" name="文本框 11315"/>
            <p:cNvSpPr txBox="1">
              <a:spLocks noChangeArrowheads="1"/>
            </p:cNvSpPr>
            <p:nvPr/>
          </p:nvSpPr>
          <p:spPr bwMode="auto">
            <a:xfrm>
              <a:off x="7499124" y="4095145"/>
              <a:ext cx="583277"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net</a:t>
              </a:r>
            </a:p>
          </p:txBody>
        </p:sp>
        <p:sp>
          <p:nvSpPr>
            <p:cNvPr id="264" name="文本框 11316"/>
            <p:cNvSpPr txBox="1">
              <a:spLocks noChangeArrowheads="1"/>
            </p:cNvSpPr>
            <p:nvPr/>
          </p:nvSpPr>
          <p:spPr bwMode="auto">
            <a:xfrm>
              <a:off x="8136883" y="4095145"/>
              <a:ext cx="646091"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gov</a:t>
              </a:r>
            </a:p>
          </p:txBody>
        </p:sp>
        <p:sp>
          <p:nvSpPr>
            <p:cNvPr id="265" name="文本框 11317"/>
            <p:cNvSpPr txBox="1">
              <a:spLocks noChangeArrowheads="1"/>
            </p:cNvSpPr>
            <p:nvPr/>
          </p:nvSpPr>
          <p:spPr bwMode="auto">
            <a:xfrm>
              <a:off x="8720160" y="4095145"/>
              <a:ext cx="651860"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CC00CC"/>
                  </a:solidFill>
                  <a:latin typeface="微软雅黑" panose="020B0503020204020204" pitchFamily="34" charset="-122"/>
                  <a:ea typeface="微软雅黑" panose="020B0503020204020204" pitchFamily="34" charset="-122"/>
                </a:rPr>
                <a:t>edu</a:t>
              </a:r>
            </a:p>
          </p:txBody>
        </p:sp>
        <p:sp>
          <p:nvSpPr>
            <p:cNvPr id="266" name="文本框 11318"/>
            <p:cNvSpPr txBox="1">
              <a:spLocks noChangeArrowheads="1"/>
            </p:cNvSpPr>
            <p:nvPr/>
          </p:nvSpPr>
          <p:spPr bwMode="auto">
            <a:xfrm>
              <a:off x="9303437" y="4095145"/>
              <a:ext cx="716597"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com</a:t>
              </a:r>
            </a:p>
          </p:txBody>
        </p:sp>
        <p:sp>
          <p:nvSpPr>
            <p:cNvPr id="267" name="文本框 11319"/>
            <p:cNvSpPr txBox="1">
              <a:spLocks noChangeArrowheads="1"/>
            </p:cNvSpPr>
            <p:nvPr/>
          </p:nvSpPr>
          <p:spPr bwMode="auto">
            <a:xfrm>
              <a:off x="9885112" y="4095145"/>
              <a:ext cx="455084"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ac</a:t>
              </a:r>
            </a:p>
          </p:txBody>
        </p:sp>
        <p:sp>
          <p:nvSpPr>
            <p:cNvPr id="268" name="文本框 11320"/>
            <p:cNvSpPr txBox="1">
              <a:spLocks noChangeArrowheads="1"/>
            </p:cNvSpPr>
            <p:nvPr/>
          </p:nvSpPr>
          <p:spPr bwMode="auto">
            <a:xfrm>
              <a:off x="4164511" y="3726037"/>
              <a:ext cx="643528" cy="80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000">
                  <a:solidFill>
                    <a:srgbClr val="333399"/>
                  </a:solidFill>
                  <a:latin typeface="微软雅黑" panose="020B0503020204020204" pitchFamily="34" charset="-122"/>
                  <a:ea typeface="微软雅黑" panose="020B0503020204020204" pitchFamily="34" charset="-122"/>
                </a:rPr>
                <a:t>…</a:t>
              </a:r>
            </a:p>
          </p:txBody>
        </p:sp>
        <p:sp>
          <p:nvSpPr>
            <p:cNvPr id="269" name="直接连接符 11321"/>
            <p:cNvSpPr>
              <a:spLocks noChangeShapeType="1"/>
            </p:cNvSpPr>
            <p:nvPr/>
          </p:nvSpPr>
          <p:spPr bwMode="auto">
            <a:xfrm rot="16200000">
              <a:off x="8789253" y="4675170"/>
              <a:ext cx="358561"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70" name="文本框 11322"/>
            <p:cNvSpPr txBox="1">
              <a:spLocks noChangeArrowheads="1"/>
            </p:cNvSpPr>
            <p:nvPr/>
          </p:nvSpPr>
          <p:spPr bwMode="auto">
            <a:xfrm>
              <a:off x="7020004" y="5026198"/>
              <a:ext cx="645450"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pku</a:t>
              </a:r>
            </a:p>
          </p:txBody>
        </p:sp>
        <p:sp>
          <p:nvSpPr>
            <p:cNvPr id="271" name="文本框 11323"/>
            <p:cNvSpPr txBox="1">
              <a:spLocks noChangeArrowheads="1"/>
            </p:cNvSpPr>
            <p:nvPr/>
          </p:nvSpPr>
          <p:spPr bwMode="auto">
            <a:xfrm>
              <a:off x="7656160" y="5024691"/>
              <a:ext cx="894785"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err="1">
                  <a:solidFill>
                    <a:srgbClr val="333399"/>
                  </a:solidFill>
                  <a:latin typeface="微软雅黑" panose="020B0503020204020204" pitchFamily="34" charset="-122"/>
                  <a:ea typeface="微软雅黑" panose="020B0503020204020204" pitchFamily="34" charset="-122"/>
                </a:rPr>
                <a:t>fudan</a:t>
              </a:r>
              <a:endParaRPr lang="en-US" altLang="zh-CN" dirty="0">
                <a:solidFill>
                  <a:srgbClr val="333399"/>
                </a:solidFill>
                <a:latin typeface="微软雅黑" panose="020B0503020204020204" pitchFamily="34" charset="-122"/>
                <a:ea typeface="微软雅黑" panose="020B0503020204020204" pitchFamily="34" charset="-122"/>
              </a:endParaRPr>
            </a:p>
          </p:txBody>
        </p:sp>
        <p:sp>
          <p:nvSpPr>
            <p:cNvPr id="272" name="文本框 11324"/>
            <p:cNvSpPr txBox="1">
              <a:spLocks noChangeArrowheads="1"/>
            </p:cNvSpPr>
            <p:nvPr/>
          </p:nvSpPr>
          <p:spPr bwMode="auto">
            <a:xfrm>
              <a:off x="8540690" y="5024691"/>
              <a:ext cx="790308"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err="1">
                  <a:solidFill>
                    <a:srgbClr val="CC00CC"/>
                  </a:solidFill>
                  <a:latin typeface="微软雅黑" panose="020B0503020204020204" pitchFamily="34" charset="-122"/>
                  <a:ea typeface="微软雅黑" panose="020B0503020204020204" pitchFamily="34" charset="-122"/>
                </a:rPr>
                <a:t>gzhu</a:t>
              </a:r>
              <a:endParaRPr lang="en-US" altLang="zh-CN" dirty="0">
                <a:solidFill>
                  <a:srgbClr val="CC00CC"/>
                </a:solidFill>
                <a:latin typeface="微软雅黑" panose="020B0503020204020204" pitchFamily="34" charset="-122"/>
                <a:ea typeface="微软雅黑" panose="020B0503020204020204" pitchFamily="34" charset="-122"/>
              </a:endParaRPr>
            </a:p>
          </p:txBody>
        </p:sp>
        <p:sp>
          <p:nvSpPr>
            <p:cNvPr id="273" name="文本框 11325"/>
            <p:cNvSpPr txBox="1">
              <a:spLocks noChangeArrowheads="1"/>
            </p:cNvSpPr>
            <p:nvPr/>
          </p:nvSpPr>
          <p:spPr bwMode="auto">
            <a:xfrm>
              <a:off x="5550594" y="5024691"/>
              <a:ext cx="1245393"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tsinghua</a:t>
              </a:r>
            </a:p>
          </p:txBody>
        </p:sp>
        <p:sp>
          <p:nvSpPr>
            <p:cNvPr id="274" name="文本框 11326"/>
            <p:cNvSpPr txBox="1">
              <a:spLocks noChangeArrowheads="1"/>
            </p:cNvSpPr>
            <p:nvPr/>
          </p:nvSpPr>
          <p:spPr bwMode="auto">
            <a:xfrm>
              <a:off x="4393655" y="4625453"/>
              <a:ext cx="643528" cy="80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000">
                  <a:latin typeface="微软雅黑" panose="020B0503020204020204" pitchFamily="34" charset="-122"/>
                  <a:ea typeface="微软雅黑" panose="020B0503020204020204" pitchFamily="34" charset="-122"/>
                </a:rPr>
                <a:t>…</a:t>
              </a:r>
            </a:p>
          </p:txBody>
        </p:sp>
        <p:sp>
          <p:nvSpPr>
            <p:cNvPr id="275" name="矩形 11327"/>
            <p:cNvSpPr>
              <a:spLocks noChangeArrowheads="1"/>
            </p:cNvSpPr>
            <p:nvPr/>
          </p:nvSpPr>
          <p:spPr bwMode="auto">
            <a:xfrm>
              <a:off x="5651546" y="1353209"/>
              <a:ext cx="708265" cy="351028"/>
            </a:xfrm>
            <a:prstGeom prst="rect">
              <a:avLst/>
            </a:prstGeom>
            <a:solidFill>
              <a:srgbClr val="99FFCC"/>
            </a:solidFill>
            <a:ln w="19050">
              <a:solidFill>
                <a:schemeClr val="tx1"/>
              </a:solidFill>
              <a:miter lim="800000"/>
            </a:ln>
          </p:spPr>
          <p:txBody>
            <a:bodyPr wrap="none" anchor="ctr"/>
            <a:lstStyle/>
            <a:p>
              <a:pPr algn="ctr"/>
              <a:r>
                <a:rPr lang="zh-CN" altLang="en-US" sz="2000">
                  <a:latin typeface="微软雅黑" panose="020B0503020204020204" pitchFamily="34" charset="-122"/>
                  <a:ea typeface="微软雅黑" panose="020B0503020204020204" pitchFamily="34" charset="-122"/>
                </a:rPr>
                <a:t>树根</a:t>
              </a:r>
            </a:p>
          </p:txBody>
        </p:sp>
        <p:sp>
          <p:nvSpPr>
            <p:cNvPr id="276" name="直接连接符 11328"/>
            <p:cNvSpPr>
              <a:spLocks noChangeShapeType="1"/>
            </p:cNvSpPr>
            <p:nvPr/>
          </p:nvSpPr>
          <p:spPr bwMode="auto">
            <a:xfrm rot="5400000" flipH="1">
              <a:off x="5688726" y="2002535"/>
              <a:ext cx="614676"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77" name="直接连接符 11329"/>
            <p:cNvSpPr>
              <a:spLocks noChangeShapeType="1"/>
            </p:cNvSpPr>
            <p:nvPr/>
          </p:nvSpPr>
          <p:spPr bwMode="auto">
            <a:xfrm rot="16200000">
              <a:off x="6586366" y="3281603"/>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78" name="直接连接符 11330"/>
            <p:cNvSpPr>
              <a:spLocks noChangeShapeType="1"/>
            </p:cNvSpPr>
            <p:nvPr/>
          </p:nvSpPr>
          <p:spPr bwMode="auto">
            <a:xfrm rot="16200000">
              <a:off x="5671389" y="3281603"/>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79" name="直接连接符 11331"/>
            <p:cNvSpPr>
              <a:spLocks noChangeShapeType="1"/>
            </p:cNvSpPr>
            <p:nvPr/>
          </p:nvSpPr>
          <p:spPr bwMode="auto">
            <a:xfrm rot="16200000">
              <a:off x="4923065" y="3281603"/>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80" name="直接连接符 11332"/>
            <p:cNvSpPr>
              <a:spLocks noChangeShapeType="1"/>
            </p:cNvSpPr>
            <p:nvPr/>
          </p:nvSpPr>
          <p:spPr bwMode="auto">
            <a:xfrm rot="16200000">
              <a:off x="3718053" y="3281603"/>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81" name="直接连接符 11333"/>
            <p:cNvSpPr>
              <a:spLocks noChangeShapeType="1"/>
            </p:cNvSpPr>
            <p:nvPr/>
          </p:nvSpPr>
          <p:spPr bwMode="auto">
            <a:xfrm rot="16200000">
              <a:off x="5090468" y="3011176"/>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82" name="文本框 11334"/>
            <p:cNvSpPr txBox="1">
              <a:spLocks noChangeArrowheads="1"/>
            </p:cNvSpPr>
            <p:nvPr/>
          </p:nvSpPr>
          <p:spPr bwMode="auto">
            <a:xfrm>
              <a:off x="3521944" y="3284617"/>
              <a:ext cx="672371"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cctv</a:t>
              </a:r>
            </a:p>
          </p:txBody>
        </p:sp>
        <p:sp>
          <p:nvSpPr>
            <p:cNvPr id="283" name="文本框 11335"/>
            <p:cNvSpPr txBox="1">
              <a:spLocks noChangeArrowheads="1"/>
            </p:cNvSpPr>
            <p:nvPr/>
          </p:nvSpPr>
          <p:spPr bwMode="auto">
            <a:xfrm>
              <a:off x="4808679" y="3299682"/>
              <a:ext cx="656347"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err="1">
                  <a:solidFill>
                    <a:srgbClr val="333399"/>
                  </a:solidFill>
                  <a:latin typeface="微软雅黑" panose="020B0503020204020204" pitchFamily="34" charset="-122"/>
                  <a:ea typeface="微软雅黑" panose="020B0503020204020204" pitchFamily="34" charset="-122"/>
                </a:rPr>
                <a:t>ibm</a:t>
              </a:r>
            </a:p>
          </p:txBody>
        </p:sp>
        <p:sp>
          <p:nvSpPr>
            <p:cNvPr id="284" name="文本框 11336"/>
            <p:cNvSpPr txBox="1">
              <a:spLocks noChangeArrowheads="1"/>
            </p:cNvSpPr>
            <p:nvPr/>
          </p:nvSpPr>
          <p:spPr bwMode="auto">
            <a:xfrm>
              <a:off x="5589052" y="3284617"/>
              <a:ext cx="505720"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hp</a:t>
              </a:r>
            </a:p>
          </p:txBody>
        </p:sp>
        <p:sp>
          <p:nvSpPr>
            <p:cNvPr id="285" name="文本框 11337"/>
            <p:cNvSpPr txBox="1">
              <a:spLocks noChangeArrowheads="1"/>
            </p:cNvSpPr>
            <p:nvPr/>
          </p:nvSpPr>
          <p:spPr bwMode="auto">
            <a:xfrm>
              <a:off x="6473582" y="3284617"/>
              <a:ext cx="683267"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mot</a:t>
              </a:r>
            </a:p>
          </p:txBody>
        </p:sp>
        <p:sp>
          <p:nvSpPr>
            <p:cNvPr id="286" name="文本框 11338"/>
            <p:cNvSpPr txBox="1">
              <a:spLocks noChangeArrowheads="1"/>
            </p:cNvSpPr>
            <p:nvPr/>
          </p:nvSpPr>
          <p:spPr bwMode="auto">
            <a:xfrm>
              <a:off x="4129258" y="2968239"/>
              <a:ext cx="643528" cy="80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000">
                  <a:solidFill>
                    <a:srgbClr val="333399"/>
                  </a:solidFill>
                  <a:latin typeface="微软雅黑" panose="020B0503020204020204" pitchFamily="34" charset="-122"/>
                  <a:ea typeface="微软雅黑" panose="020B0503020204020204" pitchFamily="34" charset="-122"/>
                </a:rPr>
                <a:t>…</a:t>
              </a:r>
            </a:p>
          </p:txBody>
        </p:sp>
        <p:sp>
          <p:nvSpPr>
            <p:cNvPr id="287" name="任意多边形 11339"/>
            <p:cNvSpPr>
              <a:spLocks noChangeArrowheads="1"/>
            </p:cNvSpPr>
            <p:nvPr/>
          </p:nvSpPr>
          <p:spPr bwMode="auto">
            <a:xfrm>
              <a:off x="3310426" y="3138480"/>
              <a:ext cx="3430759" cy="7533"/>
            </a:xfrm>
            <a:custGeom>
              <a:avLst/>
              <a:gdLst>
                <a:gd name="T0" fmla="*/ 0 w 1979"/>
                <a:gd name="T1" fmla="*/ 4 h 4"/>
                <a:gd name="T2" fmla="*/ 1979 w 1979"/>
                <a:gd name="T3" fmla="*/ 0 h 4"/>
              </a:gdLst>
              <a:ahLst/>
              <a:cxnLst>
                <a:cxn ang="0">
                  <a:pos x="T0" y="T1"/>
                </a:cxn>
                <a:cxn ang="0">
                  <a:pos x="T2" y="T3"/>
                </a:cxn>
              </a:cxnLst>
              <a:rect l="0" t="0" r="r" b="b"/>
              <a:pathLst>
                <a:path w="1979" h="4">
                  <a:moveTo>
                    <a:pt x="0" y="4"/>
                  </a:moveTo>
                  <a:lnTo>
                    <a:pt x="1979" y="0"/>
                  </a:lnTo>
                </a:path>
              </a:pathLst>
            </a:custGeom>
            <a:noFill/>
            <a:ln w="28575">
              <a:solidFill>
                <a:srgbClr val="333399"/>
              </a:solidFill>
              <a:round/>
            </a:ln>
            <a:extLst>
              <a:ext uri="{909E8E84-426E-40DD-AFC4-6F175D3DCCD1}">
                <a14:hiddenFill xmlns:a14="http://schemas.microsoft.com/office/drawing/2010/main">
                  <a:solidFill>
                    <a:srgbClr val="FFFFFF"/>
                  </a:solidFill>
                </a14:hiddenFill>
              </a:ext>
            </a:extLst>
          </p:spPr>
          <p:txBody>
            <a:bodyPr/>
            <a:lstStyle/>
            <a:p>
              <a:endParaRPr lang="zh-CN" altLang="en-US" sz="1600">
                <a:latin typeface="微软雅黑" panose="020B0503020204020204" pitchFamily="34" charset="-122"/>
                <a:ea typeface="微软雅黑" panose="020B0503020204020204" pitchFamily="34" charset="-122"/>
              </a:endParaRPr>
            </a:p>
          </p:txBody>
        </p:sp>
        <p:sp>
          <p:nvSpPr>
            <p:cNvPr id="288" name="矩形 11340"/>
            <p:cNvSpPr>
              <a:spLocks noChangeArrowheads="1"/>
            </p:cNvSpPr>
            <p:nvPr/>
          </p:nvSpPr>
          <p:spPr bwMode="auto">
            <a:xfrm>
              <a:off x="-7042" y="2127580"/>
              <a:ext cx="1412684" cy="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defTabSz="762000">
                <a:defRPr sz="3000">
                  <a:solidFill>
                    <a:schemeClr val="tx1"/>
                  </a:solidFill>
                  <a:latin typeface="Arial" panose="020B0604020202020204" pitchFamily="34" charset="0"/>
                  <a:ea typeface="宋体" panose="02010600030101010101" pitchFamily="2" charset="-122"/>
                </a:defRPr>
              </a:lvl1pPr>
              <a:lvl2pPr defTabSz="762000">
                <a:defRPr sz="3000">
                  <a:solidFill>
                    <a:schemeClr val="tx1"/>
                  </a:solidFill>
                  <a:latin typeface="Arial" panose="020B0604020202020204" pitchFamily="34" charset="0"/>
                  <a:ea typeface="宋体" panose="02010600030101010101" pitchFamily="2" charset="-122"/>
                </a:defRPr>
              </a:lvl2pPr>
              <a:lvl3pPr defTabSz="762000">
                <a:defRPr sz="3000">
                  <a:solidFill>
                    <a:schemeClr val="tx1"/>
                  </a:solidFill>
                  <a:latin typeface="Arial" panose="020B0604020202020204" pitchFamily="34" charset="0"/>
                  <a:ea typeface="宋体" panose="02010600030101010101" pitchFamily="2" charset="-122"/>
                </a:defRPr>
              </a:lvl3pPr>
              <a:lvl4pPr defTabSz="762000">
                <a:defRPr sz="3000">
                  <a:solidFill>
                    <a:schemeClr val="tx1"/>
                  </a:solidFill>
                  <a:latin typeface="Arial" panose="020B0604020202020204" pitchFamily="34" charset="0"/>
                  <a:ea typeface="宋体" panose="02010600030101010101" pitchFamily="2" charset="-122"/>
                </a:defRPr>
              </a:lvl4pPr>
              <a:lvl5pPr defTabSz="762000">
                <a:defRPr sz="3000">
                  <a:solidFill>
                    <a:schemeClr val="tx1"/>
                  </a:solidFill>
                  <a:latin typeface="Arial" panose="020B0604020202020204" pitchFamily="34" charset="0"/>
                  <a:ea typeface="宋体" panose="02010600030101010101" pitchFamily="2" charset="-122"/>
                </a:defRPr>
              </a:lvl5pPr>
              <a:lvl6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6pPr>
              <a:lvl7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7pPr>
              <a:lvl8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8pPr>
              <a:lvl9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9pPr>
            </a:lstStyle>
            <a:p>
              <a:pPr eaLnBrk="0" hangingPunct="0"/>
              <a:r>
                <a:rPr lang="zh-CN" altLang="en-US" sz="2000" dirty="0">
                  <a:solidFill>
                    <a:srgbClr val="333399"/>
                  </a:solidFill>
                  <a:latin typeface="微软雅黑" panose="020B0503020204020204" pitchFamily="34" charset="-122"/>
                  <a:ea typeface="微软雅黑" panose="020B0503020204020204" pitchFamily="34" charset="-122"/>
                </a:rPr>
                <a:t>顶级域名</a:t>
              </a:r>
            </a:p>
          </p:txBody>
        </p:sp>
        <p:sp>
          <p:nvSpPr>
            <p:cNvPr id="289" name="直接连接符 11341"/>
            <p:cNvSpPr>
              <a:spLocks noChangeShapeType="1"/>
            </p:cNvSpPr>
            <p:nvPr/>
          </p:nvSpPr>
          <p:spPr bwMode="auto">
            <a:xfrm>
              <a:off x="4227004" y="3956541"/>
              <a:ext cx="5906481"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90" name="矩形 11342"/>
            <p:cNvSpPr>
              <a:spLocks noChangeArrowheads="1"/>
            </p:cNvSpPr>
            <p:nvPr/>
          </p:nvSpPr>
          <p:spPr bwMode="auto">
            <a:xfrm>
              <a:off x="-80317" y="3652375"/>
              <a:ext cx="1412684" cy="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defTabSz="762000">
                <a:defRPr sz="3000">
                  <a:solidFill>
                    <a:schemeClr val="tx1"/>
                  </a:solidFill>
                  <a:latin typeface="Arial" panose="020B0604020202020204" pitchFamily="34" charset="0"/>
                  <a:ea typeface="宋体" panose="02010600030101010101" pitchFamily="2" charset="-122"/>
                </a:defRPr>
              </a:lvl1pPr>
              <a:lvl2pPr defTabSz="762000">
                <a:defRPr sz="3000">
                  <a:solidFill>
                    <a:schemeClr val="tx1"/>
                  </a:solidFill>
                  <a:latin typeface="Arial" panose="020B0604020202020204" pitchFamily="34" charset="0"/>
                  <a:ea typeface="宋体" panose="02010600030101010101" pitchFamily="2" charset="-122"/>
                </a:defRPr>
              </a:lvl2pPr>
              <a:lvl3pPr defTabSz="762000">
                <a:defRPr sz="3000">
                  <a:solidFill>
                    <a:schemeClr val="tx1"/>
                  </a:solidFill>
                  <a:latin typeface="Arial" panose="020B0604020202020204" pitchFamily="34" charset="0"/>
                  <a:ea typeface="宋体" panose="02010600030101010101" pitchFamily="2" charset="-122"/>
                </a:defRPr>
              </a:lvl3pPr>
              <a:lvl4pPr defTabSz="762000">
                <a:defRPr sz="3000">
                  <a:solidFill>
                    <a:schemeClr val="tx1"/>
                  </a:solidFill>
                  <a:latin typeface="Arial" panose="020B0604020202020204" pitchFamily="34" charset="0"/>
                  <a:ea typeface="宋体" panose="02010600030101010101" pitchFamily="2" charset="-122"/>
                </a:defRPr>
              </a:lvl4pPr>
              <a:lvl5pPr defTabSz="762000">
                <a:defRPr sz="3000">
                  <a:solidFill>
                    <a:schemeClr val="tx1"/>
                  </a:solidFill>
                  <a:latin typeface="Arial" panose="020B0604020202020204" pitchFamily="34" charset="0"/>
                  <a:ea typeface="宋体" panose="02010600030101010101" pitchFamily="2" charset="-122"/>
                </a:defRPr>
              </a:lvl5pPr>
              <a:lvl6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6pPr>
              <a:lvl7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7pPr>
              <a:lvl8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8pPr>
              <a:lvl9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9pPr>
            </a:lstStyle>
            <a:p>
              <a:pPr eaLnBrk="0" hangingPunct="0"/>
              <a:r>
                <a:rPr lang="zh-CN" altLang="en-US" sz="2000" dirty="0">
                  <a:solidFill>
                    <a:srgbClr val="333399"/>
                  </a:solidFill>
                  <a:latin typeface="微软雅黑" panose="020B0503020204020204" pitchFamily="34" charset="-122"/>
                  <a:ea typeface="微软雅黑" panose="020B0503020204020204" pitchFamily="34" charset="-122"/>
                </a:rPr>
                <a:t>二级域名</a:t>
              </a:r>
            </a:p>
          </p:txBody>
        </p:sp>
        <p:sp>
          <p:nvSpPr>
            <p:cNvPr id="291" name="直接连接符 11343"/>
            <p:cNvSpPr>
              <a:spLocks noChangeShapeType="1"/>
            </p:cNvSpPr>
            <p:nvPr/>
          </p:nvSpPr>
          <p:spPr bwMode="auto">
            <a:xfrm rot="16200000">
              <a:off x="9540072"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92" name="直接连接符 11344"/>
            <p:cNvSpPr>
              <a:spLocks noChangeShapeType="1"/>
            </p:cNvSpPr>
            <p:nvPr/>
          </p:nvSpPr>
          <p:spPr bwMode="auto">
            <a:xfrm rot="16200000">
              <a:off x="8822192"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93" name="直接连接符 11345"/>
            <p:cNvSpPr>
              <a:spLocks noChangeShapeType="1"/>
            </p:cNvSpPr>
            <p:nvPr/>
          </p:nvSpPr>
          <p:spPr bwMode="auto">
            <a:xfrm rot="16200000">
              <a:off x="7995349"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94" name="直接连接符 11346"/>
            <p:cNvSpPr>
              <a:spLocks noChangeShapeType="1"/>
            </p:cNvSpPr>
            <p:nvPr/>
          </p:nvSpPr>
          <p:spPr bwMode="auto">
            <a:xfrm rot="16200000">
              <a:off x="7232602"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95" name="直接连接符 11347"/>
            <p:cNvSpPr>
              <a:spLocks noChangeShapeType="1"/>
            </p:cNvSpPr>
            <p:nvPr/>
          </p:nvSpPr>
          <p:spPr bwMode="auto">
            <a:xfrm rot="16200000">
              <a:off x="6082072"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96" name="任意多边形 11348"/>
            <p:cNvSpPr>
              <a:spLocks noChangeArrowheads="1"/>
            </p:cNvSpPr>
            <p:nvPr/>
          </p:nvSpPr>
          <p:spPr bwMode="auto">
            <a:xfrm>
              <a:off x="5454450" y="4858969"/>
              <a:ext cx="4794409" cy="6026"/>
            </a:xfrm>
            <a:custGeom>
              <a:avLst/>
              <a:gdLst>
                <a:gd name="T0" fmla="*/ 0 w 2253"/>
                <a:gd name="T1" fmla="*/ 3 h 3"/>
                <a:gd name="T2" fmla="*/ 2253 w 2253"/>
                <a:gd name="T3" fmla="*/ 0 h 3"/>
              </a:gdLst>
              <a:ahLst/>
              <a:cxnLst>
                <a:cxn ang="0">
                  <a:pos x="T0" y="T1"/>
                </a:cxn>
                <a:cxn ang="0">
                  <a:pos x="T2" y="T3"/>
                </a:cxn>
              </a:cxnLst>
              <a:rect l="0" t="0" r="r" b="b"/>
              <a:pathLst>
                <a:path w="2253" h="3">
                  <a:moveTo>
                    <a:pt x="0" y="3"/>
                  </a:moveTo>
                  <a:lnTo>
                    <a:pt x="2253" y="0"/>
                  </a:lnTo>
                </a:path>
              </a:pathLst>
            </a:custGeom>
            <a:noFill/>
            <a:ln w="28575">
              <a:solidFill>
                <a:srgbClr val="333399"/>
              </a:solidFill>
              <a:round/>
            </a:ln>
            <a:extLst>
              <a:ext uri="{909E8E84-426E-40DD-AFC4-6F175D3DCCD1}">
                <a14:hiddenFill xmlns:a14="http://schemas.microsoft.com/office/drawing/2010/main">
                  <a:solidFill>
                    <a:srgbClr val="FFFFFF"/>
                  </a:solidFill>
                </a14:hiddenFill>
              </a:ext>
            </a:extLst>
          </p:spPr>
          <p:txBody>
            <a:bodyPr/>
            <a:lstStyle/>
            <a:p>
              <a:endParaRPr lang="zh-CN" altLang="en-US" sz="1600">
                <a:latin typeface="微软雅黑" panose="020B0503020204020204" pitchFamily="34" charset="-122"/>
                <a:ea typeface="微软雅黑" panose="020B0503020204020204" pitchFamily="34" charset="-122"/>
              </a:endParaRPr>
            </a:p>
          </p:txBody>
        </p:sp>
        <p:sp>
          <p:nvSpPr>
            <p:cNvPr id="297" name="矩形 11349"/>
            <p:cNvSpPr>
              <a:spLocks noChangeArrowheads="1"/>
            </p:cNvSpPr>
            <p:nvPr/>
          </p:nvSpPr>
          <p:spPr bwMode="auto">
            <a:xfrm>
              <a:off x="-67132" y="5009628"/>
              <a:ext cx="1412684" cy="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defTabSz="762000">
                <a:defRPr sz="3000">
                  <a:solidFill>
                    <a:schemeClr val="tx1"/>
                  </a:solidFill>
                  <a:latin typeface="Arial" panose="020B0604020202020204" pitchFamily="34" charset="0"/>
                  <a:ea typeface="宋体" panose="02010600030101010101" pitchFamily="2" charset="-122"/>
                </a:defRPr>
              </a:lvl1pPr>
              <a:lvl2pPr defTabSz="762000">
                <a:defRPr sz="3000">
                  <a:solidFill>
                    <a:schemeClr val="tx1"/>
                  </a:solidFill>
                  <a:latin typeface="Arial" panose="020B0604020202020204" pitchFamily="34" charset="0"/>
                  <a:ea typeface="宋体" panose="02010600030101010101" pitchFamily="2" charset="-122"/>
                </a:defRPr>
              </a:lvl2pPr>
              <a:lvl3pPr defTabSz="762000">
                <a:defRPr sz="3000">
                  <a:solidFill>
                    <a:schemeClr val="tx1"/>
                  </a:solidFill>
                  <a:latin typeface="Arial" panose="020B0604020202020204" pitchFamily="34" charset="0"/>
                  <a:ea typeface="宋体" panose="02010600030101010101" pitchFamily="2" charset="-122"/>
                </a:defRPr>
              </a:lvl3pPr>
              <a:lvl4pPr defTabSz="762000">
                <a:defRPr sz="3000">
                  <a:solidFill>
                    <a:schemeClr val="tx1"/>
                  </a:solidFill>
                  <a:latin typeface="Arial" panose="020B0604020202020204" pitchFamily="34" charset="0"/>
                  <a:ea typeface="宋体" panose="02010600030101010101" pitchFamily="2" charset="-122"/>
                </a:defRPr>
              </a:lvl4pPr>
              <a:lvl5pPr defTabSz="762000">
                <a:defRPr sz="3000">
                  <a:solidFill>
                    <a:schemeClr val="tx1"/>
                  </a:solidFill>
                  <a:latin typeface="Arial" panose="020B0604020202020204" pitchFamily="34" charset="0"/>
                  <a:ea typeface="宋体" panose="02010600030101010101" pitchFamily="2" charset="-122"/>
                </a:defRPr>
              </a:lvl5pPr>
              <a:lvl6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6pPr>
              <a:lvl7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7pPr>
              <a:lvl8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8pPr>
              <a:lvl9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9pPr>
            </a:lstStyle>
            <a:p>
              <a:pPr eaLnBrk="0" hangingPunct="0"/>
              <a:r>
                <a:rPr lang="zh-CN" altLang="en-US" sz="2000" dirty="0">
                  <a:solidFill>
                    <a:srgbClr val="333399"/>
                  </a:solidFill>
                  <a:latin typeface="微软雅黑" panose="020B0503020204020204" pitchFamily="34" charset="-122"/>
                  <a:ea typeface="微软雅黑" panose="020B0503020204020204" pitchFamily="34" charset="-122"/>
                </a:rPr>
                <a:t>三级域名</a:t>
              </a:r>
            </a:p>
          </p:txBody>
        </p:sp>
        <p:sp>
          <p:nvSpPr>
            <p:cNvPr id="298" name="文本框 11350"/>
            <p:cNvSpPr txBox="1">
              <a:spLocks noChangeArrowheads="1"/>
            </p:cNvSpPr>
            <p:nvPr/>
          </p:nvSpPr>
          <p:spPr bwMode="auto">
            <a:xfrm>
              <a:off x="3521944" y="4996066"/>
              <a:ext cx="702496"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mail</a:t>
              </a:r>
            </a:p>
          </p:txBody>
        </p:sp>
        <p:sp>
          <p:nvSpPr>
            <p:cNvPr id="299" name="文本框 11351"/>
            <p:cNvSpPr txBox="1">
              <a:spLocks noChangeArrowheads="1"/>
            </p:cNvSpPr>
            <p:nvPr/>
          </p:nvSpPr>
          <p:spPr bwMode="auto">
            <a:xfrm>
              <a:off x="6380642" y="5805088"/>
              <a:ext cx="792231"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www</a:t>
              </a:r>
            </a:p>
          </p:txBody>
        </p:sp>
        <p:sp>
          <p:nvSpPr>
            <p:cNvPr id="300" name="直接连接符 11352"/>
            <p:cNvSpPr>
              <a:spLocks noChangeShapeType="1"/>
            </p:cNvSpPr>
            <p:nvPr/>
          </p:nvSpPr>
          <p:spPr bwMode="auto">
            <a:xfrm rot="16200000">
              <a:off x="6062377" y="5530894"/>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301" name="直接连接符 11353"/>
            <p:cNvSpPr>
              <a:spLocks noChangeShapeType="1"/>
            </p:cNvSpPr>
            <p:nvPr/>
          </p:nvSpPr>
          <p:spPr bwMode="auto">
            <a:xfrm rot="16200000">
              <a:off x="3178705" y="4361805"/>
              <a:ext cx="1349876"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302" name="矩形 11354"/>
            <p:cNvSpPr>
              <a:spLocks noChangeArrowheads="1"/>
            </p:cNvSpPr>
            <p:nvPr/>
          </p:nvSpPr>
          <p:spPr bwMode="auto">
            <a:xfrm>
              <a:off x="-80317" y="5843878"/>
              <a:ext cx="1412684" cy="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defTabSz="762000">
                <a:defRPr sz="3000">
                  <a:solidFill>
                    <a:schemeClr val="tx1"/>
                  </a:solidFill>
                  <a:latin typeface="Arial" panose="020B0604020202020204" pitchFamily="34" charset="0"/>
                  <a:ea typeface="宋体" panose="02010600030101010101" pitchFamily="2" charset="-122"/>
                </a:defRPr>
              </a:lvl1pPr>
              <a:lvl2pPr defTabSz="762000">
                <a:defRPr sz="3000">
                  <a:solidFill>
                    <a:schemeClr val="tx1"/>
                  </a:solidFill>
                  <a:latin typeface="Arial" panose="020B0604020202020204" pitchFamily="34" charset="0"/>
                  <a:ea typeface="宋体" panose="02010600030101010101" pitchFamily="2" charset="-122"/>
                </a:defRPr>
              </a:lvl2pPr>
              <a:lvl3pPr defTabSz="762000">
                <a:defRPr sz="3000">
                  <a:solidFill>
                    <a:schemeClr val="tx1"/>
                  </a:solidFill>
                  <a:latin typeface="Arial" panose="020B0604020202020204" pitchFamily="34" charset="0"/>
                  <a:ea typeface="宋体" panose="02010600030101010101" pitchFamily="2" charset="-122"/>
                </a:defRPr>
              </a:lvl3pPr>
              <a:lvl4pPr defTabSz="762000">
                <a:defRPr sz="3000">
                  <a:solidFill>
                    <a:schemeClr val="tx1"/>
                  </a:solidFill>
                  <a:latin typeface="Arial" panose="020B0604020202020204" pitchFamily="34" charset="0"/>
                  <a:ea typeface="宋体" panose="02010600030101010101" pitchFamily="2" charset="-122"/>
                </a:defRPr>
              </a:lvl4pPr>
              <a:lvl5pPr defTabSz="762000">
                <a:defRPr sz="3000">
                  <a:solidFill>
                    <a:schemeClr val="tx1"/>
                  </a:solidFill>
                  <a:latin typeface="Arial" panose="020B0604020202020204" pitchFamily="34" charset="0"/>
                  <a:ea typeface="宋体" panose="02010600030101010101" pitchFamily="2" charset="-122"/>
                </a:defRPr>
              </a:lvl5pPr>
              <a:lvl6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6pPr>
              <a:lvl7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7pPr>
              <a:lvl8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8pPr>
              <a:lvl9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9pPr>
            </a:lstStyle>
            <a:p>
              <a:pPr eaLnBrk="0" hangingPunct="0"/>
              <a:r>
                <a:rPr lang="zh-CN" altLang="en-US" sz="2000" dirty="0">
                  <a:solidFill>
                    <a:srgbClr val="333399"/>
                  </a:solidFill>
                  <a:latin typeface="微软雅黑" panose="020B0503020204020204" pitchFamily="34" charset="-122"/>
                  <a:ea typeface="微软雅黑" panose="020B0503020204020204" pitchFamily="34" charset="-122"/>
                </a:rPr>
                <a:t>四级域名</a:t>
              </a:r>
            </a:p>
          </p:txBody>
        </p:sp>
        <p:sp>
          <p:nvSpPr>
            <p:cNvPr id="303" name="直接连接符 11355"/>
            <p:cNvSpPr>
              <a:spLocks noChangeShapeType="1"/>
            </p:cNvSpPr>
            <p:nvPr/>
          </p:nvSpPr>
          <p:spPr bwMode="auto">
            <a:xfrm>
              <a:off x="4867968" y="5666484"/>
              <a:ext cx="2509373"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304" name="直接连接符 11356"/>
            <p:cNvSpPr>
              <a:spLocks noChangeShapeType="1"/>
            </p:cNvSpPr>
            <p:nvPr/>
          </p:nvSpPr>
          <p:spPr bwMode="auto">
            <a:xfrm rot="16200000">
              <a:off x="5564781" y="580132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305" name="直接连接符 11357"/>
            <p:cNvSpPr>
              <a:spLocks noChangeShapeType="1"/>
            </p:cNvSpPr>
            <p:nvPr/>
          </p:nvSpPr>
          <p:spPr bwMode="auto">
            <a:xfrm rot="16200000">
              <a:off x="6528679" y="5800568"/>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306" name="文本框 11358"/>
            <p:cNvSpPr txBox="1">
              <a:spLocks noChangeArrowheads="1"/>
            </p:cNvSpPr>
            <p:nvPr/>
          </p:nvSpPr>
          <p:spPr bwMode="auto">
            <a:xfrm>
              <a:off x="4549089" y="5805088"/>
              <a:ext cx="702496"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mail</a:t>
              </a:r>
            </a:p>
          </p:txBody>
        </p:sp>
        <p:sp>
          <p:nvSpPr>
            <p:cNvPr id="307" name="文本框 11359"/>
            <p:cNvSpPr txBox="1">
              <a:spLocks noChangeArrowheads="1"/>
            </p:cNvSpPr>
            <p:nvPr/>
          </p:nvSpPr>
          <p:spPr bwMode="auto">
            <a:xfrm>
              <a:off x="5457654" y="5805088"/>
              <a:ext cx="432010"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cs</a:t>
              </a:r>
            </a:p>
          </p:txBody>
        </p:sp>
        <p:sp>
          <p:nvSpPr>
            <p:cNvPr id="308" name="直接连接符 11360"/>
            <p:cNvSpPr>
              <a:spLocks noChangeShapeType="1"/>
            </p:cNvSpPr>
            <p:nvPr/>
          </p:nvSpPr>
          <p:spPr bwMode="auto">
            <a:xfrm rot="16200000">
              <a:off x="4730776" y="5800568"/>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309" name="文本框 11361"/>
            <p:cNvSpPr txBox="1">
              <a:spLocks noChangeArrowheads="1"/>
            </p:cNvSpPr>
            <p:nvPr/>
          </p:nvSpPr>
          <p:spPr bwMode="auto">
            <a:xfrm>
              <a:off x="7181846" y="5459703"/>
              <a:ext cx="643528" cy="80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000" dirty="0">
                  <a:solidFill>
                    <a:srgbClr val="333399"/>
                  </a:solidFill>
                  <a:latin typeface="微软雅黑" panose="020B0503020204020204" pitchFamily="34" charset="-122"/>
                  <a:ea typeface="微软雅黑" panose="020B0503020204020204" pitchFamily="34" charset="-122"/>
                </a:rPr>
                <a:t>…</a:t>
              </a:r>
            </a:p>
          </p:txBody>
        </p:sp>
        <p:sp>
          <p:nvSpPr>
            <p:cNvPr id="310" name="文本框 11362"/>
            <p:cNvSpPr txBox="1">
              <a:spLocks noChangeArrowheads="1"/>
            </p:cNvSpPr>
            <p:nvPr/>
          </p:nvSpPr>
          <p:spPr bwMode="auto">
            <a:xfrm>
              <a:off x="1805764" y="2175790"/>
              <a:ext cx="643528" cy="80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000" dirty="0">
                  <a:latin typeface="微软雅黑" panose="020B0503020204020204" pitchFamily="34" charset="-122"/>
                  <a:ea typeface="微软雅黑" panose="020B0503020204020204" pitchFamily="34" charset="-122"/>
                </a:rPr>
                <a:t>…</a:t>
              </a:r>
            </a:p>
          </p:txBody>
        </p:sp>
        <p:sp>
          <p:nvSpPr>
            <p:cNvPr id="311" name="文本框 11363"/>
            <p:cNvSpPr txBox="1">
              <a:spLocks noChangeArrowheads="1"/>
            </p:cNvSpPr>
            <p:nvPr/>
          </p:nvSpPr>
          <p:spPr bwMode="auto">
            <a:xfrm>
              <a:off x="9918762" y="5026198"/>
              <a:ext cx="606352"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seu</a:t>
              </a:r>
            </a:p>
          </p:txBody>
        </p:sp>
        <p:sp>
          <p:nvSpPr>
            <p:cNvPr id="312" name="矩形 11364"/>
            <p:cNvSpPr>
              <a:spLocks noChangeArrowheads="1"/>
            </p:cNvSpPr>
            <p:nvPr/>
          </p:nvSpPr>
          <p:spPr bwMode="auto">
            <a:xfrm>
              <a:off x="9226521" y="5027704"/>
              <a:ext cx="624940" cy="41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solidFill>
                    <a:srgbClr val="333399"/>
                  </a:solidFill>
                  <a:latin typeface="微软雅黑" panose="020B0503020204020204" pitchFamily="34" charset="-122"/>
                  <a:ea typeface="微软雅黑" panose="020B0503020204020204" pitchFamily="34" charset="-122"/>
                </a:rPr>
                <a:t>sjtu</a:t>
              </a:r>
            </a:p>
          </p:txBody>
        </p:sp>
        <p:sp>
          <p:nvSpPr>
            <p:cNvPr id="313" name="直接连接符 11365"/>
            <p:cNvSpPr>
              <a:spLocks noChangeShapeType="1"/>
            </p:cNvSpPr>
            <p:nvPr/>
          </p:nvSpPr>
          <p:spPr bwMode="auto">
            <a:xfrm rot="16200000">
              <a:off x="10091300" y="498476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315" name="矩形 11367"/>
            <p:cNvSpPr>
              <a:spLocks noChangeArrowheads="1"/>
            </p:cNvSpPr>
            <p:nvPr/>
          </p:nvSpPr>
          <p:spPr bwMode="auto">
            <a:xfrm>
              <a:off x="1611872" y="1223645"/>
              <a:ext cx="1620356"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en-US" sz="2400" dirty="0">
                <a:solidFill>
                  <a:srgbClr val="CC0000"/>
                </a:solidFill>
                <a:latin typeface="微软雅黑" panose="020B0503020204020204" pitchFamily="34" charset="-122"/>
                <a:ea typeface="微软雅黑" panose="020B0503020204020204" pitchFamily="34" charset="-122"/>
              </a:endParaRPr>
            </a:p>
          </p:txBody>
        </p:sp>
      </p:grpSp>
      <p:sp>
        <p:nvSpPr>
          <p:cNvPr id="105" name="矩形 11366">
            <a:extLst>
              <a:ext uri="{FF2B5EF4-FFF2-40B4-BE49-F238E27FC236}">
                <a16:creationId xmlns:a16="http://schemas.microsoft.com/office/drawing/2014/main" id="{119FCCF7-0FA4-4E8E-B06F-4E1EF6C751D8}"/>
              </a:ext>
            </a:extLst>
          </p:cNvPr>
          <p:cNvSpPr>
            <a:spLocks noChangeArrowheads="1"/>
          </p:cNvSpPr>
          <p:nvPr/>
        </p:nvSpPr>
        <p:spPr bwMode="auto">
          <a:xfrm>
            <a:off x="984963" y="5674124"/>
            <a:ext cx="100900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buFont typeface="Wingdings" panose="05000000000000000000" pitchFamily="2" charset="2"/>
              <a:buChar char="n"/>
            </a:pPr>
            <a:r>
              <a:rPr lang="zh-CN" altLang="en-US" sz="2800" dirty="0">
                <a:latin typeface="微软雅黑" panose="020B0503020204020204" pitchFamily="34" charset="-122"/>
                <a:ea typeface="微软雅黑" panose="020B0503020204020204" pitchFamily="34" charset="-122"/>
              </a:rPr>
              <a:t>域名系统中的名字空间</a:t>
            </a:r>
            <a:r>
              <a:rPr lang="zh-CN" altLang="en-US" sz="2800" dirty="0">
                <a:solidFill>
                  <a:srgbClr val="FF0000"/>
                </a:solidFill>
                <a:latin typeface="微软雅黑" panose="020B0503020204020204" pitchFamily="34" charset="-122"/>
                <a:ea typeface="微软雅黑" panose="020B0503020204020204" pitchFamily="34" charset="-122"/>
              </a:rPr>
              <a:t>采用层次化的树状</a:t>
            </a:r>
            <a:r>
              <a:rPr lang="zh-CN" altLang="en-US" sz="2800" dirty="0">
                <a:latin typeface="微软雅黑" panose="020B0503020204020204" pitchFamily="34" charset="-122"/>
                <a:ea typeface="微软雅黑" panose="020B0503020204020204" pitchFamily="34" charset="-122"/>
              </a:rPr>
              <a:t>结构，按级划分</a:t>
            </a:r>
          </a:p>
        </p:txBody>
      </p:sp>
    </p:spTree>
    <p:extLst>
      <p:ext uri="{BB962C8B-B14F-4D97-AF65-F5344CB8AC3E}">
        <p14:creationId xmlns:p14="http://schemas.microsoft.com/office/powerpoint/2010/main" val="733178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ym typeface="+mn-ea"/>
              </a:rPr>
              <a:t>域名系统名字空间的层次化结构：概述</a:t>
            </a:r>
            <a:endParaRPr lang="zh-CN" altLang="en-US" sz="3200" dirty="0"/>
          </a:p>
        </p:txBody>
      </p:sp>
      <p:sp>
        <p:nvSpPr>
          <p:cNvPr id="3" name="内容占位符 2">
            <a:extLst>
              <a:ext uri="{FF2B5EF4-FFF2-40B4-BE49-F238E27FC236}">
                <a16:creationId xmlns:a16="http://schemas.microsoft.com/office/drawing/2014/main" id="{5C757F6E-ED0D-4D63-9DDB-488411E09E2C}"/>
              </a:ext>
            </a:extLst>
          </p:cNvPr>
          <p:cNvSpPr>
            <a:spLocks noGrp="1"/>
          </p:cNvSpPr>
          <p:nvPr>
            <p:ph idx="1"/>
          </p:nvPr>
        </p:nvSpPr>
        <p:spPr/>
        <p:txBody>
          <a:bodyPr/>
          <a:lstStyle/>
          <a:p>
            <a:r>
              <a:rPr lang="en-US" altLang="zh-CN" dirty="0">
                <a:sym typeface="+mn-ea"/>
              </a:rPr>
              <a:t>Internet</a:t>
            </a:r>
            <a:r>
              <a:rPr lang="zh-CN" altLang="en-US" dirty="0">
                <a:sym typeface="+mn-ea"/>
              </a:rPr>
              <a:t>的域名结构采用了</a:t>
            </a:r>
            <a:r>
              <a:rPr kumimoji="1" lang="zh-CN" altLang="en-US" dirty="0">
                <a:solidFill>
                  <a:srgbClr val="C00000"/>
                </a:solidFill>
                <a:sym typeface="+mn-ea"/>
              </a:rPr>
              <a:t>层次化的树状结构的命名方法：</a:t>
            </a:r>
            <a:endParaRPr kumimoji="1" lang="en-US" altLang="zh-CN" dirty="0">
              <a:solidFill>
                <a:srgbClr val="C00000"/>
              </a:solidFill>
              <a:sym typeface="+mn-ea"/>
            </a:endParaRPr>
          </a:p>
          <a:p>
            <a:pPr lvl="1" algn="just">
              <a:lnSpc>
                <a:spcPct val="150000"/>
              </a:lnSpc>
            </a:pPr>
            <a:r>
              <a:rPr lang="zh-CN" altLang="en-US" dirty="0">
                <a:sym typeface="+mn-ea"/>
              </a:rPr>
              <a:t>域名的结构由若干个分量组成，各分量之间用</a:t>
            </a:r>
            <a:r>
              <a:rPr kumimoji="1" lang="zh-CN" altLang="en-US" dirty="0">
                <a:solidFill>
                  <a:srgbClr val="C00000"/>
                </a:solidFill>
                <a:sym typeface="+mn-ea"/>
              </a:rPr>
              <a:t>小数点</a:t>
            </a:r>
            <a:r>
              <a:rPr lang="zh-CN" altLang="en-US" dirty="0">
                <a:sym typeface="+mn-ea"/>
              </a:rPr>
              <a:t>(</a:t>
            </a:r>
            <a:r>
              <a:rPr kumimoji="1" lang="zh-CN" altLang="en-US" dirty="0">
                <a:solidFill>
                  <a:srgbClr val="C00000"/>
                </a:solidFill>
                <a:sym typeface="+mn-ea"/>
              </a:rPr>
              <a:t>.</a:t>
            </a:r>
            <a:r>
              <a:rPr lang="zh-CN" altLang="en-US" dirty="0">
                <a:sym typeface="+mn-ea"/>
              </a:rPr>
              <a:t>)隔开，总长不超过255个字符</a:t>
            </a:r>
            <a:endParaRPr lang="zh-CN" altLang="en-US" b="1" dirty="0">
              <a:solidFill>
                <a:srgbClr val="0070C0"/>
              </a:solidFill>
              <a:sym typeface="+mn-ea"/>
            </a:endParaRPr>
          </a:p>
          <a:p>
            <a:pPr lvl="1" algn="just">
              <a:lnSpc>
                <a:spcPct val="150000"/>
              </a:lnSpc>
            </a:pPr>
            <a:r>
              <a:rPr lang="zh-CN" altLang="en-US" dirty="0">
                <a:sym typeface="+mn-ea"/>
              </a:rPr>
              <a:t>各分量分别代表不同级别的域名(每个分量域名长度≤63字符)</a:t>
            </a:r>
          </a:p>
          <a:p>
            <a:pPr lvl="1" algn="just">
              <a:lnSpc>
                <a:spcPct val="150000"/>
              </a:lnSpc>
            </a:pPr>
            <a:r>
              <a:rPr lang="zh-CN" altLang="en-US" dirty="0">
                <a:sym typeface="+mn-ea"/>
              </a:rPr>
              <a:t>合法域名中，点</a:t>
            </a:r>
            <a:r>
              <a:rPr kumimoji="1" lang="zh-CN" altLang="en-US" dirty="0">
                <a:solidFill>
                  <a:srgbClr val="C00000"/>
                </a:solidFill>
                <a:sym typeface="+mn-ea"/>
              </a:rPr>
              <a:t>“.”的个数至少为一个</a:t>
            </a:r>
            <a:endParaRPr lang="zh-CN" altLang="en-US" b="1" dirty="0">
              <a:solidFill>
                <a:srgbClr val="FF0000"/>
              </a:solidFill>
              <a:sym typeface="+mn-ea"/>
            </a:endParaRPr>
          </a:p>
          <a:p>
            <a:pPr lvl="1" algn="just">
              <a:lnSpc>
                <a:spcPct val="150000"/>
              </a:lnSpc>
            </a:pPr>
            <a:r>
              <a:rPr lang="zh-CN" altLang="en-US" dirty="0">
                <a:sym typeface="+mn-ea"/>
              </a:rPr>
              <a:t>通常，点“</a:t>
            </a:r>
            <a:r>
              <a:rPr kumimoji="1" lang="zh-CN" altLang="en-US" dirty="0">
                <a:solidFill>
                  <a:srgbClr val="C00000"/>
                </a:solidFill>
                <a:sym typeface="+mn-ea"/>
              </a:rPr>
              <a:t>.”</a:t>
            </a:r>
            <a:r>
              <a:rPr lang="zh-CN" altLang="en-US" dirty="0">
                <a:sym typeface="+mn-ea"/>
              </a:rPr>
              <a:t>对应的英文单词为dot，也可以读为point</a:t>
            </a:r>
            <a:endParaRPr kumimoji="1" lang="zh-CN" altLang="en-US" dirty="0">
              <a:solidFill>
                <a:schemeClr val="tx1"/>
              </a:solidFill>
              <a:cs typeface="微软雅黑" panose="020B0503020204020204" pitchFamily="34" charset="-122"/>
              <a:sym typeface="+mn-ea"/>
            </a:endParaRPr>
          </a:p>
        </p:txBody>
      </p:sp>
      <p:sp>
        <p:nvSpPr>
          <p:cNvPr id="6" name="内容占位符 2"/>
          <p:cNvSpPr>
            <a:spLocks noGrp="1"/>
          </p:cNvSpPr>
          <p:nvPr/>
        </p:nvSpPr>
        <p:spPr>
          <a:xfrm>
            <a:off x="399826" y="1341270"/>
            <a:ext cx="10088301" cy="785495"/>
          </a:xfrm>
          <a:prstGeom prst="rect">
            <a:avLst/>
          </a:prstGeom>
        </p:spPr>
        <p:txBody>
          <a:bodyPr vert="horz" lIns="91440" tIns="45720" rIns="91440" bIns="45720" rtlCol="0">
            <a:no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pPr>
            <a:endParaRPr kumimoji="1" lang="zh-CN" altLang="en-US" dirty="0">
              <a:solidFill>
                <a:schemeClr val="tx1"/>
              </a:solidFill>
              <a:cs typeface="微软雅黑" panose="020B0503020204020204" pitchFamily="34" charset="-122"/>
              <a:sym typeface="+mn-ea"/>
            </a:endParaRPr>
          </a:p>
        </p:txBody>
      </p:sp>
      <p:sp>
        <p:nvSpPr>
          <p:cNvPr id="115" name="矩形 9218"/>
          <p:cNvSpPr>
            <a:spLocks noChangeArrowheads="1"/>
          </p:cNvSpPr>
          <p:nvPr/>
        </p:nvSpPr>
        <p:spPr bwMode="auto">
          <a:xfrm>
            <a:off x="2012107" y="4044780"/>
            <a:ext cx="7146925" cy="763587"/>
          </a:xfrm>
          <a:prstGeom prst="rect">
            <a:avLst/>
          </a:prstGeom>
          <a:noFill/>
          <a:ln w="28575">
            <a:solidFill>
              <a:srgbClr val="333399"/>
            </a:solidFill>
            <a:miter lim="800000"/>
          </a:ln>
        </p:spPr>
        <p:txBody>
          <a:bodyPr wrap="none" anchor="ctr"/>
          <a:lstStyle/>
          <a:p>
            <a:pPr algn="ctr"/>
            <a:r>
              <a:rPr lang="en-US" altLang="zh-CN" sz="2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dirty="0">
                <a:solidFill>
                  <a:schemeClr val="hlink"/>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三级域名</a:t>
            </a: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二级域名</a:t>
            </a: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顶级域名</a:t>
            </a:r>
          </a:p>
        </p:txBody>
      </p:sp>
    </p:spTree>
    <p:extLst>
      <p:ext uri="{BB962C8B-B14F-4D97-AF65-F5344CB8AC3E}">
        <p14:creationId xmlns:p14="http://schemas.microsoft.com/office/powerpoint/2010/main" val="2482357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ym typeface="+mn-ea"/>
              </a:rPr>
              <a:t>域名系统名字空间的层次化结构：顶级域名分类</a:t>
            </a:r>
            <a:endParaRPr lang="zh-CN" altLang="en-US" sz="3200" dirty="0"/>
          </a:p>
        </p:txBody>
      </p:sp>
      <p:sp>
        <p:nvSpPr>
          <p:cNvPr id="3" name="内容占位符 2">
            <a:extLst>
              <a:ext uri="{FF2B5EF4-FFF2-40B4-BE49-F238E27FC236}">
                <a16:creationId xmlns:a16="http://schemas.microsoft.com/office/drawing/2014/main" id="{30670C60-81BC-438D-895E-6CE08F671988}"/>
              </a:ext>
            </a:extLst>
          </p:cNvPr>
          <p:cNvSpPr>
            <a:spLocks noGrp="1"/>
          </p:cNvSpPr>
          <p:nvPr>
            <p:ph idx="1"/>
          </p:nvPr>
        </p:nvSpPr>
        <p:spPr/>
        <p:txBody>
          <a:bodyPr>
            <a:normAutofit/>
          </a:bodyPr>
          <a:lstStyle/>
          <a:p>
            <a:r>
              <a:rPr lang="zh-CN" altLang="en-US" dirty="0">
                <a:sym typeface="+mn-ea"/>
              </a:rPr>
              <a:t>顶级域名TLD（Top Level Domain）有三类：</a:t>
            </a:r>
            <a:endParaRPr kumimoji="1" lang="zh-CN" altLang="en-US" dirty="0">
              <a:solidFill>
                <a:schemeClr val="tx1"/>
              </a:solidFill>
              <a:cs typeface="微软雅黑" panose="020B0503020204020204" pitchFamily="34" charset="-122"/>
              <a:sym typeface="+mn-ea"/>
            </a:endParaRPr>
          </a:p>
          <a:p>
            <a:pPr lvl="1" algn="just">
              <a:lnSpc>
                <a:spcPts val="3000"/>
              </a:lnSpc>
            </a:pPr>
            <a:r>
              <a:rPr kumimoji="1" lang="en-US" altLang="zh-CN" noProof="0" dirty="0" err="1">
                <a:ln>
                  <a:noFill/>
                </a:ln>
                <a:solidFill>
                  <a:srgbClr val="C00000"/>
                </a:solidFill>
                <a:effectLst/>
                <a:uLnTx/>
                <a:uFillTx/>
                <a:sym typeface="+mn-ea"/>
              </a:rPr>
              <a:t>国家</a:t>
            </a:r>
            <a:r>
              <a:rPr kumimoji="1" lang="zh-CN" altLang="en-US" noProof="0" dirty="0">
                <a:ln>
                  <a:noFill/>
                </a:ln>
                <a:solidFill>
                  <a:srgbClr val="C00000"/>
                </a:solidFill>
                <a:effectLst/>
                <a:uLnTx/>
                <a:uFillTx/>
                <a:sym typeface="+mn-ea"/>
              </a:rPr>
              <a:t>或地区</a:t>
            </a:r>
            <a:r>
              <a:rPr kumimoji="1" lang="en-US" altLang="zh-CN" noProof="0" dirty="0" err="1">
                <a:ln>
                  <a:noFill/>
                </a:ln>
                <a:solidFill>
                  <a:srgbClr val="C00000"/>
                </a:solidFill>
                <a:effectLst/>
                <a:uLnTx/>
                <a:uFillTx/>
                <a:sym typeface="+mn-ea"/>
              </a:rPr>
              <a:t>顶级域nTLD</a:t>
            </a:r>
            <a:r>
              <a:rPr lang="zh-CN" altLang="en-US" dirty="0">
                <a:cs typeface="微软雅黑" panose="020B0503020204020204" pitchFamily="34" charset="-122"/>
                <a:sym typeface="+mn-ea"/>
              </a:rPr>
              <a:t>，也记为</a:t>
            </a:r>
            <a:r>
              <a:rPr kumimoji="1" lang="en-US" altLang="zh-CN" noProof="0" dirty="0">
                <a:ln>
                  <a:noFill/>
                </a:ln>
                <a:solidFill>
                  <a:srgbClr val="C00000"/>
                </a:solidFill>
                <a:effectLst/>
                <a:uLnTx/>
                <a:uFillTx/>
                <a:sym typeface="+mn-ea"/>
              </a:rPr>
              <a:t>ccTLD</a:t>
            </a:r>
            <a:r>
              <a:rPr lang="zh-CN" altLang="en-US" dirty="0">
                <a:cs typeface="微软雅黑" panose="020B0503020204020204" pitchFamily="34" charset="-122"/>
                <a:sym typeface="+mn-ea"/>
              </a:rPr>
              <a:t> (</a:t>
            </a:r>
            <a:r>
              <a:rPr kumimoji="1" lang="en-US" altLang="zh-CN" noProof="0" dirty="0">
                <a:ln>
                  <a:noFill/>
                </a:ln>
                <a:solidFill>
                  <a:srgbClr val="C00000"/>
                </a:solidFill>
                <a:effectLst/>
                <a:uLnTx/>
                <a:uFillTx/>
                <a:sym typeface="+mn-ea"/>
              </a:rPr>
              <a:t>cc</a:t>
            </a:r>
            <a:r>
              <a:rPr lang="zh-CN" altLang="en-US" dirty="0">
                <a:cs typeface="微软雅黑" panose="020B0503020204020204" pitchFamily="34" charset="-122"/>
                <a:sym typeface="+mn-ea"/>
              </a:rPr>
              <a:t>: </a:t>
            </a:r>
            <a:r>
              <a:rPr kumimoji="1" lang="en-US" altLang="zh-CN" noProof="0" dirty="0">
                <a:ln>
                  <a:noFill/>
                </a:ln>
                <a:solidFill>
                  <a:srgbClr val="C00000"/>
                </a:solidFill>
                <a:effectLst/>
                <a:uLnTx/>
                <a:uFillTx/>
                <a:sym typeface="+mn-ea"/>
              </a:rPr>
              <a:t>c</a:t>
            </a:r>
            <a:r>
              <a:rPr lang="zh-CN" altLang="en-US" dirty="0">
                <a:cs typeface="微软雅黑" panose="020B0503020204020204" pitchFamily="34" charset="-122"/>
                <a:sym typeface="+mn-ea"/>
              </a:rPr>
              <a:t>ountry </a:t>
            </a:r>
            <a:r>
              <a:rPr kumimoji="1" lang="en-US" altLang="zh-CN" noProof="0" dirty="0">
                <a:ln>
                  <a:noFill/>
                </a:ln>
                <a:solidFill>
                  <a:srgbClr val="C00000"/>
                </a:solidFill>
                <a:effectLst/>
                <a:uLnTx/>
                <a:uFillTx/>
                <a:sym typeface="+mn-ea"/>
              </a:rPr>
              <a:t>c</a:t>
            </a:r>
            <a:r>
              <a:rPr lang="zh-CN" altLang="en-US" dirty="0">
                <a:cs typeface="微软雅黑" panose="020B0503020204020204" pitchFamily="34" charset="-122"/>
                <a:sym typeface="+mn-ea"/>
              </a:rPr>
              <a:t>ode)</a:t>
            </a:r>
            <a:endParaRPr lang="en-US" altLang="zh-CN" dirty="0">
              <a:cs typeface="微软雅黑" panose="020B0503020204020204" pitchFamily="34" charset="-122"/>
              <a:sym typeface="+mn-ea"/>
            </a:endParaRPr>
          </a:p>
          <a:p>
            <a:pPr lvl="2" algn="just">
              <a:lnSpc>
                <a:spcPts val="3000"/>
              </a:lnSpc>
            </a:pPr>
            <a:r>
              <a:rPr lang="zh-CN" altLang="en-US" sz="1800" dirty="0">
                <a:cs typeface="微软雅黑" panose="020B0503020204020204" pitchFamily="34" charset="-122"/>
                <a:sym typeface="+mn-ea"/>
              </a:rPr>
              <a:t>例如.cn 表示中国，.us 表示美国，.uk 表示英国。目前有</a:t>
            </a:r>
            <a:r>
              <a:rPr kumimoji="1" lang="en-US" altLang="zh-CN" sz="1800" noProof="0" dirty="0">
                <a:ln>
                  <a:noFill/>
                </a:ln>
                <a:solidFill>
                  <a:srgbClr val="C00000"/>
                </a:solidFill>
                <a:effectLst/>
                <a:uLnTx/>
                <a:uFillTx/>
                <a:sym typeface="+mn-ea"/>
              </a:rPr>
              <a:t>300多</a:t>
            </a:r>
            <a:r>
              <a:rPr lang="zh-CN" altLang="en-US" sz="1800" dirty="0">
                <a:cs typeface="微软雅黑" panose="020B0503020204020204" pitchFamily="34" charset="-122"/>
                <a:sym typeface="+mn-ea"/>
              </a:rPr>
              <a:t>个</a:t>
            </a:r>
          </a:p>
          <a:p>
            <a:pPr lvl="1" algn="just">
              <a:lnSpc>
                <a:spcPts val="3000"/>
              </a:lnSpc>
              <a:spcBef>
                <a:spcPts val="1200"/>
              </a:spcBef>
            </a:pPr>
            <a:r>
              <a:rPr kumimoji="1" lang="en-US" altLang="zh-CN" noProof="0" dirty="0" err="1">
                <a:ln>
                  <a:noFill/>
                </a:ln>
                <a:solidFill>
                  <a:srgbClr val="C00000"/>
                </a:solidFill>
                <a:effectLst/>
                <a:uLnTx/>
                <a:uFillTx/>
                <a:sym typeface="+mn-ea"/>
              </a:rPr>
              <a:t>基础设施域.arpa</a:t>
            </a:r>
            <a:r>
              <a:rPr lang="zh-CN" altLang="en-US" dirty="0">
                <a:cs typeface="微软雅黑" panose="020B0503020204020204" pitchFamily="34" charset="-122"/>
                <a:sym typeface="+mn-ea"/>
              </a:rPr>
              <a:t> (Address and Routing Parameter Area)</a:t>
            </a:r>
            <a:endParaRPr lang="en-US" altLang="zh-CN" dirty="0">
              <a:cs typeface="微软雅黑" panose="020B0503020204020204" pitchFamily="34" charset="-122"/>
              <a:sym typeface="+mn-ea"/>
            </a:endParaRPr>
          </a:p>
          <a:p>
            <a:pPr lvl="2" algn="just">
              <a:lnSpc>
                <a:spcPts val="3000"/>
              </a:lnSpc>
            </a:pPr>
            <a:r>
              <a:rPr lang="zh-CN" altLang="en-US" sz="1800" dirty="0">
                <a:cs typeface="微软雅黑" panose="020B0503020204020204" pitchFamily="34" charset="-122"/>
                <a:sym typeface="+mn-ea"/>
              </a:rPr>
              <a:t>专用于Internet基础设施目的</a:t>
            </a:r>
            <a:endParaRPr lang="en-US" altLang="zh-CN" sz="1800" dirty="0">
              <a:cs typeface="微软雅黑" panose="020B0503020204020204" pitchFamily="34" charset="-122"/>
              <a:sym typeface="+mn-ea"/>
            </a:endParaRPr>
          </a:p>
          <a:p>
            <a:pPr lvl="2" algn="just">
              <a:lnSpc>
                <a:spcPts val="3000"/>
              </a:lnSpc>
            </a:pPr>
            <a:r>
              <a:rPr lang="zh-CN" altLang="en-US" sz="1800" dirty="0">
                <a:cs typeface="微软雅黑" panose="020B0503020204020204" pitchFamily="34" charset="-122"/>
                <a:sym typeface="+mn-ea"/>
              </a:rPr>
              <a:t>目前有二级域ip6.arpa；iris.arpa；in-addr.arpa；uri.arpa；urn.arpa；home.arpa；as112.arpa；in-addr-servers.arpa；ipv4only.arpa等</a:t>
            </a:r>
          </a:p>
          <a:p>
            <a:pPr lvl="1" algn="just">
              <a:lnSpc>
                <a:spcPts val="3000"/>
              </a:lnSpc>
              <a:spcBef>
                <a:spcPts val="1200"/>
              </a:spcBef>
            </a:pPr>
            <a:r>
              <a:rPr kumimoji="1" lang="en-US" altLang="zh-CN" noProof="0" dirty="0" err="1">
                <a:ln>
                  <a:noFill/>
                </a:ln>
                <a:solidFill>
                  <a:srgbClr val="C00000"/>
                </a:solidFill>
                <a:effectLst/>
                <a:uLnTx/>
                <a:uFillTx/>
                <a:sym typeface="+mn-ea"/>
              </a:rPr>
              <a:t>通用顶级域gTLD</a:t>
            </a:r>
            <a:endParaRPr lang="en-US" altLang="zh-CN" dirty="0">
              <a:cs typeface="微软雅黑" panose="020B0503020204020204" pitchFamily="34" charset="-122"/>
              <a:sym typeface="+mn-ea"/>
            </a:endParaRPr>
          </a:p>
          <a:p>
            <a:pPr lvl="2" algn="just">
              <a:lnSpc>
                <a:spcPts val="3000"/>
              </a:lnSpc>
            </a:pPr>
            <a:r>
              <a:rPr lang="zh-CN" altLang="en-US" sz="1800" dirty="0">
                <a:cs typeface="微软雅黑" panose="020B0503020204020204" pitchFamily="34" charset="-122"/>
                <a:sym typeface="+mn-ea"/>
              </a:rPr>
              <a:t>早期规定了</a:t>
            </a:r>
            <a:r>
              <a:rPr kumimoji="1" lang="en-US" altLang="zh-CN" sz="1800" noProof="0" dirty="0">
                <a:ln>
                  <a:noFill/>
                </a:ln>
                <a:solidFill>
                  <a:srgbClr val="C00000"/>
                </a:solidFill>
                <a:effectLst/>
                <a:uLnTx/>
                <a:uFillTx/>
                <a:sym typeface="+mn-ea"/>
              </a:rPr>
              <a:t>20个</a:t>
            </a:r>
            <a:r>
              <a:rPr lang="zh-CN" altLang="en-US" sz="1800" dirty="0">
                <a:cs typeface="微软雅黑" panose="020B0503020204020204" pitchFamily="34" charset="-122"/>
                <a:sym typeface="+mn-ea"/>
              </a:rPr>
              <a:t>通用顶级域名，2011年批准</a:t>
            </a:r>
            <a:r>
              <a:rPr kumimoji="1" lang="en-US" altLang="zh-CN" sz="1800" noProof="0" dirty="0" err="1">
                <a:ln>
                  <a:noFill/>
                </a:ln>
                <a:solidFill>
                  <a:srgbClr val="C00000"/>
                </a:solidFill>
                <a:effectLst/>
                <a:uLnTx/>
                <a:uFillTx/>
                <a:sym typeface="+mn-ea"/>
              </a:rPr>
              <a:t>新通用顶级域名</a:t>
            </a:r>
            <a:r>
              <a:rPr lang="zh-CN" altLang="en-US" sz="1800" dirty="0">
                <a:cs typeface="微软雅黑" panose="020B0503020204020204" pitchFamily="34" charset="-122"/>
                <a:sym typeface="+mn-ea"/>
              </a:rPr>
              <a:t>(New Generic Top-level Domain，</a:t>
            </a:r>
            <a:r>
              <a:rPr kumimoji="1" lang="en-US" altLang="zh-CN" sz="1800" noProof="0" dirty="0">
                <a:ln>
                  <a:noFill/>
                </a:ln>
                <a:solidFill>
                  <a:srgbClr val="C00000"/>
                </a:solidFill>
                <a:effectLst/>
                <a:uLnTx/>
                <a:uFillTx/>
                <a:sym typeface="+mn-ea"/>
              </a:rPr>
              <a:t>New gTLD</a:t>
            </a:r>
            <a:r>
              <a:rPr lang="zh-CN" altLang="en-US" sz="1800" dirty="0">
                <a:cs typeface="微软雅黑" panose="020B0503020204020204" pitchFamily="34" charset="-122"/>
                <a:sym typeface="+mn-ea"/>
              </a:rPr>
              <a:t>)</a:t>
            </a:r>
            <a:endParaRPr lang="en-US" altLang="zh-CN" sz="1800" dirty="0">
              <a:cs typeface="微软雅黑" panose="020B0503020204020204" pitchFamily="34" charset="-122"/>
              <a:sym typeface="+mn-ea"/>
            </a:endParaRPr>
          </a:p>
          <a:p>
            <a:pPr lvl="2" algn="just">
              <a:lnSpc>
                <a:spcPts val="3000"/>
              </a:lnSpc>
            </a:pPr>
            <a:r>
              <a:rPr lang="zh-CN" altLang="en-US" sz="1800" dirty="0">
                <a:cs typeface="微软雅黑" panose="020B0503020204020204" pitchFamily="34" charset="-122"/>
                <a:sym typeface="+mn-ea"/>
              </a:rPr>
              <a:t>截至2020年，已注册有</a:t>
            </a:r>
            <a:r>
              <a:rPr kumimoji="1" lang="en-US" altLang="zh-CN" sz="1800" noProof="0" dirty="0">
                <a:ln>
                  <a:noFill/>
                </a:ln>
                <a:solidFill>
                  <a:srgbClr val="C00000"/>
                </a:solidFill>
                <a:effectLst/>
                <a:uLnTx/>
                <a:uFillTx/>
                <a:sym typeface="+mn-ea"/>
              </a:rPr>
              <a:t>1200多个</a:t>
            </a:r>
            <a:r>
              <a:rPr lang="zh-CN" altLang="en-US" sz="1800" dirty="0">
                <a:cs typeface="微软雅黑" panose="020B0503020204020204" pitchFamily="34" charset="-122"/>
                <a:sym typeface="+mn-ea"/>
              </a:rPr>
              <a:t>通用顶级域名</a:t>
            </a:r>
            <a:endParaRPr lang="zh-CN" altLang="en-US" dirty="0"/>
          </a:p>
        </p:txBody>
      </p:sp>
      <p:sp>
        <p:nvSpPr>
          <p:cNvPr id="6" name="内容占位符 2"/>
          <p:cNvSpPr>
            <a:spLocks noGrp="1"/>
          </p:cNvSpPr>
          <p:nvPr/>
        </p:nvSpPr>
        <p:spPr>
          <a:xfrm>
            <a:off x="824230" y="121094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pPr>
            <a:endParaRPr kumimoji="1" lang="zh-CN" altLang="en-US" dirty="0">
              <a:solidFill>
                <a:schemeClr val="tx1"/>
              </a:solidFill>
              <a:cs typeface="微软雅黑" panose="020B0503020204020204" pitchFamily="34" charset="-122"/>
              <a:sym typeface="+mn-ea"/>
            </a:endParaRPr>
          </a:p>
        </p:txBody>
      </p:sp>
    </p:spTree>
    <p:extLst>
      <p:ext uri="{BB962C8B-B14F-4D97-AF65-F5344CB8AC3E}">
        <p14:creationId xmlns:p14="http://schemas.microsoft.com/office/powerpoint/2010/main" val="3650336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04E6F6DA-8E1E-48F6-B3DF-5BECEF1FEF5E}"/>
              </a:ext>
            </a:extLst>
          </p:cNvPr>
          <p:cNvSpPr>
            <a:spLocks noGrp="1"/>
          </p:cNvSpPr>
          <p:nvPr>
            <p:ph idx="1"/>
          </p:nvPr>
        </p:nvSpPr>
        <p:spPr/>
        <p:txBody>
          <a:bodyPr/>
          <a:lstStyle/>
          <a:p>
            <a:pPr>
              <a:lnSpc>
                <a:spcPct val="150000"/>
              </a:lnSpc>
            </a:pPr>
            <a:r>
              <a:rPr lang="zh-CN" altLang="en-US" dirty="0">
                <a:sym typeface="+mn-ea"/>
              </a:rPr>
              <a:t>国家顶级域名</a:t>
            </a:r>
            <a:r>
              <a:rPr kumimoji="1" lang="en-US" altLang="zh-CN" noProof="0" dirty="0">
                <a:ln>
                  <a:noFill/>
                </a:ln>
                <a:solidFill>
                  <a:srgbClr val="C00000"/>
                </a:solidFill>
                <a:effectLst/>
                <a:uLnTx/>
                <a:uFillTx/>
                <a:sym typeface="+mn-ea"/>
              </a:rPr>
              <a:t> .</a:t>
            </a:r>
            <a:r>
              <a:rPr kumimoji="1" lang="en-US" altLang="zh-CN" noProof="0" dirty="0" err="1">
                <a:ln>
                  <a:noFill/>
                </a:ln>
                <a:solidFill>
                  <a:srgbClr val="C00000"/>
                </a:solidFill>
                <a:effectLst/>
                <a:uLnTx/>
                <a:uFillTx/>
                <a:sym typeface="+mn-ea"/>
              </a:rPr>
              <a:t>cn</a:t>
            </a:r>
            <a:r>
              <a:rPr lang="zh-CN" altLang="en-US" dirty="0">
                <a:sym typeface="+mn-ea"/>
              </a:rPr>
              <a:t>下的二级域名分为三类：</a:t>
            </a:r>
            <a:endParaRPr kumimoji="1" lang="en-US" altLang="zh-CN" dirty="0">
              <a:sym typeface="+mn-ea"/>
            </a:endParaRPr>
          </a:p>
          <a:p>
            <a:pPr lvl="1">
              <a:lnSpc>
                <a:spcPct val="150000"/>
              </a:lnSpc>
            </a:pPr>
            <a:r>
              <a:rPr kumimoji="1" lang="en-US" altLang="zh-CN" noProof="0" dirty="0" err="1">
                <a:ln>
                  <a:noFill/>
                </a:ln>
                <a:solidFill>
                  <a:srgbClr val="C00000"/>
                </a:solidFill>
                <a:effectLst/>
                <a:uLnTx/>
                <a:uFillTx/>
                <a:sym typeface="+mn-ea"/>
              </a:rPr>
              <a:t>类别域名</a:t>
            </a:r>
            <a:r>
              <a:rPr lang="zh-CN" altLang="en-US" dirty="0">
                <a:cs typeface="微软雅黑" panose="020B0503020204020204" pitchFamily="34" charset="-122"/>
                <a:sym typeface="+mn-ea"/>
              </a:rPr>
              <a:t>7个：</a:t>
            </a:r>
            <a:endParaRPr lang="en-US" altLang="zh-CN" dirty="0">
              <a:cs typeface="微软雅黑" panose="020B0503020204020204" pitchFamily="34" charset="-122"/>
              <a:sym typeface="+mn-ea"/>
            </a:endParaRPr>
          </a:p>
          <a:p>
            <a:pPr lvl="2">
              <a:lnSpc>
                <a:spcPct val="150000"/>
              </a:lnSpc>
            </a:pPr>
            <a:r>
              <a:rPr lang="zh-CN" altLang="en-US" dirty="0">
                <a:latin typeface="Times New Roman" panose="02020603050405020304" charset="0"/>
                <a:sym typeface="+mn-ea"/>
              </a:rPr>
              <a:t>.edu.cn 教育</a:t>
            </a:r>
          </a:p>
          <a:p>
            <a:pPr lvl="2">
              <a:lnSpc>
                <a:spcPct val="150000"/>
              </a:lnSpc>
            </a:pPr>
            <a:r>
              <a:rPr lang="zh-CN" altLang="en-US" dirty="0">
                <a:latin typeface="Times New Roman" panose="02020603050405020304" charset="0"/>
                <a:sym typeface="+mn-ea"/>
              </a:rPr>
              <a:t>.gov.cn 政府</a:t>
            </a:r>
          </a:p>
          <a:p>
            <a:pPr lvl="2">
              <a:lnSpc>
                <a:spcPct val="150000"/>
              </a:lnSpc>
            </a:pPr>
            <a:r>
              <a:rPr lang="zh-CN" altLang="en-US" dirty="0">
                <a:latin typeface="Times New Roman" panose="02020603050405020304" charset="0"/>
                <a:sym typeface="+mn-ea"/>
              </a:rPr>
              <a:t>.org.cn 非营利组织</a:t>
            </a:r>
          </a:p>
          <a:p>
            <a:pPr lvl="2">
              <a:lnSpc>
                <a:spcPct val="150000"/>
              </a:lnSpc>
            </a:pPr>
            <a:r>
              <a:rPr lang="zh-CN" altLang="en-US" dirty="0">
                <a:latin typeface="Times New Roman" panose="02020603050405020304" charset="0"/>
                <a:sym typeface="+mn-ea"/>
              </a:rPr>
              <a:t>.net.cn 网络服务</a:t>
            </a:r>
            <a:endParaRPr lang="zh-CN" altLang="en-US" dirty="0">
              <a:latin typeface="Times New Roman" panose="02020603050405020304" charset="0"/>
            </a:endParaRPr>
          </a:p>
          <a:p>
            <a:pPr lvl="1">
              <a:lnSpc>
                <a:spcPct val="150000"/>
              </a:lnSpc>
            </a:pPr>
            <a:r>
              <a:rPr kumimoji="1" lang="en-US" altLang="zh-CN" dirty="0" err="1">
                <a:solidFill>
                  <a:srgbClr val="C00000"/>
                </a:solidFill>
                <a:sym typeface="+mn-ea"/>
              </a:rPr>
              <a:t>行政区域名</a:t>
            </a:r>
            <a:r>
              <a:rPr kumimoji="1" lang="zh-CN" altLang="en-US" dirty="0">
                <a:sym typeface="+mn-ea"/>
              </a:rPr>
              <a:t>34个</a:t>
            </a:r>
            <a:r>
              <a:rPr kumimoji="1" lang="zh-CN" altLang="en-US" dirty="0">
                <a:solidFill>
                  <a:srgbClr val="C00000"/>
                </a:solidFill>
                <a:sym typeface="+mn-ea"/>
              </a:rPr>
              <a:t>：</a:t>
            </a:r>
            <a:r>
              <a:rPr kumimoji="1" lang="zh-CN" altLang="en-US" dirty="0">
                <a:sym typeface="+mn-ea"/>
              </a:rPr>
              <a:t>省、直辖市、自治区、特区等行政区域名，每个行政区域名为两个字母，例如：北京</a:t>
            </a:r>
            <a:r>
              <a:rPr kumimoji="1" lang="en-US" altLang="zh-CN" dirty="0">
                <a:sym typeface="+mn-ea"/>
              </a:rPr>
              <a:t>-</a:t>
            </a:r>
            <a:r>
              <a:rPr kumimoji="1" lang="zh-CN" altLang="en-US" dirty="0">
                <a:sym typeface="+mn-ea"/>
              </a:rPr>
              <a:t>bj、河北</a:t>
            </a:r>
            <a:r>
              <a:rPr kumimoji="1" lang="en-US" altLang="zh-CN" dirty="0">
                <a:sym typeface="+mn-ea"/>
              </a:rPr>
              <a:t>-he</a:t>
            </a:r>
            <a:r>
              <a:rPr kumimoji="1" lang="zh-CN" altLang="en-US" dirty="0">
                <a:sym typeface="+mn-ea"/>
              </a:rPr>
              <a:t>等；</a:t>
            </a:r>
            <a:endParaRPr kumimoji="1" lang="zh-CN" altLang="en-US" dirty="0"/>
          </a:p>
          <a:p>
            <a:pPr lvl="1">
              <a:lnSpc>
                <a:spcPct val="150000"/>
              </a:lnSpc>
            </a:pPr>
            <a:r>
              <a:rPr kumimoji="1" lang="en-US" altLang="zh-CN" dirty="0" err="1">
                <a:solidFill>
                  <a:srgbClr val="C00000"/>
                </a:solidFill>
                <a:sym typeface="+mn-ea"/>
              </a:rPr>
              <a:t>无类别域名</a:t>
            </a:r>
            <a:r>
              <a:rPr kumimoji="1" lang="zh-CN" altLang="en-US" dirty="0">
                <a:solidFill>
                  <a:srgbClr val="C00000"/>
                </a:solidFill>
                <a:sym typeface="+mn-ea"/>
              </a:rPr>
              <a:t>：</a:t>
            </a:r>
            <a:r>
              <a:rPr kumimoji="1" lang="zh-CN" altLang="en-US" dirty="0">
                <a:sym typeface="+mn-ea"/>
              </a:rPr>
              <a:t>例如 www.g</a:t>
            </a:r>
            <a:r>
              <a:rPr kumimoji="1" lang="en-US" altLang="zh-CN" dirty="0" err="1">
                <a:sym typeface="+mn-ea"/>
              </a:rPr>
              <a:t>oogle</a:t>
            </a:r>
            <a:r>
              <a:rPr kumimoji="1" lang="zh-CN" altLang="en-US" dirty="0">
                <a:sym typeface="+mn-ea"/>
              </a:rPr>
              <a:t>.cn、www.tianya.cn等；</a:t>
            </a:r>
            <a:endParaRPr kumimoji="1" lang="zh-CN" altLang="en-US" dirty="0"/>
          </a:p>
        </p:txBody>
      </p:sp>
      <p:sp>
        <p:nvSpPr>
          <p:cNvPr id="2" name="标题 1"/>
          <p:cNvSpPr>
            <a:spLocks noGrp="1"/>
          </p:cNvSpPr>
          <p:nvPr>
            <p:ph type="title"/>
          </p:nvPr>
        </p:nvSpPr>
        <p:spPr/>
        <p:txBody>
          <a:bodyPr>
            <a:normAutofit/>
          </a:bodyPr>
          <a:lstStyle/>
          <a:p>
            <a:r>
              <a:rPr lang="zh-CN" altLang="en-US" sz="3200" dirty="0">
                <a:sym typeface="+mn-ea"/>
              </a:rPr>
              <a:t>域名系统名字空间的层次化结构：国家顶级域名</a:t>
            </a:r>
            <a:r>
              <a:rPr kumimoji="1" lang="en-US" altLang="zh-CN" sz="3200" dirty="0">
                <a:solidFill>
                  <a:srgbClr val="C00000"/>
                </a:solidFill>
                <a:sym typeface="+mn-ea"/>
              </a:rPr>
              <a:t> </a:t>
            </a:r>
            <a:endParaRPr lang="zh-CN" altLang="en-US" sz="3200" dirty="0"/>
          </a:p>
        </p:txBody>
      </p:sp>
      <p:sp>
        <p:nvSpPr>
          <p:cNvPr id="3" name="内容占位符 2"/>
          <p:cNvSpPr>
            <a:spLocks noGrp="1"/>
          </p:cNvSpPr>
          <p:nvPr/>
        </p:nvSpPr>
        <p:spPr>
          <a:xfrm>
            <a:off x="4462780" y="1486188"/>
            <a:ext cx="4792980" cy="233997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680" lvl="1" indent="-360680" algn="just">
              <a:lnSpc>
                <a:spcPct val="150000"/>
              </a:lnSpc>
              <a:spcBef>
                <a:spcPts val="600"/>
              </a:spcBef>
              <a:buClrTx/>
              <a:buSzTx/>
              <a:buFont typeface="Wingdings" panose="05000000000000000000" pitchFamily="2" charset="2"/>
              <a:buChar char="Ø"/>
            </a:pPr>
            <a:endParaRPr lang="zh-CN" altLang="en-US" sz="2800" dirty="0">
              <a:cs typeface="微软雅黑" panose="020B0503020204020204" pitchFamily="34" charset="-122"/>
            </a:endParaRPr>
          </a:p>
          <a:p>
            <a:pPr marL="806400" lvl="2">
              <a:lnSpc>
                <a:spcPct val="150000"/>
              </a:lnSpc>
              <a:spcBef>
                <a:spcPts val="500"/>
              </a:spcBef>
              <a:buClrTx/>
              <a:buSzTx/>
              <a:buFont typeface="Wingdings" panose="05000000000000000000" pitchFamily="2" charset="2"/>
              <a:buChar char="ü"/>
            </a:pPr>
            <a:r>
              <a:rPr lang="zh-CN" altLang="en-US" sz="1600" dirty="0">
                <a:latin typeface="Times New Roman" panose="02020603050405020304" charset="0"/>
                <a:ea typeface="+mn-ea"/>
                <a:sym typeface="+mn-ea"/>
              </a:rPr>
              <a:t>.com.cn 工商金融等企业</a:t>
            </a:r>
          </a:p>
          <a:p>
            <a:pPr marL="806400" lvl="2">
              <a:lnSpc>
                <a:spcPct val="150000"/>
              </a:lnSpc>
              <a:spcBef>
                <a:spcPts val="500"/>
              </a:spcBef>
              <a:buClrTx/>
              <a:buSzTx/>
              <a:buFont typeface="Wingdings" panose="05000000000000000000" pitchFamily="2" charset="2"/>
              <a:buChar char="ü"/>
            </a:pPr>
            <a:r>
              <a:rPr lang="zh-CN" altLang="en-US" sz="1600" dirty="0">
                <a:latin typeface="Times New Roman" panose="02020603050405020304" charset="0"/>
                <a:ea typeface="+mn-ea"/>
                <a:sym typeface="+mn-ea"/>
              </a:rPr>
              <a:t>.ac.cn 科研</a:t>
            </a:r>
          </a:p>
          <a:p>
            <a:pPr marL="806400" lvl="2">
              <a:lnSpc>
                <a:spcPct val="150000"/>
              </a:lnSpc>
              <a:spcBef>
                <a:spcPts val="500"/>
              </a:spcBef>
              <a:buClrTx/>
              <a:buSzTx/>
              <a:buFont typeface="Wingdings" panose="05000000000000000000" pitchFamily="2" charset="2"/>
              <a:buChar char="ü"/>
            </a:pPr>
            <a:r>
              <a:rPr lang="zh-CN" altLang="en-US" sz="1600" dirty="0">
                <a:latin typeface="Times New Roman" panose="02020603050405020304" charset="0"/>
                <a:ea typeface="+mn-ea"/>
                <a:sym typeface="+mn-ea"/>
              </a:rPr>
              <a:t>.mil.cn 国防机构</a:t>
            </a:r>
          </a:p>
        </p:txBody>
      </p:sp>
    </p:spTree>
    <p:extLst>
      <p:ext uri="{BB962C8B-B14F-4D97-AF65-F5344CB8AC3E}">
        <p14:creationId xmlns:p14="http://schemas.microsoft.com/office/powerpoint/2010/main" val="2150084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ym typeface="+mn-ea"/>
              </a:rPr>
              <a:t>域名系统名字空间的层次化结构：通用顶级域名</a:t>
            </a:r>
            <a:endParaRPr lang="zh-CN" altLang="en-US" sz="3200" dirty="0"/>
          </a:p>
        </p:txBody>
      </p:sp>
      <p:sp>
        <p:nvSpPr>
          <p:cNvPr id="4" name="内容占位符 3">
            <a:extLst>
              <a:ext uri="{FF2B5EF4-FFF2-40B4-BE49-F238E27FC236}">
                <a16:creationId xmlns:a16="http://schemas.microsoft.com/office/drawing/2014/main" id="{33AC4F73-C6D1-42F4-94CE-225C7978F310}"/>
              </a:ext>
            </a:extLst>
          </p:cNvPr>
          <p:cNvSpPr>
            <a:spLocks noGrp="1"/>
          </p:cNvSpPr>
          <p:nvPr>
            <p:ph idx="1"/>
          </p:nvPr>
        </p:nvSpPr>
        <p:spPr/>
        <p:txBody>
          <a:bodyPr>
            <a:normAutofit fontScale="77500" lnSpcReduction="20000"/>
          </a:bodyPr>
          <a:lstStyle/>
          <a:p>
            <a:r>
              <a:rPr lang="zh-CN" altLang="en-US" sz="2400" dirty="0">
                <a:sym typeface="+mn-ea"/>
              </a:rPr>
              <a:t>早期的通用顶级域名：</a:t>
            </a:r>
            <a:endParaRPr lang="en-US" altLang="zh-CN" sz="2400" dirty="0">
              <a:sym typeface="+mn-ea"/>
            </a:endParaRPr>
          </a:p>
          <a:p>
            <a:endParaRPr lang="en-US" altLang="zh-CN" sz="2400" dirty="0">
              <a:sym typeface="+mn-ea"/>
            </a:endParaRPr>
          </a:p>
          <a:p>
            <a:endParaRPr kumimoji="1" lang="en-US" altLang="zh-CN" dirty="0">
              <a:solidFill>
                <a:schemeClr val="tx1"/>
              </a:solidFill>
              <a:cs typeface="微软雅黑" panose="020B0503020204020204" pitchFamily="34" charset="-122"/>
              <a:sym typeface="+mn-ea"/>
            </a:endParaRPr>
          </a:p>
          <a:p>
            <a:endParaRPr kumimoji="1" lang="en-US" altLang="zh-CN" sz="2400" dirty="0">
              <a:cs typeface="微软雅黑" panose="020B0503020204020204" pitchFamily="34" charset="-122"/>
              <a:sym typeface="+mn-ea"/>
            </a:endParaRPr>
          </a:p>
          <a:p>
            <a:endParaRPr kumimoji="1" lang="en-US" altLang="zh-CN" dirty="0">
              <a:solidFill>
                <a:schemeClr val="tx1"/>
              </a:solidFill>
              <a:cs typeface="微软雅黑" panose="020B0503020204020204" pitchFamily="34" charset="-122"/>
              <a:sym typeface="+mn-ea"/>
            </a:endParaRPr>
          </a:p>
          <a:p>
            <a:endParaRPr kumimoji="1" lang="en-US" altLang="zh-CN" sz="2400" dirty="0">
              <a:cs typeface="微软雅黑" panose="020B0503020204020204" pitchFamily="34" charset="-122"/>
              <a:sym typeface="+mn-ea"/>
            </a:endParaRPr>
          </a:p>
          <a:p>
            <a:endParaRPr kumimoji="1" lang="en-US" altLang="zh-CN" dirty="0">
              <a:solidFill>
                <a:schemeClr val="tx1"/>
              </a:solidFill>
              <a:cs typeface="微软雅黑" panose="020B0503020204020204" pitchFamily="34" charset="-122"/>
              <a:sym typeface="+mn-ea"/>
            </a:endParaRPr>
          </a:p>
          <a:p>
            <a:endParaRPr kumimoji="1" lang="en-US" altLang="zh-CN" sz="2400" dirty="0">
              <a:cs typeface="微软雅黑" panose="020B0503020204020204" pitchFamily="34" charset="-122"/>
              <a:sym typeface="+mn-ea"/>
            </a:endParaRPr>
          </a:p>
          <a:p>
            <a:endParaRPr kumimoji="1" lang="en-US" altLang="zh-CN" sz="2400" dirty="0">
              <a:cs typeface="微软雅黑" panose="020B0503020204020204" pitchFamily="34" charset="-122"/>
              <a:sym typeface="+mn-ea"/>
            </a:endParaRPr>
          </a:p>
          <a:p>
            <a:r>
              <a:rPr kumimoji="1" lang="en-US" altLang="zh-CN" sz="2400" dirty="0">
                <a:solidFill>
                  <a:schemeClr val="tx1"/>
                </a:solidFill>
                <a:cs typeface="微软雅黑" panose="020B0503020204020204" pitchFamily="34" charset="-122"/>
                <a:sym typeface="+mn-ea"/>
              </a:rPr>
              <a:t>2012</a:t>
            </a:r>
            <a:r>
              <a:rPr kumimoji="1" lang="zh-CN" altLang="en-US" sz="2400" dirty="0">
                <a:solidFill>
                  <a:schemeClr val="tx1"/>
                </a:solidFill>
                <a:cs typeface="微软雅黑" panose="020B0503020204020204" pitchFamily="34" charset="-122"/>
                <a:sym typeface="+mn-ea"/>
              </a:rPr>
              <a:t>年开始，公司名可以作为新的顶级域名</a:t>
            </a:r>
          </a:p>
          <a:p>
            <a:pPr algn="just"/>
            <a:r>
              <a:rPr kumimoji="1" lang="zh-CN" altLang="en-US" sz="2400" dirty="0">
                <a:solidFill>
                  <a:schemeClr val="tx1"/>
                </a:solidFill>
                <a:cs typeface="微软雅黑" panose="020B0503020204020204" pitchFamily="34" charset="-122"/>
                <a:sym typeface="+mn-ea"/>
              </a:rPr>
              <a:t>也可以注册 </a:t>
            </a:r>
            <a:r>
              <a:rPr kumimoji="1" lang="en-US" altLang="zh-CN" sz="2400" dirty="0">
                <a:solidFill>
                  <a:srgbClr val="FF0000"/>
                </a:solidFill>
                <a:cs typeface="微软雅黑" panose="020B0503020204020204" pitchFamily="34" charset="-122"/>
                <a:sym typeface="+mn-ea"/>
              </a:rPr>
              <a:t>.</a:t>
            </a:r>
            <a:r>
              <a:rPr kumimoji="1" lang="zh-CN" altLang="en-US" sz="2400" dirty="0">
                <a:solidFill>
                  <a:srgbClr val="FF0000"/>
                </a:solidFill>
                <a:cs typeface="微软雅黑" panose="020B0503020204020204" pitchFamily="34" charset="-122"/>
                <a:sym typeface="+mn-ea"/>
              </a:rPr>
              <a:t>中国、</a:t>
            </a:r>
            <a:r>
              <a:rPr kumimoji="1" lang="en-US" altLang="zh-CN" sz="2400" dirty="0">
                <a:solidFill>
                  <a:srgbClr val="FF0000"/>
                </a:solidFill>
                <a:cs typeface="微软雅黑" panose="020B0503020204020204" pitchFamily="34" charset="-122"/>
                <a:sym typeface="+mn-ea"/>
              </a:rPr>
              <a:t>.</a:t>
            </a:r>
            <a:r>
              <a:rPr kumimoji="1" lang="zh-CN" altLang="en-US" sz="2400" dirty="0">
                <a:solidFill>
                  <a:srgbClr val="FF0000"/>
                </a:solidFill>
                <a:cs typeface="微软雅黑" panose="020B0503020204020204" pitchFamily="34" charset="-122"/>
                <a:sym typeface="+mn-ea"/>
              </a:rPr>
              <a:t>公司、</a:t>
            </a:r>
            <a:r>
              <a:rPr kumimoji="1" lang="en-US" altLang="zh-CN" sz="2400" dirty="0">
                <a:solidFill>
                  <a:srgbClr val="FF0000"/>
                </a:solidFill>
                <a:cs typeface="微软雅黑" panose="020B0503020204020204" pitchFamily="34" charset="-122"/>
                <a:sym typeface="+mn-ea"/>
              </a:rPr>
              <a:t>.</a:t>
            </a:r>
            <a:r>
              <a:rPr kumimoji="1" lang="zh-CN" altLang="en-US" sz="2400" dirty="0">
                <a:solidFill>
                  <a:srgbClr val="FF0000"/>
                </a:solidFill>
                <a:cs typeface="微软雅黑" panose="020B0503020204020204" pitchFamily="34" charset="-122"/>
                <a:sym typeface="+mn-ea"/>
              </a:rPr>
              <a:t>网络 </a:t>
            </a:r>
            <a:r>
              <a:rPr kumimoji="1" lang="zh-CN" altLang="en-US" sz="2400" dirty="0">
                <a:solidFill>
                  <a:schemeClr val="tx1"/>
                </a:solidFill>
                <a:cs typeface="微软雅黑" panose="020B0503020204020204" pitchFamily="34" charset="-122"/>
                <a:sym typeface="+mn-ea"/>
              </a:rPr>
              <a:t>等顶级域名</a:t>
            </a:r>
            <a:r>
              <a:rPr kumimoji="1" lang="en-US" altLang="zh-CN" sz="2400" dirty="0">
                <a:solidFill>
                  <a:schemeClr val="tx1"/>
                </a:solidFill>
                <a:cs typeface="微软雅黑" panose="020B0503020204020204" pitchFamily="34" charset="-122"/>
                <a:sym typeface="+mn-ea"/>
              </a:rPr>
              <a:t>(</a:t>
            </a:r>
            <a:r>
              <a:rPr kumimoji="1" lang="zh-CN" altLang="en-US" sz="2400" dirty="0">
                <a:solidFill>
                  <a:schemeClr val="tx1"/>
                </a:solidFill>
                <a:cs typeface="微软雅黑" panose="020B0503020204020204" pitchFamily="34" charset="-122"/>
                <a:sym typeface="+mn-ea"/>
              </a:rPr>
              <a:t>多语种域名国际标准</a:t>
            </a:r>
            <a:r>
              <a:rPr kumimoji="1" lang="en-US" altLang="zh-CN" sz="2400" dirty="0">
                <a:solidFill>
                  <a:schemeClr val="tx1"/>
                </a:solidFill>
                <a:cs typeface="微软雅黑" panose="020B0503020204020204" pitchFamily="34" charset="-122"/>
                <a:sym typeface="+mn-ea"/>
              </a:rPr>
              <a:t>RFC3454</a:t>
            </a:r>
            <a:r>
              <a:rPr kumimoji="1" lang="zh-CN" altLang="en-US" sz="2400" dirty="0">
                <a:solidFill>
                  <a:schemeClr val="tx1"/>
                </a:solidFill>
                <a:cs typeface="微软雅黑" panose="020B0503020204020204" pitchFamily="34" charset="-122"/>
                <a:sym typeface="+mn-ea"/>
              </a:rPr>
              <a:t>、</a:t>
            </a:r>
            <a:r>
              <a:rPr kumimoji="1" lang="en-US" altLang="zh-CN" sz="2400" dirty="0">
                <a:solidFill>
                  <a:schemeClr val="tx1"/>
                </a:solidFill>
                <a:cs typeface="微软雅黑" panose="020B0503020204020204" pitchFamily="34" charset="-122"/>
                <a:sym typeface="+mn-ea"/>
              </a:rPr>
              <a:t>RFC3490</a:t>
            </a:r>
            <a:r>
              <a:rPr kumimoji="1" lang="zh-CN" altLang="en-US" sz="2400" dirty="0">
                <a:solidFill>
                  <a:schemeClr val="tx1"/>
                </a:solidFill>
                <a:cs typeface="微软雅黑" panose="020B0503020204020204" pitchFamily="34" charset="-122"/>
                <a:sym typeface="+mn-ea"/>
              </a:rPr>
              <a:t>、</a:t>
            </a:r>
            <a:r>
              <a:rPr kumimoji="1" lang="en-US" altLang="zh-CN" sz="2400" dirty="0">
                <a:solidFill>
                  <a:schemeClr val="tx1"/>
                </a:solidFill>
                <a:cs typeface="微软雅黑" panose="020B0503020204020204" pitchFamily="34" charset="-122"/>
                <a:sym typeface="+mn-ea"/>
              </a:rPr>
              <a:t>RFC3491</a:t>
            </a:r>
            <a:r>
              <a:rPr kumimoji="1" lang="zh-CN" altLang="en-US" sz="2400" dirty="0">
                <a:solidFill>
                  <a:schemeClr val="tx1"/>
                </a:solidFill>
                <a:cs typeface="微软雅黑" panose="020B0503020204020204" pitchFamily="34" charset="-122"/>
                <a:sym typeface="+mn-ea"/>
              </a:rPr>
              <a:t>、</a:t>
            </a:r>
            <a:r>
              <a:rPr kumimoji="1" lang="en-US" altLang="zh-CN" sz="2400" dirty="0">
                <a:solidFill>
                  <a:schemeClr val="tx1"/>
                </a:solidFill>
                <a:cs typeface="微软雅黑" panose="020B0503020204020204" pitchFamily="34" charset="-122"/>
                <a:sym typeface="+mn-ea"/>
              </a:rPr>
              <a:t>RFC3492)</a:t>
            </a:r>
            <a:endParaRPr lang="zh-CN" altLang="en-US" dirty="0"/>
          </a:p>
        </p:txBody>
      </p:sp>
      <p:sp>
        <p:nvSpPr>
          <p:cNvPr id="5" name="内容占位符 2"/>
          <p:cNvSpPr>
            <a:spLocks noGrp="1"/>
          </p:cNvSpPr>
          <p:nvPr/>
        </p:nvSpPr>
        <p:spPr>
          <a:xfrm>
            <a:off x="1027645" y="1437197"/>
            <a:ext cx="6331764" cy="3498070"/>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1" indent="-285750" algn="just">
              <a:lnSpc>
                <a:spcPts val="2200"/>
              </a:lnSpc>
              <a:spcBef>
                <a:spcPts val="600"/>
              </a:spcBef>
              <a:buClrTx/>
              <a:buSzTx/>
              <a:buFont typeface="Wingdings" panose="05000000000000000000" pitchFamily="2" charset="2"/>
              <a:buChar char="Ø"/>
            </a:pPr>
            <a:r>
              <a:rPr lang="zh-CN" altLang="en-US" sz="1600" dirty="0">
                <a:cs typeface="微软雅黑" panose="020B0503020204020204" pitchFamily="34" charset="-122"/>
                <a:sym typeface="+mn-ea"/>
              </a:rPr>
              <a:t>.com 表示公司企业                    (</a:t>
            </a:r>
            <a:r>
              <a:rPr kumimoji="1" lang="en-US" altLang="zh-CN" sz="1600" noProof="0" dirty="0">
                <a:ln>
                  <a:noFill/>
                </a:ln>
                <a:solidFill>
                  <a:srgbClr val="C00000"/>
                </a:solidFill>
                <a:effectLst/>
                <a:uLnTx/>
                <a:uFillTx/>
                <a:sym typeface="+mn-ea"/>
              </a:rPr>
              <a:t>com</a:t>
            </a:r>
            <a:r>
              <a:rPr lang="zh-CN" altLang="en-US" sz="1600" dirty="0">
                <a:cs typeface="微软雅黑" panose="020B0503020204020204" pitchFamily="34" charset="-122"/>
                <a:sym typeface="+mn-ea"/>
              </a:rPr>
              <a:t>merce)</a:t>
            </a:r>
            <a:endParaRPr lang="zh-CN" altLang="en-US" sz="1600" dirty="0">
              <a:cs typeface="微软雅黑" panose="020B0503020204020204" pitchFamily="34" charset="-122"/>
            </a:endParaRPr>
          </a:p>
          <a:p>
            <a:pPr marL="285750" lvl="1" indent="-285750" algn="just">
              <a:lnSpc>
                <a:spcPts val="2200"/>
              </a:lnSpc>
              <a:spcBef>
                <a:spcPts val="600"/>
              </a:spcBef>
              <a:buClrTx/>
              <a:buSzTx/>
              <a:buFont typeface="Wingdings" panose="05000000000000000000" pitchFamily="2" charset="2"/>
              <a:buChar char="Ø"/>
            </a:pPr>
            <a:r>
              <a:rPr lang="zh-CN" altLang="en-US" sz="1600" dirty="0">
                <a:cs typeface="微软雅黑" panose="020B0503020204020204" pitchFamily="34" charset="-122"/>
                <a:sym typeface="+mn-ea"/>
              </a:rPr>
              <a:t>.net 表示网络服务机构，例如NIC和NOC (</a:t>
            </a:r>
            <a:r>
              <a:rPr kumimoji="1" lang="en-US" altLang="zh-CN" sz="1600" noProof="0" dirty="0">
                <a:ln>
                  <a:noFill/>
                </a:ln>
                <a:solidFill>
                  <a:srgbClr val="C00000"/>
                </a:solidFill>
                <a:effectLst/>
                <a:uLnTx/>
                <a:uFillTx/>
                <a:sym typeface="+mn-ea"/>
              </a:rPr>
              <a:t>net</a:t>
            </a:r>
            <a:r>
              <a:rPr lang="zh-CN" altLang="en-US" sz="1600" dirty="0">
                <a:cs typeface="微软雅黑" panose="020B0503020204020204" pitchFamily="34" charset="-122"/>
                <a:sym typeface="+mn-ea"/>
              </a:rPr>
              <a:t>work)</a:t>
            </a:r>
            <a:endParaRPr lang="zh-CN" altLang="en-US" sz="1600" dirty="0">
              <a:cs typeface="微软雅黑" panose="020B0503020204020204" pitchFamily="34" charset="-122"/>
            </a:endParaRPr>
          </a:p>
          <a:p>
            <a:pPr marL="285750" lvl="1" indent="-285750" algn="just">
              <a:lnSpc>
                <a:spcPts val="2200"/>
              </a:lnSpc>
              <a:spcBef>
                <a:spcPts val="600"/>
              </a:spcBef>
              <a:buClrTx/>
              <a:buSzTx/>
              <a:buFont typeface="Wingdings" panose="05000000000000000000" pitchFamily="2" charset="2"/>
              <a:buChar char="Ø"/>
            </a:pPr>
            <a:r>
              <a:rPr lang="zh-CN" altLang="en-US" sz="1600" dirty="0">
                <a:cs typeface="微软雅黑" panose="020B0503020204020204" pitchFamily="34" charset="-122"/>
                <a:sym typeface="+mn-ea"/>
              </a:rPr>
              <a:t>.org 表示非赢利性组织              (</a:t>
            </a:r>
            <a:r>
              <a:rPr kumimoji="1" lang="en-US" altLang="zh-CN" sz="1600" noProof="0" dirty="0">
                <a:ln>
                  <a:noFill/>
                </a:ln>
                <a:solidFill>
                  <a:srgbClr val="C00000"/>
                </a:solidFill>
                <a:effectLst/>
                <a:uLnTx/>
                <a:uFillTx/>
                <a:sym typeface="+mn-ea"/>
              </a:rPr>
              <a:t>org</a:t>
            </a:r>
            <a:r>
              <a:rPr lang="zh-CN" altLang="en-US" sz="1600" dirty="0">
                <a:cs typeface="微软雅黑" panose="020B0503020204020204" pitchFamily="34" charset="-122"/>
                <a:sym typeface="+mn-ea"/>
              </a:rPr>
              <a:t>anization)</a:t>
            </a:r>
            <a:endParaRPr lang="zh-CN" altLang="en-US" sz="1600" dirty="0">
              <a:cs typeface="微软雅黑" panose="020B0503020204020204" pitchFamily="34" charset="-122"/>
            </a:endParaRPr>
          </a:p>
          <a:p>
            <a:pPr marL="285750" lvl="1" indent="-285750" algn="just">
              <a:lnSpc>
                <a:spcPts val="2200"/>
              </a:lnSpc>
              <a:spcBef>
                <a:spcPts val="600"/>
              </a:spcBef>
              <a:buClrTx/>
              <a:buSzTx/>
              <a:buFont typeface="Wingdings" panose="05000000000000000000" pitchFamily="2" charset="2"/>
              <a:buChar char="Ø"/>
            </a:pPr>
            <a:r>
              <a:rPr lang="zh-CN" altLang="en-US" sz="1600" dirty="0">
                <a:cs typeface="微软雅黑" panose="020B0503020204020204" pitchFamily="34" charset="-122"/>
                <a:sym typeface="+mn-ea"/>
              </a:rPr>
              <a:t>.edu 表示教育机构(美国专用)    (</a:t>
            </a:r>
            <a:r>
              <a:rPr kumimoji="1" lang="en-US" altLang="zh-CN" sz="1600" noProof="0" dirty="0">
                <a:ln>
                  <a:noFill/>
                </a:ln>
                <a:solidFill>
                  <a:srgbClr val="C00000"/>
                </a:solidFill>
                <a:effectLst/>
                <a:uLnTx/>
                <a:uFillTx/>
                <a:sym typeface="+mn-ea"/>
              </a:rPr>
              <a:t>edu</a:t>
            </a:r>
            <a:r>
              <a:rPr lang="zh-CN" altLang="en-US" sz="1600" dirty="0">
                <a:cs typeface="微软雅黑" panose="020B0503020204020204" pitchFamily="34" charset="-122"/>
                <a:sym typeface="+mn-ea"/>
              </a:rPr>
              <a:t>cation)</a:t>
            </a:r>
            <a:endParaRPr lang="zh-CN" altLang="en-US" sz="1600" dirty="0">
              <a:cs typeface="微软雅黑" panose="020B0503020204020204" pitchFamily="34" charset="-122"/>
            </a:endParaRPr>
          </a:p>
          <a:p>
            <a:pPr marL="285750" lvl="1" indent="-285750" algn="just">
              <a:lnSpc>
                <a:spcPts val="2200"/>
              </a:lnSpc>
              <a:spcBef>
                <a:spcPts val="600"/>
              </a:spcBef>
              <a:buClrTx/>
              <a:buSzTx/>
              <a:buFont typeface="Wingdings" panose="05000000000000000000" pitchFamily="2" charset="2"/>
              <a:buChar char="Ø"/>
            </a:pPr>
            <a:r>
              <a:rPr lang="zh-CN" altLang="en-US" sz="1600" dirty="0">
                <a:cs typeface="微软雅黑" panose="020B0503020204020204" pitchFamily="34" charset="-122"/>
                <a:sym typeface="+mn-ea"/>
              </a:rPr>
              <a:t>.gov 表示政府部门(美国专用)    (</a:t>
            </a:r>
            <a:r>
              <a:rPr kumimoji="1" lang="en-US" altLang="zh-CN" sz="1600" noProof="0" dirty="0">
                <a:ln>
                  <a:noFill/>
                </a:ln>
                <a:solidFill>
                  <a:srgbClr val="C00000"/>
                </a:solidFill>
                <a:effectLst/>
                <a:uLnTx/>
                <a:uFillTx/>
                <a:sym typeface="+mn-ea"/>
              </a:rPr>
              <a:t>gov</a:t>
            </a:r>
            <a:r>
              <a:rPr lang="zh-CN" altLang="en-US" sz="1600" dirty="0">
                <a:cs typeface="微软雅黑" panose="020B0503020204020204" pitchFamily="34" charset="-122"/>
                <a:sym typeface="+mn-ea"/>
              </a:rPr>
              <a:t>ernment)</a:t>
            </a:r>
            <a:endParaRPr lang="zh-CN" altLang="en-US" sz="1600" dirty="0">
              <a:cs typeface="微软雅黑" panose="020B0503020204020204" pitchFamily="34" charset="-122"/>
            </a:endParaRPr>
          </a:p>
          <a:p>
            <a:pPr marL="285750" lvl="1" indent="-285750" algn="just">
              <a:lnSpc>
                <a:spcPts val="2200"/>
              </a:lnSpc>
              <a:spcBef>
                <a:spcPts val="600"/>
              </a:spcBef>
              <a:buClrTx/>
              <a:buSzTx/>
              <a:buFont typeface="Wingdings" panose="05000000000000000000" pitchFamily="2" charset="2"/>
              <a:buChar char="Ø"/>
            </a:pPr>
            <a:r>
              <a:rPr lang="zh-CN" altLang="en-US" sz="1600" dirty="0">
                <a:cs typeface="微软雅黑" panose="020B0503020204020204" pitchFamily="34" charset="-122"/>
                <a:sym typeface="+mn-ea"/>
              </a:rPr>
              <a:t>.mil 表示军事部门(美国专用)     (</a:t>
            </a:r>
            <a:r>
              <a:rPr kumimoji="1" lang="en-US" altLang="zh-CN" sz="1600" noProof="0" dirty="0">
                <a:ln>
                  <a:noFill/>
                </a:ln>
                <a:solidFill>
                  <a:srgbClr val="C00000"/>
                </a:solidFill>
                <a:effectLst/>
                <a:uLnTx/>
                <a:uFillTx/>
                <a:sym typeface="+mn-ea"/>
              </a:rPr>
              <a:t>mil</a:t>
            </a:r>
            <a:r>
              <a:rPr lang="zh-CN" altLang="en-US" sz="1600" dirty="0">
                <a:cs typeface="微软雅黑" panose="020B0503020204020204" pitchFamily="34" charset="-122"/>
                <a:sym typeface="+mn-ea"/>
              </a:rPr>
              <a:t>itary)</a:t>
            </a:r>
            <a:endParaRPr lang="zh-CN" altLang="en-US" sz="1600" dirty="0">
              <a:cs typeface="微软雅黑" panose="020B0503020204020204" pitchFamily="34" charset="-122"/>
            </a:endParaRPr>
          </a:p>
          <a:p>
            <a:pPr marL="285750" lvl="1" indent="-285750" algn="just">
              <a:lnSpc>
                <a:spcPts val="2200"/>
              </a:lnSpc>
              <a:spcBef>
                <a:spcPts val="600"/>
              </a:spcBef>
              <a:buClrTx/>
              <a:buSzTx/>
              <a:buFont typeface="Wingdings" panose="05000000000000000000" pitchFamily="2" charset="2"/>
              <a:buChar char="Ø"/>
            </a:pPr>
            <a:r>
              <a:rPr lang="zh-CN" altLang="en-US" sz="1600" dirty="0">
                <a:cs typeface="微软雅黑" panose="020B0503020204020204" pitchFamily="34" charset="-122"/>
                <a:sym typeface="+mn-ea"/>
              </a:rPr>
              <a:t>.int表示政府间国际合约建立的国际性组织 (</a:t>
            </a:r>
            <a:r>
              <a:rPr kumimoji="1" lang="en-US" altLang="zh-CN" sz="1600" noProof="0" dirty="0">
                <a:ln>
                  <a:noFill/>
                </a:ln>
                <a:solidFill>
                  <a:srgbClr val="C00000"/>
                </a:solidFill>
                <a:effectLst/>
                <a:uLnTx/>
                <a:uFillTx/>
                <a:sym typeface="+mn-ea"/>
              </a:rPr>
              <a:t>int</a:t>
            </a:r>
            <a:r>
              <a:rPr lang="zh-CN" altLang="en-US" sz="1600" dirty="0">
                <a:cs typeface="微软雅黑" panose="020B0503020204020204" pitchFamily="34" charset="-122"/>
                <a:sym typeface="+mn-ea"/>
              </a:rPr>
              <a:t>ernational)</a:t>
            </a:r>
            <a:endParaRPr lang="zh-CN" altLang="en-US" sz="1600" dirty="0">
              <a:cs typeface="微软雅黑" panose="020B0503020204020204" pitchFamily="34" charset="-122"/>
            </a:endParaRPr>
          </a:p>
          <a:p>
            <a:pPr marL="285750" lvl="1" indent="-285750" algn="just">
              <a:lnSpc>
                <a:spcPts val="2200"/>
              </a:lnSpc>
              <a:spcBef>
                <a:spcPts val="600"/>
              </a:spcBef>
              <a:buClrTx/>
              <a:buSzTx/>
              <a:buFont typeface="Wingdings" panose="05000000000000000000" pitchFamily="2" charset="2"/>
              <a:buChar char="Ø"/>
            </a:pPr>
            <a:r>
              <a:rPr lang="zh-CN" altLang="en-US" sz="1600" dirty="0">
                <a:cs typeface="微软雅黑" panose="020B0503020204020204" pitchFamily="34" charset="-122"/>
                <a:sym typeface="+mn-ea"/>
              </a:rPr>
              <a:t>.mobi 用于提供移动产品和服务的用户和供应商 </a:t>
            </a:r>
            <a:r>
              <a:rPr lang="en-US" altLang="zh-CN" sz="1600" dirty="0">
                <a:cs typeface="微软雅黑" panose="020B0503020204020204" pitchFamily="34" charset="-122"/>
                <a:sym typeface="+mn-ea"/>
              </a:rPr>
              <a:t>(</a:t>
            </a:r>
            <a:r>
              <a:rPr kumimoji="1" lang="en-US" altLang="zh-CN" sz="1600" noProof="0" dirty="0" err="1">
                <a:ln>
                  <a:noFill/>
                </a:ln>
                <a:solidFill>
                  <a:srgbClr val="C00000"/>
                </a:solidFill>
                <a:effectLst/>
                <a:uLnTx/>
                <a:uFillTx/>
                <a:sym typeface="+mn-ea"/>
              </a:rPr>
              <a:t>mobi</a:t>
            </a:r>
            <a:r>
              <a:rPr lang="en-US" altLang="zh-CN" sz="1600" dirty="0">
                <a:cs typeface="微软雅黑" panose="020B0503020204020204" pitchFamily="34" charset="-122"/>
                <a:sym typeface="+mn-ea"/>
              </a:rPr>
              <a:t>le)</a:t>
            </a:r>
          </a:p>
          <a:p>
            <a:pPr marL="285750" lvl="1" indent="-285750" algn="just">
              <a:lnSpc>
                <a:spcPts val="2200"/>
              </a:lnSpc>
              <a:buFont typeface="Wingdings" panose="05000000000000000000" pitchFamily="2" charset="2"/>
              <a:buChar char="Ø"/>
            </a:pPr>
            <a:r>
              <a:rPr lang="zh-CN" altLang="en-US" sz="1600" dirty="0">
                <a:cs typeface="微软雅黑" panose="020B0503020204020204" pitchFamily="34" charset="-122"/>
                <a:sym typeface="+mn-ea"/>
              </a:rPr>
              <a:t>.aero 用于航空运输企业</a:t>
            </a:r>
            <a:endParaRPr lang="zh-CN" altLang="en-US" sz="1600" dirty="0">
              <a:cs typeface="微软雅黑" panose="020B0503020204020204" pitchFamily="34" charset="-122"/>
            </a:endParaRPr>
          </a:p>
          <a:p>
            <a:pPr marL="285750" lvl="1" indent="-285750" algn="just">
              <a:lnSpc>
                <a:spcPts val="2200"/>
              </a:lnSpc>
              <a:buFont typeface="Wingdings" panose="05000000000000000000" pitchFamily="2" charset="2"/>
              <a:buChar char="Ø"/>
            </a:pPr>
            <a:r>
              <a:rPr lang="zh-CN" altLang="en-US" sz="1600" dirty="0">
                <a:cs typeface="微软雅黑" panose="020B0503020204020204" pitchFamily="34" charset="-122"/>
                <a:sym typeface="+mn-ea"/>
              </a:rPr>
              <a:t>.biz 用于商业 (business)</a:t>
            </a:r>
            <a:endParaRPr lang="zh-CN" altLang="en-US" sz="1600" dirty="0">
              <a:cs typeface="微软雅黑" panose="020B0503020204020204" pitchFamily="34" charset="-122"/>
            </a:endParaRPr>
          </a:p>
          <a:p>
            <a:pPr marL="360680" lvl="1" indent="-360680" algn="just">
              <a:lnSpc>
                <a:spcPts val="2200"/>
              </a:lnSpc>
              <a:spcBef>
                <a:spcPts val="600"/>
              </a:spcBef>
              <a:buClrTx/>
              <a:buSzTx/>
            </a:pPr>
            <a:endParaRPr lang="en-US" altLang="zh-CN" sz="1600" dirty="0">
              <a:cs typeface="微软雅黑" panose="020B0503020204020204" pitchFamily="34" charset="-122"/>
              <a:sym typeface="+mn-ea"/>
            </a:endParaRPr>
          </a:p>
        </p:txBody>
      </p:sp>
      <p:sp>
        <p:nvSpPr>
          <p:cNvPr id="7" name="内容占位符 2">
            <a:extLst>
              <a:ext uri="{FF2B5EF4-FFF2-40B4-BE49-F238E27FC236}">
                <a16:creationId xmlns:a16="http://schemas.microsoft.com/office/drawing/2014/main" id="{239DB4E7-086A-42CA-9DA2-93222ECF9AD9}"/>
              </a:ext>
            </a:extLst>
          </p:cNvPr>
          <p:cNvSpPr>
            <a:spLocks noGrp="1"/>
          </p:cNvSpPr>
          <p:nvPr/>
        </p:nvSpPr>
        <p:spPr>
          <a:xfrm>
            <a:off x="6656941" y="1433436"/>
            <a:ext cx="5061866" cy="3498071"/>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1" indent="-285750" algn="just">
              <a:lnSpc>
                <a:spcPts val="2200"/>
              </a:lnSpc>
              <a:buFont typeface="Wingdings" panose="05000000000000000000" pitchFamily="2" charset="2"/>
              <a:buChar char="Ø"/>
            </a:pPr>
            <a:r>
              <a:rPr lang="zh-CN" altLang="en-US" sz="1600" dirty="0">
                <a:cs typeface="微软雅黑" panose="020B0503020204020204" pitchFamily="34" charset="-122"/>
                <a:sym typeface="+mn-ea"/>
              </a:rPr>
              <a:t>.cat 用于(西班牙)加泰罗尼亚语言和文化团体</a:t>
            </a:r>
            <a:endParaRPr lang="zh-CN" altLang="en-US" sz="1600" dirty="0">
              <a:cs typeface="微软雅黑" panose="020B0503020204020204" pitchFamily="34" charset="-122"/>
            </a:endParaRPr>
          </a:p>
          <a:p>
            <a:pPr marL="285750" lvl="1" indent="-285750" algn="just">
              <a:lnSpc>
                <a:spcPts val="2200"/>
              </a:lnSpc>
              <a:buFont typeface="Wingdings" panose="05000000000000000000" pitchFamily="2" charset="2"/>
              <a:buChar char="Ø"/>
            </a:pPr>
            <a:r>
              <a:rPr lang="zh-CN" altLang="en-US" sz="1600" dirty="0">
                <a:cs typeface="微软雅黑" panose="020B0503020204020204" pitchFamily="34" charset="-122"/>
                <a:sym typeface="+mn-ea"/>
              </a:rPr>
              <a:t>.coop 用于合作团体</a:t>
            </a:r>
            <a:endParaRPr lang="zh-CN" altLang="en-US" sz="1600" dirty="0">
              <a:cs typeface="微软雅黑" panose="020B0503020204020204" pitchFamily="34" charset="-122"/>
            </a:endParaRPr>
          </a:p>
          <a:p>
            <a:pPr marL="285750" lvl="1" indent="-285750" algn="just">
              <a:lnSpc>
                <a:spcPts val="2200"/>
              </a:lnSpc>
              <a:buFont typeface="Wingdings" panose="05000000000000000000" pitchFamily="2" charset="2"/>
              <a:buChar char="Ø"/>
            </a:pPr>
            <a:r>
              <a:rPr lang="zh-CN" altLang="en-US" sz="1600" dirty="0">
                <a:cs typeface="微软雅黑" panose="020B0503020204020204" pitchFamily="34" charset="-122"/>
                <a:sym typeface="+mn-ea"/>
              </a:rPr>
              <a:t>.info 适用于各种情况</a:t>
            </a:r>
            <a:endParaRPr lang="zh-CN" altLang="en-US" sz="1600" dirty="0">
              <a:cs typeface="微软雅黑" panose="020B0503020204020204" pitchFamily="34" charset="-122"/>
            </a:endParaRPr>
          </a:p>
          <a:p>
            <a:pPr marL="285750" lvl="1" indent="-285750" algn="just">
              <a:lnSpc>
                <a:spcPts val="2200"/>
              </a:lnSpc>
              <a:buFont typeface="Wingdings" panose="05000000000000000000" pitchFamily="2" charset="2"/>
              <a:buChar char="Ø"/>
            </a:pPr>
            <a:r>
              <a:rPr lang="zh-CN" altLang="en-US" sz="1600" dirty="0">
                <a:cs typeface="微软雅黑" panose="020B0503020204020204" pitchFamily="34" charset="-122"/>
                <a:sym typeface="+mn-ea"/>
              </a:rPr>
              <a:t>.jobs 用于人力资源管理者</a:t>
            </a:r>
            <a:endParaRPr lang="en-US" altLang="zh-CN" sz="1600" dirty="0">
              <a:cs typeface="微软雅黑" panose="020B0503020204020204" pitchFamily="34" charset="-122"/>
              <a:sym typeface="+mn-ea"/>
            </a:endParaRPr>
          </a:p>
          <a:p>
            <a:pPr marL="285750" lvl="1" indent="-285750" algn="just">
              <a:lnSpc>
                <a:spcPts val="2200"/>
              </a:lnSpc>
              <a:buFont typeface="Wingdings" panose="05000000000000000000" pitchFamily="2" charset="2"/>
              <a:buChar char="Ø"/>
            </a:pPr>
            <a:r>
              <a:rPr lang="zh-CN" altLang="en-US" sz="1600" dirty="0">
                <a:cs typeface="微软雅黑" panose="020B0503020204020204" pitchFamily="34" charset="-122"/>
                <a:sym typeface="+mn-ea"/>
              </a:rPr>
              <a:t>.museum 用于博物馆</a:t>
            </a:r>
            <a:endParaRPr lang="zh-CN" altLang="en-US" sz="1600" dirty="0">
              <a:cs typeface="微软雅黑" panose="020B0503020204020204" pitchFamily="34" charset="-122"/>
            </a:endParaRPr>
          </a:p>
          <a:p>
            <a:pPr marL="285750" lvl="1" indent="-285750" algn="just">
              <a:lnSpc>
                <a:spcPts val="2200"/>
              </a:lnSpc>
              <a:buFont typeface="Wingdings" panose="05000000000000000000" pitchFamily="2" charset="2"/>
              <a:buChar char="Ø"/>
            </a:pPr>
            <a:r>
              <a:rPr lang="zh-CN" altLang="en-US" sz="1600" dirty="0">
                <a:cs typeface="微软雅黑" panose="020B0503020204020204" pitchFamily="34" charset="-122"/>
                <a:sym typeface="+mn-ea"/>
              </a:rPr>
              <a:t>.name 用于个人</a:t>
            </a:r>
            <a:endParaRPr lang="zh-CN" altLang="en-US" sz="1600" dirty="0">
              <a:cs typeface="微软雅黑" panose="020B0503020204020204" pitchFamily="34" charset="-122"/>
            </a:endParaRPr>
          </a:p>
          <a:p>
            <a:pPr marL="285750" lvl="1" indent="-285750" algn="just">
              <a:lnSpc>
                <a:spcPts val="2200"/>
              </a:lnSpc>
              <a:buFont typeface="Wingdings" panose="05000000000000000000" pitchFamily="2" charset="2"/>
              <a:buChar char="Ø"/>
            </a:pPr>
            <a:r>
              <a:rPr lang="zh-CN" altLang="en-US" sz="1600" dirty="0">
                <a:cs typeface="微软雅黑" panose="020B0503020204020204" pitchFamily="34" charset="-122"/>
                <a:sym typeface="+mn-ea"/>
              </a:rPr>
              <a:t>.pro 用于有资质的专业人员及其实体</a:t>
            </a:r>
            <a:endParaRPr lang="zh-CN" altLang="en-US" sz="1600" dirty="0">
              <a:cs typeface="微软雅黑" panose="020B0503020204020204" pitchFamily="34" charset="-122"/>
            </a:endParaRPr>
          </a:p>
          <a:p>
            <a:pPr marL="285750" lvl="1" indent="-285750" algn="just">
              <a:lnSpc>
                <a:spcPts val="2200"/>
              </a:lnSpc>
              <a:buFont typeface="Wingdings" panose="05000000000000000000" pitchFamily="2" charset="2"/>
              <a:buChar char="Ø"/>
            </a:pPr>
            <a:r>
              <a:rPr lang="zh-CN" altLang="en-US" sz="1600" dirty="0">
                <a:cs typeface="微软雅黑" panose="020B0503020204020204" pitchFamily="34" charset="-122"/>
                <a:sym typeface="+mn-ea"/>
              </a:rPr>
              <a:t>.tel 用于商业和个人公布其联系方式</a:t>
            </a:r>
            <a:endParaRPr lang="zh-CN" altLang="en-US" sz="1600" dirty="0">
              <a:cs typeface="微软雅黑" panose="020B0503020204020204" pitchFamily="34" charset="-122"/>
            </a:endParaRPr>
          </a:p>
          <a:p>
            <a:pPr marL="285750" lvl="1" indent="-285750" algn="just">
              <a:lnSpc>
                <a:spcPts val="2200"/>
              </a:lnSpc>
              <a:buFont typeface="Wingdings" panose="05000000000000000000" pitchFamily="2" charset="2"/>
              <a:buChar char="Ø"/>
            </a:pPr>
            <a:r>
              <a:rPr lang="zh-CN" altLang="en-US" sz="1600" dirty="0">
                <a:cs typeface="微软雅黑" panose="020B0503020204020204" pitchFamily="34" charset="-122"/>
                <a:sym typeface="+mn-ea"/>
              </a:rPr>
              <a:t>.travel 用于旅游业实体</a:t>
            </a:r>
            <a:endParaRPr lang="zh-CN" altLang="en-US" sz="1600" dirty="0">
              <a:cs typeface="微软雅黑" panose="020B0503020204020204" pitchFamily="34" charset="-122"/>
            </a:endParaRPr>
          </a:p>
          <a:p>
            <a:pPr marL="360680" lvl="1" indent="-360680" algn="just">
              <a:lnSpc>
                <a:spcPts val="2200"/>
              </a:lnSpc>
            </a:pPr>
            <a:endParaRPr lang="zh-CN" altLang="en-US" sz="1800" dirty="0">
              <a:cs typeface="微软雅黑" panose="020B0503020204020204" pitchFamily="34" charset="-122"/>
              <a:sym typeface="+mn-ea"/>
            </a:endParaRPr>
          </a:p>
          <a:p>
            <a:pPr marL="360680" lvl="1" indent="-360680" algn="just">
              <a:lnSpc>
                <a:spcPts val="2200"/>
              </a:lnSpc>
              <a:spcBef>
                <a:spcPts val="600"/>
              </a:spcBef>
              <a:buClrTx/>
              <a:buSzTx/>
            </a:pPr>
            <a:endParaRPr lang="en-US" altLang="zh-CN" sz="1800" dirty="0">
              <a:cs typeface="微软雅黑" panose="020B0503020204020204" pitchFamily="34" charset="-122"/>
              <a:sym typeface="+mn-ea"/>
            </a:endParaRPr>
          </a:p>
        </p:txBody>
      </p:sp>
    </p:spTree>
    <p:extLst>
      <p:ext uri="{BB962C8B-B14F-4D97-AF65-F5344CB8AC3E}">
        <p14:creationId xmlns:p14="http://schemas.microsoft.com/office/powerpoint/2010/main" val="4139034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ym typeface="+mn-ea"/>
              </a:rPr>
              <a:t>域名系统名字空间的层次化结构：域名管理方法</a:t>
            </a:r>
            <a:endParaRPr lang="zh-CN" altLang="en-US" sz="3200" dirty="0"/>
          </a:p>
        </p:txBody>
      </p:sp>
      <p:sp>
        <p:nvSpPr>
          <p:cNvPr id="4" name="内容占位符 3">
            <a:extLst>
              <a:ext uri="{FF2B5EF4-FFF2-40B4-BE49-F238E27FC236}">
                <a16:creationId xmlns:a16="http://schemas.microsoft.com/office/drawing/2014/main" id="{54EFEC02-8281-4D94-8A49-267DC5E1DC84}"/>
              </a:ext>
            </a:extLst>
          </p:cNvPr>
          <p:cNvSpPr>
            <a:spLocks noGrp="1"/>
          </p:cNvSpPr>
          <p:nvPr>
            <p:ph idx="1"/>
          </p:nvPr>
        </p:nvSpPr>
        <p:spPr>
          <a:xfrm>
            <a:off x="660400" y="1130300"/>
            <a:ext cx="6834909" cy="5003800"/>
          </a:xfrm>
        </p:spPr>
        <p:txBody>
          <a:bodyPr>
            <a:normAutofit/>
          </a:bodyPr>
          <a:lstStyle/>
          <a:p>
            <a:pPr marL="457200" lvl="1" indent="-457200" algn="just">
              <a:lnSpc>
                <a:spcPct val="150000"/>
              </a:lnSpc>
              <a:spcBef>
                <a:spcPts val="600"/>
              </a:spcBef>
              <a:buClrTx/>
              <a:buSzTx/>
              <a:buFont typeface="Wingdings" panose="05000000000000000000" pitchFamily="2" charset="2"/>
              <a:buChar char="n"/>
            </a:pPr>
            <a:r>
              <a:rPr lang="zh-CN" altLang="en-US" sz="2400" dirty="0">
                <a:cs typeface="微软雅黑" panose="020B0503020204020204" pitchFamily="34" charset="-122"/>
                <a:sym typeface="+mn-ea"/>
              </a:rPr>
              <a:t>域名管理机构分级负责域名注册</a:t>
            </a:r>
            <a:endParaRPr lang="zh-CN" altLang="en-US" sz="2400" dirty="0">
              <a:cs typeface="微软雅黑" panose="020B0503020204020204" pitchFamily="34" charset="-122"/>
            </a:endParaRPr>
          </a:p>
          <a:p>
            <a:pPr lvl="1" algn="just">
              <a:lnSpc>
                <a:spcPct val="150000"/>
              </a:lnSpc>
              <a:buClrTx/>
              <a:buSzTx/>
            </a:pPr>
            <a:r>
              <a:rPr kumimoji="1" lang="en-US" altLang="zh-CN" noProof="0" dirty="0" err="1">
                <a:ln>
                  <a:noFill/>
                </a:ln>
                <a:solidFill>
                  <a:srgbClr val="C00000"/>
                </a:solidFill>
                <a:effectLst/>
                <a:uLnTx/>
                <a:uFillTx/>
                <a:sym typeface="+mn-ea"/>
              </a:rPr>
              <a:t>Internet的域名管理机构：ICANN</a:t>
            </a:r>
            <a:r>
              <a:rPr kumimoji="1" lang="en-US" altLang="zh-CN" noProof="0" dirty="0">
                <a:ln>
                  <a:noFill/>
                </a:ln>
                <a:solidFill>
                  <a:srgbClr val="C00000"/>
                </a:solidFill>
                <a:effectLst/>
                <a:uLnTx/>
                <a:uFillTx/>
                <a:sym typeface="+mn-ea"/>
              </a:rPr>
              <a:t> (Internet Corporation for Assigned Names and Numbers) </a:t>
            </a:r>
            <a:r>
              <a:rPr kumimoji="1" lang="en-US" altLang="zh-CN" noProof="0" dirty="0">
                <a:ln>
                  <a:noFill/>
                </a:ln>
                <a:solidFill>
                  <a:srgbClr val="C00000"/>
                </a:solidFill>
                <a:effectLst/>
                <a:uLnTx/>
                <a:uFillTx/>
                <a:sym typeface="+mn-ea"/>
                <a:hlinkClick r:id="rId3"/>
              </a:rPr>
              <a:t>www.icann.org</a:t>
            </a:r>
            <a:endParaRPr kumimoji="1" lang="en-US" altLang="zh-CN" noProof="0" dirty="0">
              <a:ln>
                <a:noFill/>
              </a:ln>
              <a:solidFill>
                <a:srgbClr val="C00000"/>
              </a:solidFill>
              <a:effectLst/>
              <a:uLnTx/>
              <a:uFillTx/>
              <a:sym typeface="+mn-ea"/>
            </a:endParaRPr>
          </a:p>
          <a:p>
            <a:pPr lvl="1" algn="just">
              <a:lnSpc>
                <a:spcPct val="150000"/>
              </a:lnSpc>
              <a:buClrTx/>
              <a:buSzTx/>
            </a:pPr>
            <a:r>
              <a:rPr lang="zh-CN" altLang="en-US" dirty="0">
                <a:latin typeface="Times New Roman" panose="02020603050405020304" charset="0"/>
                <a:sym typeface="+mn-ea"/>
              </a:rPr>
              <a:t>ccTLD下的二级域名该国自行确定</a:t>
            </a:r>
            <a:endParaRPr lang="en-US" altLang="zh-CN" dirty="0">
              <a:latin typeface="Times New Roman" panose="02020603050405020304" charset="0"/>
              <a:sym typeface="+mn-ea"/>
            </a:endParaRPr>
          </a:p>
          <a:p>
            <a:pPr lvl="1" algn="just">
              <a:lnSpc>
                <a:spcPct val="150000"/>
              </a:lnSpc>
              <a:buClrTx/>
              <a:buSzTx/>
            </a:pPr>
            <a:r>
              <a:rPr lang="zh-CN" altLang="en-US" dirty="0">
                <a:latin typeface="Times New Roman" panose="02020603050405020304" charset="0"/>
                <a:sym typeface="+mn-ea"/>
              </a:rPr>
              <a:t>三级域名注册由其所属二级域名机构负责，以此类推</a:t>
            </a:r>
            <a:endParaRPr lang="zh-CN" altLang="en-US" dirty="0">
              <a:latin typeface="Times New Roman" panose="02020603050405020304" charset="0"/>
            </a:endParaRPr>
          </a:p>
          <a:p>
            <a:pPr marL="457200" lvl="1" indent="-457200" algn="just">
              <a:lnSpc>
                <a:spcPct val="150000"/>
              </a:lnSpc>
              <a:spcBef>
                <a:spcPts val="600"/>
              </a:spcBef>
              <a:buClrTx/>
              <a:buSzTx/>
              <a:buFont typeface="Wingdings" panose="05000000000000000000" pitchFamily="2" charset="2"/>
              <a:buChar char="n"/>
            </a:pPr>
            <a:r>
              <a:rPr kumimoji="1" lang="en-US" altLang="zh-CN" sz="2400" noProof="0" dirty="0">
                <a:ln>
                  <a:noFill/>
                </a:ln>
                <a:solidFill>
                  <a:srgbClr val="C00000"/>
                </a:solidFill>
                <a:effectLst/>
                <a:uLnTx/>
                <a:uFillTx/>
                <a:sym typeface="+mn-ea"/>
              </a:rPr>
              <a:t>.edu.cn</a:t>
            </a:r>
            <a:r>
              <a:rPr lang="zh-CN" altLang="en-US" sz="2400" dirty="0">
                <a:cs typeface="微软雅黑" panose="020B0503020204020204" pitchFamily="34" charset="-122"/>
                <a:sym typeface="+mn-ea"/>
              </a:rPr>
              <a:t>下三级域名注册由</a:t>
            </a:r>
            <a:r>
              <a:rPr kumimoji="1" lang="en-US" altLang="zh-CN" sz="2400" noProof="0" dirty="0">
                <a:ln>
                  <a:noFill/>
                </a:ln>
                <a:solidFill>
                  <a:srgbClr val="C00000"/>
                </a:solidFill>
                <a:effectLst/>
                <a:uLnTx/>
                <a:uFillTx/>
                <a:sym typeface="+mn-ea"/>
              </a:rPr>
              <a:t>CERNET</a:t>
            </a:r>
            <a:r>
              <a:rPr lang="zh-CN" altLang="en-US" sz="2400" dirty="0">
                <a:cs typeface="微软雅黑" panose="020B0503020204020204" pitchFamily="34" charset="-122"/>
                <a:sym typeface="+mn-ea"/>
              </a:rPr>
              <a:t>负责</a:t>
            </a:r>
            <a:endParaRPr lang="zh-CN" altLang="en-US" sz="2400" dirty="0">
              <a:cs typeface="微软雅黑" panose="020B0503020204020204" pitchFamily="34" charset="-122"/>
            </a:endParaRPr>
          </a:p>
          <a:p>
            <a:pPr marL="457200" lvl="1" indent="-457200" algn="just">
              <a:lnSpc>
                <a:spcPct val="150000"/>
              </a:lnSpc>
              <a:spcBef>
                <a:spcPts val="600"/>
              </a:spcBef>
              <a:buClrTx/>
              <a:buSzTx/>
              <a:buFont typeface="Wingdings" panose="05000000000000000000" pitchFamily="2" charset="2"/>
              <a:buChar char="n"/>
            </a:pPr>
            <a:r>
              <a:rPr lang="zh-CN" altLang="en-US" sz="2400" dirty="0">
                <a:cs typeface="微软雅黑" panose="020B0503020204020204" pitchFamily="34" charset="-122"/>
                <a:sym typeface="+mn-ea"/>
              </a:rPr>
              <a:t>我国的</a:t>
            </a:r>
            <a:r>
              <a:rPr kumimoji="1" lang="en-US" altLang="zh-CN" sz="2400" noProof="0" dirty="0" err="1">
                <a:ln>
                  <a:noFill/>
                </a:ln>
                <a:solidFill>
                  <a:srgbClr val="C00000"/>
                </a:solidFill>
                <a:effectLst/>
                <a:uLnTx/>
                <a:uFillTx/>
                <a:sym typeface="+mn-ea"/>
              </a:rPr>
              <a:t>其它</a:t>
            </a:r>
            <a:r>
              <a:rPr lang="zh-CN" altLang="en-US" sz="2400" dirty="0">
                <a:cs typeface="微软雅黑" panose="020B0503020204020204" pitchFamily="34" charset="-122"/>
                <a:sym typeface="+mn-ea"/>
              </a:rPr>
              <a:t>二级域名注册由</a:t>
            </a:r>
            <a:r>
              <a:rPr kumimoji="1" lang="en-US" altLang="zh-CN" sz="2400" noProof="0" dirty="0" err="1">
                <a:ln>
                  <a:noFill/>
                </a:ln>
                <a:solidFill>
                  <a:srgbClr val="C00000"/>
                </a:solidFill>
                <a:effectLst/>
                <a:uLnTx/>
                <a:uFillTx/>
                <a:sym typeface="+mn-ea"/>
              </a:rPr>
              <a:t>中国互联网络信息中心</a:t>
            </a:r>
            <a:r>
              <a:rPr lang="zh-CN" altLang="en-US" sz="2400" dirty="0">
                <a:cs typeface="微软雅黑" panose="020B0503020204020204" pitchFamily="34" charset="-122"/>
                <a:sym typeface="+mn-ea"/>
              </a:rPr>
              <a:t>(</a:t>
            </a:r>
            <a:r>
              <a:rPr kumimoji="1" lang="en-US" altLang="zh-CN" sz="2400" noProof="0" dirty="0">
                <a:ln>
                  <a:noFill/>
                </a:ln>
                <a:solidFill>
                  <a:srgbClr val="C00000"/>
                </a:solidFill>
                <a:effectLst/>
                <a:uLnTx/>
                <a:uFillTx/>
                <a:sym typeface="+mn-ea"/>
              </a:rPr>
              <a:t>CNNIC</a:t>
            </a:r>
            <a:r>
              <a:rPr lang="zh-CN" altLang="en-US" sz="2400" dirty="0">
                <a:cs typeface="微软雅黑" panose="020B0503020204020204" pitchFamily="34" charset="-122"/>
                <a:sym typeface="+mn-ea"/>
              </a:rPr>
              <a:t>)负责</a:t>
            </a:r>
          </a:p>
        </p:txBody>
      </p:sp>
      <p:sp>
        <p:nvSpPr>
          <p:cNvPr id="3" name="文本框 2"/>
          <p:cNvSpPr txBox="1"/>
          <p:nvPr/>
        </p:nvSpPr>
        <p:spPr>
          <a:xfrm>
            <a:off x="7057222" y="5752097"/>
            <a:ext cx="4500880" cy="398780"/>
          </a:xfrm>
          <a:prstGeom prst="rect">
            <a:avLst/>
          </a:prstGeom>
          <a:noFill/>
        </p:spPr>
        <p:txBody>
          <a:bodyPr wrap="non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注册管理机构与注册服务商之间的关系</a:t>
            </a:r>
          </a:p>
        </p:txBody>
      </p:sp>
      <p:pic>
        <p:nvPicPr>
          <p:cNvPr id="9" name="图片 8"/>
          <p:cNvPicPr>
            <a:picLocks noChangeAspect="1"/>
          </p:cNvPicPr>
          <p:nvPr/>
        </p:nvPicPr>
        <p:blipFill>
          <a:blip r:embed="rId4"/>
          <a:stretch>
            <a:fillRect/>
          </a:stretch>
        </p:blipFill>
        <p:spPr>
          <a:xfrm>
            <a:off x="8291858" y="2357025"/>
            <a:ext cx="942975" cy="847725"/>
          </a:xfrm>
          <a:prstGeom prst="rect">
            <a:avLst/>
          </a:prstGeom>
        </p:spPr>
      </p:pic>
      <p:pic>
        <p:nvPicPr>
          <p:cNvPr id="11" name="图片 10"/>
          <p:cNvPicPr>
            <a:picLocks noChangeAspect="1"/>
          </p:cNvPicPr>
          <p:nvPr/>
        </p:nvPicPr>
        <p:blipFill>
          <a:blip r:embed="rId5"/>
          <a:stretch>
            <a:fillRect/>
          </a:stretch>
        </p:blipFill>
        <p:spPr>
          <a:xfrm>
            <a:off x="8363446" y="4535319"/>
            <a:ext cx="885825" cy="866775"/>
          </a:xfrm>
          <a:prstGeom prst="rect">
            <a:avLst/>
          </a:prstGeom>
        </p:spPr>
      </p:pic>
      <p:pic>
        <p:nvPicPr>
          <p:cNvPr id="17" name="图片 16"/>
          <p:cNvPicPr>
            <a:picLocks noChangeAspect="1"/>
          </p:cNvPicPr>
          <p:nvPr/>
        </p:nvPicPr>
        <p:blipFill>
          <a:blip r:embed="rId6"/>
          <a:stretch>
            <a:fillRect/>
          </a:stretch>
        </p:blipFill>
        <p:spPr>
          <a:xfrm>
            <a:off x="8095118" y="3596509"/>
            <a:ext cx="1279308" cy="548275"/>
          </a:xfrm>
          <a:prstGeom prst="rect">
            <a:avLst/>
          </a:prstGeom>
        </p:spPr>
      </p:pic>
      <p:sp>
        <p:nvSpPr>
          <p:cNvPr id="18" name="文本框 17"/>
          <p:cNvSpPr txBox="1"/>
          <p:nvPr/>
        </p:nvSpPr>
        <p:spPr>
          <a:xfrm>
            <a:off x="7746235" y="1439399"/>
            <a:ext cx="2137144" cy="460375"/>
          </a:xfrm>
          <a:prstGeom prst="rect">
            <a:avLst/>
          </a:prstGeom>
          <a:noFill/>
          <a:ln w="44450">
            <a:solidFill>
              <a:schemeClr val="tx1">
                <a:lumMod val="75000"/>
                <a:lumOff val="25000"/>
              </a:schemeClr>
            </a:solidFill>
          </a:ln>
        </p:spPr>
        <p:txBody>
          <a:bodyPr wrap="square" rtlCol="0">
            <a:sp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申请注册域名</a:t>
            </a:r>
          </a:p>
        </p:txBody>
      </p:sp>
      <p:sp>
        <p:nvSpPr>
          <p:cNvPr id="19" name="箭头: 下 18"/>
          <p:cNvSpPr/>
          <p:nvPr/>
        </p:nvSpPr>
        <p:spPr>
          <a:xfrm>
            <a:off x="8623421" y="2008896"/>
            <a:ext cx="191386" cy="348129"/>
          </a:xfrm>
          <a:prstGeom prst="down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0" name="箭头: 下 19"/>
          <p:cNvSpPr/>
          <p:nvPr/>
        </p:nvSpPr>
        <p:spPr>
          <a:xfrm>
            <a:off x="8660636" y="3204750"/>
            <a:ext cx="191386" cy="348129"/>
          </a:xfrm>
          <a:prstGeom prst="down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1" name="箭头: 下 20"/>
          <p:cNvSpPr/>
          <p:nvPr/>
        </p:nvSpPr>
        <p:spPr>
          <a:xfrm>
            <a:off x="8673704" y="4165987"/>
            <a:ext cx="191386" cy="348129"/>
          </a:xfrm>
          <a:prstGeom prst="down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9464912" y="3683119"/>
            <a:ext cx="2137144" cy="460375"/>
          </a:xfrm>
          <a:prstGeom prst="rect">
            <a:avLst/>
          </a:prstGeom>
          <a:noFill/>
          <a:ln w="44450">
            <a:noFill/>
          </a:ln>
        </p:spPr>
        <p:txBody>
          <a:bodyPr wrap="square" rtlCol="0">
            <a:sp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注册管理机构</a:t>
            </a:r>
          </a:p>
        </p:txBody>
      </p:sp>
      <p:sp>
        <p:nvSpPr>
          <p:cNvPr id="23" name="文本框 22"/>
          <p:cNvSpPr txBox="1"/>
          <p:nvPr/>
        </p:nvSpPr>
        <p:spPr>
          <a:xfrm>
            <a:off x="9266692" y="2550054"/>
            <a:ext cx="2137144" cy="460375"/>
          </a:xfrm>
          <a:prstGeom prst="rect">
            <a:avLst/>
          </a:prstGeom>
          <a:noFill/>
          <a:ln w="44450">
            <a:noFill/>
          </a:ln>
        </p:spPr>
        <p:txBody>
          <a:bodyPr wrap="square" rtlCol="0">
            <a:sp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注册服务商</a:t>
            </a:r>
          </a:p>
        </p:txBody>
      </p:sp>
      <p:sp>
        <p:nvSpPr>
          <p:cNvPr id="24" name="文本框 23"/>
          <p:cNvSpPr txBox="1"/>
          <p:nvPr/>
        </p:nvSpPr>
        <p:spPr>
          <a:xfrm>
            <a:off x="9329639" y="4737873"/>
            <a:ext cx="2137144" cy="460375"/>
          </a:xfrm>
          <a:prstGeom prst="rect">
            <a:avLst/>
          </a:prstGeom>
          <a:noFill/>
          <a:ln w="44450">
            <a:noFill/>
          </a:ln>
        </p:spPr>
        <p:txBody>
          <a:bodyPr wrap="square" rtlCol="0">
            <a:spAutoFit/>
          </a:bodyPr>
          <a:lstStyle/>
          <a:p>
            <a:pPr algn="ctr"/>
            <a:r>
              <a:rPr lang="en-US" altLang="zh-CN" sz="2400" dirty="0">
                <a:solidFill>
                  <a:schemeClr val="tx1"/>
                </a:solidFill>
                <a:latin typeface="微软雅黑" panose="020B0503020204020204" pitchFamily="34" charset="-122"/>
                <a:ea typeface="微软雅黑" panose="020B0503020204020204" pitchFamily="34" charset="-122"/>
              </a:rPr>
              <a:t>ICANN</a:t>
            </a:r>
          </a:p>
        </p:txBody>
      </p:sp>
    </p:spTree>
    <p:extLst>
      <p:ext uri="{BB962C8B-B14F-4D97-AF65-F5344CB8AC3E}">
        <p14:creationId xmlns:p14="http://schemas.microsoft.com/office/powerpoint/2010/main" val="2442226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sz="3200" dirty="0"/>
              <a:t>应用</a:t>
            </a:r>
            <a:r>
              <a:rPr kumimoji="1" lang="zh-CN" altLang="en-US" sz="3200" dirty="0"/>
              <a:t>层概念</a:t>
            </a:r>
            <a:endParaRPr kumimoji="1" lang="zh-CN" sz="3200" dirty="0"/>
          </a:p>
        </p:txBody>
      </p:sp>
      <p:sp>
        <p:nvSpPr>
          <p:cNvPr id="3" name="内容占位符 2"/>
          <p:cNvSpPr>
            <a:spLocks noGrp="1"/>
          </p:cNvSpPr>
          <p:nvPr>
            <p:ph idx="1"/>
          </p:nvPr>
        </p:nvSpPr>
        <p:spPr>
          <a:xfrm>
            <a:off x="660400" y="1130300"/>
            <a:ext cx="5837382" cy="5003800"/>
          </a:xfrm>
        </p:spPr>
        <p:txBody>
          <a:bodyPr>
            <a:normAutofit/>
          </a:bodyPr>
          <a:lstStyle/>
          <a:p>
            <a:pPr algn="just">
              <a:lnSpc>
                <a:spcPct val="150000"/>
              </a:lnSpc>
              <a:spcBef>
                <a:spcPts val="0"/>
              </a:spcBef>
            </a:pPr>
            <a:r>
              <a:rPr lang="zh-CN" altLang="en-US" dirty="0"/>
              <a:t>网络应用程序都要通过位于不同主机上的应用进程之间的通信和协同来完成其业务功能。</a:t>
            </a:r>
            <a:endParaRPr lang="en-US" altLang="zh-CN" dirty="0"/>
          </a:p>
          <a:p>
            <a:pPr algn="just">
              <a:lnSpc>
                <a:spcPct val="150000"/>
              </a:lnSpc>
              <a:spcBef>
                <a:spcPts val="0"/>
              </a:spcBef>
            </a:pPr>
            <a:r>
              <a:rPr lang="zh-CN" altLang="zh-CN" dirty="0">
                <a:solidFill>
                  <a:srgbClr val="FF0000"/>
                </a:solidFill>
              </a:rPr>
              <a:t>应用层</a:t>
            </a:r>
            <a:r>
              <a:rPr lang="zh-CN" altLang="en-US" dirty="0"/>
              <a:t>就是</a:t>
            </a:r>
            <a:r>
              <a:rPr lang="zh-CN" altLang="zh-CN" dirty="0"/>
              <a:t>为</a:t>
            </a:r>
            <a:r>
              <a:rPr lang="zh-CN" altLang="en-US" dirty="0"/>
              <a:t>处于不同主机上的</a:t>
            </a:r>
            <a:r>
              <a:rPr lang="zh-CN" altLang="zh-CN" dirty="0"/>
              <a:t>应用</a:t>
            </a:r>
            <a:r>
              <a:rPr lang="zh-CN" altLang="en-US" dirty="0"/>
              <a:t>进程之间的</a:t>
            </a:r>
            <a:r>
              <a:rPr lang="zh-CN" altLang="zh-CN" dirty="0"/>
              <a:t>通信提供</a:t>
            </a:r>
            <a:r>
              <a:rPr lang="zh-CN" altLang="en-US" dirty="0"/>
              <a:t>相应的</a:t>
            </a:r>
            <a:r>
              <a:rPr lang="zh-CN" altLang="zh-CN" dirty="0"/>
              <a:t>服务</a:t>
            </a:r>
            <a:r>
              <a:rPr lang="zh-CN" altLang="en-US" dirty="0"/>
              <a:t>。</a:t>
            </a:r>
            <a:endParaRPr lang="en-US" altLang="zh-CN" dirty="0"/>
          </a:p>
          <a:p>
            <a:pPr lvl="1" algn="just">
              <a:lnSpc>
                <a:spcPct val="150000"/>
              </a:lnSpc>
              <a:spcBef>
                <a:spcPts val="0"/>
              </a:spcBef>
            </a:pPr>
            <a:r>
              <a:rPr lang="zh-CN" altLang="en-US" dirty="0"/>
              <a:t>为解决某一类具体应用问题，规定应用进程在通信时所要遵循的协议或相关约定。</a:t>
            </a:r>
            <a:endParaRPr lang="en-US" altLang="zh-CN" dirty="0"/>
          </a:p>
          <a:p>
            <a:pPr lvl="1" algn="just">
              <a:lnSpc>
                <a:spcPct val="150000"/>
              </a:lnSpc>
              <a:spcBef>
                <a:spcPts val="0"/>
              </a:spcBef>
            </a:pPr>
            <a:r>
              <a:rPr lang="zh-CN" altLang="en-US" dirty="0"/>
              <a:t>在</a:t>
            </a:r>
            <a:r>
              <a:rPr lang="en-US" altLang="zh-CN" dirty="0"/>
              <a:t>TCP/IP</a:t>
            </a:r>
            <a:r>
              <a:rPr lang="zh-CN" altLang="en-US" dirty="0"/>
              <a:t>的分层模型中，应用层在传输层之上，是最高的一层，再往上就是某个具体应用</a:t>
            </a:r>
            <a:r>
              <a:rPr lang="zh-CN" altLang="en-US" dirty="0">
                <a:latin typeface="+mn-ea"/>
              </a:rPr>
              <a:t>。</a:t>
            </a:r>
            <a:endParaRPr lang="en-US" altLang="zh-CN" dirty="0">
              <a:latin typeface="+mn-ea"/>
            </a:endParaRPr>
          </a:p>
        </p:txBody>
      </p:sp>
      <p:grpSp>
        <p:nvGrpSpPr>
          <p:cNvPr id="67" name="组合 66">
            <a:extLst>
              <a:ext uri="{FF2B5EF4-FFF2-40B4-BE49-F238E27FC236}">
                <a16:creationId xmlns:a16="http://schemas.microsoft.com/office/drawing/2014/main" id="{832E3A58-E932-4EB2-97A9-5BC6046D9D28}"/>
              </a:ext>
            </a:extLst>
          </p:cNvPr>
          <p:cNvGrpSpPr/>
          <p:nvPr/>
        </p:nvGrpSpPr>
        <p:grpSpPr>
          <a:xfrm>
            <a:off x="6518577" y="1698950"/>
            <a:ext cx="5334654" cy="3665220"/>
            <a:chOff x="6391372" y="1479194"/>
            <a:chExt cx="5501562" cy="3712634"/>
          </a:xfrm>
        </p:grpSpPr>
        <p:sp>
          <p:nvSpPr>
            <p:cNvPr id="65" name="椭圆 64">
              <a:extLst>
                <a:ext uri="{FF2B5EF4-FFF2-40B4-BE49-F238E27FC236}">
                  <a16:creationId xmlns:a16="http://schemas.microsoft.com/office/drawing/2014/main" id="{9F789CCC-5153-463F-9080-ED3C5808F787}"/>
                </a:ext>
              </a:extLst>
            </p:cNvPr>
            <p:cNvSpPr/>
            <p:nvPr/>
          </p:nvSpPr>
          <p:spPr>
            <a:xfrm>
              <a:off x="8267618" y="3785722"/>
              <a:ext cx="1818491" cy="977783"/>
            </a:xfrm>
            <a:prstGeom prst="ellipse">
              <a:avLst/>
            </a:prstGeom>
            <a:noFill/>
            <a:ln w="28575">
              <a:solidFill>
                <a:srgbClr val="3A55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网络</a:t>
              </a:r>
            </a:p>
          </p:txBody>
        </p:sp>
        <p:cxnSp>
          <p:nvCxnSpPr>
            <p:cNvPr id="29" name="直接连接符 28">
              <a:extLst>
                <a:ext uri="{FF2B5EF4-FFF2-40B4-BE49-F238E27FC236}">
                  <a16:creationId xmlns:a16="http://schemas.microsoft.com/office/drawing/2014/main" id="{3D961A8E-F814-4784-9E34-2E13C5C794D0}"/>
                </a:ext>
              </a:extLst>
            </p:cNvPr>
            <p:cNvCxnSpPr>
              <a:cxnSpLocks/>
            </p:cNvCxnSpPr>
            <p:nvPr/>
          </p:nvCxnSpPr>
          <p:spPr>
            <a:xfrm>
              <a:off x="8676040" y="1948584"/>
              <a:ext cx="994432"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CEA9AFA-8F8B-47BE-B618-3D72596BDFBC}"/>
                </a:ext>
              </a:extLst>
            </p:cNvPr>
            <p:cNvCxnSpPr>
              <a:cxnSpLocks/>
            </p:cNvCxnSpPr>
            <p:nvPr/>
          </p:nvCxnSpPr>
          <p:spPr>
            <a:xfrm>
              <a:off x="6391373" y="2417975"/>
              <a:ext cx="243211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0AA674F1-E2C5-425D-882E-6872541A40FD}"/>
                </a:ext>
              </a:extLst>
            </p:cNvPr>
            <p:cNvSpPr txBox="1"/>
            <p:nvPr/>
          </p:nvSpPr>
          <p:spPr>
            <a:xfrm>
              <a:off x="6766621" y="4884051"/>
              <a:ext cx="643125" cy="307777"/>
            </a:xfrm>
            <a:prstGeom prst="rect">
              <a:avLst/>
            </a:prstGeom>
            <a:noFill/>
          </p:spPr>
          <p:txBody>
            <a:bodyPr wrap="none" rtlCol="0">
              <a:spAutoFit/>
            </a:bodyPr>
            <a:lstStyle/>
            <a:p>
              <a:r>
                <a:rPr lang="zh-CN" altLang="en-US" sz="1400" dirty="0"/>
                <a:t>主机</a:t>
              </a:r>
              <a:r>
                <a:rPr lang="en-US" altLang="zh-CN" sz="1400" dirty="0"/>
                <a:t>1</a:t>
              </a:r>
              <a:endParaRPr lang="zh-CN" altLang="en-US" sz="1400" dirty="0"/>
            </a:p>
          </p:txBody>
        </p:sp>
        <p:sp>
          <p:nvSpPr>
            <p:cNvPr id="12" name="文本框 11">
              <a:extLst>
                <a:ext uri="{FF2B5EF4-FFF2-40B4-BE49-F238E27FC236}">
                  <a16:creationId xmlns:a16="http://schemas.microsoft.com/office/drawing/2014/main" id="{5B5471D7-F59D-4918-ABC1-4B754A497480}"/>
                </a:ext>
              </a:extLst>
            </p:cNvPr>
            <p:cNvSpPr txBox="1"/>
            <p:nvPr/>
          </p:nvSpPr>
          <p:spPr>
            <a:xfrm>
              <a:off x="11012948" y="4884051"/>
              <a:ext cx="643125" cy="307777"/>
            </a:xfrm>
            <a:prstGeom prst="rect">
              <a:avLst/>
            </a:prstGeom>
            <a:noFill/>
          </p:spPr>
          <p:txBody>
            <a:bodyPr wrap="none" rtlCol="0">
              <a:spAutoFit/>
            </a:bodyPr>
            <a:lstStyle/>
            <a:p>
              <a:r>
                <a:rPr lang="zh-CN" altLang="en-US" sz="1400" dirty="0"/>
                <a:t>主机</a:t>
              </a:r>
              <a:r>
                <a:rPr lang="en-US" altLang="zh-CN" sz="1400" dirty="0"/>
                <a:t>2</a:t>
              </a:r>
              <a:endParaRPr lang="zh-CN" altLang="en-US" sz="1400" dirty="0"/>
            </a:p>
          </p:txBody>
        </p:sp>
        <p:pic>
          <p:nvPicPr>
            <p:cNvPr id="8" name="图形 7">
              <a:extLst>
                <a:ext uri="{FF2B5EF4-FFF2-40B4-BE49-F238E27FC236}">
                  <a16:creationId xmlns:a16="http://schemas.microsoft.com/office/drawing/2014/main" id="{1289D173-E5F7-4B96-8F8F-B2DBA3A6A3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69468" y="4301957"/>
              <a:ext cx="623785" cy="506261"/>
            </a:xfrm>
            <a:prstGeom prst="rect">
              <a:avLst/>
            </a:prstGeom>
          </p:spPr>
        </p:pic>
        <p:sp>
          <p:nvSpPr>
            <p:cNvPr id="6" name="矩形: 圆角 5">
              <a:extLst>
                <a:ext uri="{FF2B5EF4-FFF2-40B4-BE49-F238E27FC236}">
                  <a16:creationId xmlns:a16="http://schemas.microsoft.com/office/drawing/2014/main" id="{11123BEF-9D80-4E0E-99AF-BB84A90D8A4F}"/>
                </a:ext>
              </a:extLst>
            </p:cNvPr>
            <p:cNvSpPr/>
            <p:nvPr/>
          </p:nvSpPr>
          <p:spPr>
            <a:xfrm>
              <a:off x="7534436" y="4346667"/>
              <a:ext cx="1032291" cy="416839"/>
            </a:xfrm>
            <a:prstGeom prst="roundRect">
              <a:avLst/>
            </a:prstGeom>
            <a:solidFill>
              <a:schemeClr val="bg1"/>
            </a:solidFill>
            <a:ln w="28575">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物理层</a:t>
              </a:r>
              <a:endParaRPr lang="zh-CN" altLang="en-US" sz="1600" dirty="0">
                <a:solidFill>
                  <a:schemeClr val="tx1"/>
                </a:solidFill>
              </a:endParaRPr>
            </a:p>
          </p:txBody>
        </p:sp>
        <p:sp>
          <p:nvSpPr>
            <p:cNvPr id="11" name="矩形: 圆角 10">
              <a:extLst>
                <a:ext uri="{FF2B5EF4-FFF2-40B4-BE49-F238E27FC236}">
                  <a16:creationId xmlns:a16="http://schemas.microsoft.com/office/drawing/2014/main" id="{33595899-6116-46EA-B101-866A6E9E32DF}"/>
                </a:ext>
              </a:extLst>
            </p:cNvPr>
            <p:cNvSpPr/>
            <p:nvPr/>
          </p:nvSpPr>
          <p:spPr>
            <a:xfrm>
              <a:off x="7534435" y="3359653"/>
              <a:ext cx="1032291" cy="416839"/>
            </a:xfrm>
            <a:prstGeom prst="roundRect">
              <a:avLst/>
            </a:prstGeom>
            <a:noFill/>
            <a:ln w="28575">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网络层</a:t>
              </a:r>
              <a:endParaRPr lang="zh-CN" altLang="en-US" sz="1600" dirty="0">
                <a:solidFill>
                  <a:schemeClr val="tx1"/>
                </a:solidFill>
              </a:endParaRPr>
            </a:p>
          </p:txBody>
        </p:sp>
        <p:sp>
          <p:nvSpPr>
            <p:cNvPr id="13" name="矩形: 圆角 12">
              <a:extLst>
                <a:ext uri="{FF2B5EF4-FFF2-40B4-BE49-F238E27FC236}">
                  <a16:creationId xmlns:a16="http://schemas.microsoft.com/office/drawing/2014/main" id="{01D23C52-8544-4D2E-8A30-2CE2CDE5549E}"/>
                </a:ext>
              </a:extLst>
            </p:cNvPr>
            <p:cNvSpPr/>
            <p:nvPr/>
          </p:nvSpPr>
          <p:spPr>
            <a:xfrm>
              <a:off x="7534435" y="2866146"/>
              <a:ext cx="1032291" cy="416839"/>
            </a:xfrm>
            <a:prstGeom prst="roundRect">
              <a:avLst/>
            </a:prstGeom>
            <a:noFill/>
            <a:ln w="28575">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传输层</a:t>
              </a:r>
              <a:endParaRPr lang="zh-CN" altLang="en-US" sz="1600" dirty="0">
                <a:solidFill>
                  <a:schemeClr val="tx1"/>
                </a:solidFill>
              </a:endParaRPr>
            </a:p>
          </p:txBody>
        </p:sp>
        <p:sp>
          <p:nvSpPr>
            <p:cNvPr id="14" name="矩形: 圆角 13">
              <a:extLst>
                <a:ext uri="{FF2B5EF4-FFF2-40B4-BE49-F238E27FC236}">
                  <a16:creationId xmlns:a16="http://schemas.microsoft.com/office/drawing/2014/main" id="{BB316347-D8F3-449B-B1BD-899E4E58FDB9}"/>
                </a:ext>
              </a:extLst>
            </p:cNvPr>
            <p:cNvSpPr/>
            <p:nvPr/>
          </p:nvSpPr>
          <p:spPr>
            <a:xfrm>
              <a:off x="7534434" y="1479194"/>
              <a:ext cx="1032291" cy="938781"/>
            </a:xfrm>
            <a:prstGeom prst="roundRect">
              <a:avLst/>
            </a:prstGeom>
            <a:noFill/>
            <a:ln w="28575">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1200" dirty="0">
                  <a:solidFill>
                    <a:schemeClr val="tx1"/>
                  </a:solidFill>
                </a:rPr>
                <a:t>应用层</a:t>
              </a:r>
              <a:endParaRPr lang="zh-CN" altLang="en-US" sz="1600" dirty="0">
                <a:solidFill>
                  <a:schemeClr val="tx1"/>
                </a:solidFill>
              </a:endParaRPr>
            </a:p>
          </p:txBody>
        </p:sp>
        <p:sp>
          <p:nvSpPr>
            <p:cNvPr id="9" name="椭圆 8">
              <a:extLst>
                <a:ext uri="{FF2B5EF4-FFF2-40B4-BE49-F238E27FC236}">
                  <a16:creationId xmlns:a16="http://schemas.microsoft.com/office/drawing/2014/main" id="{4612F812-C51A-4B39-8324-64E92EE395FB}"/>
                </a:ext>
              </a:extLst>
            </p:cNvPr>
            <p:cNvSpPr/>
            <p:nvPr/>
          </p:nvSpPr>
          <p:spPr>
            <a:xfrm>
              <a:off x="7574908" y="1853267"/>
              <a:ext cx="951344" cy="488059"/>
            </a:xfrm>
            <a:prstGeom prst="ellipse">
              <a:avLst/>
            </a:prstGeom>
            <a:noFill/>
            <a:ln w="19050">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100" dirty="0">
                  <a:solidFill>
                    <a:schemeClr val="tx1"/>
                  </a:solidFill>
                </a:rPr>
                <a:t>应用进程</a:t>
              </a:r>
              <a:endParaRPr lang="zh-CN" altLang="en-US" dirty="0">
                <a:solidFill>
                  <a:schemeClr val="tx1"/>
                </a:solidFill>
              </a:endParaRPr>
            </a:p>
          </p:txBody>
        </p:sp>
        <p:sp>
          <p:nvSpPr>
            <p:cNvPr id="17" name="文本框 16">
              <a:extLst>
                <a:ext uri="{FF2B5EF4-FFF2-40B4-BE49-F238E27FC236}">
                  <a16:creationId xmlns:a16="http://schemas.microsoft.com/office/drawing/2014/main" id="{E410D7D0-CF62-4517-921D-F9A10FEE2C7F}"/>
                </a:ext>
              </a:extLst>
            </p:cNvPr>
            <p:cNvSpPr txBox="1"/>
            <p:nvPr/>
          </p:nvSpPr>
          <p:spPr>
            <a:xfrm>
              <a:off x="6452924" y="2153637"/>
              <a:ext cx="956822" cy="276999"/>
            </a:xfrm>
            <a:prstGeom prst="rect">
              <a:avLst/>
            </a:prstGeom>
            <a:noFill/>
          </p:spPr>
          <p:txBody>
            <a:bodyPr wrap="square" lIns="0" rIns="0" rtlCol="0">
              <a:spAutoFit/>
            </a:bodyPr>
            <a:lstStyle/>
            <a:p>
              <a:r>
                <a:rPr lang="zh-CN" altLang="en-US" sz="1200" dirty="0"/>
                <a:t>应用进程控制</a:t>
              </a:r>
            </a:p>
          </p:txBody>
        </p:sp>
        <p:cxnSp>
          <p:nvCxnSpPr>
            <p:cNvPr id="19" name="直接连接符 18">
              <a:extLst>
                <a:ext uri="{FF2B5EF4-FFF2-40B4-BE49-F238E27FC236}">
                  <a16:creationId xmlns:a16="http://schemas.microsoft.com/office/drawing/2014/main" id="{5965C8A0-9C02-4A9D-993F-BEB7BAD90868}"/>
                </a:ext>
              </a:extLst>
            </p:cNvPr>
            <p:cNvCxnSpPr>
              <a:cxnSpLocks/>
            </p:cNvCxnSpPr>
            <p:nvPr/>
          </p:nvCxnSpPr>
          <p:spPr>
            <a:xfrm>
              <a:off x="6391372" y="2780749"/>
              <a:ext cx="24321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5169954-303B-46BE-B77E-4B82223BEB75}"/>
                </a:ext>
              </a:extLst>
            </p:cNvPr>
            <p:cNvCxnSpPr/>
            <p:nvPr/>
          </p:nvCxnSpPr>
          <p:spPr>
            <a:xfrm>
              <a:off x="7720554" y="2420344"/>
              <a:ext cx="0" cy="37069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3919DC4-6C52-4816-B1CC-01FE434D4AE5}"/>
                </a:ext>
              </a:extLst>
            </p:cNvPr>
            <p:cNvCxnSpPr/>
            <p:nvPr/>
          </p:nvCxnSpPr>
          <p:spPr>
            <a:xfrm>
              <a:off x="8396141" y="2417975"/>
              <a:ext cx="0" cy="37069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98423C7E-B7EA-48DF-ABC7-7F29A25A0A13}"/>
                </a:ext>
              </a:extLst>
            </p:cNvPr>
            <p:cNvSpPr txBox="1"/>
            <p:nvPr/>
          </p:nvSpPr>
          <p:spPr>
            <a:xfrm>
              <a:off x="7886594" y="2430148"/>
              <a:ext cx="343507" cy="338554"/>
            </a:xfrm>
            <a:prstGeom prst="rect">
              <a:avLst/>
            </a:prstGeom>
            <a:solidFill>
              <a:schemeClr val="accent1">
                <a:lumMod val="75000"/>
                <a:lumOff val="25000"/>
              </a:schemeClr>
            </a:solidFill>
          </p:spPr>
          <p:txBody>
            <a:bodyPr wrap="square" rtlCol="0">
              <a:spAutoFit/>
            </a:bodyPr>
            <a:lstStyle/>
            <a:p>
              <a:r>
                <a:rPr lang="en-US" altLang="zh-CN" sz="1600" dirty="0"/>
                <a:t>M</a:t>
              </a:r>
              <a:endParaRPr lang="zh-CN" altLang="en-US" sz="1600" dirty="0"/>
            </a:p>
          </p:txBody>
        </p:sp>
        <p:sp>
          <p:nvSpPr>
            <p:cNvPr id="27" name="文本框 26">
              <a:extLst>
                <a:ext uri="{FF2B5EF4-FFF2-40B4-BE49-F238E27FC236}">
                  <a16:creationId xmlns:a16="http://schemas.microsoft.com/office/drawing/2014/main" id="{F25CC21E-79DF-44AC-B2B4-CFD5D93213F5}"/>
                </a:ext>
              </a:extLst>
            </p:cNvPr>
            <p:cNvSpPr txBox="1"/>
            <p:nvPr/>
          </p:nvSpPr>
          <p:spPr>
            <a:xfrm>
              <a:off x="9001137" y="1729799"/>
              <a:ext cx="343507" cy="338554"/>
            </a:xfrm>
            <a:prstGeom prst="rect">
              <a:avLst/>
            </a:prstGeom>
            <a:solidFill>
              <a:schemeClr val="accent1">
                <a:lumMod val="75000"/>
                <a:lumOff val="25000"/>
              </a:schemeClr>
            </a:solidFill>
          </p:spPr>
          <p:txBody>
            <a:bodyPr wrap="square" rtlCol="0">
              <a:spAutoFit/>
            </a:bodyPr>
            <a:lstStyle/>
            <a:p>
              <a:r>
                <a:rPr lang="en-US" altLang="zh-CN" sz="1600" dirty="0"/>
                <a:t>M</a:t>
              </a:r>
              <a:endParaRPr lang="zh-CN" altLang="en-US" sz="1600" dirty="0"/>
            </a:p>
          </p:txBody>
        </p:sp>
        <p:cxnSp>
          <p:nvCxnSpPr>
            <p:cNvPr id="30" name="直接连接符 29">
              <a:extLst>
                <a:ext uri="{FF2B5EF4-FFF2-40B4-BE49-F238E27FC236}">
                  <a16:creationId xmlns:a16="http://schemas.microsoft.com/office/drawing/2014/main" id="{12A4D8FD-1511-4E02-BEE9-496296BC58D2}"/>
                </a:ext>
              </a:extLst>
            </p:cNvPr>
            <p:cNvCxnSpPr>
              <a:cxnSpLocks/>
            </p:cNvCxnSpPr>
            <p:nvPr/>
          </p:nvCxnSpPr>
          <p:spPr>
            <a:xfrm>
              <a:off x="8521828" y="2601752"/>
              <a:ext cx="12640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AF121E9B-F8C7-43CA-A59D-15902097551A}"/>
                </a:ext>
              </a:extLst>
            </p:cNvPr>
            <p:cNvSpPr txBox="1"/>
            <p:nvPr/>
          </p:nvSpPr>
          <p:spPr>
            <a:xfrm>
              <a:off x="9013455" y="2411147"/>
              <a:ext cx="325056" cy="307777"/>
            </a:xfrm>
            <a:prstGeom prst="rect">
              <a:avLst/>
            </a:prstGeom>
            <a:solidFill>
              <a:schemeClr val="accent1">
                <a:lumMod val="75000"/>
                <a:lumOff val="25000"/>
              </a:schemeClr>
            </a:solidFill>
          </p:spPr>
          <p:txBody>
            <a:bodyPr wrap="square" lIns="0" rIns="0" rtlCol="0">
              <a:spAutoFit/>
            </a:bodyPr>
            <a:lstStyle/>
            <a:p>
              <a:r>
                <a:rPr lang="en-US" altLang="zh-CN" sz="1400" dirty="0"/>
                <a:t>API</a:t>
              </a:r>
              <a:endParaRPr lang="zh-CN" altLang="en-US" sz="1400" dirty="0"/>
            </a:p>
          </p:txBody>
        </p:sp>
        <p:cxnSp>
          <p:nvCxnSpPr>
            <p:cNvPr id="33" name="直接连接符 32">
              <a:extLst>
                <a:ext uri="{FF2B5EF4-FFF2-40B4-BE49-F238E27FC236}">
                  <a16:creationId xmlns:a16="http://schemas.microsoft.com/office/drawing/2014/main" id="{71E8D0DE-3983-4FF7-9440-588FA78EDC5A}"/>
                </a:ext>
              </a:extLst>
            </p:cNvPr>
            <p:cNvCxnSpPr>
              <a:cxnSpLocks/>
            </p:cNvCxnSpPr>
            <p:nvPr/>
          </p:nvCxnSpPr>
          <p:spPr>
            <a:xfrm>
              <a:off x="9425705" y="2417975"/>
              <a:ext cx="243211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图形 33">
              <a:extLst>
                <a:ext uri="{FF2B5EF4-FFF2-40B4-BE49-F238E27FC236}">
                  <a16:creationId xmlns:a16="http://schemas.microsoft.com/office/drawing/2014/main" id="{2C5EB46A-DC6A-492C-9A7D-4FAF6CBD51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64182" y="4231590"/>
              <a:ext cx="623785" cy="506261"/>
            </a:xfrm>
            <a:prstGeom prst="rect">
              <a:avLst/>
            </a:prstGeom>
          </p:spPr>
        </p:pic>
        <p:sp>
          <p:nvSpPr>
            <p:cNvPr id="35" name="矩形: 圆角 34">
              <a:extLst>
                <a:ext uri="{FF2B5EF4-FFF2-40B4-BE49-F238E27FC236}">
                  <a16:creationId xmlns:a16="http://schemas.microsoft.com/office/drawing/2014/main" id="{F4DD4526-C621-4CB8-ACC8-AA6D3BAB6AC0}"/>
                </a:ext>
              </a:extLst>
            </p:cNvPr>
            <p:cNvSpPr/>
            <p:nvPr/>
          </p:nvSpPr>
          <p:spPr>
            <a:xfrm>
              <a:off x="9779056" y="4346667"/>
              <a:ext cx="1032291" cy="416839"/>
            </a:xfrm>
            <a:prstGeom prst="roundRect">
              <a:avLst/>
            </a:prstGeom>
            <a:solidFill>
              <a:schemeClr val="bg1"/>
            </a:solidFill>
            <a:ln w="28575">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物理层</a:t>
              </a:r>
              <a:endParaRPr lang="zh-CN" altLang="en-US" sz="1600" dirty="0">
                <a:solidFill>
                  <a:schemeClr val="tx1"/>
                </a:solidFill>
              </a:endParaRPr>
            </a:p>
          </p:txBody>
        </p:sp>
        <p:sp>
          <p:nvSpPr>
            <p:cNvPr id="36" name="矩形: 圆角 35">
              <a:extLst>
                <a:ext uri="{FF2B5EF4-FFF2-40B4-BE49-F238E27FC236}">
                  <a16:creationId xmlns:a16="http://schemas.microsoft.com/office/drawing/2014/main" id="{5B47D17C-35F2-43C8-8CD6-DF4FC22B599C}"/>
                </a:ext>
              </a:extLst>
            </p:cNvPr>
            <p:cNvSpPr/>
            <p:nvPr/>
          </p:nvSpPr>
          <p:spPr>
            <a:xfrm>
              <a:off x="9779056" y="3853160"/>
              <a:ext cx="1032291" cy="416839"/>
            </a:xfrm>
            <a:prstGeom prst="roundRect">
              <a:avLst/>
            </a:prstGeom>
            <a:solidFill>
              <a:schemeClr val="bg1"/>
            </a:solidFill>
            <a:ln w="28575">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200" dirty="0">
                  <a:solidFill>
                    <a:schemeClr val="tx1"/>
                  </a:solidFill>
                </a:rPr>
                <a:t>数据链路层</a:t>
              </a:r>
              <a:endParaRPr lang="zh-CN" altLang="en-US" sz="1600" dirty="0">
                <a:solidFill>
                  <a:schemeClr val="tx1"/>
                </a:solidFill>
              </a:endParaRPr>
            </a:p>
          </p:txBody>
        </p:sp>
        <p:sp>
          <p:nvSpPr>
            <p:cNvPr id="37" name="矩形: 圆角 36">
              <a:extLst>
                <a:ext uri="{FF2B5EF4-FFF2-40B4-BE49-F238E27FC236}">
                  <a16:creationId xmlns:a16="http://schemas.microsoft.com/office/drawing/2014/main" id="{94D9F966-12B8-4A3F-9AC3-474C18A7C069}"/>
                </a:ext>
              </a:extLst>
            </p:cNvPr>
            <p:cNvSpPr/>
            <p:nvPr/>
          </p:nvSpPr>
          <p:spPr>
            <a:xfrm>
              <a:off x="9779055" y="3359653"/>
              <a:ext cx="1032291" cy="416839"/>
            </a:xfrm>
            <a:prstGeom prst="roundRect">
              <a:avLst/>
            </a:prstGeom>
            <a:noFill/>
            <a:ln w="28575">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网络层</a:t>
              </a:r>
              <a:endParaRPr lang="zh-CN" altLang="en-US" sz="1600" dirty="0">
                <a:solidFill>
                  <a:schemeClr val="tx1"/>
                </a:solidFill>
              </a:endParaRPr>
            </a:p>
          </p:txBody>
        </p:sp>
        <p:sp>
          <p:nvSpPr>
            <p:cNvPr id="38" name="矩形: 圆角 37">
              <a:extLst>
                <a:ext uri="{FF2B5EF4-FFF2-40B4-BE49-F238E27FC236}">
                  <a16:creationId xmlns:a16="http://schemas.microsoft.com/office/drawing/2014/main" id="{A090E18A-79DF-4C42-B56B-70187578FEBB}"/>
                </a:ext>
              </a:extLst>
            </p:cNvPr>
            <p:cNvSpPr/>
            <p:nvPr/>
          </p:nvSpPr>
          <p:spPr>
            <a:xfrm>
              <a:off x="9779055" y="2866146"/>
              <a:ext cx="1032291" cy="416839"/>
            </a:xfrm>
            <a:prstGeom prst="roundRect">
              <a:avLst/>
            </a:prstGeom>
            <a:noFill/>
            <a:ln w="28575">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传输层</a:t>
              </a:r>
              <a:endParaRPr lang="zh-CN" altLang="en-US" sz="1600" dirty="0">
                <a:solidFill>
                  <a:schemeClr val="tx1"/>
                </a:solidFill>
              </a:endParaRPr>
            </a:p>
          </p:txBody>
        </p:sp>
        <p:sp>
          <p:nvSpPr>
            <p:cNvPr id="39" name="矩形: 圆角 38">
              <a:extLst>
                <a:ext uri="{FF2B5EF4-FFF2-40B4-BE49-F238E27FC236}">
                  <a16:creationId xmlns:a16="http://schemas.microsoft.com/office/drawing/2014/main" id="{A44FFE97-8742-476C-8729-3D838B29BAEA}"/>
                </a:ext>
              </a:extLst>
            </p:cNvPr>
            <p:cNvSpPr/>
            <p:nvPr/>
          </p:nvSpPr>
          <p:spPr>
            <a:xfrm>
              <a:off x="9779054" y="1479194"/>
              <a:ext cx="1032291" cy="938781"/>
            </a:xfrm>
            <a:prstGeom prst="roundRect">
              <a:avLst/>
            </a:prstGeom>
            <a:noFill/>
            <a:ln w="28575">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1200" dirty="0">
                  <a:solidFill>
                    <a:schemeClr val="tx1"/>
                  </a:solidFill>
                </a:rPr>
                <a:t>应用层</a:t>
              </a:r>
              <a:endParaRPr lang="zh-CN" altLang="en-US" sz="1600" dirty="0">
                <a:solidFill>
                  <a:schemeClr val="tx1"/>
                </a:solidFill>
              </a:endParaRPr>
            </a:p>
          </p:txBody>
        </p:sp>
        <p:sp>
          <p:nvSpPr>
            <p:cNvPr id="40" name="椭圆 39">
              <a:extLst>
                <a:ext uri="{FF2B5EF4-FFF2-40B4-BE49-F238E27FC236}">
                  <a16:creationId xmlns:a16="http://schemas.microsoft.com/office/drawing/2014/main" id="{E20A40F4-6099-4CF2-922D-9D02D9E8FB17}"/>
                </a:ext>
              </a:extLst>
            </p:cNvPr>
            <p:cNvSpPr/>
            <p:nvPr/>
          </p:nvSpPr>
          <p:spPr>
            <a:xfrm>
              <a:off x="9819528" y="1853267"/>
              <a:ext cx="951344" cy="488059"/>
            </a:xfrm>
            <a:prstGeom prst="ellipse">
              <a:avLst/>
            </a:prstGeom>
            <a:noFill/>
            <a:ln w="19050">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100" dirty="0">
                  <a:solidFill>
                    <a:schemeClr val="tx1"/>
                  </a:solidFill>
                </a:rPr>
                <a:t>应用进程</a:t>
              </a:r>
              <a:endParaRPr lang="zh-CN" altLang="en-US" dirty="0">
                <a:solidFill>
                  <a:schemeClr val="tx1"/>
                </a:solidFill>
              </a:endParaRPr>
            </a:p>
          </p:txBody>
        </p:sp>
        <p:sp>
          <p:nvSpPr>
            <p:cNvPr id="41" name="文本框 40">
              <a:extLst>
                <a:ext uri="{FF2B5EF4-FFF2-40B4-BE49-F238E27FC236}">
                  <a16:creationId xmlns:a16="http://schemas.microsoft.com/office/drawing/2014/main" id="{A4221A79-2BEA-4C5B-9EA8-15712BC122AA}"/>
                </a:ext>
              </a:extLst>
            </p:cNvPr>
            <p:cNvSpPr txBox="1"/>
            <p:nvPr/>
          </p:nvSpPr>
          <p:spPr>
            <a:xfrm>
              <a:off x="10895804" y="2153637"/>
              <a:ext cx="956822" cy="276999"/>
            </a:xfrm>
            <a:prstGeom prst="rect">
              <a:avLst/>
            </a:prstGeom>
            <a:noFill/>
          </p:spPr>
          <p:txBody>
            <a:bodyPr wrap="square" lIns="0" rIns="0" rtlCol="0">
              <a:spAutoFit/>
            </a:bodyPr>
            <a:lstStyle/>
            <a:p>
              <a:r>
                <a:rPr lang="zh-CN" altLang="en-US" sz="1200" dirty="0"/>
                <a:t>应用进程控制</a:t>
              </a:r>
            </a:p>
          </p:txBody>
        </p:sp>
        <p:cxnSp>
          <p:nvCxnSpPr>
            <p:cNvPr id="42" name="直接连接符 41">
              <a:extLst>
                <a:ext uri="{FF2B5EF4-FFF2-40B4-BE49-F238E27FC236}">
                  <a16:creationId xmlns:a16="http://schemas.microsoft.com/office/drawing/2014/main" id="{9EED178F-FC94-4496-AD04-95D5BB3B5CF0}"/>
                </a:ext>
              </a:extLst>
            </p:cNvPr>
            <p:cNvCxnSpPr>
              <a:cxnSpLocks/>
            </p:cNvCxnSpPr>
            <p:nvPr/>
          </p:nvCxnSpPr>
          <p:spPr>
            <a:xfrm>
              <a:off x="9425700" y="2775603"/>
              <a:ext cx="24321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61ED7072-A390-4B72-8C79-C7D7A7CDB211}"/>
                </a:ext>
              </a:extLst>
            </p:cNvPr>
            <p:cNvCxnSpPr/>
            <p:nvPr/>
          </p:nvCxnSpPr>
          <p:spPr>
            <a:xfrm>
              <a:off x="9965174" y="2415199"/>
              <a:ext cx="0" cy="37069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F86526D8-A802-4122-BC05-10CE492A175A}"/>
                </a:ext>
              </a:extLst>
            </p:cNvPr>
            <p:cNvCxnSpPr/>
            <p:nvPr/>
          </p:nvCxnSpPr>
          <p:spPr>
            <a:xfrm>
              <a:off x="10640761" y="2412829"/>
              <a:ext cx="0" cy="37069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843A13B5-87F4-446C-9D82-CC6D29E1ECCF}"/>
                </a:ext>
              </a:extLst>
            </p:cNvPr>
            <p:cNvSpPr txBox="1"/>
            <p:nvPr/>
          </p:nvSpPr>
          <p:spPr>
            <a:xfrm>
              <a:off x="10131214" y="2430148"/>
              <a:ext cx="343507" cy="338554"/>
            </a:xfrm>
            <a:prstGeom prst="rect">
              <a:avLst/>
            </a:prstGeom>
            <a:solidFill>
              <a:schemeClr val="accent1">
                <a:lumMod val="75000"/>
                <a:lumOff val="25000"/>
              </a:schemeClr>
            </a:solidFill>
          </p:spPr>
          <p:txBody>
            <a:bodyPr wrap="square" rtlCol="0">
              <a:spAutoFit/>
            </a:bodyPr>
            <a:lstStyle/>
            <a:p>
              <a:r>
                <a:rPr lang="en-US" altLang="zh-CN" sz="1600" dirty="0"/>
                <a:t>M</a:t>
              </a:r>
              <a:endParaRPr lang="zh-CN" altLang="en-US" sz="1600" dirty="0"/>
            </a:p>
          </p:txBody>
        </p:sp>
        <p:sp>
          <p:nvSpPr>
            <p:cNvPr id="61" name="文本框 60">
              <a:extLst>
                <a:ext uri="{FF2B5EF4-FFF2-40B4-BE49-F238E27FC236}">
                  <a16:creationId xmlns:a16="http://schemas.microsoft.com/office/drawing/2014/main" id="{E4184259-C65C-4913-91FA-F7DC634009C1}"/>
                </a:ext>
              </a:extLst>
            </p:cNvPr>
            <p:cNvSpPr txBox="1"/>
            <p:nvPr/>
          </p:nvSpPr>
          <p:spPr>
            <a:xfrm>
              <a:off x="6442092" y="2801332"/>
              <a:ext cx="956822" cy="276999"/>
            </a:xfrm>
            <a:prstGeom prst="rect">
              <a:avLst/>
            </a:prstGeom>
            <a:noFill/>
          </p:spPr>
          <p:txBody>
            <a:bodyPr wrap="square" lIns="0" rIns="0" rtlCol="0">
              <a:spAutoFit/>
            </a:bodyPr>
            <a:lstStyle/>
            <a:p>
              <a:r>
                <a:rPr lang="zh-CN" altLang="en-US" sz="1200" dirty="0"/>
                <a:t>操作系统控制</a:t>
              </a:r>
            </a:p>
          </p:txBody>
        </p:sp>
        <p:sp>
          <p:nvSpPr>
            <p:cNvPr id="62" name="文本框 61">
              <a:extLst>
                <a:ext uri="{FF2B5EF4-FFF2-40B4-BE49-F238E27FC236}">
                  <a16:creationId xmlns:a16="http://schemas.microsoft.com/office/drawing/2014/main" id="{F4B392C8-2769-4F85-9CDF-8511E4C7BB51}"/>
                </a:ext>
              </a:extLst>
            </p:cNvPr>
            <p:cNvSpPr txBox="1"/>
            <p:nvPr/>
          </p:nvSpPr>
          <p:spPr>
            <a:xfrm>
              <a:off x="10936112" y="2797566"/>
              <a:ext cx="956822" cy="276999"/>
            </a:xfrm>
            <a:prstGeom prst="rect">
              <a:avLst/>
            </a:prstGeom>
            <a:noFill/>
          </p:spPr>
          <p:txBody>
            <a:bodyPr wrap="square" lIns="0" rIns="0" rtlCol="0">
              <a:spAutoFit/>
            </a:bodyPr>
            <a:lstStyle/>
            <a:p>
              <a:r>
                <a:rPr lang="zh-CN" altLang="en-US" sz="1200" dirty="0"/>
                <a:t>操作系统控制</a:t>
              </a:r>
            </a:p>
          </p:txBody>
        </p:sp>
        <p:cxnSp>
          <p:nvCxnSpPr>
            <p:cNvPr id="64" name="直接箭头连接符 63">
              <a:extLst>
                <a:ext uri="{FF2B5EF4-FFF2-40B4-BE49-F238E27FC236}">
                  <a16:creationId xmlns:a16="http://schemas.microsoft.com/office/drawing/2014/main" id="{64945541-C1CD-46F5-A37B-5B31755C4785}"/>
                </a:ext>
              </a:extLst>
            </p:cNvPr>
            <p:cNvCxnSpPr>
              <a:stCxn id="6" idx="3"/>
              <a:endCxn id="35" idx="1"/>
            </p:cNvCxnSpPr>
            <p:nvPr/>
          </p:nvCxnSpPr>
          <p:spPr>
            <a:xfrm>
              <a:off x="8566727" y="4555087"/>
              <a:ext cx="1212329"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945E8F0B-A656-45BA-8F3D-2CF87D7ED766}"/>
                </a:ext>
              </a:extLst>
            </p:cNvPr>
            <p:cNvSpPr/>
            <p:nvPr/>
          </p:nvSpPr>
          <p:spPr>
            <a:xfrm>
              <a:off x="7534436" y="3853160"/>
              <a:ext cx="1032291" cy="416839"/>
            </a:xfrm>
            <a:prstGeom prst="roundRect">
              <a:avLst/>
            </a:prstGeom>
            <a:solidFill>
              <a:schemeClr val="bg1"/>
            </a:solidFill>
            <a:ln w="28575">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200" dirty="0">
                  <a:solidFill>
                    <a:schemeClr val="tx1"/>
                  </a:solidFill>
                </a:rPr>
                <a:t>数据链路层</a:t>
              </a:r>
              <a:endParaRPr lang="zh-CN" altLang="en-US" sz="1600" dirty="0">
                <a:solidFill>
                  <a:schemeClr val="tx1"/>
                </a:solidFill>
              </a:endParaRPr>
            </a:p>
          </p:txBody>
        </p:sp>
      </p:grpSp>
    </p:spTree>
    <p:extLst>
      <p:ext uri="{BB962C8B-B14F-4D97-AF65-F5344CB8AC3E}">
        <p14:creationId xmlns:p14="http://schemas.microsoft.com/office/powerpoint/2010/main" val="3786707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ym typeface="+mn-ea"/>
              </a:rPr>
              <a:t>域名服务器：</a:t>
            </a:r>
            <a:endParaRPr lang="zh-CN" altLang="en-US" sz="3200" dirty="0"/>
          </a:p>
        </p:txBody>
      </p:sp>
      <p:sp>
        <p:nvSpPr>
          <p:cNvPr id="3" name="内容占位符 2">
            <a:extLst>
              <a:ext uri="{FF2B5EF4-FFF2-40B4-BE49-F238E27FC236}">
                <a16:creationId xmlns:a16="http://schemas.microsoft.com/office/drawing/2014/main" id="{9CD5FD70-F3EC-4A35-ACBC-B66120DC841D}"/>
              </a:ext>
            </a:extLst>
          </p:cNvPr>
          <p:cNvSpPr>
            <a:spLocks noGrp="1"/>
          </p:cNvSpPr>
          <p:nvPr>
            <p:ph idx="1"/>
          </p:nvPr>
        </p:nvSpPr>
        <p:spPr>
          <a:xfrm>
            <a:off x="660400" y="1130300"/>
            <a:ext cx="10858500" cy="5003800"/>
          </a:xfrm>
        </p:spPr>
        <p:txBody>
          <a:bodyPr/>
          <a:lstStyle/>
          <a:p>
            <a:pPr>
              <a:lnSpc>
                <a:spcPct val="150000"/>
              </a:lnSpc>
            </a:pPr>
            <a:r>
              <a:rPr lang="zh-CN" altLang="en-US" dirty="0">
                <a:sym typeface="+mn-ea"/>
              </a:rPr>
              <a:t>域名服务器用于域名解析</a:t>
            </a:r>
            <a:r>
              <a:rPr lang="en-US" altLang="zh-CN" dirty="0">
                <a:sym typeface="+mn-ea"/>
              </a:rPr>
              <a:t>:</a:t>
            </a:r>
            <a:endParaRPr kumimoji="1" lang="zh-CN" altLang="en-US" dirty="0">
              <a:solidFill>
                <a:schemeClr val="tx1"/>
              </a:solidFill>
              <a:cs typeface="微软雅黑" panose="020B0503020204020204" pitchFamily="34" charset="-122"/>
              <a:sym typeface="+mn-ea"/>
            </a:endParaRPr>
          </a:p>
          <a:p>
            <a:pPr lvl="1">
              <a:lnSpc>
                <a:spcPct val="150000"/>
              </a:lnSpc>
            </a:pPr>
            <a:r>
              <a:rPr lang="zh-CN" altLang="en-US" dirty="0"/>
              <a:t>负责进行名字解析的服务器统称为名字服务器或域名服务器</a:t>
            </a:r>
          </a:p>
          <a:p>
            <a:pPr lvl="1">
              <a:lnSpc>
                <a:spcPct val="150000"/>
              </a:lnSpc>
            </a:pPr>
            <a:r>
              <a:rPr lang="zh-CN" altLang="en-US" dirty="0"/>
              <a:t>每个域名服务器必须具有</a:t>
            </a:r>
            <a:r>
              <a:rPr lang="zh-CN" altLang="en-US" dirty="0">
                <a:solidFill>
                  <a:srgbClr val="FF0000"/>
                </a:solidFill>
              </a:rPr>
              <a:t>连向其它</a:t>
            </a:r>
            <a:r>
              <a:rPr lang="zh-CN" altLang="en-US" dirty="0"/>
              <a:t>有关域名服务器的信息，当自己不能完成域名与</a:t>
            </a:r>
            <a:r>
              <a:rPr lang="en-US" altLang="zh-CN" dirty="0"/>
              <a:t>IP</a:t>
            </a:r>
            <a:r>
              <a:rPr lang="zh-CN" altLang="en-US" dirty="0"/>
              <a:t>地址的转换时，能够知道或使其它域名服务器知道到哪里去找别的域名服务器，使域名解析过程能够完成</a:t>
            </a:r>
          </a:p>
          <a:p>
            <a:pPr lvl="1">
              <a:lnSpc>
                <a:spcPct val="150000"/>
              </a:lnSpc>
            </a:pPr>
            <a:r>
              <a:rPr lang="zh-CN" altLang="en-US" dirty="0"/>
              <a:t>域名与</a:t>
            </a:r>
            <a:r>
              <a:rPr lang="en-US" altLang="zh-CN" dirty="0"/>
              <a:t>IP</a:t>
            </a:r>
            <a:r>
              <a:rPr lang="zh-CN" altLang="en-US" dirty="0"/>
              <a:t>地址可以是一对一、一对多或者多对一的关系</a:t>
            </a:r>
          </a:p>
          <a:p>
            <a:pPr lvl="1">
              <a:lnSpc>
                <a:spcPct val="150000"/>
              </a:lnSpc>
            </a:pPr>
            <a:r>
              <a:rPr lang="zh-CN" altLang="en-US" dirty="0"/>
              <a:t>域名解析过程对用户透明</a:t>
            </a:r>
          </a:p>
        </p:txBody>
      </p:sp>
      <p:grpSp>
        <p:nvGrpSpPr>
          <p:cNvPr id="4" name="组合 3">
            <a:extLst>
              <a:ext uri="{FF2B5EF4-FFF2-40B4-BE49-F238E27FC236}">
                <a16:creationId xmlns:a16="http://schemas.microsoft.com/office/drawing/2014/main" id="{3209100A-91A6-47A9-B63C-543996E5DDFC}"/>
              </a:ext>
            </a:extLst>
          </p:cNvPr>
          <p:cNvGrpSpPr/>
          <p:nvPr/>
        </p:nvGrpSpPr>
        <p:grpSpPr>
          <a:xfrm>
            <a:off x="2960254" y="4789054"/>
            <a:ext cx="5854990" cy="1252682"/>
            <a:chOff x="2479946" y="4916676"/>
            <a:chExt cx="6686280" cy="1410045"/>
          </a:xfrm>
        </p:grpSpPr>
        <p:grpSp>
          <p:nvGrpSpPr>
            <p:cNvPr id="17" name="组合 16"/>
            <p:cNvGrpSpPr/>
            <p:nvPr/>
          </p:nvGrpSpPr>
          <p:grpSpPr bwMode="auto">
            <a:xfrm>
              <a:off x="2779713" y="4916676"/>
              <a:ext cx="6386513" cy="631825"/>
              <a:chOff x="0" y="0"/>
              <a:chExt cx="4023" cy="398"/>
            </a:xfrm>
          </p:grpSpPr>
          <p:sp>
            <p:nvSpPr>
              <p:cNvPr id="18" name="文本框 20484"/>
              <p:cNvSpPr txBox="1">
                <a:spLocks noChangeArrowheads="1"/>
              </p:cNvSpPr>
              <p:nvPr/>
            </p:nvSpPr>
            <p:spPr bwMode="auto">
              <a:xfrm>
                <a:off x="0" y="19"/>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400" dirty="0">
                    <a:solidFill>
                      <a:srgbClr val="003366"/>
                    </a:solidFill>
                    <a:latin typeface="微软雅黑" panose="020B0503020204020204" pitchFamily="34" charset="-122"/>
                    <a:ea typeface="微软雅黑" panose="020B0503020204020204" pitchFamily="34" charset="-122"/>
                  </a:rPr>
                  <a:t>域名</a:t>
                </a:r>
              </a:p>
            </p:txBody>
          </p:sp>
          <p:sp>
            <p:nvSpPr>
              <p:cNvPr id="19" name="文本框 20485"/>
              <p:cNvSpPr txBox="1">
                <a:spLocks noChangeArrowheads="1"/>
              </p:cNvSpPr>
              <p:nvPr/>
            </p:nvSpPr>
            <p:spPr bwMode="auto">
              <a:xfrm>
                <a:off x="3344" y="0"/>
                <a:ext cx="67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400">
                    <a:solidFill>
                      <a:srgbClr val="003366"/>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2400">
                    <a:solidFill>
                      <a:srgbClr val="003366"/>
                    </a:solidFill>
                    <a:latin typeface="微软雅黑" panose="020B0503020204020204" pitchFamily="34" charset="-122"/>
                    <a:ea typeface="微软雅黑" panose="020B0503020204020204" pitchFamily="34" charset="-122"/>
                    <a:cs typeface="微软雅黑" panose="020B0503020204020204" pitchFamily="34" charset="-122"/>
                  </a:rPr>
                  <a:t>地址</a:t>
                </a:r>
              </a:p>
            </p:txBody>
          </p:sp>
          <p:sp>
            <p:nvSpPr>
              <p:cNvPr id="20" name="矩形 20486"/>
              <p:cNvSpPr>
                <a:spLocks noChangeArrowheads="1"/>
              </p:cNvSpPr>
              <p:nvPr/>
            </p:nvSpPr>
            <p:spPr bwMode="auto">
              <a:xfrm>
                <a:off x="1244" y="14"/>
                <a:ext cx="1364" cy="384"/>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eaLnBrk="0" hangingPunct="0"/>
                <a:r>
                  <a:rPr lang="zh-CN" altLang="en-US" sz="2400">
                    <a:solidFill>
                      <a:srgbClr val="003366"/>
                    </a:solidFill>
                    <a:latin typeface="微软雅黑" panose="020B0503020204020204" pitchFamily="34" charset="-122"/>
                    <a:ea typeface="微软雅黑" panose="020B0503020204020204" pitchFamily="34" charset="-122"/>
                  </a:rPr>
                  <a:t>域名解析</a:t>
                </a:r>
              </a:p>
            </p:txBody>
          </p:sp>
          <p:sp>
            <p:nvSpPr>
              <p:cNvPr id="21" name="右箭头 20487"/>
              <p:cNvSpPr>
                <a:spLocks noChangeArrowheads="1"/>
              </p:cNvSpPr>
              <p:nvPr/>
            </p:nvSpPr>
            <p:spPr bwMode="auto">
              <a:xfrm>
                <a:off x="540" y="79"/>
                <a:ext cx="723" cy="208"/>
              </a:xfrm>
              <a:prstGeom prst="rightArrow">
                <a:avLst>
                  <a:gd name="adj1" fmla="val 50000"/>
                  <a:gd name="adj2" fmla="val 86835"/>
                </a:avLst>
              </a:prstGeom>
              <a:solidFill>
                <a:schemeClr val="hlink"/>
              </a:solidFill>
              <a:ln w="9525">
                <a:solidFill>
                  <a:schemeClr val="tx1"/>
                </a:solidFill>
                <a:miter lim="800000"/>
              </a:ln>
            </p:spPr>
            <p:txBody>
              <a:bodyPr/>
              <a:lstStyle/>
              <a:p>
                <a:endParaRPr lang="zh-CN" altLang="en-US" sz="1600">
                  <a:latin typeface="微软雅黑" panose="020B0503020204020204" pitchFamily="34" charset="-122"/>
                  <a:ea typeface="微软雅黑" panose="020B0503020204020204" pitchFamily="34" charset="-122"/>
                </a:endParaRPr>
              </a:p>
            </p:txBody>
          </p:sp>
          <p:sp>
            <p:nvSpPr>
              <p:cNvPr id="22" name="右箭头 20488"/>
              <p:cNvSpPr>
                <a:spLocks noChangeArrowheads="1"/>
              </p:cNvSpPr>
              <p:nvPr/>
            </p:nvSpPr>
            <p:spPr bwMode="auto">
              <a:xfrm>
                <a:off x="2610" y="79"/>
                <a:ext cx="721" cy="208"/>
              </a:xfrm>
              <a:prstGeom prst="rightArrow">
                <a:avLst>
                  <a:gd name="adj1" fmla="val 50000"/>
                  <a:gd name="adj2" fmla="val 86594"/>
                </a:avLst>
              </a:prstGeom>
              <a:solidFill>
                <a:schemeClr val="hlink"/>
              </a:solidFill>
              <a:ln w="9525">
                <a:solidFill>
                  <a:schemeClr val="tx1"/>
                </a:solidFill>
                <a:miter lim="800000"/>
              </a:ln>
            </p:spPr>
            <p:txBody>
              <a:bodyPr/>
              <a:lstStyle/>
              <a:p>
                <a:endParaRPr lang="zh-CN" altLang="en-US" sz="1600">
                  <a:latin typeface="微软雅黑" panose="020B0503020204020204" pitchFamily="34" charset="-122"/>
                  <a:ea typeface="微软雅黑" panose="020B0503020204020204" pitchFamily="34" charset="-122"/>
                </a:endParaRPr>
              </a:p>
            </p:txBody>
          </p:sp>
        </p:grpSp>
        <p:grpSp>
          <p:nvGrpSpPr>
            <p:cNvPr id="23" name="组合 22"/>
            <p:cNvGrpSpPr/>
            <p:nvPr/>
          </p:nvGrpSpPr>
          <p:grpSpPr bwMode="auto">
            <a:xfrm>
              <a:off x="2479946" y="5717121"/>
              <a:ext cx="6464300" cy="609600"/>
              <a:chOff x="0" y="0"/>
              <a:chExt cx="4072" cy="384"/>
            </a:xfrm>
          </p:grpSpPr>
          <p:sp>
            <p:nvSpPr>
              <p:cNvPr id="24" name="文本框 20490"/>
              <p:cNvSpPr txBox="1">
                <a:spLocks noChangeArrowheads="1"/>
              </p:cNvSpPr>
              <p:nvPr/>
            </p:nvSpPr>
            <p:spPr bwMode="auto">
              <a:xfrm>
                <a:off x="0" y="48"/>
                <a:ext cx="67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400">
                    <a:solidFill>
                      <a:srgbClr val="003366"/>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2400">
                    <a:solidFill>
                      <a:srgbClr val="003366"/>
                    </a:solidFill>
                    <a:latin typeface="微软雅黑" panose="020B0503020204020204" pitchFamily="34" charset="-122"/>
                    <a:ea typeface="微软雅黑" panose="020B0503020204020204" pitchFamily="34" charset="-122"/>
                    <a:cs typeface="微软雅黑" panose="020B0503020204020204" pitchFamily="34" charset="-122"/>
                  </a:rPr>
                  <a:t>地址</a:t>
                </a:r>
              </a:p>
            </p:txBody>
          </p:sp>
          <p:sp>
            <p:nvSpPr>
              <p:cNvPr id="25" name="文本框 20491"/>
              <p:cNvSpPr txBox="1">
                <a:spLocks noChangeArrowheads="1"/>
              </p:cNvSpPr>
              <p:nvPr/>
            </p:nvSpPr>
            <p:spPr bwMode="auto">
              <a:xfrm>
                <a:off x="3568" y="31"/>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400">
                    <a:solidFill>
                      <a:srgbClr val="003366"/>
                    </a:solidFill>
                    <a:latin typeface="微软雅黑" panose="020B0503020204020204" pitchFamily="34" charset="-122"/>
                    <a:ea typeface="微软雅黑" panose="020B0503020204020204" pitchFamily="34" charset="-122"/>
                  </a:rPr>
                  <a:t>域名</a:t>
                </a:r>
              </a:p>
            </p:txBody>
          </p:sp>
          <p:sp>
            <p:nvSpPr>
              <p:cNvPr id="26" name="矩形 20492"/>
              <p:cNvSpPr>
                <a:spLocks noChangeArrowheads="1"/>
              </p:cNvSpPr>
              <p:nvPr/>
            </p:nvSpPr>
            <p:spPr bwMode="auto">
              <a:xfrm>
                <a:off x="1467" y="0"/>
                <a:ext cx="1364" cy="384"/>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eaLnBrk="0" hangingPunct="0"/>
                <a:r>
                  <a:rPr lang="zh-CN" altLang="en-US" sz="2400" dirty="0">
                    <a:solidFill>
                      <a:srgbClr val="003366"/>
                    </a:solidFill>
                    <a:latin typeface="微软雅黑" panose="020B0503020204020204" pitchFamily="34" charset="-122"/>
                    <a:ea typeface="微软雅黑" panose="020B0503020204020204" pitchFamily="34" charset="-122"/>
                  </a:rPr>
                  <a:t>域名反解析</a:t>
                </a:r>
              </a:p>
            </p:txBody>
          </p:sp>
          <p:sp>
            <p:nvSpPr>
              <p:cNvPr id="27" name="右箭头 20493"/>
              <p:cNvSpPr>
                <a:spLocks noChangeArrowheads="1"/>
              </p:cNvSpPr>
              <p:nvPr/>
            </p:nvSpPr>
            <p:spPr bwMode="auto">
              <a:xfrm>
                <a:off x="755" y="113"/>
                <a:ext cx="722" cy="208"/>
              </a:xfrm>
              <a:prstGeom prst="rightArrow">
                <a:avLst>
                  <a:gd name="adj1" fmla="val 50000"/>
                  <a:gd name="adj2" fmla="val 86715"/>
                </a:avLst>
              </a:prstGeom>
              <a:solidFill>
                <a:schemeClr val="hlink"/>
              </a:solidFill>
              <a:ln w="9525">
                <a:solidFill>
                  <a:schemeClr val="tx1"/>
                </a:solidFill>
                <a:miter lim="800000"/>
              </a:ln>
            </p:spPr>
            <p:txBody>
              <a:bodyPr/>
              <a:lstStyle/>
              <a:p>
                <a:endParaRPr lang="zh-CN" altLang="en-US" sz="1600">
                  <a:latin typeface="微软雅黑" panose="020B0503020204020204" pitchFamily="34" charset="-122"/>
                  <a:ea typeface="微软雅黑" panose="020B0503020204020204" pitchFamily="34" charset="-122"/>
                </a:endParaRPr>
              </a:p>
            </p:txBody>
          </p:sp>
          <p:sp>
            <p:nvSpPr>
              <p:cNvPr id="28" name="右箭头 20494"/>
              <p:cNvSpPr>
                <a:spLocks noChangeArrowheads="1"/>
              </p:cNvSpPr>
              <p:nvPr/>
            </p:nvSpPr>
            <p:spPr bwMode="auto">
              <a:xfrm>
                <a:off x="2833" y="113"/>
                <a:ext cx="722" cy="208"/>
              </a:xfrm>
              <a:prstGeom prst="rightArrow">
                <a:avLst>
                  <a:gd name="adj1" fmla="val 50000"/>
                  <a:gd name="adj2" fmla="val 86715"/>
                </a:avLst>
              </a:prstGeom>
              <a:solidFill>
                <a:schemeClr val="hlink"/>
              </a:solidFill>
              <a:ln w="9525">
                <a:solidFill>
                  <a:schemeClr val="tx1"/>
                </a:solidFill>
                <a:miter lim="800000"/>
              </a:ln>
            </p:spPr>
            <p:txBody>
              <a:bodyPr/>
              <a:lstStyle/>
              <a:p>
                <a:endParaRPr lang="zh-CN" altLang="en-US" sz="1600">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1932557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ym typeface="+mn-ea"/>
              </a:rPr>
              <a:t>域名服务器：域名服务器分类</a:t>
            </a:r>
            <a:endParaRPr lang="zh-CN" altLang="en-US" sz="3200" dirty="0"/>
          </a:p>
        </p:txBody>
      </p:sp>
      <p:sp>
        <p:nvSpPr>
          <p:cNvPr id="3" name="内容占位符 2">
            <a:extLst>
              <a:ext uri="{FF2B5EF4-FFF2-40B4-BE49-F238E27FC236}">
                <a16:creationId xmlns:a16="http://schemas.microsoft.com/office/drawing/2014/main" id="{8806F8AB-1194-46EE-9A71-12BA782089D5}"/>
              </a:ext>
            </a:extLst>
          </p:cNvPr>
          <p:cNvSpPr>
            <a:spLocks noGrp="1"/>
          </p:cNvSpPr>
          <p:nvPr>
            <p:ph idx="1"/>
          </p:nvPr>
        </p:nvSpPr>
        <p:spPr/>
        <p:txBody>
          <a:bodyPr/>
          <a:lstStyle/>
          <a:p>
            <a:pPr algn="just">
              <a:lnSpc>
                <a:spcPct val="150000"/>
              </a:lnSpc>
            </a:pPr>
            <a:r>
              <a:rPr lang="en-US" altLang="zh-CN" dirty="0">
                <a:cs typeface="微软雅黑" panose="020B0503020204020204" pitchFamily="34" charset="-122"/>
                <a:sym typeface="+mn-ea"/>
              </a:rPr>
              <a:t>Internet</a:t>
            </a:r>
            <a:r>
              <a:rPr lang="zh-CN" altLang="en-US" dirty="0">
                <a:cs typeface="微软雅黑" panose="020B0503020204020204" pitchFamily="34" charset="-122"/>
                <a:sym typeface="+mn-ea"/>
              </a:rPr>
              <a:t>上域名服务器系统也</a:t>
            </a:r>
            <a:r>
              <a:rPr kumimoji="1" lang="en-US" altLang="zh-CN" noProof="0" dirty="0" err="1">
                <a:ln>
                  <a:noFill/>
                </a:ln>
                <a:solidFill>
                  <a:srgbClr val="C00000"/>
                </a:solidFill>
                <a:effectLst/>
                <a:uLnTx/>
                <a:uFillTx/>
                <a:sym typeface="+mn-ea"/>
              </a:rPr>
              <a:t>按域名层次</a:t>
            </a:r>
            <a:r>
              <a:rPr kumimoji="1" lang="zh-CN" altLang="en-US" noProof="0" dirty="0">
                <a:ln>
                  <a:noFill/>
                </a:ln>
                <a:solidFill>
                  <a:srgbClr val="C00000"/>
                </a:solidFill>
                <a:effectLst/>
                <a:uLnTx/>
                <a:uFillTx/>
                <a:sym typeface="+mn-ea"/>
              </a:rPr>
              <a:t>树状</a:t>
            </a:r>
            <a:r>
              <a:rPr kumimoji="1" lang="en-US" altLang="zh-CN" noProof="0" dirty="0" err="1">
                <a:ln>
                  <a:noFill/>
                </a:ln>
                <a:solidFill>
                  <a:srgbClr val="C00000"/>
                </a:solidFill>
                <a:effectLst/>
                <a:uLnTx/>
                <a:uFillTx/>
                <a:sym typeface="+mn-ea"/>
              </a:rPr>
              <a:t>安排</a:t>
            </a:r>
            <a:r>
              <a:rPr lang="zh-CN" altLang="en-US" dirty="0">
                <a:cs typeface="微软雅黑" panose="020B0503020204020204" pitchFamily="34" charset="-122"/>
                <a:sym typeface="+mn-ea"/>
              </a:rPr>
              <a:t>。每个名字服务器管辖一部分域。按管辖范围从大到小，域名系统的名字服务器可分为4类：</a:t>
            </a:r>
            <a:endParaRPr lang="en-US" altLang="zh-CN" dirty="0">
              <a:cs typeface="微软雅黑" panose="020B0503020204020204" pitchFamily="34" charset="-122"/>
              <a:sym typeface="+mn-ea"/>
            </a:endParaRPr>
          </a:p>
          <a:p>
            <a:pPr marL="625475" lvl="1" indent="-358775" algn="just">
              <a:lnSpc>
                <a:spcPct val="150000"/>
              </a:lnSpc>
              <a:buFont typeface="Wingdings" panose="05000000000000000000" pitchFamily="2" charset="2"/>
              <a:buChar char="Ø"/>
            </a:pPr>
            <a:r>
              <a:rPr lang="en-US" altLang="zh-CN" dirty="0">
                <a:sym typeface="+mn-ea"/>
              </a:rPr>
              <a:t>根</a:t>
            </a:r>
            <a:r>
              <a:rPr lang="zh-CN" altLang="en-US" dirty="0">
                <a:sym typeface="+mn-ea"/>
              </a:rPr>
              <a:t>名字服务器(root name server) /根服务器(root server)</a:t>
            </a:r>
          </a:p>
          <a:p>
            <a:pPr marL="625475" lvl="1" indent="-358775" algn="just">
              <a:lnSpc>
                <a:spcPct val="150000"/>
              </a:lnSpc>
              <a:buFont typeface="Wingdings" panose="05000000000000000000" pitchFamily="2" charset="2"/>
              <a:buChar char="Ø"/>
            </a:pPr>
            <a:r>
              <a:rPr lang="en-US" altLang="zh-CN" dirty="0" err="1">
                <a:sym typeface="+mn-ea"/>
              </a:rPr>
              <a:t>顶级域</a:t>
            </a:r>
            <a:r>
              <a:rPr lang="zh-CN" altLang="en-US" dirty="0">
                <a:sym typeface="+mn-ea"/>
              </a:rPr>
              <a:t>名字服务器(TLD name server)</a:t>
            </a:r>
          </a:p>
          <a:p>
            <a:pPr marL="625475" lvl="1" indent="-358775" algn="just">
              <a:lnSpc>
                <a:spcPct val="150000"/>
              </a:lnSpc>
              <a:buFont typeface="Wingdings" panose="05000000000000000000" pitchFamily="2" charset="2"/>
              <a:buChar char="Ø"/>
            </a:pPr>
            <a:r>
              <a:rPr lang="zh-CN" altLang="en-US" dirty="0">
                <a:sym typeface="+mn-ea"/>
              </a:rPr>
              <a:t>权限</a:t>
            </a:r>
            <a:r>
              <a:rPr lang="en-US" altLang="zh-CN" dirty="0">
                <a:sym typeface="+mn-ea"/>
              </a:rPr>
              <a:t>域</a:t>
            </a:r>
            <a:r>
              <a:rPr lang="zh-CN" altLang="en-US" dirty="0">
                <a:sym typeface="+mn-ea"/>
              </a:rPr>
              <a:t>名字服务器(authoritative name server)</a:t>
            </a:r>
          </a:p>
          <a:p>
            <a:pPr marL="625475" lvl="1" indent="-358775" algn="just">
              <a:lnSpc>
                <a:spcPct val="150000"/>
              </a:lnSpc>
              <a:buFont typeface="Wingdings" panose="05000000000000000000" pitchFamily="2" charset="2"/>
              <a:buChar char="Ø"/>
            </a:pPr>
            <a:r>
              <a:rPr lang="en-US" altLang="zh-CN" dirty="0" err="1">
                <a:sym typeface="+mn-ea"/>
              </a:rPr>
              <a:t>本地域</a:t>
            </a:r>
            <a:r>
              <a:rPr lang="zh-CN" altLang="en-US" dirty="0">
                <a:sym typeface="+mn-ea"/>
              </a:rPr>
              <a:t>名字服务器(local name server)，也称为</a:t>
            </a:r>
            <a:r>
              <a:rPr kumimoji="1" lang="en-US" altLang="zh-CN" noProof="0" dirty="0" err="1">
                <a:ln>
                  <a:noFill/>
                </a:ln>
                <a:solidFill>
                  <a:srgbClr val="C00000"/>
                </a:solidFill>
                <a:effectLst/>
                <a:uLnTx/>
                <a:uFillTx/>
                <a:sym typeface="+mn-ea"/>
              </a:rPr>
              <a:t>递归服务器</a:t>
            </a:r>
            <a:r>
              <a:rPr kumimoji="1" lang="en-US" altLang="zh-CN" noProof="0" dirty="0">
                <a:ln>
                  <a:noFill/>
                </a:ln>
                <a:solidFill>
                  <a:srgbClr val="C00000"/>
                </a:solidFill>
                <a:effectLst/>
                <a:uLnTx/>
                <a:uFillTx/>
                <a:sym typeface="+mn-ea"/>
              </a:rPr>
              <a:t>/</a:t>
            </a:r>
            <a:r>
              <a:rPr kumimoji="1" lang="en-US" altLang="zh-CN" noProof="0" dirty="0" err="1">
                <a:ln>
                  <a:noFill/>
                </a:ln>
                <a:solidFill>
                  <a:srgbClr val="C00000"/>
                </a:solidFill>
                <a:effectLst/>
                <a:uLnTx/>
                <a:uFillTx/>
                <a:sym typeface="+mn-ea"/>
              </a:rPr>
              <a:t>递归解析器</a:t>
            </a:r>
            <a:r>
              <a:rPr lang="zh-CN" altLang="en-US" dirty="0">
                <a:sym typeface="+mn-ea"/>
              </a:rPr>
              <a:t>(</a:t>
            </a:r>
            <a:r>
              <a:rPr lang="en-US" altLang="zh-CN" dirty="0">
                <a:sym typeface="+mn-ea"/>
              </a:rPr>
              <a:t>r</a:t>
            </a:r>
            <a:r>
              <a:rPr lang="zh-CN" altLang="en-US" dirty="0">
                <a:sym typeface="+mn-ea"/>
              </a:rPr>
              <a:t>ecursive </a:t>
            </a:r>
            <a:r>
              <a:rPr lang="en-US" altLang="zh-CN" dirty="0">
                <a:sym typeface="+mn-ea"/>
              </a:rPr>
              <a:t>r</a:t>
            </a:r>
            <a:r>
              <a:rPr lang="zh-CN" altLang="en-US" dirty="0">
                <a:sym typeface="+mn-ea"/>
              </a:rPr>
              <a:t>esolver)</a:t>
            </a:r>
          </a:p>
        </p:txBody>
      </p:sp>
    </p:spTree>
    <p:extLst>
      <p:ext uri="{BB962C8B-B14F-4D97-AF65-F5344CB8AC3E}">
        <p14:creationId xmlns:p14="http://schemas.microsoft.com/office/powerpoint/2010/main" val="1476476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ym typeface="+mn-ea"/>
              </a:rPr>
              <a:t>域名服务器：域名服务器的层次化树状结构的部署方式</a:t>
            </a:r>
            <a:endParaRPr lang="zh-CN" altLang="en-US" sz="3200" dirty="0"/>
          </a:p>
        </p:txBody>
      </p:sp>
      <p:grpSp>
        <p:nvGrpSpPr>
          <p:cNvPr id="3" name="组合 23555"/>
          <p:cNvGrpSpPr/>
          <p:nvPr/>
        </p:nvGrpSpPr>
        <p:grpSpPr bwMode="auto">
          <a:xfrm>
            <a:off x="871235" y="1588469"/>
            <a:ext cx="9374189" cy="3983038"/>
            <a:chOff x="-164" y="0"/>
            <a:chExt cx="5905" cy="2509"/>
          </a:xfrm>
        </p:grpSpPr>
        <p:sp>
          <p:nvSpPr>
            <p:cNvPr id="7" name="圆角矩形 23556"/>
            <p:cNvSpPr>
              <a:spLocks noChangeArrowheads="1"/>
            </p:cNvSpPr>
            <p:nvPr/>
          </p:nvSpPr>
          <p:spPr bwMode="auto">
            <a:xfrm>
              <a:off x="2421" y="1196"/>
              <a:ext cx="1662" cy="1313"/>
            </a:xfrm>
            <a:prstGeom prst="roundRect">
              <a:avLst>
                <a:gd name="adj" fmla="val 16667"/>
              </a:avLst>
            </a:prstGeom>
            <a:solidFill>
              <a:srgbClr val="33CCFF"/>
            </a:solidFill>
            <a:ln w="9525">
              <a:solidFill>
                <a:schemeClr val="tx1"/>
              </a:solidFill>
              <a:prstDash val="dash"/>
              <a:round/>
            </a:ln>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8" name="组合 23557"/>
            <p:cNvGrpSpPr/>
            <p:nvPr/>
          </p:nvGrpSpPr>
          <p:grpSpPr bwMode="auto">
            <a:xfrm>
              <a:off x="2064" y="380"/>
              <a:ext cx="2720" cy="247"/>
              <a:chOff x="0" y="0"/>
              <a:chExt cx="2450" cy="318"/>
            </a:xfrm>
          </p:grpSpPr>
          <p:sp>
            <p:nvSpPr>
              <p:cNvPr id="40" name="直接连接符 23558"/>
              <p:cNvSpPr>
                <a:spLocks noChangeShapeType="1"/>
              </p:cNvSpPr>
              <p:nvPr/>
            </p:nvSpPr>
            <p:spPr bwMode="auto">
              <a:xfrm flipV="1">
                <a:off x="0" y="0"/>
                <a:ext cx="1089" cy="318"/>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 name="直接连接符 23559"/>
              <p:cNvSpPr>
                <a:spLocks noChangeShapeType="1"/>
              </p:cNvSpPr>
              <p:nvPr/>
            </p:nvSpPr>
            <p:spPr bwMode="auto">
              <a:xfrm>
                <a:off x="1180" y="0"/>
                <a:ext cx="0" cy="318"/>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 name="直接连接符 23560"/>
              <p:cNvSpPr>
                <a:spLocks noChangeShapeType="1"/>
              </p:cNvSpPr>
              <p:nvPr/>
            </p:nvSpPr>
            <p:spPr bwMode="auto">
              <a:xfrm flipH="1" flipV="1">
                <a:off x="1271" y="0"/>
                <a:ext cx="1179" cy="318"/>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9" name="矩形 23561"/>
            <p:cNvSpPr>
              <a:spLocks noChangeArrowheads="1"/>
            </p:cNvSpPr>
            <p:nvPr/>
          </p:nvSpPr>
          <p:spPr bwMode="auto">
            <a:xfrm>
              <a:off x="2824" y="52"/>
              <a:ext cx="1108" cy="313"/>
            </a:xfrm>
            <a:prstGeom prst="rect">
              <a:avLst/>
            </a:prstGeom>
            <a:solidFill>
              <a:srgbClr val="FF99FF"/>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000">
                  <a:latin typeface="微软雅黑" panose="020B0503020204020204" pitchFamily="34" charset="-122"/>
                  <a:ea typeface="微软雅黑" panose="020B0503020204020204" pitchFamily="34" charset="-122"/>
                </a:rPr>
                <a:t>根名字服务器</a:t>
              </a:r>
            </a:p>
          </p:txBody>
        </p:sp>
        <p:sp>
          <p:nvSpPr>
            <p:cNvPr id="11" name="矩形 23562"/>
            <p:cNvSpPr>
              <a:spLocks noChangeArrowheads="1"/>
            </p:cNvSpPr>
            <p:nvPr/>
          </p:nvSpPr>
          <p:spPr bwMode="auto">
            <a:xfrm>
              <a:off x="1464" y="627"/>
              <a:ext cx="1108" cy="313"/>
            </a:xfrm>
            <a:prstGeom prst="rect">
              <a:avLst/>
            </a:prstGeom>
            <a:solidFill>
              <a:srgbClr val="CCFF99"/>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org</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域名服务器</a:t>
              </a:r>
            </a:p>
          </p:txBody>
        </p:sp>
        <p:sp>
          <p:nvSpPr>
            <p:cNvPr id="12" name="矩形 23563"/>
            <p:cNvSpPr>
              <a:spLocks noChangeArrowheads="1"/>
            </p:cNvSpPr>
            <p:nvPr/>
          </p:nvSpPr>
          <p:spPr bwMode="auto">
            <a:xfrm>
              <a:off x="2824" y="627"/>
              <a:ext cx="1108" cy="313"/>
            </a:xfrm>
            <a:prstGeom prst="rect">
              <a:avLst/>
            </a:prstGeom>
            <a:solidFill>
              <a:srgbClr val="CCECFF"/>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com</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域名服务器</a:t>
              </a:r>
            </a:p>
          </p:txBody>
        </p:sp>
        <p:sp>
          <p:nvSpPr>
            <p:cNvPr id="13" name="矩形 23564"/>
            <p:cNvSpPr>
              <a:spLocks noChangeArrowheads="1"/>
            </p:cNvSpPr>
            <p:nvPr/>
          </p:nvSpPr>
          <p:spPr bwMode="auto">
            <a:xfrm>
              <a:off x="4185" y="627"/>
              <a:ext cx="1108" cy="313"/>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000" dirty="0" err="1">
                  <a:latin typeface="微软雅黑" panose="020B0503020204020204" pitchFamily="34" charset="-122"/>
                  <a:ea typeface="微软雅黑" panose="020B0503020204020204" pitchFamily="34" charset="-122"/>
                  <a:cs typeface="微软雅黑" panose="020B0503020204020204" pitchFamily="34" charset="-122"/>
                </a:rPr>
                <a:t>edu</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域名服务器</a:t>
              </a:r>
            </a:p>
          </p:txBody>
        </p:sp>
        <p:grpSp>
          <p:nvGrpSpPr>
            <p:cNvPr id="14" name="组合 23565"/>
            <p:cNvGrpSpPr/>
            <p:nvPr/>
          </p:nvGrpSpPr>
          <p:grpSpPr bwMode="auto">
            <a:xfrm>
              <a:off x="4485" y="940"/>
              <a:ext cx="504" cy="157"/>
              <a:chOff x="0" y="0"/>
              <a:chExt cx="330" cy="132"/>
            </a:xfrm>
          </p:grpSpPr>
          <p:sp>
            <p:nvSpPr>
              <p:cNvPr id="36" name="直接连接符 23566"/>
              <p:cNvSpPr>
                <a:spLocks noChangeShapeType="1"/>
              </p:cNvSpPr>
              <p:nvPr/>
            </p:nvSpPr>
            <p:spPr bwMode="auto">
              <a:xfrm>
                <a:off x="186"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 name="直接连接符 23567"/>
              <p:cNvSpPr>
                <a:spLocks noChangeShapeType="1"/>
              </p:cNvSpPr>
              <p:nvPr/>
            </p:nvSpPr>
            <p:spPr bwMode="auto">
              <a:xfrm>
                <a:off x="175" y="0"/>
                <a:ext cx="37" cy="129"/>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 name="直接连接符 23568"/>
              <p:cNvSpPr>
                <a:spLocks noChangeShapeType="1"/>
              </p:cNvSpPr>
              <p:nvPr/>
            </p:nvSpPr>
            <p:spPr bwMode="auto">
              <a:xfrm flipH="1">
                <a:off x="0"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 name="直接连接符 23569"/>
              <p:cNvSpPr>
                <a:spLocks noChangeShapeType="1"/>
              </p:cNvSpPr>
              <p:nvPr/>
            </p:nvSpPr>
            <p:spPr bwMode="auto">
              <a:xfrm flipH="1">
                <a:off x="105" y="0"/>
                <a:ext cx="54" cy="126"/>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5" name="文本框 23570"/>
            <p:cNvSpPr txBox="1">
              <a:spLocks noChangeArrowheads="1"/>
            </p:cNvSpPr>
            <p:nvPr/>
          </p:nvSpPr>
          <p:spPr bwMode="auto">
            <a:xfrm>
              <a:off x="5392" y="599"/>
              <a:ext cx="24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微软雅黑" panose="020B0503020204020204" pitchFamily="34" charset="-122"/>
                  <a:ea typeface="微软雅黑" panose="020B0503020204020204" pitchFamily="34" charset="-122"/>
                </a:rPr>
                <a:t>…</a:t>
              </a:r>
            </a:p>
          </p:txBody>
        </p:sp>
        <p:grpSp>
          <p:nvGrpSpPr>
            <p:cNvPr id="16" name="组合 23571"/>
            <p:cNvGrpSpPr/>
            <p:nvPr/>
          </p:nvGrpSpPr>
          <p:grpSpPr bwMode="auto">
            <a:xfrm>
              <a:off x="1766" y="940"/>
              <a:ext cx="504" cy="157"/>
              <a:chOff x="0" y="0"/>
              <a:chExt cx="330" cy="132"/>
            </a:xfrm>
          </p:grpSpPr>
          <p:sp>
            <p:nvSpPr>
              <p:cNvPr id="32" name="直接连接符 23572"/>
              <p:cNvSpPr>
                <a:spLocks noChangeShapeType="1"/>
              </p:cNvSpPr>
              <p:nvPr/>
            </p:nvSpPr>
            <p:spPr bwMode="auto">
              <a:xfrm>
                <a:off x="186"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 name="直接连接符 23573"/>
              <p:cNvSpPr>
                <a:spLocks noChangeShapeType="1"/>
              </p:cNvSpPr>
              <p:nvPr/>
            </p:nvSpPr>
            <p:spPr bwMode="auto">
              <a:xfrm>
                <a:off x="175" y="0"/>
                <a:ext cx="37" cy="129"/>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 name="直接连接符 23574"/>
              <p:cNvSpPr>
                <a:spLocks noChangeShapeType="1"/>
              </p:cNvSpPr>
              <p:nvPr/>
            </p:nvSpPr>
            <p:spPr bwMode="auto">
              <a:xfrm flipH="1">
                <a:off x="0"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 name="直接连接符 23575"/>
              <p:cNvSpPr>
                <a:spLocks noChangeShapeType="1"/>
              </p:cNvSpPr>
              <p:nvPr/>
            </p:nvSpPr>
            <p:spPr bwMode="auto">
              <a:xfrm flipH="1">
                <a:off x="105" y="0"/>
                <a:ext cx="54" cy="126"/>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 name="直接连接符 23576"/>
            <p:cNvSpPr>
              <a:spLocks noChangeShapeType="1"/>
            </p:cNvSpPr>
            <p:nvPr/>
          </p:nvSpPr>
          <p:spPr bwMode="auto">
            <a:xfrm>
              <a:off x="3461" y="940"/>
              <a:ext cx="219" cy="15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直接连接符 23577"/>
            <p:cNvSpPr>
              <a:spLocks noChangeShapeType="1"/>
            </p:cNvSpPr>
            <p:nvPr/>
          </p:nvSpPr>
          <p:spPr bwMode="auto">
            <a:xfrm>
              <a:off x="3444" y="940"/>
              <a:ext cx="57" cy="154"/>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直接连接符 23578"/>
            <p:cNvSpPr>
              <a:spLocks noChangeShapeType="1"/>
            </p:cNvSpPr>
            <p:nvPr/>
          </p:nvSpPr>
          <p:spPr bwMode="auto">
            <a:xfrm flipH="1">
              <a:off x="3176" y="940"/>
              <a:ext cx="220" cy="15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23579"/>
            <p:cNvSpPr>
              <a:spLocks noChangeShapeType="1"/>
            </p:cNvSpPr>
            <p:nvPr/>
          </p:nvSpPr>
          <p:spPr bwMode="auto">
            <a:xfrm flipH="1">
              <a:off x="3256" y="940"/>
              <a:ext cx="164" cy="421"/>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 name="矩形 23580"/>
            <p:cNvSpPr>
              <a:spLocks noChangeArrowheads="1"/>
            </p:cNvSpPr>
            <p:nvPr/>
          </p:nvSpPr>
          <p:spPr bwMode="auto">
            <a:xfrm>
              <a:off x="2673" y="1987"/>
              <a:ext cx="1109" cy="365"/>
            </a:xfrm>
            <a:prstGeom prst="rect">
              <a:avLst/>
            </a:prstGeom>
            <a:solidFill>
              <a:srgbClr val="FFFF99"/>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000">
                  <a:latin typeface="微软雅黑" panose="020B0503020204020204" pitchFamily="34" charset="-122"/>
                  <a:ea typeface="微软雅黑" panose="020B0503020204020204" pitchFamily="34" charset="-122"/>
                  <a:cs typeface="微软雅黑" panose="020B0503020204020204" pitchFamily="34" charset="-122"/>
                </a:rPr>
                <a:t>y.abc.com</a:t>
              </a:r>
            </a:p>
            <a:p>
              <a:pPr algn="ct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域名服务器</a:t>
              </a:r>
            </a:p>
          </p:txBody>
        </p:sp>
        <p:sp>
          <p:nvSpPr>
            <p:cNvPr id="22" name="直接连接符 23581"/>
            <p:cNvSpPr>
              <a:spLocks noChangeShapeType="1"/>
            </p:cNvSpPr>
            <p:nvPr/>
          </p:nvSpPr>
          <p:spPr bwMode="auto">
            <a:xfrm>
              <a:off x="3226" y="1672"/>
              <a:ext cx="0" cy="314"/>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 name="直接连接符 23582"/>
            <p:cNvSpPr>
              <a:spLocks noChangeShapeType="1"/>
            </p:cNvSpPr>
            <p:nvPr/>
          </p:nvSpPr>
          <p:spPr bwMode="auto">
            <a:xfrm flipH="1" flipV="1">
              <a:off x="3818" y="1488"/>
              <a:ext cx="811" cy="114"/>
            </a:xfrm>
            <a:prstGeom prst="line">
              <a:avLst/>
            </a:prstGeom>
            <a:noFill/>
            <a:ln w="28575">
              <a:solidFill>
                <a:schemeClr val="fo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 name="组合 23583"/>
            <p:cNvGrpSpPr/>
            <p:nvPr/>
          </p:nvGrpSpPr>
          <p:grpSpPr bwMode="auto">
            <a:xfrm>
              <a:off x="0" y="522"/>
              <a:ext cx="5741" cy="523"/>
              <a:chOff x="0" y="0"/>
              <a:chExt cx="5444" cy="454"/>
            </a:xfrm>
          </p:grpSpPr>
          <p:sp>
            <p:nvSpPr>
              <p:cNvPr id="30" name="直接连接符 23584"/>
              <p:cNvSpPr>
                <a:spLocks noChangeShapeType="1"/>
              </p:cNvSpPr>
              <p:nvPr/>
            </p:nvSpPr>
            <p:spPr bwMode="auto">
              <a:xfrm>
                <a:off x="0" y="0"/>
                <a:ext cx="5444" cy="0"/>
              </a:xfrm>
              <a:prstGeom prst="line">
                <a:avLst/>
              </a:prstGeom>
              <a:noFill/>
              <a:ln w="9525">
                <a:solidFill>
                  <a:schemeClr val="folHlink"/>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1" name="直接连接符 23585"/>
              <p:cNvSpPr>
                <a:spLocks noChangeShapeType="1"/>
              </p:cNvSpPr>
              <p:nvPr/>
            </p:nvSpPr>
            <p:spPr bwMode="auto">
              <a:xfrm>
                <a:off x="0" y="454"/>
                <a:ext cx="5444" cy="0"/>
              </a:xfrm>
              <a:prstGeom prst="line">
                <a:avLst/>
              </a:prstGeom>
              <a:noFill/>
              <a:ln w="9525">
                <a:solidFill>
                  <a:schemeClr val="folHlink"/>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sp>
          <p:nvSpPr>
            <p:cNvPr id="25" name="文本框 23586"/>
            <p:cNvSpPr txBox="1">
              <a:spLocks noChangeArrowheads="1"/>
            </p:cNvSpPr>
            <p:nvPr/>
          </p:nvSpPr>
          <p:spPr bwMode="auto">
            <a:xfrm>
              <a:off x="-164" y="1561"/>
              <a:ext cx="14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400" dirty="0">
                  <a:latin typeface="微软雅黑" panose="020B0503020204020204" pitchFamily="34" charset="-122"/>
                  <a:ea typeface="微软雅黑" panose="020B0503020204020204" pitchFamily="34" charset="-122"/>
                </a:rPr>
                <a:t>权限域名服务器</a:t>
              </a:r>
            </a:p>
          </p:txBody>
        </p:sp>
        <p:sp>
          <p:nvSpPr>
            <p:cNvPr id="26" name="文本框 23587"/>
            <p:cNvSpPr txBox="1">
              <a:spLocks noChangeArrowheads="1"/>
            </p:cNvSpPr>
            <p:nvPr/>
          </p:nvSpPr>
          <p:spPr bwMode="auto">
            <a:xfrm>
              <a:off x="-88" y="89"/>
              <a:ext cx="128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400" dirty="0">
                  <a:latin typeface="微软雅黑" panose="020B0503020204020204" pitchFamily="34" charset="-122"/>
                  <a:ea typeface="微软雅黑" panose="020B0503020204020204" pitchFamily="34" charset="-122"/>
                </a:rPr>
                <a:t>根名字服务器</a:t>
              </a:r>
            </a:p>
          </p:txBody>
        </p:sp>
        <p:sp>
          <p:nvSpPr>
            <p:cNvPr id="27" name="文本框 23588"/>
            <p:cNvSpPr txBox="1">
              <a:spLocks noChangeArrowheads="1"/>
            </p:cNvSpPr>
            <p:nvPr/>
          </p:nvSpPr>
          <p:spPr bwMode="auto">
            <a:xfrm>
              <a:off x="-164" y="633"/>
              <a:ext cx="14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400" dirty="0">
                  <a:latin typeface="微软雅黑" panose="020B0503020204020204" pitchFamily="34" charset="-122"/>
                  <a:ea typeface="微软雅黑" panose="020B0503020204020204" pitchFamily="34" charset="-122"/>
                </a:rPr>
                <a:t>顶级域名服务器</a:t>
              </a:r>
            </a:p>
          </p:txBody>
        </p:sp>
        <p:sp>
          <p:nvSpPr>
            <p:cNvPr id="28" name="直接连接符 23589"/>
            <p:cNvSpPr>
              <a:spLocks noChangeShapeType="1"/>
            </p:cNvSpPr>
            <p:nvPr/>
          </p:nvSpPr>
          <p:spPr bwMode="auto">
            <a:xfrm>
              <a:off x="1309" y="0"/>
              <a:ext cx="0" cy="2457"/>
            </a:xfrm>
            <a:prstGeom prst="line">
              <a:avLst/>
            </a:prstGeom>
            <a:noFill/>
            <a:ln w="9525">
              <a:solidFill>
                <a:schemeClr val="folHlink"/>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9" name="直接连接符 23590"/>
            <p:cNvSpPr>
              <a:spLocks noChangeShapeType="1"/>
            </p:cNvSpPr>
            <p:nvPr/>
          </p:nvSpPr>
          <p:spPr bwMode="auto">
            <a:xfrm flipH="1">
              <a:off x="3803" y="1777"/>
              <a:ext cx="830" cy="415"/>
            </a:xfrm>
            <a:prstGeom prst="line">
              <a:avLst/>
            </a:prstGeom>
            <a:noFill/>
            <a:ln w="28575">
              <a:solidFill>
                <a:schemeClr val="fo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3" name="矩形 23591"/>
            <p:cNvSpPr>
              <a:spLocks noChangeArrowheads="1"/>
            </p:cNvSpPr>
            <p:nvPr/>
          </p:nvSpPr>
          <p:spPr bwMode="auto">
            <a:xfrm>
              <a:off x="2666" y="1359"/>
              <a:ext cx="1109" cy="365"/>
            </a:xfrm>
            <a:prstGeom prst="rect">
              <a:avLst/>
            </a:prstGeom>
            <a:solidFill>
              <a:srgbClr val="FFFF99"/>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abc.com</a:t>
              </a:r>
            </a:p>
            <a:p>
              <a:pPr algn="ct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域名服务器</a:t>
              </a:r>
            </a:p>
          </p:txBody>
        </p:sp>
        <p:sp>
          <p:nvSpPr>
            <p:cNvPr id="44" name="文本框 23592"/>
            <p:cNvSpPr txBox="1">
              <a:spLocks noChangeArrowheads="1"/>
            </p:cNvSpPr>
            <p:nvPr/>
          </p:nvSpPr>
          <p:spPr bwMode="auto">
            <a:xfrm>
              <a:off x="4471" y="1435"/>
              <a:ext cx="1247"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000" dirty="0" err="1">
                  <a:latin typeface="微软雅黑" panose="020B0503020204020204" pitchFamily="34" charset="-122"/>
                  <a:ea typeface="微软雅黑" panose="020B0503020204020204" pitchFamily="34" charset="-122"/>
                  <a:cs typeface="微软雅黑" panose="020B0503020204020204" pitchFamily="34" charset="-122"/>
                </a:rPr>
                <a:t>abc</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公司有两个</a:t>
              </a:r>
            </a:p>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权限域名服务器</a:t>
              </a:r>
            </a:p>
          </p:txBody>
        </p:sp>
      </p:grpSp>
    </p:spTree>
    <p:extLst>
      <p:ext uri="{BB962C8B-B14F-4D97-AF65-F5344CB8AC3E}">
        <p14:creationId xmlns:p14="http://schemas.microsoft.com/office/powerpoint/2010/main" val="1691072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ym typeface="+mn-ea"/>
              </a:rPr>
              <a:t>域名服务器：根服务器</a:t>
            </a:r>
            <a:endParaRPr lang="zh-CN" altLang="en-US" sz="3200" dirty="0"/>
          </a:p>
        </p:txBody>
      </p:sp>
      <p:sp>
        <p:nvSpPr>
          <p:cNvPr id="6" name="Rectangle 3">
            <a:extLst>
              <a:ext uri="{FF2B5EF4-FFF2-40B4-BE49-F238E27FC236}">
                <a16:creationId xmlns:a16="http://schemas.microsoft.com/office/drawing/2014/main" id="{8F36D98B-A8C6-4431-88C3-16AC1D19B58B}"/>
              </a:ext>
            </a:extLst>
          </p:cNvPr>
          <p:cNvSpPr>
            <a:spLocks noGrp="1"/>
          </p:cNvSpPr>
          <p:nvPr>
            <p:ph idx="1"/>
          </p:nvPr>
        </p:nvSpPr>
        <p:spPr>
          <a:noFill/>
          <a:ln>
            <a:noFill/>
          </a:ln>
        </p:spPr>
        <p:txBody>
          <a:bodyPr anchor="t">
            <a:noAutofit/>
          </a:bodyPr>
          <a:lstStyle/>
          <a:p>
            <a:pPr>
              <a:lnSpc>
                <a:spcPts val="3200"/>
              </a:lnSpc>
              <a:spcBef>
                <a:spcPts val="600"/>
              </a:spcBef>
              <a:buFont typeface="Wingdings" panose="05000000000000000000" pitchFamily="2" charset="2"/>
              <a:buChar char="Ø"/>
            </a:pPr>
            <a:r>
              <a:rPr lang="zh-CN" altLang="en-US" sz="2400" dirty="0"/>
              <a:t>根域名服务器是最重要的域名服务器。所有的根域名服务器都知道所有的顶级域名服务器的域名和 </a:t>
            </a:r>
            <a:r>
              <a:rPr lang="en-US" altLang="zh-CN" sz="2400" dirty="0"/>
              <a:t>IP </a:t>
            </a:r>
            <a:r>
              <a:rPr lang="zh-CN" altLang="en-US" sz="2400" dirty="0"/>
              <a:t>地址。</a:t>
            </a:r>
          </a:p>
          <a:p>
            <a:pPr>
              <a:lnSpc>
                <a:spcPts val="3200"/>
              </a:lnSpc>
              <a:spcBef>
                <a:spcPts val="600"/>
              </a:spcBef>
              <a:buFont typeface="Wingdings" panose="05000000000000000000" pitchFamily="2" charset="2"/>
              <a:buChar char="Ø"/>
            </a:pPr>
            <a:r>
              <a:rPr lang="zh-CN" altLang="en-US" sz="2400" dirty="0"/>
              <a:t>不管是哪一个本地域名服务器，若要对因特网上任何一个域名进行解析，只要自己无法解析，就首先求助于根域名服务器。</a:t>
            </a:r>
          </a:p>
          <a:p>
            <a:pPr>
              <a:lnSpc>
                <a:spcPts val="3200"/>
              </a:lnSpc>
              <a:spcBef>
                <a:spcPts val="600"/>
              </a:spcBef>
              <a:buFont typeface="Wingdings" panose="05000000000000000000" pitchFamily="2" charset="2"/>
              <a:buChar char="Ø"/>
            </a:pPr>
            <a:r>
              <a:rPr lang="zh-CN" altLang="en-US" sz="2400" dirty="0"/>
              <a:t>在因特网上共有</a:t>
            </a:r>
            <a:r>
              <a:rPr lang="en-US" altLang="zh-CN" sz="2400" dirty="0"/>
              <a:t>13 </a:t>
            </a:r>
            <a:r>
              <a:rPr lang="zh-CN" altLang="en-US" sz="2400" dirty="0"/>
              <a:t>个不同 </a:t>
            </a:r>
            <a:r>
              <a:rPr lang="en-US" altLang="zh-CN" sz="2400" dirty="0"/>
              <a:t>IP </a:t>
            </a:r>
            <a:r>
              <a:rPr lang="zh-CN" altLang="en-US" sz="2400" dirty="0"/>
              <a:t>地址的根域名服务器（</a:t>
            </a:r>
            <a:r>
              <a:rPr lang="en-US" altLang="zh-CN" sz="2400" dirty="0"/>
              <a:t>13</a:t>
            </a:r>
            <a:r>
              <a:rPr lang="zh-CN" altLang="en-US" sz="2400" dirty="0"/>
              <a:t>套服务器系统），它们的名字是用一个英文字母命名，从</a:t>
            </a:r>
            <a:r>
              <a:rPr lang="en-US" altLang="zh-CN" sz="2400" dirty="0"/>
              <a:t>a </a:t>
            </a:r>
            <a:r>
              <a:rPr lang="zh-CN" altLang="en-US" sz="2400" dirty="0"/>
              <a:t>一直到 </a:t>
            </a:r>
            <a:r>
              <a:rPr lang="en-US" altLang="zh-CN" sz="2400" dirty="0"/>
              <a:t>m</a:t>
            </a:r>
            <a:r>
              <a:rPr lang="zh-CN" altLang="en-US" sz="2400" dirty="0"/>
              <a:t>（前</a:t>
            </a:r>
            <a:r>
              <a:rPr lang="en-US" altLang="zh-CN" sz="2400" dirty="0"/>
              <a:t>13 </a:t>
            </a:r>
            <a:r>
              <a:rPr lang="zh-CN" altLang="en-US" sz="2400" dirty="0"/>
              <a:t>个字母）。这些根域名服务器相应的域名分别是：</a:t>
            </a:r>
          </a:p>
          <a:p>
            <a:pPr marL="358775" indent="-358775">
              <a:lnSpc>
                <a:spcPts val="3200"/>
              </a:lnSpc>
              <a:spcBef>
                <a:spcPts val="600"/>
              </a:spcBef>
              <a:buFont typeface="Wingdings" panose="05000000000000000000" pitchFamily="2" charset="2"/>
              <a:buNone/>
            </a:pPr>
            <a:r>
              <a:rPr lang="zh-CN" altLang="en-US" sz="2400" dirty="0"/>
              <a:t>    </a:t>
            </a:r>
            <a:r>
              <a:rPr lang="en-US" altLang="zh-CN" sz="2400" dirty="0"/>
              <a:t>a.rootservers.net</a:t>
            </a:r>
          </a:p>
          <a:p>
            <a:pPr marL="358775" indent="-358775">
              <a:lnSpc>
                <a:spcPts val="3200"/>
              </a:lnSpc>
              <a:spcBef>
                <a:spcPts val="600"/>
              </a:spcBef>
              <a:buFont typeface="Wingdings" panose="05000000000000000000" pitchFamily="2" charset="2"/>
              <a:buNone/>
            </a:pPr>
            <a:r>
              <a:rPr lang="en-US" altLang="zh-CN" sz="2400" dirty="0"/>
              <a:t>    b.rootservers.net</a:t>
            </a:r>
          </a:p>
          <a:p>
            <a:pPr marL="358775" indent="-358775">
              <a:lnSpc>
                <a:spcPts val="3200"/>
              </a:lnSpc>
              <a:spcBef>
                <a:spcPts val="600"/>
              </a:spcBef>
              <a:buFont typeface="Wingdings" panose="05000000000000000000" pitchFamily="2" charset="2"/>
              <a:buNone/>
            </a:pPr>
            <a:r>
              <a:rPr lang="en-US" altLang="zh-CN" sz="2400" dirty="0"/>
              <a:t>    … </a:t>
            </a:r>
          </a:p>
          <a:p>
            <a:pPr marL="358775" indent="-358775">
              <a:lnSpc>
                <a:spcPts val="3200"/>
              </a:lnSpc>
              <a:spcBef>
                <a:spcPts val="600"/>
              </a:spcBef>
              <a:buFont typeface="Wingdings" panose="05000000000000000000" pitchFamily="2" charset="2"/>
              <a:buNone/>
            </a:pPr>
            <a:r>
              <a:rPr lang="en-US" altLang="zh-CN" sz="2400" dirty="0"/>
              <a:t>    m.rootservers.net</a:t>
            </a:r>
          </a:p>
          <a:p>
            <a:pPr>
              <a:lnSpc>
                <a:spcPts val="3200"/>
              </a:lnSpc>
              <a:spcBef>
                <a:spcPts val="600"/>
              </a:spcBef>
            </a:pPr>
            <a:endParaRPr lang="zh-CN" altLang="en-US" sz="2400" dirty="0"/>
          </a:p>
        </p:txBody>
      </p:sp>
    </p:spTree>
    <p:extLst>
      <p:ext uri="{BB962C8B-B14F-4D97-AF65-F5344CB8AC3E}">
        <p14:creationId xmlns:p14="http://schemas.microsoft.com/office/powerpoint/2010/main" val="3086323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ym typeface="+mn-ea"/>
              </a:rPr>
              <a:t>域名服务器：根服务器</a:t>
            </a:r>
            <a:endParaRPr lang="zh-CN" altLang="en-US" sz="3200" dirty="0"/>
          </a:p>
        </p:txBody>
      </p:sp>
      <p:sp>
        <p:nvSpPr>
          <p:cNvPr id="8" name="Rectangle 3">
            <a:extLst>
              <a:ext uri="{FF2B5EF4-FFF2-40B4-BE49-F238E27FC236}">
                <a16:creationId xmlns:a16="http://schemas.microsoft.com/office/drawing/2014/main" id="{0872715B-813E-4338-A402-3792104B85EC}"/>
              </a:ext>
            </a:extLst>
          </p:cNvPr>
          <p:cNvSpPr>
            <a:spLocks noGrp="1"/>
          </p:cNvSpPr>
          <p:nvPr>
            <p:ph idx="1"/>
          </p:nvPr>
        </p:nvSpPr>
        <p:spPr>
          <a:xfrm>
            <a:off x="660400" y="1130299"/>
            <a:ext cx="6082145" cy="4739410"/>
          </a:xfrm>
          <a:noFill/>
          <a:ln>
            <a:noFill/>
          </a:ln>
        </p:spPr>
        <p:txBody>
          <a:bodyPr anchor="t">
            <a:normAutofit fontScale="92500" lnSpcReduction="20000"/>
          </a:bodyPr>
          <a:lstStyle/>
          <a:p>
            <a:pPr>
              <a:lnSpc>
                <a:spcPct val="150000"/>
              </a:lnSpc>
              <a:spcBef>
                <a:spcPts val="600"/>
              </a:spcBef>
            </a:pPr>
            <a:r>
              <a:rPr lang="zh-CN" altLang="en-US" sz="2600" dirty="0"/>
              <a:t>为了方便用户，使世界上大部分 </a:t>
            </a:r>
            <a:r>
              <a:rPr lang="en-US" altLang="zh-CN" sz="2600" dirty="0"/>
              <a:t>DNS </a:t>
            </a:r>
            <a:r>
              <a:rPr lang="zh-CN" altLang="en-US" sz="2600" dirty="0"/>
              <a:t>域名服务器都能</a:t>
            </a:r>
            <a:r>
              <a:rPr lang="zh-CN" altLang="en-US" sz="2600" dirty="0">
                <a:solidFill>
                  <a:srgbClr val="FF0000"/>
                </a:solidFill>
              </a:rPr>
              <a:t>就近</a:t>
            </a:r>
            <a:r>
              <a:rPr lang="zh-CN" altLang="en-US" sz="2600" dirty="0"/>
              <a:t>找到一个根域名服务器，将根域名服务器在全球分布。</a:t>
            </a:r>
            <a:endParaRPr lang="en-US" altLang="zh-CN" sz="2600" dirty="0"/>
          </a:p>
          <a:p>
            <a:pPr lvl="1">
              <a:lnSpc>
                <a:spcPct val="150000"/>
              </a:lnSpc>
              <a:spcBef>
                <a:spcPts val="600"/>
              </a:spcBef>
            </a:pPr>
            <a:r>
              <a:rPr lang="zh-CN" altLang="en-US" sz="2200" b="0" i="0" dirty="0">
                <a:solidFill>
                  <a:srgbClr val="121212"/>
                </a:solidFill>
                <a:effectLst/>
                <a:latin typeface="-apple-system"/>
              </a:rPr>
              <a:t>截止</a:t>
            </a:r>
            <a:r>
              <a:rPr lang="en-US" altLang="zh-CN" sz="2200" b="0" i="0" dirty="0">
                <a:solidFill>
                  <a:srgbClr val="121212"/>
                </a:solidFill>
                <a:effectLst/>
              </a:rPr>
              <a:t>2023.9</a:t>
            </a:r>
            <a:r>
              <a:rPr lang="zh-CN" altLang="en-US" sz="2200" b="0" i="0" dirty="0">
                <a:solidFill>
                  <a:srgbClr val="121212"/>
                </a:solidFill>
                <a:effectLst/>
                <a:latin typeface="-apple-system"/>
              </a:rPr>
              <a:t>在全球已经有</a:t>
            </a:r>
            <a:r>
              <a:rPr lang="en-US" altLang="zh-CN" sz="2000" b="0" i="0" dirty="0">
                <a:solidFill>
                  <a:srgbClr val="333333"/>
                </a:solidFill>
                <a:effectLst/>
                <a:latin typeface="Helvetica Neue"/>
              </a:rPr>
              <a:t>1732</a:t>
            </a:r>
            <a:r>
              <a:rPr lang="zh-CN" altLang="en-US" sz="2200" b="0" i="0" dirty="0">
                <a:solidFill>
                  <a:srgbClr val="121212"/>
                </a:solidFill>
                <a:effectLst/>
                <a:latin typeface="-apple-system"/>
              </a:rPr>
              <a:t>个根域名服务器节点了，由</a:t>
            </a:r>
            <a:r>
              <a:rPr lang="en-US" altLang="zh-CN" sz="2200" b="0" i="0" dirty="0">
                <a:solidFill>
                  <a:srgbClr val="121212"/>
                </a:solidFill>
                <a:effectLst/>
                <a:latin typeface="-apple-system"/>
              </a:rPr>
              <a:t>12</a:t>
            </a:r>
            <a:r>
              <a:rPr lang="zh-CN" altLang="en-US" sz="2200" b="0" i="0" dirty="0">
                <a:solidFill>
                  <a:srgbClr val="121212"/>
                </a:solidFill>
                <a:effectLst/>
                <a:latin typeface="-apple-system"/>
              </a:rPr>
              <a:t>个组织负责运营</a:t>
            </a:r>
            <a:r>
              <a:rPr lang="zh-CN" altLang="en-US" sz="2200" dirty="0"/>
              <a:t>。</a:t>
            </a:r>
            <a:endParaRPr lang="en-US" altLang="zh-CN" sz="2200" dirty="0"/>
          </a:p>
          <a:p>
            <a:pPr marL="114300" indent="-342900">
              <a:lnSpc>
                <a:spcPts val="3600"/>
              </a:lnSpc>
              <a:spcBef>
                <a:spcPts val="600"/>
              </a:spcBef>
              <a:buFont typeface="Wingdings" panose="05000000000000000000" pitchFamily="2" charset="2"/>
              <a:buChar char="n"/>
            </a:pPr>
            <a:r>
              <a:rPr lang="zh-CN" altLang="en-US" sz="2600" dirty="0"/>
              <a:t>根域名服务器并不直接把域名直接转换成 </a:t>
            </a:r>
            <a:r>
              <a:rPr lang="en-US" altLang="zh-CN" sz="2600" dirty="0"/>
              <a:t>IP </a:t>
            </a:r>
            <a:r>
              <a:rPr lang="zh-CN" altLang="en-US" sz="2600" dirty="0"/>
              <a:t>地址。</a:t>
            </a:r>
            <a:endParaRPr lang="en-US" altLang="zh-CN" sz="2600" dirty="0"/>
          </a:p>
          <a:p>
            <a:pPr lvl="1">
              <a:lnSpc>
                <a:spcPct val="150000"/>
              </a:lnSpc>
              <a:spcBef>
                <a:spcPts val="600"/>
              </a:spcBef>
            </a:pPr>
            <a:r>
              <a:rPr lang="zh-CN" altLang="en-US" sz="2200" dirty="0">
                <a:solidFill>
                  <a:srgbClr val="121212"/>
                </a:solidFill>
                <a:latin typeface="-apple-system"/>
              </a:rPr>
              <a:t>在使用迭代查询时，根域名服务器把下一步应当找的顶级域名服务器的 </a:t>
            </a:r>
            <a:r>
              <a:rPr lang="en-US" altLang="zh-CN" sz="2200" dirty="0">
                <a:solidFill>
                  <a:srgbClr val="121212"/>
                </a:solidFill>
                <a:latin typeface="-apple-system"/>
              </a:rPr>
              <a:t>IP </a:t>
            </a:r>
            <a:r>
              <a:rPr lang="zh-CN" altLang="en-US" sz="2200" dirty="0">
                <a:solidFill>
                  <a:srgbClr val="121212"/>
                </a:solidFill>
                <a:latin typeface="-apple-system"/>
              </a:rPr>
              <a:t>地址告诉本地域名服务器。</a:t>
            </a:r>
          </a:p>
          <a:p>
            <a:pPr lvl="1">
              <a:lnSpc>
                <a:spcPct val="150000"/>
              </a:lnSpc>
              <a:spcBef>
                <a:spcPts val="600"/>
              </a:spcBef>
            </a:pPr>
            <a:endParaRPr lang="en-US" altLang="zh-CN" dirty="0"/>
          </a:p>
          <a:p>
            <a:pPr lvl="1">
              <a:lnSpc>
                <a:spcPts val="3600"/>
              </a:lnSpc>
              <a:spcBef>
                <a:spcPts val="600"/>
              </a:spcBef>
            </a:pPr>
            <a:endParaRPr lang="en-US" altLang="zh-CN" sz="1400" dirty="0"/>
          </a:p>
        </p:txBody>
      </p:sp>
      <p:pic>
        <p:nvPicPr>
          <p:cNvPr id="4" name="图片 3">
            <a:extLst>
              <a:ext uri="{FF2B5EF4-FFF2-40B4-BE49-F238E27FC236}">
                <a16:creationId xmlns:a16="http://schemas.microsoft.com/office/drawing/2014/main" id="{69CB0313-959E-4586-8B71-4165D5B77401}"/>
              </a:ext>
            </a:extLst>
          </p:cNvPr>
          <p:cNvPicPr>
            <a:picLocks noChangeAspect="1"/>
          </p:cNvPicPr>
          <p:nvPr/>
        </p:nvPicPr>
        <p:blipFill>
          <a:blip r:embed="rId3"/>
          <a:stretch>
            <a:fillRect/>
          </a:stretch>
        </p:blipFill>
        <p:spPr>
          <a:xfrm>
            <a:off x="6705600" y="1408582"/>
            <a:ext cx="4728600" cy="2867853"/>
          </a:xfrm>
          <a:prstGeom prst="rect">
            <a:avLst/>
          </a:prstGeom>
        </p:spPr>
      </p:pic>
      <p:sp>
        <p:nvSpPr>
          <p:cNvPr id="9" name="文本框 8">
            <a:extLst>
              <a:ext uri="{FF2B5EF4-FFF2-40B4-BE49-F238E27FC236}">
                <a16:creationId xmlns:a16="http://schemas.microsoft.com/office/drawing/2014/main" id="{F068B81D-093F-45D9-8CC2-B87ED7430C56}"/>
              </a:ext>
            </a:extLst>
          </p:cNvPr>
          <p:cNvSpPr txBox="1"/>
          <p:nvPr/>
        </p:nvSpPr>
        <p:spPr>
          <a:xfrm>
            <a:off x="8086437" y="4286986"/>
            <a:ext cx="2646218" cy="369332"/>
          </a:xfrm>
          <a:prstGeom prst="rect">
            <a:avLst/>
          </a:prstGeom>
          <a:noFill/>
        </p:spPr>
        <p:txBody>
          <a:bodyPr wrap="square">
            <a:spAutoFit/>
          </a:bodyPr>
          <a:lstStyle/>
          <a:p>
            <a:r>
              <a:rPr lang="en-US" altLang="zh-CN" dirty="0"/>
              <a:t>https://root-servers.org</a:t>
            </a:r>
            <a:endParaRPr lang="zh-CN" altLang="en-US" dirty="0"/>
          </a:p>
        </p:txBody>
      </p:sp>
    </p:spTree>
    <p:extLst>
      <p:ext uri="{BB962C8B-B14F-4D97-AF65-F5344CB8AC3E}">
        <p14:creationId xmlns:p14="http://schemas.microsoft.com/office/powerpoint/2010/main" val="2916944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ym typeface="+mn-ea"/>
              </a:rPr>
              <a:t>域名服务器：顶级域名服务器</a:t>
            </a:r>
            <a:endParaRPr lang="zh-CN" altLang="en-US" sz="3200" dirty="0"/>
          </a:p>
        </p:txBody>
      </p:sp>
      <p:sp>
        <p:nvSpPr>
          <p:cNvPr id="3" name="内容占位符 2">
            <a:extLst>
              <a:ext uri="{FF2B5EF4-FFF2-40B4-BE49-F238E27FC236}">
                <a16:creationId xmlns:a16="http://schemas.microsoft.com/office/drawing/2014/main" id="{4A28B217-354C-434C-B67B-650C52327706}"/>
              </a:ext>
            </a:extLst>
          </p:cNvPr>
          <p:cNvSpPr>
            <a:spLocks noGrp="1"/>
          </p:cNvSpPr>
          <p:nvPr>
            <p:ph idx="1"/>
          </p:nvPr>
        </p:nvSpPr>
        <p:spPr/>
        <p:txBody>
          <a:bodyPr/>
          <a:lstStyle/>
          <a:p>
            <a:r>
              <a:rPr lang="zh-CN" altLang="en-US" dirty="0"/>
              <a:t>顶级域</a:t>
            </a:r>
            <a:r>
              <a:rPr lang="en-US" altLang="zh-CN" dirty="0"/>
              <a:t>(TLD)</a:t>
            </a:r>
            <a:r>
              <a:rPr lang="zh-CN" altLang="en-US" dirty="0"/>
              <a:t>名字服务器负责管理在该顶级域名服务器注册的所有二级域名</a:t>
            </a:r>
          </a:p>
          <a:p>
            <a:r>
              <a:rPr lang="zh-CN" altLang="en-US" dirty="0"/>
              <a:t>当收到</a:t>
            </a:r>
            <a:r>
              <a:rPr lang="en-US" altLang="zh-CN" dirty="0"/>
              <a:t>DNS</a:t>
            </a:r>
            <a:r>
              <a:rPr lang="zh-CN" altLang="en-US" dirty="0"/>
              <a:t>查询请求时就给出相应的回答（可能是最终结果，也可能是下一步应当找的域名服务器的 </a:t>
            </a:r>
            <a:r>
              <a:rPr lang="en-US" altLang="zh-CN" dirty="0"/>
              <a:t>IP </a:t>
            </a:r>
            <a:r>
              <a:rPr lang="zh-CN" altLang="en-US" dirty="0"/>
              <a:t>地址）</a:t>
            </a:r>
          </a:p>
        </p:txBody>
      </p:sp>
    </p:spTree>
    <p:extLst>
      <p:ext uri="{BB962C8B-B14F-4D97-AF65-F5344CB8AC3E}">
        <p14:creationId xmlns:p14="http://schemas.microsoft.com/office/powerpoint/2010/main" val="3166702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ym typeface="+mn-ea"/>
              </a:rPr>
              <a:t>域名服务器：</a:t>
            </a:r>
            <a:r>
              <a:rPr lang="zh-CN" altLang="en-US" dirty="0">
                <a:sym typeface="+mn-ea"/>
              </a:rPr>
              <a:t>权限</a:t>
            </a:r>
            <a:r>
              <a:rPr lang="zh-CN" altLang="en-US" sz="3200" dirty="0">
                <a:sym typeface="+mn-ea"/>
              </a:rPr>
              <a:t>域名服务器</a:t>
            </a:r>
            <a:endParaRPr lang="zh-CN" altLang="en-US" sz="3200" dirty="0"/>
          </a:p>
        </p:txBody>
      </p:sp>
      <p:sp>
        <p:nvSpPr>
          <p:cNvPr id="3" name="内容占位符 2">
            <a:extLst>
              <a:ext uri="{FF2B5EF4-FFF2-40B4-BE49-F238E27FC236}">
                <a16:creationId xmlns:a16="http://schemas.microsoft.com/office/drawing/2014/main" id="{A4DBC328-72C8-4F3D-95FA-656D19B8F882}"/>
              </a:ext>
            </a:extLst>
          </p:cNvPr>
          <p:cNvSpPr>
            <a:spLocks noGrp="1"/>
          </p:cNvSpPr>
          <p:nvPr>
            <p:ph idx="1"/>
          </p:nvPr>
        </p:nvSpPr>
        <p:spPr/>
        <p:txBody>
          <a:bodyPr>
            <a:normAutofit/>
          </a:bodyPr>
          <a:lstStyle/>
          <a:p>
            <a:pPr marL="342900" indent="-342900" algn="just">
              <a:lnSpc>
                <a:spcPts val="3800"/>
              </a:lnSpc>
            </a:pPr>
            <a:r>
              <a:rPr kumimoji="1" lang="en-US" altLang="zh-CN" sz="2400" dirty="0" err="1">
                <a:solidFill>
                  <a:srgbClr val="FF0000"/>
                </a:solidFill>
                <a:cs typeface="微软雅黑" panose="020B0503020204020204" pitchFamily="34" charset="-122"/>
                <a:sym typeface="+mn-ea"/>
              </a:rPr>
              <a:t>每个区</a:t>
            </a:r>
            <a:r>
              <a:rPr lang="zh-CN" altLang="en-US" sz="2400" dirty="0">
                <a:cs typeface="微软雅黑" panose="020B0503020204020204" pitchFamily="34" charset="-122"/>
                <a:sym typeface="+mn-ea"/>
              </a:rPr>
              <a:t>设置相应的</a:t>
            </a:r>
            <a:r>
              <a:rPr lang="zh-CN" altLang="en-US" dirty="0">
                <a:solidFill>
                  <a:srgbClr val="FF0000"/>
                </a:solidFill>
                <a:sym typeface="+mn-ea"/>
              </a:rPr>
              <a:t>权限</a:t>
            </a:r>
            <a:r>
              <a:rPr kumimoji="1" lang="en-US" altLang="zh-CN" sz="2400" dirty="0" err="1">
                <a:solidFill>
                  <a:srgbClr val="FF0000"/>
                </a:solidFill>
                <a:cs typeface="微软雅黑" panose="020B0503020204020204" pitchFamily="34" charset="-122"/>
                <a:sym typeface="+mn-ea"/>
              </a:rPr>
              <a:t>域名</a:t>
            </a:r>
            <a:r>
              <a:rPr kumimoji="1" lang="zh-CN" altLang="en-US" sz="2400" dirty="0">
                <a:solidFill>
                  <a:srgbClr val="FF0000"/>
                </a:solidFill>
                <a:cs typeface="微软雅黑" panose="020B0503020204020204" pitchFamily="34" charset="-122"/>
                <a:sym typeface="+mn-ea"/>
              </a:rPr>
              <a:t>字</a:t>
            </a:r>
            <a:r>
              <a:rPr kumimoji="1" lang="en-US" altLang="zh-CN" sz="2400" dirty="0" err="1">
                <a:solidFill>
                  <a:srgbClr val="FF0000"/>
                </a:solidFill>
                <a:cs typeface="微软雅黑" panose="020B0503020204020204" pitchFamily="34" charset="-122"/>
                <a:sym typeface="+mn-ea"/>
              </a:rPr>
              <a:t>服务器</a:t>
            </a:r>
            <a:r>
              <a:rPr lang="zh-CN" altLang="en-US" sz="2400" dirty="0">
                <a:cs typeface="微软雅黑" panose="020B0503020204020204" pitchFamily="34" charset="-122"/>
                <a:sym typeface="+mn-ea"/>
              </a:rPr>
              <a:t>，用来保存该区中的所有主机的域名到IP地址的映射</a:t>
            </a:r>
            <a:endParaRPr lang="zh-CN" altLang="en-US" sz="2400" dirty="0">
              <a:cs typeface="微软雅黑" panose="020B0503020204020204" pitchFamily="34" charset="-122"/>
            </a:endParaRPr>
          </a:p>
          <a:p>
            <a:pPr marL="342900" indent="-342900">
              <a:lnSpc>
                <a:spcPts val="3800"/>
              </a:lnSpc>
            </a:pPr>
            <a:r>
              <a:rPr kumimoji="1" lang="en-US" altLang="zh-CN" sz="2400" dirty="0">
                <a:solidFill>
                  <a:srgbClr val="FF0000"/>
                </a:solidFill>
                <a:cs typeface="微软雅黑" panose="020B0503020204020204" pitchFamily="34" charset="-122"/>
                <a:sym typeface="+mn-ea"/>
              </a:rPr>
              <a:t>权</a:t>
            </a:r>
            <a:r>
              <a:rPr kumimoji="1" lang="zh-CN" altLang="en-US" sz="2400" dirty="0">
                <a:solidFill>
                  <a:srgbClr val="FF0000"/>
                </a:solidFill>
                <a:cs typeface="微软雅黑" panose="020B0503020204020204" pitchFamily="34" charset="-122"/>
                <a:sym typeface="+mn-ea"/>
              </a:rPr>
              <a:t>限</a:t>
            </a:r>
            <a:r>
              <a:rPr kumimoji="1" lang="en-US" altLang="zh-CN" sz="2400" dirty="0" err="1">
                <a:solidFill>
                  <a:srgbClr val="FF0000"/>
                </a:solidFill>
                <a:cs typeface="微软雅黑" panose="020B0503020204020204" pitchFamily="34" charset="-122"/>
                <a:sym typeface="+mn-ea"/>
              </a:rPr>
              <a:t>域名</a:t>
            </a:r>
            <a:r>
              <a:rPr kumimoji="1" lang="zh-CN" altLang="en-US" sz="2400" dirty="0">
                <a:solidFill>
                  <a:srgbClr val="FF0000"/>
                </a:solidFill>
                <a:cs typeface="微软雅黑" panose="020B0503020204020204" pitchFamily="34" charset="-122"/>
                <a:sym typeface="+mn-ea"/>
              </a:rPr>
              <a:t>字</a:t>
            </a:r>
            <a:r>
              <a:rPr kumimoji="1" lang="en-US" altLang="zh-CN" sz="2400" dirty="0" err="1">
                <a:solidFill>
                  <a:srgbClr val="FF0000"/>
                </a:solidFill>
                <a:cs typeface="微软雅黑" panose="020B0503020204020204" pitchFamily="34" charset="-122"/>
                <a:sym typeface="+mn-ea"/>
              </a:rPr>
              <a:t>服务器一般只解析本辖域的域名</a:t>
            </a:r>
            <a:endParaRPr kumimoji="1" lang="en-US" altLang="zh-CN" sz="2400" dirty="0">
              <a:solidFill>
                <a:srgbClr val="FF0000"/>
              </a:solidFill>
              <a:cs typeface="微软雅黑" panose="020B0503020204020204" pitchFamily="34" charset="-122"/>
              <a:sym typeface="+mn-ea"/>
            </a:endParaRPr>
          </a:p>
          <a:p>
            <a:pPr marL="654300" lvl="1" indent="-342900">
              <a:lnSpc>
                <a:spcPts val="3800"/>
              </a:lnSpc>
            </a:pPr>
            <a:r>
              <a:rPr lang="zh-CN" altLang="en-US" dirty="0">
                <a:cs typeface="微软雅黑" panose="020B0503020204020204" pitchFamily="34" charset="-122"/>
                <a:sym typeface="+mn-ea"/>
              </a:rPr>
              <a:t>每一个主机都必须在某个权限域名字服务器处注册登记。因此权限域名字服务器知道其管辖的主机名应当转换成什么IP地址</a:t>
            </a:r>
            <a:endParaRPr lang="en-US" altLang="zh-CN" dirty="0">
              <a:cs typeface="微软雅黑" panose="020B0503020204020204" pitchFamily="34" charset="-122"/>
              <a:sym typeface="+mn-ea"/>
            </a:endParaRPr>
          </a:p>
          <a:p>
            <a:pPr marL="920700" lvl="2" indent="-342900">
              <a:lnSpc>
                <a:spcPts val="3800"/>
              </a:lnSpc>
            </a:pPr>
            <a:r>
              <a:rPr lang="zh-CN" altLang="en-US" dirty="0">
                <a:cs typeface="微软雅黑" panose="020B0503020204020204" pitchFamily="34" charset="-122"/>
                <a:sym typeface="+mn-ea"/>
              </a:rPr>
              <a:t>各个单位根据自己的具体情况把本单位的域名划为若干个域名</a:t>
            </a:r>
            <a:r>
              <a:rPr kumimoji="1" lang="en-US" altLang="zh-CN" noProof="0" dirty="0" err="1">
                <a:ln>
                  <a:noFill/>
                </a:ln>
                <a:solidFill>
                  <a:srgbClr val="FF0000"/>
                </a:solidFill>
                <a:effectLst/>
                <a:uLnTx/>
                <a:uFillTx/>
                <a:cs typeface="微软雅黑" panose="020B0503020204020204" pitchFamily="34" charset="-122"/>
                <a:sym typeface="+mn-ea"/>
              </a:rPr>
              <a:t>管辖区</a:t>
            </a:r>
            <a:r>
              <a:rPr lang="zh-CN" altLang="en-US" dirty="0">
                <a:solidFill>
                  <a:srgbClr val="FF0000"/>
                </a:solidFill>
                <a:cs typeface="微软雅黑" panose="020B0503020204020204" pitchFamily="34" charset="-122"/>
                <a:sym typeface="+mn-ea"/>
              </a:rPr>
              <a:t>(</a:t>
            </a:r>
            <a:r>
              <a:rPr kumimoji="1" lang="en-US" altLang="zh-CN" noProof="0" dirty="0">
                <a:ln>
                  <a:noFill/>
                </a:ln>
                <a:solidFill>
                  <a:srgbClr val="FF0000"/>
                </a:solidFill>
                <a:effectLst/>
                <a:uLnTx/>
                <a:uFillTx/>
                <a:cs typeface="微软雅黑" panose="020B0503020204020204" pitchFamily="34" charset="-122"/>
                <a:sym typeface="+mn-ea"/>
              </a:rPr>
              <a:t>zone</a:t>
            </a:r>
            <a:r>
              <a:rPr lang="zh-CN" altLang="en-US" dirty="0">
                <a:solidFill>
                  <a:srgbClr val="FF0000"/>
                </a:solidFill>
                <a:cs typeface="微软雅黑" panose="020B0503020204020204" pitchFamily="34" charset="-122"/>
                <a:sym typeface="+mn-ea"/>
              </a:rPr>
              <a:t>)</a:t>
            </a:r>
            <a:r>
              <a:rPr lang="zh-CN" altLang="en-US" dirty="0">
                <a:cs typeface="微软雅黑" panose="020B0503020204020204" pitchFamily="34" charset="-122"/>
                <a:sym typeface="+mn-ea"/>
              </a:rPr>
              <a:t>，也可简称为</a:t>
            </a:r>
            <a:r>
              <a:rPr kumimoji="1" lang="en-US" altLang="zh-CN" noProof="0" dirty="0">
                <a:ln>
                  <a:noFill/>
                </a:ln>
                <a:solidFill>
                  <a:srgbClr val="FF0000"/>
                </a:solidFill>
                <a:effectLst/>
                <a:uLnTx/>
                <a:uFillTx/>
                <a:cs typeface="微软雅黑" panose="020B0503020204020204" pitchFamily="34" charset="-122"/>
                <a:sym typeface="+mn-ea"/>
              </a:rPr>
              <a:t>区</a:t>
            </a:r>
            <a:endParaRPr lang="zh-CN" altLang="en-US" dirty="0">
              <a:solidFill>
                <a:srgbClr val="FF0000"/>
              </a:solidFill>
              <a:cs typeface="微软雅黑" panose="020B0503020204020204" pitchFamily="34" charset="-122"/>
            </a:endParaRPr>
          </a:p>
          <a:p>
            <a:pPr>
              <a:lnSpc>
                <a:spcPts val="3800"/>
              </a:lnSpc>
            </a:pPr>
            <a:r>
              <a:rPr lang="zh-CN" altLang="en-US" sz="2400" dirty="0"/>
              <a:t>当一个权限域名服务器还不能给出最后的查询回答时，就会告诉发出查询请求的 </a:t>
            </a:r>
            <a:r>
              <a:rPr lang="en-US" altLang="zh-CN" sz="2400" dirty="0"/>
              <a:t>DNS </a:t>
            </a:r>
            <a:r>
              <a:rPr lang="zh-CN" altLang="en-US" sz="2400" dirty="0"/>
              <a:t>客户，下一步应当找哪一个权限域名服务器。 </a:t>
            </a:r>
          </a:p>
        </p:txBody>
      </p:sp>
    </p:spTree>
    <p:extLst>
      <p:ext uri="{BB962C8B-B14F-4D97-AF65-F5344CB8AC3E}">
        <p14:creationId xmlns:p14="http://schemas.microsoft.com/office/powerpoint/2010/main" val="24582203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200" dirty="0">
                <a:sym typeface="+mn-ea"/>
              </a:rPr>
              <a:t>域名服务器：本地域名服务器</a:t>
            </a:r>
            <a:endParaRPr lang="zh-CN" altLang="en-US" sz="3200" dirty="0"/>
          </a:p>
        </p:txBody>
      </p:sp>
      <p:sp>
        <p:nvSpPr>
          <p:cNvPr id="3" name="内容占位符 2">
            <a:extLst>
              <a:ext uri="{FF2B5EF4-FFF2-40B4-BE49-F238E27FC236}">
                <a16:creationId xmlns:a16="http://schemas.microsoft.com/office/drawing/2014/main" id="{2A884274-0646-41EC-BDAF-6AD277F80D24}"/>
              </a:ext>
            </a:extLst>
          </p:cNvPr>
          <p:cNvSpPr>
            <a:spLocks noGrp="1"/>
          </p:cNvSpPr>
          <p:nvPr>
            <p:ph idx="1"/>
          </p:nvPr>
        </p:nvSpPr>
        <p:spPr/>
        <p:txBody>
          <a:bodyPr/>
          <a:lstStyle/>
          <a:p>
            <a:pPr algn="just">
              <a:lnSpc>
                <a:spcPts val="4000"/>
              </a:lnSpc>
            </a:pPr>
            <a:r>
              <a:rPr lang="zh-CN" altLang="en-US" sz="2400" dirty="0">
                <a:cs typeface="微软雅黑" panose="020B0503020204020204" pitchFamily="34" charset="-122"/>
                <a:sym typeface="+mn-ea"/>
              </a:rPr>
              <a:t>每一个</a:t>
            </a:r>
            <a:r>
              <a:rPr lang="en-US" altLang="zh-CN" sz="2400" dirty="0">
                <a:cs typeface="微软雅黑" panose="020B0503020204020204" pitchFamily="34" charset="-122"/>
                <a:sym typeface="+mn-ea"/>
              </a:rPr>
              <a:t>Internet</a:t>
            </a:r>
            <a:r>
              <a:rPr lang="zh-CN" altLang="en-US" sz="2400" dirty="0">
                <a:cs typeface="微软雅黑" panose="020B0503020204020204" pitchFamily="34" charset="-122"/>
                <a:sym typeface="+mn-ea"/>
              </a:rPr>
              <a:t>服务提供者</a:t>
            </a:r>
            <a:r>
              <a:rPr kumimoji="1" lang="en-US" altLang="zh-CN" sz="2400" noProof="0" dirty="0">
                <a:ln>
                  <a:noFill/>
                </a:ln>
                <a:solidFill>
                  <a:srgbClr val="FF0000"/>
                </a:solidFill>
                <a:effectLst/>
                <a:uLnTx/>
                <a:uFillTx/>
                <a:cs typeface="微软雅黑" panose="020B0503020204020204" pitchFamily="34" charset="-122"/>
                <a:sym typeface="+mn-ea"/>
              </a:rPr>
              <a:t>ISP(Internet Service Provider)</a:t>
            </a:r>
            <a:r>
              <a:rPr lang="zh-CN" altLang="en-US" sz="2400" dirty="0">
                <a:cs typeface="微软雅黑" panose="020B0503020204020204" pitchFamily="34" charset="-122"/>
                <a:sym typeface="+mn-ea"/>
              </a:rPr>
              <a:t>, 都至少有一个</a:t>
            </a:r>
            <a:r>
              <a:rPr kumimoji="1" lang="en-US" altLang="zh-CN" sz="2400" noProof="0" dirty="0" err="1">
                <a:ln>
                  <a:noFill/>
                </a:ln>
                <a:solidFill>
                  <a:srgbClr val="FF0000"/>
                </a:solidFill>
                <a:effectLst/>
                <a:uLnTx/>
                <a:uFillTx/>
                <a:cs typeface="微软雅黑" panose="020B0503020204020204" pitchFamily="34" charset="-122"/>
                <a:sym typeface="+mn-ea"/>
              </a:rPr>
              <a:t>本地域名服务器</a:t>
            </a:r>
            <a:r>
              <a:rPr lang="zh-CN" altLang="en-US" sz="2400" dirty="0">
                <a:cs typeface="微软雅黑" panose="020B0503020204020204" pitchFamily="34" charset="-122"/>
                <a:sym typeface="+mn-ea"/>
              </a:rPr>
              <a:t>，它也称为</a:t>
            </a:r>
            <a:r>
              <a:rPr kumimoji="1" lang="en-US" altLang="zh-CN" sz="2400" noProof="0" dirty="0" err="1">
                <a:ln>
                  <a:noFill/>
                </a:ln>
                <a:solidFill>
                  <a:srgbClr val="FF0000"/>
                </a:solidFill>
                <a:effectLst/>
                <a:uLnTx/>
                <a:uFillTx/>
                <a:cs typeface="微软雅黑" panose="020B0503020204020204" pitchFamily="34" charset="-122"/>
                <a:sym typeface="+mn-ea"/>
              </a:rPr>
              <a:t>默认域名服务器</a:t>
            </a:r>
            <a:endParaRPr lang="zh-CN" altLang="en-US" sz="2400" b="1" dirty="0">
              <a:solidFill>
                <a:srgbClr val="FF0000"/>
              </a:solidFill>
              <a:latin typeface="Times New Roman" panose="02020603050405020304" charset="0"/>
              <a:ea typeface="宋体" panose="02010600030101010101" pitchFamily="2" charset="-122"/>
              <a:cs typeface="Times New Roman" panose="02020603050405020304" charset="0"/>
            </a:endParaRPr>
          </a:p>
          <a:p>
            <a:pPr algn="just">
              <a:lnSpc>
                <a:spcPts val="4000"/>
              </a:lnSpc>
              <a:buClrTx/>
              <a:buSzTx/>
            </a:pPr>
            <a:r>
              <a:rPr lang="zh-CN" altLang="en-US" sz="2400" dirty="0">
                <a:cs typeface="微软雅黑" panose="020B0503020204020204" pitchFamily="34" charset="-122"/>
                <a:sym typeface="+mn-ea"/>
              </a:rPr>
              <a:t>本地域名服务器离用户较近，一般不超过几个路由器的距离</a:t>
            </a:r>
            <a:endParaRPr lang="zh-CN" altLang="en-US" sz="2400" dirty="0">
              <a:cs typeface="微软雅黑" panose="020B0503020204020204" pitchFamily="34" charset="-122"/>
            </a:endParaRPr>
          </a:p>
          <a:p>
            <a:pPr algn="just">
              <a:lnSpc>
                <a:spcPts val="4000"/>
              </a:lnSpc>
              <a:buClrTx/>
              <a:buSzTx/>
            </a:pPr>
            <a:r>
              <a:rPr lang="zh-CN" altLang="en-US" sz="2400" dirty="0">
                <a:cs typeface="微软雅黑" panose="020B0503020204020204" pitchFamily="34" charset="-122"/>
                <a:sym typeface="+mn-ea"/>
              </a:rPr>
              <a:t>当主机发出DNS查询报文时，这个查询报文就首先被送往该主机所在区域的本地域名字服务器</a:t>
            </a:r>
            <a:endParaRPr lang="zh-CN" altLang="en-US" sz="2400" dirty="0">
              <a:cs typeface="微软雅黑" panose="020B0503020204020204" pitchFamily="34" charset="-122"/>
            </a:endParaRPr>
          </a:p>
          <a:p>
            <a:pPr algn="just">
              <a:lnSpc>
                <a:spcPts val="4000"/>
              </a:lnSpc>
              <a:buClrTx/>
              <a:buSzTx/>
            </a:pPr>
            <a:r>
              <a:rPr lang="zh-CN" altLang="en-US" sz="2400" dirty="0">
                <a:cs typeface="微软雅黑" panose="020B0503020204020204" pitchFamily="34" charset="-122"/>
                <a:sym typeface="+mn-ea"/>
              </a:rPr>
              <a:t>如果所要查询的主机也处在本地 ISP 的管辖范围，则本地域名字服务器就立即能进行域名解析，返回</a:t>
            </a:r>
            <a:r>
              <a:rPr lang="en-US" altLang="zh-CN" sz="2400" dirty="0">
                <a:cs typeface="微软雅黑" panose="020B0503020204020204" pitchFamily="34" charset="-122"/>
                <a:sym typeface="+mn-ea"/>
              </a:rPr>
              <a:t>IP</a:t>
            </a:r>
            <a:r>
              <a:rPr lang="zh-CN" altLang="en-US" sz="2400" dirty="0">
                <a:cs typeface="微软雅黑" panose="020B0503020204020204" pitchFamily="34" charset="-122"/>
                <a:sym typeface="+mn-ea"/>
              </a:rPr>
              <a:t>。否则就需要再以此字去询问其他的域名服务器</a:t>
            </a:r>
            <a:endParaRPr lang="zh-CN" altLang="en-US" sz="2400" dirty="0">
              <a:cs typeface="微软雅黑" panose="020B0503020204020204" pitchFamily="34" charset="-122"/>
            </a:endParaRPr>
          </a:p>
          <a:p>
            <a:pPr algn="just">
              <a:lnSpc>
                <a:spcPts val="4000"/>
              </a:lnSpc>
              <a:buClrTx/>
              <a:buSzTx/>
            </a:pPr>
            <a:r>
              <a:rPr lang="zh-CN" altLang="en-US" sz="2400" dirty="0">
                <a:cs typeface="微软雅黑" panose="020B0503020204020204" pitchFamily="34" charset="-122"/>
                <a:sym typeface="+mn-ea"/>
              </a:rPr>
              <a:t>实际部署中，解析请求路径上的本地域名服务器可能有多个</a:t>
            </a:r>
            <a:endParaRPr lang="zh-CN" altLang="en-US" dirty="0"/>
          </a:p>
        </p:txBody>
      </p:sp>
    </p:spTree>
    <p:extLst>
      <p:ext uri="{BB962C8B-B14F-4D97-AF65-F5344CB8AC3E}">
        <p14:creationId xmlns:p14="http://schemas.microsoft.com/office/powerpoint/2010/main" val="166175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613D0E7-5FD3-4377-9CAD-60E811002156}"/>
              </a:ext>
            </a:extLst>
          </p:cNvPr>
          <p:cNvSpPr>
            <a:spLocks noGrp="1"/>
          </p:cNvSpPr>
          <p:nvPr>
            <p:ph idx="1"/>
          </p:nvPr>
        </p:nvSpPr>
        <p:spPr>
          <a:xfrm>
            <a:off x="660400" y="1130300"/>
            <a:ext cx="5864510" cy="4828540"/>
          </a:xfrm>
        </p:spPr>
        <p:txBody>
          <a:bodyPr>
            <a:normAutofit/>
          </a:bodyPr>
          <a:lstStyle/>
          <a:p>
            <a:pPr algn="just">
              <a:lnSpc>
                <a:spcPct val="150000"/>
              </a:lnSpc>
              <a:spcBef>
                <a:spcPct val="10000"/>
              </a:spcBef>
            </a:pPr>
            <a:r>
              <a:rPr lang="zh-CN" altLang="en-US" sz="2400" dirty="0">
                <a:cs typeface="微软雅黑" panose="020B0503020204020204" pitchFamily="34" charset="-122"/>
                <a:sym typeface="+mn-ea"/>
              </a:rPr>
              <a:t>当某一应用进程需要进行域名解析时，该应用进程将域名放在DNS请求报文（</a:t>
            </a:r>
            <a:r>
              <a:rPr kumimoji="1" lang="en-US" altLang="zh-CN" sz="2400" noProof="0" dirty="0" err="1">
                <a:ln>
                  <a:noFill/>
                </a:ln>
                <a:solidFill>
                  <a:srgbClr val="FF0000"/>
                </a:solidFill>
                <a:effectLst/>
                <a:uLnTx/>
                <a:uFillTx/>
                <a:cs typeface="微软雅黑" panose="020B0503020204020204" pitchFamily="34" charset="-122"/>
                <a:sym typeface="+mn-ea"/>
              </a:rPr>
              <a:t>UDP数据报</a:t>
            </a:r>
            <a:r>
              <a:rPr kumimoji="1" lang="en-US" altLang="zh-CN" sz="2400" noProof="0" dirty="0">
                <a:ln>
                  <a:noFill/>
                </a:ln>
                <a:solidFill>
                  <a:srgbClr val="FF0000"/>
                </a:solidFill>
                <a:effectLst/>
                <a:uLnTx/>
                <a:uFillTx/>
                <a:cs typeface="微软雅黑" panose="020B0503020204020204" pitchFamily="34" charset="-122"/>
                <a:sym typeface="+mn-ea"/>
              </a:rPr>
              <a:t>, 端口号为53</a:t>
            </a:r>
            <a:r>
              <a:rPr lang="zh-CN" altLang="en-US" sz="2400" dirty="0">
                <a:cs typeface="微软雅黑" panose="020B0503020204020204" pitchFamily="34" charset="-122"/>
                <a:sym typeface="+mn-ea"/>
              </a:rPr>
              <a:t>）发给本地域名服务器（使用UDP是为了减少开销）。</a:t>
            </a:r>
            <a:endParaRPr lang="en-US" altLang="zh-CN" sz="2400" dirty="0">
              <a:cs typeface="微软雅黑" panose="020B0503020204020204" pitchFamily="34" charset="-122"/>
              <a:sym typeface="+mn-ea"/>
            </a:endParaRPr>
          </a:p>
          <a:p>
            <a:pPr algn="just">
              <a:lnSpc>
                <a:spcPct val="150000"/>
              </a:lnSpc>
              <a:spcBef>
                <a:spcPct val="10000"/>
              </a:spcBef>
            </a:pPr>
            <a:r>
              <a:rPr lang="zh-CN" altLang="en-US" sz="2400" dirty="0">
                <a:cs typeface="微软雅黑" panose="020B0503020204020204" pitchFamily="34" charset="-122"/>
                <a:sym typeface="+mn-ea"/>
              </a:rPr>
              <a:t>本地域名服务器查找域名后, 将对应IP地址放在应答报文中返回给应用进程</a:t>
            </a:r>
            <a:endParaRPr lang="zh-CN" altLang="en-US" sz="2400" b="1" dirty="0">
              <a:solidFill>
                <a:schemeClr val="accent5">
                  <a:lumMod val="75000"/>
                </a:schemeClr>
              </a:solidFill>
              <a:cs typeface="微软雅黑" panose="020B0503020204020204" pitchFamily="34" charset="-122"/>
            </a:endParaRPr>
          </a:p>
        </p:txBody>
      </p:sp>
      <p:sp>
        <p:nvSpPr>
          <p:cNvPr id="2" name="标题 1"/>
          <p:cNvSpPr>
            <a:spLocks noGrp="1"/>
          </p:cNvSpPr>
          <p:nvPr>
            <p:ph type="title"/>
          </p:nvPr>
        </p:nvSpPr>
        <p:spPr/>
        <p:txBody>
          <a:bodyPr>
            <a:normAutofit/>
          </a:bodyPr>
          <a:lstStyle/>
          <a:p>
            <a:r>
              <a:rPr lang="zh-CN" altLang="en-US" sz="3200" dirty="0">
                <a:sym typeface="+mn-ea"/>
              </a:rPr>
              <a:t>域名解析过程</a:t>
            </a:r>
            <a:r>
              <a:rPr lang="en-US" altLang="zh-CN" sz="3200" dirty="0">
                <a:sym typeface="+mn-ea"/>
              </a:rPr>
              <a:t>——</a:t>
            </a:r>
            <a:r>
              <a:rPr lang="zh-CN" altLang="en-US" sz="3200" dirty="0">
                <a:sym typeface="+mn-ea"/>
              </a:rPr>
              <a:t>本地解析</a:t>
            </a:r>
            <a:endParaRPr lang="zh-CN" altLang="en-US" sz="3200" dirty="0"/>
          </a:p>
        </p:txBody>
      </p:sp>
      <p:grpSp>
        <p:nvGrpSpPr>
          <p:cNvPr id="28" name="组合 27">
            <a:extLst>
              <a:ext uri="{FF2B5EF4-FFF2-40B4-BE49-F238E27FC236}">
                <a16:creationId xmlns:a16="http://schemas.microsoft.com/office/drawing/2014/main" id="{6191C73B-9996-4E2A-BBC5-833309EF44C0}"/>
              </a:ext>
            </a:extLst>
          </p:cNvPr>
          <p:cNvGrpSpPr/>
          <p:nvPr/>
        </p:nvGrpSpPr>
        <p:grpSpPr>
          <a:xfrm>
            <a:off x="7256483" y="1573443"/>
            <a:ext cx="3905662" cy="3307732"/>
            <a:chOff x="1221751" y="1795270"/>
            <a:chExt cx="3354950" cy="2777701"/>
          </a:xfrm>
        </p:grpSpPr>
        <p:cxnSp>
          <p:nvCxnSpPr>
            <p:cNvPr id="29" name="连接符: 肘形 28">
              <a:extLst>
                <a:ext uri="{FF2B5EF4-FFF2-40B4-BE49-F238E27FC236}">
                  <a16:creationId xmlns:a16="http://schemas.microsoft.com/office/drawing/2014/main" id="{216B66D9-067D-41B0-B883-D87D1C8240F9}"/>
                </a:ext>
              </a:extLst>
            </p:cNvPr>
            <p:cNvCxnSpPr>
              <a:cxnSpLocks/>
            </p:cNvCxnSpPr>
            <p:nvPr/>
          </p:nvCxnSpPr>
          <p:spPr>
            <a:xfrm rot="10800000">
              <a:off x="2029569" y="2337742"/>
              <a:ext cx="396000" cy="424935"/>
            </a:xfrm>
            <a:prstGeom prst="bentConnector3">
              <a:avLst>
                <a:gd name="adj1" fmla="val 192682"/>
              </a:avLst>
            </a:prstGeom>
            <a:ln w="28575">
              <a:solidFill>
                <a:srgbClr val="003659"/>
              </a:solidFill>
              <a:tailEnd type="triangle"/>
            </a:ln>
          </p:spPr>
          <p:style>
            <a:lnRef idx="1">
              <a:schemeClr val="accent1"/>
            </a:lnRef>
            <a:fillRef idx="0">
              <a:schemeClr val="accent1"/>
            </a:fillRef>
            <a:effectRef idx="0">
              <a:schemeClr val="accent1"/>
            </a:effectRef>
            <a:fontRef idx="minor">
              <a:schemeClr val="tx1"/>
            </a:fontRef>
          </p:style>
        </p:cxnSp>
        <p:pic>
          <p:nvPicPr>
            <p:cNvPr id="30" name="图片 72" descr="交换机.png">
              <a:extLst>
                <a:ext uri="{FF2B5EF4-FFF2-40B4-BE49-F238E27FC236}">
                  <a16:creationId xmlns:a16="http://schemas.microsoft.com/office/drawing/2014/main" id="{A46151D8-3455-4C9A-9D72-2AE769E02DAF}"/>
                </a:ext>
              </a:extLst>
            </p:cNvPr>
            <p:cNvPicPr>
              <a:picLocks noChangeAspect="1"/>
            </p:cNvPicPr>
            <p:nvPr/>
          </p:nvPicPr>
          <p:blipFill>
            <a:blip r:embed="rId3" cstate="print"/>
            <a:stretch>
              <a:fillRect/>
            </a:stretch>
          </p:blipFill>
          <p:spPr>
            <a:xfrm>
              <a:off x="2033476" y="2159761"/>
              <a:ext cx="459599" cy="778545"/>
            </a:xfrm>
            <a:prstGeom prst="rect">
              <a:avLst/>
            </a:prstGeom>
          </p:spPr>
        </p:pic>
        <p:pic>
          <p:nvPicPr>
            <p:cNvPr id="31" name="图形 30">
              <a:extLst>
                <a:ext uri="{FF2B5EF4-FFF2-40B4-BE49-F238E27FC236}">
                  <a16:creationId xmlns:a16="http://schemas.microsoft.com/office/drawing/2014/main" id="{98892EA1-9BD3-473F-84BC-56353D31C1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53075" y="2251254"/>
              <a:ext cx="625406" cy="572084"/>
            </a:xfrm>
            <a:prstGeom prst="rect">
              <a:avLst/>
            </a:prstGeom>
          </p:spPr>
        </p:pic>
        <p:sp>
          <p:nvSpPr>
            <p:cNvPr id="32" name="文本框 34830">
              <a:extLst>
                <a:ext uri="{FF2B5EF4-FFF2-40B4-BE49-F238E27FC236}">
                  <a16:creationId xmlns:a16="http://schemas.microsoft.com/office/drawing/2014/main" id="{DA53F148-C4F8-4DC8-ADF3-0F906A2A5D58}"/>
                </a:ext>
              </a:extLst>
            </p:cNvPr>
            <p:cNvSpPr txBox="1">
              <a:spLocks noChangeArrowheads="1"/>
            </p:cNvSpPr>
            <p:nvPr/>
          </p:nvSpPr>
          <p:spPr bwMode="auto">
            <a:xfrm flipH="1">
              <a:off x="1583145" y="1796382"/>
              <a:ext cx="1435374" cy="28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本地域名服务器</a:t>
              </a:r>
            </a:p>
          </p:txBody>
        </p:sp>
        <p:cxnSp>
          <p:nvCxnSpPr>
            <p:cNvPr id="33" name="直接箭头连接符 32">
              <a:extLst>
                <a:ext uri="{FF2B5EF4-FFF2-40B4-BE49-F238E27FC236}">
                  <a16:creationId xmlns:a16="http://schemas.microsoft.com/office/drawing/2014/main" id="{B9EA4237-B8BE-410E-9F82-E967FBAC781E}"/>
                </a:ext>
              </a:extLst>
            </p:cNvPr>
            <p:cNvCxnSpPr>
              <a:cxnSpLocks/>
            </p:cNvCxnSpPr>
            <p:nvPr/>
          </p:nvCxnSpPr>
          <p:spPr>
            <a:xfrm flipV="1">
              <a:off x="2493075" y="2641543"/>
              <a:ext cx="126000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61DF5CD-3947-433D-8AB7-B7E8746512F3}"/>
                </a:ext>
              </a:extLst>
            </p:cNvPr>
            <p:cNvCxnSpPr>
              <a:cxnSpLocks/>
            </p:cNvCxnSpPr>
            <p:nvPr/>
          </p:nvCxnSpPr>
          <p:spPr>
            <a:xfrm flipH="1">
              <a:off x="2462009" y="2498523"/>
              <a:ext cx="126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文本框 34830">
              <a:extLst>
                <a:ext uri="{FF2B5EF4-FFF2-40B4-BE49-F238E27FC236}">
                  <a16:creationId xmlns:a16="http://schemas.microsoft.com/office/drawing/2014/main" id="{F2C73B2D-BAAE-4837-A57A-FEBE01B39749}"/>
                </a:ext>
              </a:extLst>
            </p:cNvPr>
            <p:cNvSpPr txBox="1">
              <a:spLocks noChangeArrowheads="1"/>
            </p:cNvSpPr>
            <p:nvPr/>
          </p:nvSpPr>
          <p:spPr bwMode="auto">
            <a:xfrm flipH="1">
              <a:off x="1641086" y="2395144"/>
              <a:ext cx="354729" cy="28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600" dirty="0">
                  <a:latin typeface="微软雅黑" panose="020B0503020204020204" pitchFamily="34" charset="-122"/>
                  <a:ea typeface="微软雅黑" panose="020B0503020204020204" pitchFamily="34" charset="-122"/>
                </a:rPr>
                <a:t>6</a:t>
              </a:r>
              <a:endParaRPr lang="zh-CN" altLang="en-US" sz="1600" dirty="0">
                <a:latin typeface="微软雅黑" panose="020B0503020204020204" pitchFamily="34" charset="-122"/>
                <a:ea typeface="微软雅黑" panose="020B0503020204020204" pitchFamily="34" charset="-122"/>
              </a:endParaRPr>
            </a:p>
          </p:txBody>
        </p:sp>
        <p:sp>
          <p:nvSpPr>
            <p:cNvPr id="36" name="文本框 34830">
              <a:extLst>
                <a:ext uri="{FF2B5EF4-FFF2-40B4-BE49-F238E27FC236}">
                  <a16:creationId xmlns:a16="http://schemas.microsoft.com/office/drawing/2014/main" id="{29A21D5D-0AFA-4419-BC4D-81272B9D509A}"/>
                </a:ext>
              </a:extLst>
            </p:cNvPr>
            <p:cNvSpPr txBox="1">
              <a:spLocks noChangeArrowheads="1"/>
            </p:cNvSpPr>
            <p:nvPr/>
          </p:nvSpPr>
          <p:spPr bwMode="auto">
            <a:xfrm flipH="1">
              <a:off x="2841155" y="2644107"/>
              <a:ext cx="354729" cy="28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600" dirty="0">
                  <a:latin typeface="微软雅黑" panose="020B0503020204020204" pitchFamily="34" charset="-122"/>
                  <a:ea typeface="微软雅黑" panose="020B0503020204020204" pitchFamily="34" charset="-122"/>
                </a:rPr>
                <a:t>7</a:t>
              </a:r>
              <a:endParaRPr lang="zh-CN" altLang="en-US" sz="1600" dirty="0">
                <a:latin typeface="微软雅黑" panose="020B0503020204020204" pitchFamily="34" charset="-122"/>
                <a:ea typeface="微软雅黑" panose="020B0503020204020204" pitchFamily="34" charset="-122"/>
              </a:endParaRPr>
            </a:p>
          </p:txBody>
        </p:sp>
        <p:sp>
          <p:nvSpPr>
            <p:cNvPr id="37" name="文本框 34830">
              <a:extLst>
                <a:ext uri="{FF2B5EF4-FFF2-40B4-BE49-F238E27FC236}">
                  <a16:creationId xmlns:a16="http://schemas.microsoft.com/office/drawing/2014/main" id="{7917F3EC-A30B-43BB-A514-8857104B5626}"/>
                </a:ext>
              </a:extLst>
            </p:cNvPr>
            <p:cNvSpPr txBox="1">
              <a:spLocks noChangeArrowheads="1"/>
            </p:cNvSpPr>
            <p:nvPr/>
          </p:nvSpPr>
          <p:spPr bwMode="auto">
            <a:xfrm flipH="1">
              <a:off x="1750178" y="3421009"/>
              <a:ext cx="354729" cy="28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600" dirty="0">
                  <a:latin typeface="微软雅黑" panose="020B0503020204020204" pitchFamily="34" charset="-122"/>
                  <a:ea typeface="微软雅黑" panose="020B0503020204020204" pitchFamily="34" charset="-122"/>
                </a:rPr>
                <a:t>3</a:t>
              </a:r>
              <a:endParaRPr lang="zh-CN" altLang="en-US" sz="1600" dirty="0">
                <a:latin typeface="微软雅黑" panose="020B0503020204020204" pitchFamily="34" charset="-122"/>
                <a:ea typeface="微软雅黑" panose="020B0503020204020204" pitchFamily="34" charset="-122"/>
              </a:endParaRPr>
            </a:p>
          </p:txBody>
        </p:sp>
        <p:sp>
          <p:nvSpPr>
            <p:cNvPr id="38" name="文本框 34830">
              <a:extLst>
                <a:ext uri="{FF2B5EF4-FFF2-40B4-BE49-F238E27FC236}">
                  <a16:creationId xmlns:a16="http://schemas.microsoft.com/office/drawing/2014/main" id="{E4C531DA-B13A-40BD-A981-19ACF24A5C0B}"/>
                </a:ext>
              </a:extLst>
            </p:cNvPr>
            <p:cNvSpPr txBox="1">
              <a:spLocks noChangeArrowheads="1"/>
            </p:cNvSpPr>
            <p:nvPr/>
          </p:nvSpPr>
          <p:spPr bwMode="auto">
            <a:xfrm flipH="1">
              <a:off x="2490833" y="2894000"/>
              <a:ext cx="354729" cy="28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600" dirty="0">
                  <a:latin typeface="微软雅黑" panose="020B0503020204020204" pitchFamily="34" charset="-122"/>
                  <a:ea typeface="微软雅黑" panose="020B0503020204020204" pitchFamily="34" charset="-122"/>
                </a:rPr>
                <a:t>4</a:t>
              </a:r>
              <a:endParaRPr lang="zh-CN" altLang="en-US" sz="1600" dirty="0">
                <a:latin typeface="微软雅黑" panose="020B0503020204020204" pitchFamily="34" charset="-122"/>
                <a:ea typeface="微软雅黑" panose="020B0503020204020204" pitchFamily="34" charset="-122"/>
              </a:endParaRPr>
            </a:p>
          </p:txBody>
        </p:sp>
        <p:pic>
          <p:nvPicPr>
            <p:cNvPr id="39" name="图形 38">
              <a:extLst>
                <a:ext uri="{FF2B5EF4-FFF2-40B4-BE49-F238E27FC236}">
                  <a16:creationId xmlns:a16="http://schemas.microsoft.com/office/drawing/2014/main" id="{A49C9726-C9A8-4ED9-A118-300B198EA2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79182" y="3648365"/>
              <a:ext cx="499686" cy="608004"/>
            </a:xfrm>
            <a:prstGeom prst="rect">
              <a:avLst/>
            </a:prstGeom>
          </p:spPr>
        </p:pic>
        <p:sp>
          <p:nvSpPr>
            <p:cNvPr id="40" name="流程图: 直接访问存储器 39">
              <a:extLst>
                <a:ext uri="{FF2B5EF4-FFF2-40B4-BE49-F238E27FC236}">
                  <a16:creationId xmlns:a16="http://schemas.microsoft.com/office/drawing/2014/main" id="{73CC00BA-0623-47D5-B705-149301F1AD6C}"/>
                </a:ext>
              </a:extLst>
            </p:cNvPr>
            <p:cNvSpPr/>
            <p:nvPr/>
          </p:nvSpPr>
          <p:spPr>
            <a:xfrm>
              <a:off x="2761096" y="3773055"/>
              <a:ext cx="447964" cy="415636"/>
            </a:xfrm>
            <a:prstGeom prst="flowChartMagneticDrum">
              <a:avLst/>
            </a:prstGeom>
            <a:noFill/>
            <a:ln w="28575">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41" name="连接符: 肘形 40">
              <a:extLst>
                <a:ext uri="{FF2B5EF4-FFF2-40B4-BE49-F238E27FC236}">
                  <a16:creationId xmlns:a16="http://schemas.microsoft.com/office/drawing/2014/main" id="{8170B4B8-D211-48BD-A027-DD4002186A9A}"/>
                </a:ext>
              </a:extLst>
            </p:cNvPr>
            <p:cNvCxnSpPr>
              <a:cxnSpLocks/>
              <a:stCxn id="30" idx="2"/>
            </p:cNvCxnSpPr>
            <p:nvPr/>
          </p:nvCxnSpPr>
          <p:spPr>
            <a:xfrm rot="5400000">
              <a:off x="1600333" y="2967001"/>
              <a:ext cx="691639" cy="634249"/>
            </a:xfrm>
            <a:prstGeom prst="bentConnector3">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2" name="连接符: 肘形 41">
              <a:extLst>
                <a:ext uri="{FF2B5EF4-FFF2-40B4-BE49-F238E27FC236}">
                  <a16:creationId xmlns:a16="http://schemas.microsoft.com/office/drawing/2014/main" id="{8D15404D-A0A8-42DE-93A4-4C30E38C5B5E}"/>
                </a:ext>
              </a:extLst>
            </p:cNvPr>
            <p:cNvCxnSpPr>
              <a:stCxn id="30" idx="2"/>
              <a:endCxn id="40" idx="0"/>
            </p:cNvCxnSpPr>
            <p:nvPr/>
          </p:nvCxnSpPr>
          <p:spPr>
            <a:xfrm rot="16200000" flipH="1">
              <a:off x="2206803" y="2994779"/>
              <a:ext cx="834749" cy="721802"/>
            </a:xfrm>
            <a:prstGeom prst="bentConnector3">
              <a:avLst>
                <a:gd name="adj1" fmla="val 41148"/>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54FA93D3-93D2-45BB-9DCB-7F03EF587D7F}"/>
                </a:ext>
              </a:extLst>
            </p:cNvPr>
            <p:cNvCxnSpPr/>
            <p:nvPr/>
          </p:nvCxnSpPr>
          <p:spPr>
            <a:xfrm flipH="1">
              <a:off x="1656733" y="3163455"/>
              <a:ext cx="46763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5E34D0E3-0198-45BD-81BD-DEA279273FCD}"/>
                </a:ext>
              </a:extLst>
            </p:cNvPr>
            <p:cNvCxnSpPr/>
            <p:nvPr/>
          </p:nvCxnSpPr>
          <p:spPr>
            <a:xfrm>
              <a:off x="1699491" y="3429000"/>
              <a:ext cx="4664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E05D437-E441-4483-90A4-159A15D0DFD6}"/>
                </a:ext>
              </a:extLst>
            </p:cNvPr>
            <p:cNvCxnSpPr/>
            <p:nvPr/>
          </p:nvCxnSpPr>
          <p:spPr>
            <a:xfrm flipH="1">
              <a:off x="2390362" y="3429000"/>
              <a:ext cx="46763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23A895F3-350C-4053-A933-4C11D8DCC461}"/>
                </a:ext>
              </a:extLst>
            </p:cNvPr>
            <p:cNvCxnSpPr/>
            <p:nvPr/>
          </p:nvCxnSpPr>
          <p:spPr>
            <a:xfrm>
              <a:off x="2438400" y="3165764"/>
              <a:ext cx="4664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7" name="文本框 34830">
              <a:extLst>
                <a:ext uri="{FF2B5EF4-FFF2-40B4-BE49-F238E27FC236}">
                  <a16:creationId xmlns:a16="http://schemas.microsoft.com/office/drawing/2014/main" id="{C7B7D213-0C70-44C8-9029-3A707171812E}"/>
                </a:ext>
              </a:extLst>
            </p:cNvPr>
            <p:cNvSpPr txBox="1">
              <a:spLocks noChangeArrowheads="1"/>
            </p:cNvSpPr>
            <p:nvPr/>
          </p:nvSpPr>
          <p:spPr bwMode="auto">
            <a:xfrm flipH="1">
              <a:off x="2857992" y="2204200"/>
              <a:ext cx="354729" cy="28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600" dirty="0">
                  <a:latin typeface="微软雅黑" panose="020B0503020204020204" pitchFamily="34" charset="-122"/>
                  <a:ea typeface="微软雅黑" panose="020B0503020204020204" pitchFamily="34" charset="-122"/>
                </a:rPr>
                <a:t>1</a:t>
              </a:r>
              <a:endParaRPr lang="zh-CN" altLang="en-US" sz="1600" dirty="0">
                <a:latin typeface="微软雅黑" panose="020B0503020204020204" pitchFamily="34" charset="-122"/>
                <a:ea typeface="微软雅黑" panose="020B0503020204020204" pitchFamily="34" charset="-122"/>
              </a:endParaRPr>
            </a:p>
          </p:txBody>
        </p:sp>
        <p:sp>
          <p:nvSpPr>
            <p:cNvPr id="48" name="文本框 34830">
              <a:extLst>
                <a:ext uri="{FF2B5EF4-FFF2-40B4-BE49-F238E27FC236}">
                  <a16:creationId xmlns:a16="http://schemas.microsoft.com/office/drawing/2014/main" id="{B027C9C0-650A-45D1-80E2-B90053990FD4}"/>
                </a:ext>
              </a:extLst>
            </p:cNvPr>
            <p:cNvSpPr txBox="1">
              <a:spLocks noChangeArrowheads="1"/>
            </p:cNvSpPr>
            <p:nvPr/>
          </p:nvSpPr>
          <p:spPr bwMode="auto">
            <a:xfrm flipH="1">
              <a:off x="1693214" y="2898795"/>
              <a:ext cx="354729" cy="28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600" dirty="0">
                  <a:latin typeface="微软雅黑" panose="020B0503020204020204" pitchFamily="34" charset="-122"/>
                  <a:ea typeface="微软雅黑" panose="020B0503020204020204" pitchFamily="34" charset="-122"/>
                </a:rPr>
                <a:t>2</a:t>
              </a:r>
              <a:endParaRPr lang="zh-CN" altLang="en-US" sz="1600" dirty="0">
                <a:latin typeface="微软雅黑" panose="020B0503020204020204" pitchFamily="34" charset="-122"/>
                <a:ea typeface="微软雅黑" panose="020B0503020204020204" pitchFamily="34" charset="-122"/>
              </a:endParaRPr>
            </a:p>
          </p:txBody>
        </p:sp>
        <p:sp>
          <p:nvSpPr>
            <p:cNvPr id="49" name="文本框 34830">
              <a:extLst>
                <a:ext uri="{FF2B5EF4-FFF2-40B4-BE49-F238E27FC236}">
                  <a16:creationId xmlns:a16="http://schemas.microsoft.com/office/drawing/2014/main" id="{4F33BEF1-FFA6-4CD5-B69C-30DD9D0263D2}"/>
                </a:ext>
              </a:extLst>
            </p:cNvPr>
            <p:cNvSpPr txBox="1">
              <a:spLocks noChangeArrowheads="1"/>
            </p:cNvSpPr>
            <p:nvPr/>
          </p:nvSpPr>
          <p:spPr bwMode="auto">
            <a:xfrm flipH="1">
              <a:off x="2443331" y="3421009"/>
              <a:ext cx="354729" cy="28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600" dirty="0">
                  <a:latin typeface="微软雅黑" panose="020B0503020204020204" pitchFamily="34" charset="-122"/>
                  <a:ea typeface="微软雅黑" panose="020B0503020204020204" pitchFamily="34" charset="-122"/>
                </a:rPr>
                <a:t>5</a:t>
              </a:r>
              <a:endParaRPr lang="zh-CN" altLang="en-US" sz="1600" dirty="0">
                <a:latin typeface="微软雅黑" panose="020B0503020204020204" pitchFamily="34" charset="-122"/>
                <a:ea typeface="微软雅黑" panose="020B0503020204020204" pitchFamily="34" charset="-122"/>
              </a:endParaRPr>
            </a:p>
          </p:txBody>
        </p:sp>
        <p:sp>
          <p:nvSpPr>
            <p:cNvPr id="50" name="文本框 34830">
              <a:extLst>
                <a:ext uri="{FF2B5EF4-FFF2-40B4-BE49-F238E27FC236}">
                  <a16:creationId xmlns:a16="http://schemas.microsoft.com/office/drawing/2014/main" id="{5F5A1D0D-B42E-4F98-9E65-C4B24E2EC0DD}"/>
                </a:ext>
              </a:extLst>
            </p:cNvPr>
            <p:cNvSpPr txBox="1">
              <a:spLocks noChangeArrowheads="1"/>
            </p:cNvSpPr>
            <p:nvPr/>
          </p:nvSpPr>
          <p:spPr bwMode="auto">
            <a:xfrm flipH="1">
              <a:off x="3738034" y="1795270"/>
              <a:ext cx="838667" cy="28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客户机</a:t>
              </a:r>
            </a:p>
          </p:txBody>
        </p:sp>
        <p:sp>
          <p:nvSpPr>
            <p:cNvPr id="51" name="文本框 34830">
              <a:extLst>
                <a:ext uri="{FF2B5EF4-FFF2-40B4-BE49-F238E27FC236}">
                  <a16:creationId xmlns:a16="http://schemas.microsoft.com/office/drawing/2014/main" id="{4BF0F16C-9942-4251-8DB9-AAAD816BE459}"/>
                </a:ext>
              </a:extLst>
            </p:cNvPr>
            <p:cNvSpPr txBox="1">
              <a:spLocks noChangeArrowheads="1"/>
            </p:cNvSpPr>
            <p:nvPr/>
          </p:nvSpPr>
          <p:spPr bwMode="auto">
            <a:xfrm flipH="1">
              <a:off x="1221751" y="4288667"/>
              <a:ext cx="1081181" cy="28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本域数据库</a:t>
              </a:r>
            </a:p>
          </p:txBody>
        </p:sp>
        <p:sp>
          <p:nvSpPr>
            <p:cNvPr id="52" name="文本框 34830">
              <a:extLst>
                <a:ext uri="{FF2B5EF4-FFF2-40B4-BE49-F238E27FC236}">
                  <a16:creationId xmlns:a16="http://schemas.microsoft.com/office/drawing/2014/main" id="{B62A470A-74B9-45EC-A1AE-60296C0B2E38}"/>
                </a:ext>
              </a:extLst>
            </p:cNvPr>
            <p:cNvSpPr txBox="1">
              <a:spLocks noChangeArrowheads="1"/>
            </p:cNvSpPr>
            <p:nvPr/>
          </p:nvSpPr>
          <p:spPr bwMode="auto">
            <a:xfrm flipH="1">
              <a:off x="2496967" y="4288667"/>
              <a:ext cx="838667" cy="28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缓存</a:t>
              </a:r>
            </a:p>
          </p:txBody>
        </p:sp>
      </p:grpSp>
    </p:spTree>
    <p:extLst>
      <p:ext uri="{BB962C8B-B14F-4D97-AF65-F5344CB8AC3E}">
        <p14:creationId xmlns:p14="http://schemas.microsoft.com/office/powerpoint/2010/main" val="541752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ym typeface="+mn-ea"/>
              </a:rPr>
              <a:t>域名解析过程</a:t>
            </a:r>
            <a:endParaRPr lang="zh-CN" altLang="en-US" sz="3200" dirty="0"/>
          </a:p>
        </p:txBody>
      </p:sp>
      <p:sp>
        <p:nvSpPr>
          <p:cNvPr id="3" name="内容占位符 2">
            <a:extLst>
              <a:ext uri="{FF2B5EF4-FFF2-40B4-BE49-F238E27FC236}">
                <a16:creationId xmlns:a16="http://schemas.microsoft.com/office/drawing/2014/main" id="{1613D0E7-5FD3-4377-9CAD-60E811002156}"/>
              </a:ext>
            </a:extLst>
          </p:cNvPr>
          <p:cNvSpPr>
            <a:spLocks noGrp="1"/>
          </p:cNvSpPr>
          <p:nvPr>
            <p:ph idx="1"/>
          </p:nvPr>
        </p:nvSpPr>
        <p:spPr/>
        <p:txBody>
          <a:bodyPr/>
          <a:lstStyle/>
          <a:p>
            <a:pPr algn="just">
              <a:lnSpc>
                <a:spcPct val="150000"/>
              </a:lnSpc>
              <a:spcBef>
                <a:spcPct val="10000"/>
              </a:spcBef>
            </a:pPr>
            <a:r>
              <a:rPr lang="zh-CN" altLang="en-US" sz="2400" dirty="0">
                <a:cs typeface="微软雅黑" panose="020B0503020204020204" pitchFamily="34" charset="-122"/>
                <a:sym typeface="+mn-ea"/>
              </a:rPr>
              <a:t>域名查询有</a:t>
            </a:r>
            <a:r>
              <a:rPr kumimoji="1" lang="en-US" altLang="zh-CN" sz="2400" noProof="0" dirty="0" err="1">
                <a:ln>
                  <a:noFill/>
                </a:ln>
                <a:solidFill>
                  <a:srgbClr val="FF0000"/>
                </a:solidFill>
                <a:effectLst/>
                <a:uLnTx/>
                <a:uFillTx/>
                <a:cs typeface="微软雅黑" panose="020B0503020204020204" pitchFamily="34" charset="-122"/>
                <a:sym typeface="+mn-ea"/>
              </a:rPr>
              <a:t>递归查询</a:t>
            </a:r>
            <a:r>
              <a:rPr lang="zh-CN" altLang="en-US" sz="2400" dirty="0">
                <a:cs typeface="微软雅黑" panose="020B0503020204020204" pitchFamily="34" charset="-122"/>
                <a:sym typeface="+mn-ea"/>
              </a:rPr>
              <a:t>(recursive query)和</a:t>
            </a:r>
            <a:r>
              <a:rPr kumimoji="1" lang="en-US" altLang="zh-CN" sz="2400" noProof="0" dirty="0" err="1">
                <a:ln>
                  <a:noFill/>
                </a:ln>
                <a:solidFill>
                  <a:srgbClr val="FF0000"/>
                </a:solidFill>
                <a:effectLst/>
                <a:uLnTx/>
                <a:uFillTx/>
                <a:cs typeface="微软雅黑" panose="020B0503020204020204" pitchFamily="34" charset="-122"/>
                <a:sym typeface="+mn-ea"/>
              </a:rPr>
              <a:t>迭代查询</a:t>
            </a:r>
            <a:r>
              <a:rPr lang="zh-CN" altLang="en-US" sz="2400" dirty="0">
                <a:cs typeface="微软雅黑" panose="020B0503020204020204" pitchFamily="34" charset="-122"/>
                <a:sym typeface="+mn-ea"/>
              </a:rPr>
              <a:t>(或循环查询，iterative query)两种方式</a:t>
            </a:r>
            <a:endParaRPr lang="zh-CN" altLang="en-US" sz="2400" dirty="0">
              <a:cs typeface="微软雅黑" panose="020B0503020204020204" pitchFamily="34" charset="-122"/>
            </a:endParaRPr>
          </a:p>
          <a:p>
            <a:pPr lvl="1" algn="just">
              <a:lnSpc>
                <a:spcPct val="150000"/>
              </a:lnSpc>
            </a:pPr>
            <a:r>
              <a:rPr kumimoji="1" lang="en-US" altLang="zh-CN" noProof="0" dirty="0" err="1">
                <a:ln>
                  <a:noFill/>
                </a:ln>
                <a:solidFill>
                  <a:srgbClr val="FF0000"/>
                </a:solidFill>
                <a:effectLst/>
                <a:uLnTx/>
                <a:uFillTx/>
                <a:cs typeface="微软雅黑" panose="020B0503020204020204" pitchFamily="34" charset="-122"/>
                <a:sym typeface="+mn-ea"/>
              </a:rPr>
              <a:t>主机向本地域名</a:t>
            </a:r>
            <a:r>
              <a:rPr kumimoji="1" lang="zh-CN" altLang="en-US" noProof="0" dirty="0">
                <a:ln>
                  <a:noFill/>
                </a:ln>
                <a:solidFill>
                  <a:srgbClr val="FF0000"/>
                </a:solidFill>
                <a:effectLst/>
                <a:uLnTx/>
                <a:uFillTx/>
                <a:cs typeface="微软雅黑" panose="020B0503020204020204" pitchFamily="34" charset="-122"/>
                <a:sym typeface="+mn-ea"/>
              </a:rPr>
              <a:t>字</a:t>
            </a:r>
            <a:r>
              <a:rPr kumimoji="1" lang="en-US" altLang="zh-CN" noProof="0" dirty="0" err="1">
                <a:ln>
                  <a:noFill/>
                </a:ln>
                <a:solidFill>
                  <a:srgbClr val="FF0000"/>
                </a:solidFill>
                <a:effectLst/>
                <a:uLnTx/>
                <a:uFillTx/>
                <a:cs typeface="微软雅黑" panose="020B0503020204020204" pitchFamily="34" charset="-122"/>
                <a:sym typeface="+mn-ea"/>
              </a:rPr>
              <a:t>服务器</a:t>
            </a:r>
            <a:r>
              <a:rPr lang="zh-CN" altLang="en-US" dirty="0">
                <a:cs typeface="微软雅黑" panose="020B0503020204020204" pitchFamily="34" charset="-122"/>
                <a:sym typeface="+mn-ea"/>
              </a:rPr>
              <a:t>的查询一般采用递归查询</a:t>
            </a:r>
            <a:endParaRPr lang="zh-CN" altLang="en-US" b="1" dirty="0">
              <a:solidFill>
                <a:schemeClr val="tx2">
                  <a:lumMod val="75000"/>
                </a:schemeClr>
              </a:solidFill>
              <a:cs typeface="微软雅黑" panose="020B0503020204020204" pitchFamily="34" charset="-122"/>
              <a:sym typeface="+mn-ea"/>
            </a:endParaRPr>
          </a:p>
          <a:p>
            <a:pPr lvl="1" algn="just">
              <a:lnSpc>
                <a:spcPct val="150000"/>
              </a:lnSpc>
            </a:pPr>
            <a:r>
              <a:rPr kumimoji="1" lang="en-US" altLang="zh-CN" noProof="0" dirty="0" err="1">
                <a:ln>
                  <a:noFill/>
                </a:ln>
                <a:solidFill>
                  <a:srgbClr val="FF0000"/>
                </a:solidFill>
                <a:effectLst/>
                <a:uLnTx/>
                <a:uFillTx/>
                <a:cs typeface="微软雅黑" panose="020B0503020204020204" pitchFamily="34" charset="-122"/>
                <a:sym typeface="+mn-ea"/>
              </a:rPr>
              <a:t>本地域名</a:t>
            </a:r>
            <a:r>
              <a:rPr kumimoji="1" lang="zh-CN" altLang="en-US" noProof="0" dirty="0">
                <a:ln>
                  <a:noFill/>
                </a:ln>
                <a:solidFill>
                  <a:srgbClr val="FF0000"/>
                </a:solidFill>
                <a:effectLst/>
                <a:uLnTx/>
                <a:uFillTx/>
                <a:cs typeface="微软雅黑" panose="020B0503020204020204" pitchFamily="34" charset="-122"/>
                <a:sym typeface="+mn-ea"/>
              </a:rPr>
              <a:t>字</a:t>
            </a:r>
            <a:r>
              <a:rPr kumimoji="1" lang="en-US" altLang="zh-CN" noProof="0" dirty="0" err="1">
                <a:ln>
                  <a:noFill/>
                </a:ln>
                <a:solidFill>
                  <a:srgbClr val="FF0000"/>
                </a:solidFill>
                <a:effectLst/>
                <a:uLnTx/>
                <a:uFillTx/>
                <a:cs typeface="微软雅黑" panose="020B0503020204020204" pitchFamily="34" charset="-122"/>
                <a:sym typeface="+mn-ea"/>
              </a:rPr>
              <a:t>服务器向根服务器</a:t>
            </a:r>
            <a:r>
              <a:rPr lang="zh-CN" altLang="en-US" dirty="0">
                <a:cs typeface="微软雅黑" panose="020B0503020204020204" pitchFamily="34" charset="-122"/>
                <a:sym typeface="+mn-ea"/>
              </a:rPr>
              <a:t>可以采用递归查询，但一般</a:t>
            </a:r>
            <a:r>
              <a:rPr kumimoji="1" lang="en-US" altLang="zh-CN" noProof="0" dirty="0" err="1">
                <a:ln>
                  <a:noFill/>
                </a:ln>
                <a:solidFill>
                  <a:srgbClr val="FF0000"/>
                </a:solidFill>
                <a:effectLst/>
                <a:uLnTx/>
                <a:uFillTx/>
                <a:cs typeface="微软雅黑" panose="020B0503020204020204" pitchFamily="34" charset="-122"/>
                <a:sym typeface="+mn-ea"/>
              </a:rPr>
              <a:t>优先采用迭代查询</a:t>
            </a:r>
            <a:endParaRPr lang="zh-CN" altLang="en-US" dirty="0">
              <a:solidFill>
                <a:srgbClr val="FF0000"/>
              </a:solidFill>
              <a:cs typeface="微软雅黑" panose="020B0503020204020204" pitchFamily="34" charset="-122"/>
              <a:sym typeface="+mn-ea"/>
            </a:endParaRPr>
          </a:p>
        </p:txBody>
      </p:sp>
    </p:spTree>
    <p:extLst>
      <p:ext uri="{BB962C8B-B14F-4D97-AF65-F5344CB8AC3E}">
        <p14:creationId xmlns:p14="http://schemas.microsoft.com/office/powerpoint/2010/main" val="3739545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sz="3200" dirty="0"/>
              <a:t>应用进程</a:t>
            </a:r>
            <a:r>
              <a:rPr kumimoji="1" lang="zh-CN" altLang="en-US" sz="3200" dirty="0"/>
              <a:t>间</a:t>
            </a:r>
            <a:r>
              <a:rPr kumimoji="1" lang="zh-CN" sz="3200" dirty="0"/>
              <a:t>通信方式</a:t>
            </a:r>
            <a:r>
              <a:rPr kumimoji="1" lang="zh-CN" altLang="en-US" sz="3200" dirty="0"/>
              <a:t>分类</a:t>
            </a:r>
            <a:endParaRPr kumimoji="1" lang="zh-CN" sz="3200" dirty="0"/>
          </a:p>
        </p:txBody>
      </p:sp>
      <p:sp>
        <p:nvSpPr>
          <p:cNvPr id="3" name="内容占位符 2">
            <a:extLst>
              <a:ext uri="{FF2B5EF4-FFF2-40B4-BE49-F238E27FC236}">
                <a16:creationId xmlns:a16="http://schemas.microsoft.com/office/drawing/2014/main" id="{1691EDAE-7B56-4B38-8605-F4D31695F9B3}"/>
              </a:ext>
            </a:extLst>
          </p:cNvPr>
          <p:cNvSpPr>
            <a:spLocks noGrp="1"/>
          </p:cNvSpPr>
          <p:nvPr>
            <p:ph idx="1"/>
          </p:nvPr>
        </p:nvSpPr>
        <p:spPr/>
        <p:txBody>
          <a:bodyPr/>
          <a:lstStyle/>
          <a:p>
            <a:r>
              <a:rPr lang="zh-CN" altLang="en-US" sz="2400" dirty="0">
                <a:cs typeface="微软雅黑" panose="020B0503020204020204" pitchFamily="34" charset="-122"/>
                <a:sym typeface="+mn-ea"/>
              </a:rPr>
              <a:t>位于不同主机上的进程间的通信有三种通信方式：</a:t>
            </a:r>
            <a:endParaRPr lang="en-US" altLang="zh-CN" sz="2400" dirty="0">
              <a:cs typeface="微软雅黑" panose="020B0503020204020204" pitchFamily="34" charset="-122"/>
              <a:sym typeface="+mn-ea"/>
            </a:endParaRPr>
          </a:p>
          <a:p>
            <a:pPr marL="768600" lvl="1" indent="-457200" algn="just">
              <a:lnSpc>
                <a:spcPct val="150000"/>
              </a:lnSpc>
              <a:spcBef>
                <a:spcPts val="1200"/>
              </a:spcBef>
            </a:pPr>
            <a:r>
              <a:rPr lang="en-US" altLang="zh-CN" dirty="0">
                <a:solidFill>
                  <a:srgbClr val="0000FF"/>
                </a:solidFill>
                <a:cs typeface="微软雅黑" panose="020B0503020204020204" pitchFamily="34" charset="-122"/>
                <a:sym typeface="+mn-ea"/>
              </a:rPr>
              <a:t>C/S</a:t>
            </a:r>
            <a:r>
              <a:rPr lang="zh-CN" altLang="en-US" dirty="0">
                <a:solidFill>
                  <a:srgbClr val="0000FF"/>
                </a:solidFill>
                <a:cs typeface="微软雅黑" panose="020B0503020204020204" pitchFamily="34" charset="-122"/>
                <a:sym typeface="+mn-ea"/>
              </a:rPr>
              <a:t>：</a:t>
            </a:r>
            <a:r>
              <a:rPr lang="en-US" altLang="zh-CN" dirty="0">
                <a:cs typeface="微软雅黑" panose="020B0503020204020204" pitchFamily="34" charset="-122"/>
                <a:sym typeface="+mn-ea"/>
              </a:rPr>
              <a:t>Client/Server</a:t>
            </a:r>
            <a:r>
              <a:rPr lang="zh-CN" altLang="en-US" dirty="0">
                <a:cs typeface="微软雅黑" panose="020B0503020204020204" pitchFamily="34" charset="-122"/>
                <a:sym typeface="+mn-ea"/>
              </a:rPr>
              <a:t>，客户</a:t>
            </a:r>
            <a:r>
              <a:rPr lang="en-US" altLang="zh-CN" dirty="0">
                <a:cs typeface="微软雅黑" panose="020B0503020204020204" pitchFamily="34" charset="-122"/>
                <a:sym typeface="+mn-ea"/>
              </a:rPr>
              <a:t>/</a:t>
            </a:r>
            <a:r>
              <a:rPr lang="zh-CN" altLang="en-US" dirty="0">
                <a:cs typeface="微软雅黑" panose="020B0503020204020204" pitchFamily="34" charset="-122"/>
                <a:sym typeface="+mn-ea"/>
              </a:rPr>
              <a:t>服务器方式</a:t>
            </a:r>
            <a:endParaRPr lang="en-US" altLang="zh-CN" dirty="0">
              <a:cs typeface="微软雅黑" panose="020B0503020204020204" pitchFamily="34" charset="-122"/>
              <a:sym typeface="+mn-ea"/>
            </a:endParaRPr>
          </a:p>
          <a:p>
            <a:pPr marL="768600" lvl="1" indent="-457200" algn="just">
              <a:lnSpc>
                <a:spcPct val="150000"/>
              </a:lnSpc>
            </a:pPr>
            <a:r>
              <a:rPr lang="en-US" altLang="zh-CN" dirty="0">
                <a:solidFill>
                  <a:srgbClr val="0000FF"/>
                </a:solidFill>
                <a:sym typeface="+mn-ea"/>
              </a:rPr>
              <a:t>B</a:t>
            </a:r>
            <a:r>
              <a:rPr lang="zh-CN" altLang="en-US" dirty="0">
                <a:solidFill>
                  <a:srgbClr val="0000FF"/>
                </a:solidFill>
                <a:sym typeface="+mn-ea"/>
              </a:rPr>
              <a:t>/S：</a:t>
            </a:r>
            <a:r>
              <a:rPr lang="en-US" altLang="zh-CN" dirty="0">
                <a:cs typeface="微软雅黑" panose="020B0503020204020204" pitchFamily="34" charset="-122"/>
                <a:sym typeface="+mn-ea"/>
              </a:rPr>
              <a:t>Browser/Server</a:t>
            </a:r>
            <a:r>
              <a:rPr lang="zh-CN" altLang="en-US" dirty="0">
                <a:cs typeface="微软雅黑" panose="020B0503020204020204" pitchFamily="34" charset="-122"/>
                <a:sym typeface="+mn-ea"/>
              </a:rPr>
              <a:t>，浏览器</a:t>
            </a:r>
            <a:r>
              <a:rPr lang="en-US" altLang="zh-CN" dirty="0">
                <a:cs typeface="微软雅黑" panose="020B0503020204020204" pitchFamily="34" charset="-122"/>
                <a:sym typeface="+mn-ea"/>
              </a:rPr>
              <a:t>/</a:t>
            </a:r>
            <a:r>
              <a:rPr lang="zh-CN" altLang="en-US" dirty="0">
                <a:cs typeface="微软雅黑" panose="020B0503020204020204" pitchFamily="34" charset="-122"/>
                <a:sym typeface="+mn-ea"/>
              </a:rPr>
              <a:t>服务器方式</a:t>
            </a:r>
            <a:endParaRPr lang="en-US" altLang="zh-CN" dirty="0">
              <a:cs typeface="微软雅黑" panose="020B0503020204020204" pitchFamily="34" charset="-122"/>
              <a:sym typeface="+mn-ea"/>
            </a:endParaRPr>
          </a:p>
          <a:p>
            <a:pPr marL="768600" lvl="1" indent="-457200" algn="just">
              <a:lnSpc>
                <a:spcPct val="150000"/>
              </a:lnSpc>
            </a:pPr>
            <a:r>
              <a:rPr lang="en-US" altLang="zh-CN" dirty="0">
                <a:solidFill>
                  <a:srgbClr val="0000FF"/>
                </a:solidFill>
                <a:sym typeface="+mn-ea"/>
              </a:rPr>
              <a:t>P2P</a:t>
            </a:r>
            <a:r>
              <a:rPr lang="zh-CN" altLang="en-US" dirty="0">
                <a:solidFill>
                  <a:srgbClr val="0000FF"/>
                </a:solidFill>
                <a:sym typeface="+mn-ea"/>
              </a:rPr>
              <a:t>：</a:t>
            </a:r>
            <a:r>
              <a:rPr kumimoji="1" lang="en-US" altLang="zh-CN" dirty="0">
                <a:cs typeface="微软雅黑" panose="020B0503020204020204" pitchFamily="34" charset="-122"/>
                <a:sym typeface="+mn-ea"/>
              </a:rPr>
              <a:t>Peer to Peer</a:t>
            </a:r>
            <a:r>
              <a:rPr kumimoji="1" lang="zh-CN" altLang="en-US" dirty="0">
                <a:cs typeface="微软雅黑" panose="020B0503020204020204" pitchFamily="34" charset="-122"/>
                <a:sym typeface="+mn-ea"/>
              </a:rPr>
              <a:t>，对等方式</a:t>
            </a:r>
          </a:p>
          <a:p>
            <a:endParaRPr lang="zh-CN" altLang="en-US" dirty="0"/>
          </a:p>
        </p:txBody>
      </p:sp>
    </p:spTree>
    <p:extLst>
      <p:ext uri="{BB962C8B-B14F-4D97-AF65-F5344CB8AC3E}">
        <p14:creationId xmlns:p14="http://schemas.microsoft.com/office/powerpoint/2010/main" val="218959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ym typeface="+mn-ea"/>
              </a:rPr>
              <a:t>域名解析过程：递归查询方法</a:t>
            </a:r>
            <a:endParaRPr lang="zh-CN" altLang="en-US" sz="3200" dirty="0"/>
          </a:p>
        </p:txBody>
      </p:sp>
      <p:sp>
        <p:nvSpPr>
          <p:cNvPr id="3" name="内容占位符 2">
            <a:extLst>
              <a:ext uri="{FF2B5EF4-FFF2-40B4-BE49-F238E27FC236}">
                <a16:creationId xmlns:a16="http://schemas.microsoft.com/office/drawing/2014/main" id="{2FA0B364-3503-488F-8BCC-0FFF8342490D}"/>
              </a:ext>
            </a:extLst>
          </p:cNvPr>
          <p:cNvSpPr>
            <a:spLocks noGrp="1"/>
          </p:cNvSpPr>
          <p:nvPr>
            <p:ph idx="1"/>
          </p:nvPr>
        </p:nvSpPr>
        <p:spPr>
          <a:xfrm>
            <a:off x="660400" y="1130300"/>
            <a:ext cx="4832335" cy="5003800"/>
          </a:xfrm>
        </p:spPr>
        <p:txBody>
          <a:bodyPr>
            <a:normAutofit/>
          </a:bodyPr>
          <a:lstStyle/>
          <a:p>
            <a:pPr marL="342900" lvl="1" indent="-342900" algn="just">
              <a:lnSpc>
                <a:spcPct val="150000"/>
              </a:lnSpc>
              <a:buFont typeface="Wingdings" panose="05000000000000000000" pitchFamily="2" charset="2"/>
              <a:buChar char="n"/>
            </a:pPr>
            <a:r>
              <a:rPr lang="zh-CN" altLang="en-US" sz="2400" dirty="0">
                <a:cs typeface="微软雅黑" panose="020B0503020204020204" pitchFamily="34" charset="-122"/>
                <a:sym typeface="+mn-ea"/>
              </a:rPr>
              <a:t>该域名服务器就以DNS客户的身份向下一步应查询的域名服务器发出查询请求，即</a:t>
            </a:r>
            <a:r>
              <a:rPr kumimoji="1" lang="en-US" altLang="zh-CN" sz="2400" noProof="0" dirty="0">
                <a:ln>
                  <a:noFill/>
                </a:ln>
                <a:solidFill>
                  <a:srgbClr val="FF0000"/>
                </a:solidFill>
                <a:effectLst/>
                <a:uLnTx/>
                <a:uFillTx/>
                <a:cs typeface="微软雅黑" panose="020B0503020204020204" pitchFamily="34" charset="-122"/>
                <a:sym typeface="+mn-ea"/>
              </a:rPr>
              <a:t>替</a:t>
            </a:r>
            <a:r>
              <a:rPr lang="zh-CN" altLang="en-US" sz="2400" dirty="0">
                <a:cs typeface="微软雅黑" panose="020B0503020204020204" pitchFamily="34" charset="-122"/>
                <a:sym typeface="+mn-ea"/>
              </a:rPr>
              <a:t>本地域名字服务器继续</a:t>
            </a:r>
            <a:r>
              <a:rPr kumimoji="1" lang="en-US" altLang="zh-CN" sz="2400" noProof="0" dirty="0" err="1">
                <a:ln>
                  <a:noFill/>
                </a:ln>
                <a:solidFill>
                  <a:srgbClr val="FF0000"/>
                </a:solidFill>
                <a:effectLst/>
                <a:uLnTx/>
                <a:uFillTx/>
                <a:cs typeface="微软雅黑" panose="020B0503020204020204" pitchFamily="34" charset="-122"/>
                <a:sym typeface="+mn-ea"/>
              </a:rPr>
              <a:t>查询</a:t>
            </a:r>
            <a:r>
              <a:rPr kumimoji="1" lang="zh-CN" altLang="en-US" sz="2400" dirty="0">
                <a:solidFill>
                  <a:srgbClr val="FF0000"/>
                </a:solidFill>
                <a:cs typeface="微软雅黑" panose="020B0503020204020204" pitchFamily="34" charset="-122"/>
                <a:sym typeface="+mn-ea"/>
              </a:rPr>
              <a:t>。</a:t>
            </a:r>
            <a:endParaRPr kumimoji="1" lang="en-US" altLang="zh-CN" sz="2400" dirty="0">
              <a:solidFill>
                <a:srgbClr val="FF0000"/>
              </a:solidFill>
              <a:cs typeface="微软雅黑" panose="020B0503020204020204" pitchFamily="34" charset="-122"/>
              <a:sym typeface="+mn-ea"/>
            </a:endParaRPr>
          </a:p>
          <a:p>
            <a:pPr marL="342900" lvl="1" indent="-342900" algn="just">
              <a:lnSpc>
                <a:spcPct val="150000"/>
              </a:lnSpc>
              <a:buFont typeface="Wingdings" panose="05000000000000000000" pitchFamily="2" charset="2"/>
              <a:buChar char="n"/>
            </a:pPr>
            <a:r>
              <a:rPr kumimoji="1" lang="zh-CN" altLang="en-US" sz="2400" dirty="0">
                <a:solidFill>
                  <a:srgbClr val="FF0000"/>
                </a:solidFill>
                <a:cs typeface="微软雅黑" panose="020B0503020204020204" pitchFamily="34" charset="-122"/>
                <a:sym typeface="+mn-ea"/>
              </a:rPr>
              <a:t>较少使用</a:t>
            </a:r>
            <a:endParaRPr lang="zh-CN" altLang="en-US" sz="2400" dirty="0">
              <a:solidFill>
                <a:srgbClr val="FF0000"/>
              </a:solidFill>
            </a:endParaRPr>
          </a:p>
        </p:txBody>
      </p:sp>
      <p:grpSp>
        <p:nvGrpSpPr>
          <p:cNvPr id="7" name="组合 6"/>
          <p:cNvGrpSpPr/>
          <p:nvPr/>
        </p:nvGrpSpPr>
        <p:grpSpPr>
          <a:xfrm>
            <a:off x="5335611" y="1307170"/>
            <a:ext cx="6810379" cy="4928531"/>
            <a:chOff x="5699500" y="1297755"/>
            <a:chExt cx="6493077" cy="4928252"/>
          </a:xfrm>
        </p:grpSpPr>
        <p:sp>
          <p:nvSpPr>
            <p:cNvPr id="8" name="矩形 32771"/>
            <p:cNvSpPr>
              <a:spLocks noChangeArrowheads="1"/>
            </p:cNvSpPr>
            <p:nvPr/>
          </p:nvSpPr>
          <p:spPr bwMode="auto">
            <a:xfrm flipH="1">
              <a:off x="7260996" y="1318392"/>
              <a:ext cx="3140075" cy="3065463"/>
            </a:xfrm>
            <a:prstGeom prst="rect">
              <a:avLst/>
            </a:prstGeom>
            <a:noFill/>
            <a:ln w="28575">
              <a:solidFill>
                <a:srgbClr val="FF0000"/>
              </a:solidFill>
              <a:prstDash val="dash"/>
              <a:miter lim="800000"/>
            </a:ln>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charset="0"/>
              </a:endParaRPr>
            </a:p>
          </p:txBody>
        </p:sp>
        <p:sp>
          <p:nvSpPr>
            <p:cNvPr id="11" name="文本框 32772"/>
            <p:cNvSpPr txBox="1">
              <a:spLocks noChangeArrowheads="1"/>
            </p:cNvSpPr>
            <p:nvPr/>
          </p:nvSpPr>
          <p:spPr bwMode="auto">
            <a:xfrm flipH="1">
              <a:off x="10168197" y="1483492"/>
              <a:ext cx="2023745" cy="706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a:latin typeface="微软雅黑" panose="020B0503020204020204" pitchFamily="34" charset="-122"/>
                  <a:ea typeface="微软雅黑" panose="020B0503020204020204" pitchFamily="34" charset="-122"/>
                  <a:cs typeface="Times New Roman" panose="02020603050405020304" charset="0"/>
                </a:rPr>
                <a:t>顶级域名服务器</a:t>
              </a:r>
            </a:p>
            <a:p>
              <a:pPr algn="ctr"/>
              <a:r>
                <a:rPr lang="en-US" altLang="zh-CN" sz="2000">
                  <a:latin typeface="微软雅黑" panose="020B0503020204020204" pitchFamily="34" charset="-122"/>
                  <a:ea typeface="微软雅黑" panose="020B0503020204020204" pitchFamily="34" charset="-122"/>
                  <a:cs typeface="Times New Roman" panose="02020603050405020304" charset="0"/>
                </a:rPr>
                <a:t>dns.com</a:t>
              </a:r>
            </a:p>
          </p:txBody>
        </p:sp>
        <p:sp>
          <p:nvSpPr>
            <p:cNvPr id="12" name="文本框 32773"/>
            <p:cNvSpPr txBox="1">
              <a:spLocks noChangeArrowheads="1"/>
            </p:cNvSpPr>
            <p:nvPr/>
          </p:nvSpPr>
          <p:spPr bwMode="auto">
            <a:xfrm flipH="1">
              <a:off x="10322451" y="3800464"/>
              <a:ext cx="1870126" cy="583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80000"/>
                </a:lnSpc>
              </a:pPr>
              <a:r>
                <a:rPr lang="zh-CN" altLang="en-US" sz="2000" dirty="0">
                  <a:latin typeface="微软雅黑" panose="020B0503020204020204" pitchFamily="34" charset="-122"/>
                  <a:ea typeface="微软雅黑" panose="020B0503020204020204" pitchFamily="34" charset="-122"/>
                  <a:cs typeface="Times New Roman" panose="02020603050405020304" charset="0"/>
                </a:rPr>
                <a:t>权限域名服务dns.abc.com</a:t>
              </a:r>
            </a:p>
          </p:txBody>
        </p:sp>
        <p:sp>
          <p:nvSpPr>
            <p:cNvPr id="17" name="文本框 32774"/>
            <p:cNvSpPr txBox="1">
              <a:spLocks noChangeArrowheads="1"/>
            </p:cNvSpPr>
            <p:nvPr/>
          </p:nvSpPr>
          <p:spPr bwMode="auto">
            <a:xfrm flipH="1">
              <a:off x="5699500" y="3564893"/>
              <a:ext cx="1603744" cy="82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80000"/>
                </a:lnSpc>
              </a:pPr>
              <a:r>
                <a:rPr kumimoji="1" lang="en-US" altLang="zh-CN" sz="2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本地域</a:t>
              </a:r>
            </a:p>
            <a:p>
              <a:pPr algn="ctr">
                <a:lnSpc>
                  <a:spcPct val="80000"/>
                </a:lnSpc>
              </a:pPr>
              <a:r>
                <a:rPr kumimoji="1" lang="en-US" altLang="zh-CN" sz="2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名</a:t>
              </a:r>
              <a:r>
                <a:rPr kumimoji="1" lang="zh-CN" altLang="en-US" sz="2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字</a:t>
              </a:r>
              <a:r>
                <a:rPr kumimoji="1" lang="en-US" altLang="zh-CN" sz="2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服务器</a:t>
              </a:r>
              <a:endParaRPr lang="zh-CN" altLang="en-US" sz="2000">
                <a:latin typeface="微软雅黑" panose="020B0503020204020204" pitchFamily="34" charset="-122"/>
                <a:ea typeface="微软雅黑" panose="020B0503020204020204" pitchFamily="34" charset="-122"/>
                <a:cs typeface="Times New Roman" panose="02020603050405020304" charset="0"/>
              </a:endParaRPr>
            </a:p>
            <a:p>
              <a:pPr algn="ctr">
                <a:lnSpc>
                  <a:spcPct val="80000"/>
                </a:lnSpc>
              </a:pPr>
              <a:r>
                <a:rPr lang="en-US" altLang="zh-CN" sz="2000">
                  <a:latin typeface="微软雅黑" panose="020B0503020204020204" pitchFamily="34" charset="-122"/>
                  <a:ea typeface="微软雅黑" panose="020B0503020204020204" pitchFamily="34" charset="-122"/>
                  <a:cs typeface="Times New Roman" panose="02020603050405020304" charset="0"/>
                </a:rPr>
                <a:t>dns.xyz.com</a:t>
              </a:r>
            </a:p>
          </p:txBody>
        </p:sp>
        <p:sp>
          <p:nvSpPr>
            <p:cNvPr id="19" name="文本框 32776"/>
            <p:cNvSpPr txBox="1">
              <a:spLocks noChangeArrowheads="1"/>
            </p:cNvSpPr>
            <p:nvPr/>
          </p:nvSpPr>
          <p:spPr bwMode="auto">
            <a:xfrm flipH="1">
              <a:off x="7065776" y="5888841"/>
              <a:ext cx="1465262" cy="337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80000"/>
                </a:lnSpc>
              </a:pPr>
              <a:r>
                <a:rPr lang="en-US" altLang="zh-CN" sz="2000" dirty="0">
                  <a:latin typeface="微软雅黑" panose="020B0503020204020204" pitchFamily="34" charset="-122"/>
                  <a:ea typeface="微软雅黑" panose="020B0503020204020204" pitchFamily="34" charset="-122"/>
                  <a:cs typeface="Times New Roman" panose="02020603050405020304" charset="0"/>
                </a:rPr>
                <a:t>m.xyz.com </a:t>
              </a:r>
            </a:p>
          </p:txBody>
        </p:sp>
        <p:sp>
          <p:nvSpPr>
            <p:cNvPr id="20" name="文本框 32777"/>
            <p:cNvSpPr txBox="1">
              <a:spLocks noChangeArrowheads="1"/>
            </p:cNvSpPr>
            <p:nvPr/>
          </p:nvSpPr>
          <p:spPr bwMode="auto">
            <a:xfrm flipH="1">
              <a:off x="6036691" y="1499355"/>
              <a:ext cx="1187218" cy="398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根服务器</a:t>
              </a:r>
            </a:p>
          </p:txBody>
        </p:sp>
        <p:grpSp>
          <p:nvGrpSpPr>
            <p:cNvPr id="23" name="组合 22"/>
            <p:cNvGrpSpPr/>
            <p:nvPr/>
          </p:nvGrpSpPr>
          <p:grpSpPr bwMode="auto">
            <a:xfrm>
              <a:off x="7777740" y="2459805"/>
              <a:ext cx="436562" cy="914400"/>
              <a:chOff x="0" y="0"/>
              <a:chExt cx="275" cy="576"/>
            </a:xfrm>
          </p:grpSpPr>
          <p:sp>
            <p:nvSpPr>
              <p:cNvPr id="24" name="文本框 32781"/>
              <p:cNvSpPr txBox="1">
                <a:spLocks noChangeArrowheads="1"/>
              </p:cNvSpPr>
              <p:nvPr/>
            </p:nvSpPr>
            <p:spPr bwMode="auto">
              <a:xfrm flipH="1">
                <a:off x="0" y="46"/>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latin typeface="微软雅黑" panose="020B0503020204020204" pitchFamily="34" charset="-122"/>
                    <a:ea typeface="微软雅黑" panose="020B0503020204020204" pitchFamily="34" charset="-122"/>
                  </a:rPr>
                  <a:t>⑦</a:t>
                </a:r>
              </a:p>
            </p:txBody>
          </p:sp>
          <p:sp>
            <p:nvSpPr>
              <p:cNvPr id="25" name="直接连接符 32782"/>
              <p:cNvSpPr>
                <a:spLocks noChangeShapeType="1"/>
              </p:cNvSpPr>
              <p:nvPr/>
            </p:nvSpPr>
            <p:spPr bwMode="auto">
              <a:xfrm rot="10800000" flipH="1" flipV="1">
                <a:off x="13" y="0"/>
                <a:ext cx="0" cy="576"/>
              </a:xfrm>
              <a:prstGeom prst="line">
                <a:avLst/>
              </a:prstGeom>
              <a:noFill/>
              <a:ln w="57150">
                <a:solidFill>
                  <a:schemeClr val="hlink"/>
                </a:solidFill>
                <a:prstDash val="sysDash"/>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6" name="组合 25"/>
            <p:cNvGrpSpPr/>
            <p:nvPr/>
          </p:nvGrpSpPr>
          <p:grpSpPr bwMode="auto">
            <a:xfrm>
              <a:off x="8034915" y="1693042"/>
              <a:ext cx="1592262" cy="398463"/>
              <a:chOff x="0" y="0"/>
              <a:chExt cx="1003" cy="251"/>
            </a:xfrm>
          </p:grpSpPr>
          <p:sp>
            <p:nvSpPr>
              <p:cNvPr id="27" name="文本框 32784"/>
              <p:cNvSpPr txBox="1">
                <a:spLocks noChangeArrowheads="1"/>
              </p:cNvSpPr>
              <p:nvPr/>
            </p:nvSpPr>
            <p:spPr bwMode="auto">
              <a:xfrm flipH="1">
                <a:off x="391" y="0"/>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latin typeface="微软雅黑" panose="020B0503020204020204" pitchFamily="34" charset="-122"/>
                    <a:ea typeface="微软雅黑" panose="020B0503020204020204" pitchFamily="34" charset="-122"/>
                  </a:rPr>
                  <a:t>③</a:t>
                </a:r>
              </a:p>
            </p:txBody>
          </p:sp>
          <p:sp>
            <p:nvSpPr>
              <p:cNvPr id="28" name="直接连接符 32785"/>
              <p:cNvSpPr>
                <a:spLocks noChangeShapeType="1"/>
              </p:cNvSpPr>
              <p:nvPr/>
            </p:nvSpPr>
            <p:spPr bwMode="auto">
              <a:xfrm rot="10800000" flipH="1">
                <a:off x="0" y="251"/>
                <a:ext cx="1003" cy="0"/>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1" name="组合 30"/>
            <p:cNvGrpSpPr/>
            <p:nvPr/>
          </p:nvGrpSpPr>
          <p:grpSpPr bwMode="auto">
            <a:xfrm>
              <a:off x="7282440" y="1297755"/>
              <a:ext cx="2233613" cy="2076450"/>
              <a:chOff x="0" y="0"/>
              <a:chExt cx="1407" cy="1308"/>
            </a:xfrm>
          </p:grpSpPr>
          <p:sp>
            <p:nvSpPr>
              <p:cNvPr id="32" name="文本框 32789"/>
              <p:cNvSpPr txBox="1">
                <a:spLocks noChangeArrowheads="1"/>
              </p:cNvSpPr>
              <p:nvPr/>
            </p:nvSpPr>
            <p:spPr bwMode="auto">
              <a:xfrm flipH="1">
                <a:off x="0" y="795"/>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latin typeface="微软雅黑" panose="020B0503020204020204" pitchFamily="34" charset="-122"/>
                    <a:ea typeface="微软雅黑" panose="020B0503020204020204" pitchFamily="34" charset="-122"/>
                  </a:rPr>
                  <a:t>②</a:t>
                </a:r>
              </a:p>
            </p:txBody>
          </p:sp>
          <p:sp>
            <p:nvSpPr>
              <p:cNvPr id="33" name="直接连接符 32790"/>
              <p:cNvSpPr>
                <a:spLocks noChangeShapeType="1"/>
              </p:cNvSpPr>
              <p:nvPr/>
            </p:nvSpPr>
            <p:spPr bwMode="auto">
              <a:xfrm rot="10800000" flipH="1">
                <a:off x="231" y="732"/>
                <a:ext cx="0" cy="576"/>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4" name="文本框 32791"/>
              <p:cNvSpPr txBox="1">
                <a:spLocks noChangeArrowheads="1"/>
              </p:cNvSpPr>
              <p:nvPr/>
            </p:nvSpPr>
            <p:spPr bwMode="auto">
              <a:xfrm flipH="1">
                <a:off x="494" y="0"/>
                <a:ext cx="91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kumimoji="1" lang="en-US" altLang="zh-CN" sz="24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递归查询</a:t>
                </a:r>
              </a:p>
            </p:txBody>
          </p:sp>
        </p:grpSp>
        <p:grpSp>
          <p:nvGrpSpPr>
            <p:cNvPr id="35" name="组合 34"/>
            <p:cNvGrpSpPr/>
            <p:nvPr/>
          </p:nvGrpSpPr>
          <p:grpSpPr bwMode="auto">
            <a:xfrm>
              <a:off x="6545840" y="4199705"/>
              <a:ext cx="1109662" cy="1138238"/>
              <a:chOff x="-102" y="-534"/>
              <a:chExt cx="699" cy="717"/>
            </a:xfrm>
          </p:grpSpPr>
          <p:sp>
            <p:nvSpPr>
              <p:cNvPr id="36" name="文本框 32793"/>
              <p:cNvSpPr txBox="1">
                <a:spLocks noChangeArrowheads="1"/>
              </p:cNvSpPr>
              <p:nvPr/>
            </p:nvSpPr>
            <p:spPr bwMode="auto">
              <a:xfrm flipH="1">
                <a:off x="-102" y="-334"/>
                <a:ext cx="436"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a:latin typeface="微软雅黑" panose="020B0503020204020204" pitchFamily="34" charset="-122"/>
                    <a:ea typeface="微软雅黑" panose="020B0503020204020204" pitchFamily="34" charset="-122"/>
                  </a:rPr>
                  <a:t>递归</a:t>
                </a:r>
              </a:p>
              <a:p>
                <a:pPr algn="ctr">
                  <a:lnSpc>
                    <a:spcPct val="90000"/>
                  </a:lnSpc>
                </a:pPr>
                <a:r>
                  <a:rPr lang="zh-CN" altLang="en-US" sz="2000">
                    <a:latin typeface="微软雅黑" panose="020B0503020204020204" pitchFamily="34" charset="-122"/>
                    <a:ea typeface="微软雅黑" panose="020B0503020204020204" pitchFamily="34" charset="-122"/>
                  </a:rPr>
                  <a:t>查询</a:t>
                </a:r>
              </a:p>
            </p:txBody>
          </p:sp>
          <p:sp>
            <p:nvSpPr>
              <p:cNvPr id="37" name="文本框 32794"/>
              <p:cNvSpPr txBox="1">
                <a:spLocks noChangeArrowheads="1"/>
              </p:cNvSpPr>
              <p:nvPr/>
            </p:nvSpPr>
            <p:spPr bwMode="auto">
              <a:xfrm flipH="1">
                <a:off x="317" y="-246"/>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latin typeface="微软雅黑" panose="020B0503020204020204" pitchFamily="34" charset="-122"/>
                    <a:ea typeface="微软雅黑" panose="020B0503020204020204" pitchFamily="34" charset="-122"/>
                  </a:rPr>
                  <a:t>①</a:t>
                </a:r>
              </a:p>
            </p:txBody>
          </p:sp>
          <p:sp>
            <p:nvSpPr>
              <p:cNvPr id="38" name="直接连接符 32795"/>
              <p:cNvSpPr>
                <a:spLocks noChangeShapeType="1"/>
              </p:cNvSpPr>
              <p:nvPr/>
            </p:nvSpPr>
            <p:spPr bwMode="auto">
              <a:xfrm rot="10800000" flipH="1">
                <a:off x="593" y="-534"/>
                <a:ext cx="4" cy="717"/>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9" name="组合 38"/>
            <p:cNvGrpSpPr/>
            <p:nvPr/>
          </p:nvGrpSpPr>
          <p:grpSpPr bwMode="auto">
            <a:xfrm>
              <a:off x="7738052" y="4207643"/>
              <a:ext cx="2744788" cy="1196975"/>
              <a:chOff x="2" y="-529"/>
              <a:chExt cx="1729" cy="754"/>
            </a:xfrm>
          </p:grpSpPr>
          <p:sp>
            <p:nvSpPr>
              <p:cNvPr id="40" name="矩形 32797"/>
              <p:cNvSpPr>
                <a:spLocks noChangeArrowheads="1"/>
              </p:cNvSpPr>
              <p:nvPr/>
            </p:nvSpPr>
            <p:spPr bwMode="auto">
              <a:xfrm>
                <a:off x="255" y="-262"/>
                <a:ext cx="1476" cy="267"/>
              </a:xfrm>
              <a:prstGeom prst="rect">
                <a:avLst/>
              </a:prstGeom>
              <a:solidFill>
                <a:srgbClr val="FFFF66"/>
              </a:solidFill>
              <a:ln w="9525">
                <a:solidFill>
                  <a:schemeClr val="tx1"/>
                </a:solidFill>
                <a:miter lim="800000"/>
              </a:ln>
            </p:spPr>
            <p:txBody>
              <a:bodyPr/>
              <a:lstStyle/>
              <a:p>
                <a:pPr algn="ctr"/>
                <a:r>
                  <a:rPr lang="en-US" altLang="zh-CN" dirty="0">
                    <a:latin typeface="微软雅黑" panose="020B0503020204020204" pitchFamily="34" charset="-122"/>
                    <a:ea typeface="微软雅黑" panose="020B0503020204020204" pitchFamily="34" charset="-122"/>
                    <a:cs typeface="Times New Roman" panose="02020603050405020304" charset="0"/>
                    <a:sym typeface="+mn-ea"/>
                  </a:rPr>
                  <a:t>y.abc.com </a:t>
                </a:r>
                <a:r>
                  <a:rPr lang="zh-CN" altLang="en-US" dirty="0">
                    <a:latin typeface="微软雅黑" panose="020B0503020204020204" pitchFamily="34" charset="-122"/>
                    <a:ea typeface="微软雅黑" panose="020B0503020204020204" pitchFamily="34" charset="-122"/>
                    <a:cs typeface="Times New Roman" panose="02020603050405020304" charset="0"/>
                    <a:sym typeface="+mn-ea"/>
                  </a:rPr>
                  <a:t>的 </a:t>
                </a:r>
                <a:r>
                  <a:rPr lang="en-US" altLang="zh-CN" dirty="0">
                    <a:latin typeface="微软雅黑" panose="020B0503020204020204" pitchFamily="34" charset="-122"/>
                    <a:ea typeface="微软雅黑" panose="020B0503020204020204" pitchFamily="34" charset="-122"/>
                    <a:cs typeface="Times New Roman" panose="02020603050405020304" charset="0"/>
                    <a:sym typeface="+mn-ea"/>
                  </a:rPr>
                  <a:t>IP </a:t>
                </a:r>
                <a:r>
                  <a:rPr lang="zh-CN" altLang="en-US" dirty="0">
                    <a:latin typeface="微软雅黑" panose="020B0503020204020204" pitchFamily="34" charset="-122"/>
                    <a:ea typeface="微软雅黑" panose="020B0503020204020204" pitchFamily="34" charset="-122"/>
                    <a:cs typeface="Times New Roman" panose="02020603050405020304" charset="0"/>
                    <a:sym typeface="+mn-ea"/>
                  </a:rPr>
                  <a:t>地址</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p:txBody>
          </p:sp>
          <p:sp>
            <p:nvSpPr>
              <p:cNvPr id="42" name="文本框 32799"/>
              <p:cNvSpPr txBox="1">
                <a:spLocks noChangeArrowheads="1"/>
              </p:cNvSpPr>
              <p:nvPr/>
            </p:nvSpPr>
            <p:spPr bwMode="auto">
              <a:xfrm flipH="1">
                <a:off x="2" y="-247"/>
                <a:ext cx="27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latin typeface="微软雅黑" panose="020B0503020204020204" pitchFamily="34" charset="-122"/>
                    <a:ea typeface="微软雅黑" panose="020B0503020204020204" pitchFamily="34" charset="-122"/>
                  </a:rPr>
                  <a:t>⑧</a:t>
                </a:r>
              </a:p>
            </p:txBody>
          </p:sp>
          <p:sp>
            <p:nvSpPr>
              <p:cNvPr id="43" name="直接连接符 32800"/>
              <p:cNvSpPr>
                <a:spLocks noChangeShapeType="1"/>
              </p:cNvSpPr>
              <p:nvPr/>
            </p:nvSpPr>
            <p:spPr bwMode="auto">
              <a:xfrm rot="10800000" flipV="1">
                <a:off x="40" y="-529"/>
                <a:ext cx="4" cy="754"/>
              </a:xfrm>
              <a:prstGeom prst="line">
                <a:avLst/>
              </a:prstGeom>
              <a:noFill/>
              <a:ln w="57150">
                <a:solidFill>
                  <a:schemeClr val="hlink"/>
                </a:solidFill>
                <a:prstDash val="sysDash"/>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44" name="组合 43"/>
            <p:cNvGrpSpPr/>
            <p:nvPr/>
          </p:nvGrpSpPr>
          <p:grpSpPr bwMode="auto">
            <a:xfrm>
              <a:off x="8034915" y="2199455"/>
              <a:ext cx="1592262" cy="398463"/>
              <a:chOff x="0" y="0"/>
              <a:chExt cx="1003" cy="251"/>
            </a:xfrm>
          </p:grpSpPr>
          <p:sp>
            <p:nvSpPr>
              <p:cNvPr id="45" name="文本框 32802"/>
              <p:cNvSpPr txBox="1">
                <a:spLocks noChangeArrowheads="1"/>
              </p:cNvSpPr>
              <p:nvPr/>
            </p:nvSpPr>
            <p:spPr bwMode="auto">
              <a:xfrm flipH="1">
                <a:off x="335" y="0"/>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latin typeface="微软雅黑" panose="020B0503020204020204" pitchFamily="34" charset="-122"/>
                    <a:ea typeface="微软雅黑" panose="020B0503020204020204" pitchFamily="34" charset="-122"/>
                  </a:rPr>
                  <a:t>⑥</a:t>
                </a:r>
              </a:p>
            </p:txBody>
          </p:sp>
          <p:sp>
            <p:nvSpPr>
              <p:cNvPr id="46" name="直接连接符 32803"/>
              <p:cNvSpPr>
                <a:spLocks noChangeShapeType="1"/>
              </p:cNvSpPr>
              <p:nvPr/>
            </p:nvSpPr>
            <p:spPr bwMode="auto">
              <a:xfrm rot="10800000">
                <a:off x="0" y="49"/>
                <a:ext cx="1003" cy="0"/>
              </a:xfrm>
              <a:prstGeom prst="line">
                <a:avLst/>
              </a:prstGeom>
              <a:noFill/>
              <a:ln w="57150">
                <a:solidFill>
                  <a:schemeClr val="hlink"/>
                </a:solidFill>
                <a:prstDash val="sysDash"/>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47" name="组合 46"/>
            <p:cNvGrpSpPr/>
            <p:nvPr/>
          </p:nvGrpSpPr>
          <p:grpSpPr bwMode="auto">
            <a:xfrm>
              <a:off x="9539865" y="2377255"/>
              <a:ext cx="438150" cy="912812"/>
              <a:chOff x="0" y="0"/>
              <a:chExt cx="276" cy="575"/>
            </a:xfrm>
          </p:grpSpPr>
          <p:sp>
            <p:nvSpPr>
              <p:cNvPr id="48" name="文本框 32805"/>
              <p:cNvSpPr txBox="1">
                <a:spLocks noChangeArrowheads="1"/>
              </p:cNvSpPr>
              <p:nvPr/>
            </p:nvSpPr>
            <p:spPr bwMode="auto">
              <a:xfrm flipH="1">
                <a:off x="0" y="135"/>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latin typeface="微软雅黑" panose="020B0503020204020204" pitchFamily="34" charset="-122"/>
                    <a:ea typeface="微软雅黑" panose="020B0503020204020204" pitchFamily="34" charset="-122"/>
                  </a:rPr>
                  <a:t>⑤</a:t>
                </a:r>
              </a:p>
            </p:txBody>
          </p:sp>
          <p:sp>
            <p:nvSpPr>
              <p:cNvPr id="49" name="直接连接符 32806"/>
              <p:cNvSpPr>
                <a:spLocks noChangeShapeType="1"/>
              </p:cNvSpPr>
              <p:nvPr/>
            </p:nvSpPr>
            <p:spPr bwMode="auto">
              <a:xfrm rot="10800000" flipH="1">
                <a:off x="233" y="0"/>
                <a:ext cx="0" cy="575"/>
              </a:xfrm>
              <a:prstGeom prst="line">
                <a:avLst/>
              </a:prstGeom>
              <a:noFill/>
              <a:ln w="57150">
                <a:solidFill>
                  <a:schemeClr val="hlink"/>
                </a:solidFill>
                <a:prstDash val="sysDash"/>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0" name="组合 49"/>
            <p:cNvGrpSpPr/>
            <p:nvPr/>
          </p:nvGrpSpPr>
          <p:grpSpPr bwMode="auto">
            <a:xfrm>
              <a:off x="10046277" y="2377255"/>
              <a:ext cx="436563" cy="912812"/>
              <a:chOff x="0" y="0"/>
              <a:chExt cx="275" cy="575"/>
            </a:xfrm>
          </p:grpSpPr>
          <p:sp>
            <p:nvSpPr>
              <p:cNvPr id="51" name="文本框 32808"/>
              <p:cNvSpPr txBox="1">
                <a:spLocks noChangeArrowheads="1"/>
              </p:cNvSpPr>
              <p:nvPr/>
            </p:nvSpPr>
            <p:spPr bwMode="auto">
              <a:xfrm flipH="1">
                <a:off x="0" y="68"/>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latin typeface="微软雅黑" panose="020B0503020204020204" pitchFamily="34" charset="-122"/>
                    <a:ea typeface="微软雅黑" panose="020B0503020204020204" pitchFamily="34" charset="-122"/>
                  </a:rPr>
                  <a:t>④</a:t>
                </a:r>
              </a:p>
            </p:txBody>
          </p:sp>
          <p:sp>
            <p:nvSpPr>
              <p:cNvPr id="52" name="直接连接符 32809"/>
              <p:cNvSpPr>
                <a:spLocks noChangeShapeType="1"/>
              </p:cNvSpPr>
              <p:nvPr/>
            </p:nvSpPr>
            <p:spPr bwMode="auto">
              <a:xfrm rot="10800000" flipH="1" flipV="1">
                <a:off x="8" y="0"/>
                <a:ext cx="0" cy="575"/>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pic>
        <p:nvPicPr>
          <p:cNvPr id="56" name="图片 72" descr="交换机.png">
            <a:extLst>
              <a:ext uri="{FF2B5EF4-FFF2-40B4-BE49-F238E27FC236}">
                <a16:creationId xmlns:a16="http://schemas.microsoft.com/office/drawing/2014/main" id="{D455F8B8-B71E-4A90-9E15-1B9B26F8573E}"/>
              </a:ext>
            </a:extLst>
          </p:cNvPr>
          <p:cNvPicPr>
            <a:picLocks noChangeAspect="1"/>
          </p:cNvPicPr>
          <p:nvPr/>
        </p:nvPicPr>
        <p:blipFill>
          <a:blip r:embed="rId3" cstate="print"/>
          <a:stretch>
            <a:fillRect/>
          </a:stretch>
        </p:blipFill>
        <p:spPr>
          <a:xfrm>
            <a:off x="9420256" y="1553211"/>
            <a:ext cx="720896" cy="842248"/>
          </a:xfrm>
          <a:prstGeom prst="rect">
            <a:avLst/>
          </a:prstGeom>
        </p:spPr>
      </p:pic>
      <p:pic>
        <p:nvPicPr>
          <p:cNvPr id="57" name="图片 72" descr="交换机.png">
            <a:extLst>
              <a:ext uri="{FF2B5EF4-FFF2-40B4-BE49-F238E27FC236}">
                <a16:creationId xmlns:a16="http://schemas.microsoft.com/office/drawing/2014/main" id="{61984596-3543-4A0F-BBBB-3ED002AAEBC2}"/>
              </a:ext>
            </a:extLst>
          </p:cNvPr>
          <p:cNvPicPr>
            <a:picLocks noChangeAspect="1"/>
          </p:cNvPicPr>
          <p:nvPr/>
        </p:nvPicPr>
        <p:blipFill>
          <a:blip r:embed="rId3" cstate="print"/>
          <a:stretch>
            <a:fillRect/>
          </a:stretch>
        </p:blipFill>
        <p:spPr>
          <a:xfrm>
            <a:off x="7093183" y="1632259"/>
            <a:ext cx="720896" cy="842248"/>
          </a:xfrm>
          <a:prstGeom prst="rect">
            <a:avLst/>
          </a:prstGeom>
        </p:spPr>
      </p:pic>
      <p:pic>
        <p:nvPicPr>
          <p:cNvPr id="58" name="图片 72" descr="交换机.png">
            <a:extLst>
              <a:ext uri="{FF2B5EF4-FFF2-40B4-BE49-F238E27FC236}">
                <a16:creationId xmlns:a16="http://schemas.microsoft.com/office/drawing/2014/main" id="{35F3104B-8D11-4256-9CBF-39251650D582}"/>
              </a:ext>
            </a:extLst>
          </p:cNvPr>
          <p:cNvPicPr>
            <a:picLocks noChangeAspect="1"/>
          </p:cNvPicPr>
          <p:nvPr/>
        </p:nvPicPr>
        <p:blipFill>
          <a:blip r:embed="rId3" cstate="print"/>
          <a:stretch>
            <a:fillRect/>
          </a:stretch>
        </p:blipFill>
        <p:spPr>
          <a:xfrm>
            <a:off x="7113333" y="3384884"/>
            <a:ext cx="821675" cy="832338"/>
          </a:xfrm>
          <a:prstGeom prst="rect">
            <a:avLst/>
          </a:prstGeom>
        </p:spPr>
      </p:pic>
      <p:pic>
        <p:nvPicPr>
          <p:cNvPr id="59" name="图片 72" descr="交换机.png">
            <a:extLst>
              <a:ext uri="{FF2B5EF4-FFF2-40B4-BE49-F238E27FC236}">
                <a16:creationId xmlns:a16="http://schemas.microsoft.com/office/drawing/2014/main" id="{178408BC-404A-4ECB-A78A-D9E41AB6937B}"/>
              </a:ext>
            </a:extLst>
          </p:cNvPr>
          <p:cNvPicPr>
            <a:picLocks noChangeAspect="1"/>
          </p:cNvPicPr>
          <p:nvPr/>
        </p:nvPicPr>
        <p:blipFill>
          <a:blip r:embed="rId3" cstate="print"/>
          <a:stretch>
            <a:fillRect/>
          </a:stretch>
        </p:blipFill>
        <p:spPr>
          <a:xfrm>
            <a:off x="9463579" y="3329348"/>
            <a:ext cx="720896" cy="832338"/>
          </a:xfrm>
          <a:prstGeom prst="rect">
            <a:avLst/>
          </a:prstGeom>
        </p:spPr>
      </p:pic>
      <p:pic>
        <p:nvPicPr>
          <p:cNvPr id="60" name="图形 59">
            <a:extLst>
              <a:ext uri="{FF2B5EF4-FFF2-40B4-BE49-F238E27FC236}">
                <a16:creationId xmlns:a16="http://schemas.microsoft.com/office/drawing/2014/main" id="{2CC80A39-305E-4948-946D-EB4BF481F4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13334" y="5377140"/>
            <a:ext cx="671818" cy="508663"/>
          </a:xfrm>
          <a:prstGeom prst="rect">
            <a:avLst/>
          </a:prstGeom>
        </p:spPr>
      </p:pic>
    </p:spTree>
    <p:extLst>
      <p:ext uri="{BB962C8B-B14F-4D97-AF65-F5344CB8AC3E}">
        <p14:creationId xmlns:p14="http://schemas.microsoft.com/office/powerpoint/2010/main" val="2942652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ym typeface="+mn-ea"/>
              </a:rPr>
              <a:t>域名解析过程：迭代查询方法</a:t>
            </a:r>
            <a:endParaRPr lang="zh-CN" altLang="en-US" sz="3200" dirty="0"/>
          </a:p>
        </p:txBody>
      </p:sp>
      <p:sp>
        <p:nvSpPr>
          <p:cNvPr id="3" name="内容占位符 2">
            <a:extLst>
              <a:ext uri="{FF2B5EF4-FFF2-40B4-BE49-F238E27FC236}">
                <a16:creationId xmlns:a16="http://schemas.microsoft.com/office/drawing/2014/main" id="{AA63F61B-F6D7-4552-8279-3909C47BFCCF}"/>
              </a:ext>
            </a:extLst>
          </p:cNvPr>
          <p:cNvSpPr>
            <a:spLocks noGrp="1"/>
          </p:cNvSpPr>
          <p:nvPr>
            <p:ph idx="1"/>
          </p:nvPr>
        </p:nvSpPr>
        <p:spPr>
          <a:xfrm>
            <a:off x="660400" y="1130300"/>
            <a:ext cx="4989547" cy="5003800"/>
          </a:xfrm>
        </p:spPr>
        <p:txBody>
          <a:bodyPr/>
          <a:lstStyle/>
          <a:p>
            <a:r>
              <a:rPr lang="zh-CN" altLang="en-US" dirty="0"/>
              <a:t>被查询的域名服务器检索其本地数据（包括缓存中的数据）找寻所要求的数据。</a:t>
            </a:r>
            <a:endParaRPr lang="en-US" altLang="zh-CN" dirty="0"/>
          </a:p>
          <a:p>
            <a:r>
              <a:rPr lang="zh-CN" altLang="en-US" dirty="0"/>
              <a:t>域名服务器未找到所需的数据，它将尽力返回可以帮助查询者继续解析过程的答案。</a:t>
            </a:r>
            <a:endParaRPr lang="en-US" altLang="zh-CN" dirty="0"/>
          </a:p>
          <a:p>
            <a:r>
              <a:rPr lang="zh-CN" altLang="en-US" dirty="0"/>
              <a:t>通常使用</a:t>
            </a:r>
          </a:p>
        </p:txBody>
      </p:sp>
      <p:grpSp>
        <p:nvGrpSpPr>
          <p:cNvPr id="14" name="组合 13"/>
          <p:cNvGrpSpPr/>
          <p:nvPr/>
        </p:nvGrpSpPr>
        <p:grpSpPr>
          <a:xfrm>
            <a:off x="5559867" y="1364834"/>
            <a:ext cx="6632133" cy="4769266"/>
            <a:chOff x="5117134" y="1706564"/>
            <a:chExt cx="6798940" cy="4769266"/>
          </a:xfrm>
        </p:grpSpPr>
        <p:grpSp>
          <p:nvGrpSpPr>
            <p:cNvPr id="15" name="组合 14"/>
            <p:cNvGrpSpPr/>
            <p:nvPr/>
          </p:nvGrpSpPr>
          <p:grpSpPr bwMode="auto">
            <a:xfrm>
              <a:off x="7097858" y="4703764"/>
              <a:ext cx="3217862" cy="876300"/>
              <a:chOff x="0" y="0"/>
              <a:chExt cx="2027" cy="552"/>
            </a:xfrm>
          </p:grpSpPr>
          <p:sp>
            <p:nvSpPr>
              <p:cNvPr id="16" name="矩形 34820"/>
              <p:cNvSpPr>
                <a:spLocks noChangeArrowheads="1"/>
              </p:cNvSpPr>
              <p:nvPr/>
            </p:nvSpPr>
            <p:spPr bwMode="auto">
              <a:xfrm>
                <a:off x="221" y="105"/>
                <a:ext cx="1806" cy="217"/>
              </a:xfrm>
              <a:prstGeom prst="rect">
                <a:avLst/>
              </a:prstGeom>
              <a:solidFill>
                <a:srgbClr val="FFFF66"/>
              </a:solidFill>
              <a:ln w="9525">
                <a:solidFill>
                  <a:schemeClr val="tx1"/>
                </a:solidFill>
                <a:miter lim="800000"/>
              </a:ln>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charset="0"/>
                </a:endParaRPr>
              </a:p>
            </p:txBody>
          </p:sp>
          <p:sp>
            <p:nvSpPr>
              <p:cNvPr id="54" name="文本框 34821"/>
              <p:cNvSpPr txBox="1">
                <a:spLocks noChangeArrowheads="1"/>
              </p:cNvSpPr>
              <p:nvPr/>
            </p:nvSpPr>
            <p:spPr bwMode="auto">
              <a:xfrm flipH="1">
                <a:off x="141" y="120"/>
                <a:ext cx="180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8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y.abc.com</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IP</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地址 </a:t>
                </a:r>
              </a:p>
            </p:txBody>
          </p:sp>
          <p:sp>
            <p:nvSpPr>
              <p:cNvPr id="55" name="文本框 34822"/>
              <p:cNvSpPr txBox="1">
                <a:spLocks noChangeArrowheads="1"/>
              </p:cNvSpPr>
              <p:nvPr/>
            </p:nvSpPr>
            <p:spPr bwMode="auto">
              <a:xfrm flipH="1">
                <a:off x="0" y="82"/>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微软雅黑" panose="020B0503020204020204" pitchFamily="34" charset="-122"/>
                    <a:ea typeface="微软雅黑" panose="020B0503020204020204" pitchFamily="34" charset="-122"/>
                  </a:rPr>
                  <a:t>⑧</a:t>
                </a:r>
              </a:p>
            </p:txBody>
          </p:sp>
          <p:sp>
            <p:nvSpPr>
              <p:cNvPr id="56" name="直接连接符 34823"/>
              <p:cNvSpPr>
                <a:spLocks noChangeShapeType="1"/>
              </p:cNvSpPr>
              <p:nvPr/>
            </p:nvSpPr>
            <p:spPr bwMode="auto">
              <a:xfrm rot="10800000" flipH="1" flipV="1">
                <a:off x="43" y="0"/>
                <a:ext cx="0" cy="552"/>
              </a:xfrm>
              <a:prstGeom prst="line">
                <a:avLst/>
              </a:prstGeom>
              <a:noFill/>
              <a:ln w="57150">
                <a:solidFill>
                  <a:schemeClr val="hlink"/>
                </a:solidFill>
                <a:prstDash val="sysDash"/>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57" name="矩形 34824"/>
            <p:cNvSpPr>
              <a:spLocks noChangeArrowheads="1"/>
            </p:cNvSpPr>
            <p:nvPr/>
          </p:nvSpPr>
          <p:spPr bwMode="auto">
            <a:xfrm flipH="1">
              <a:off x="6643831" y="1706564"/>
              <a:ext cx="3362326" cy="2938462"/>
            </a:xfrm>
            <a:prstGeom prst="rect">
              <a:avLst/>
            </a:prstGeom>
            <a:noFill/>
            <a:ln w="28575">
              <a:solidFill>
                <a:srgbClr val="FF0000"/>
              </a:solidFill>
              <a:prstDash val="dash"/>
              <a:miter lim="800000"/>
            </a:ln>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charset="0"/>
              </a:endParaRPr>
            </a:p>
          </p:txBody>
        </p:sp>
        <p:sp>
          <p:nvSpPr>
            <p:cNvPr id="58" name="文本框 34825"/>
            <p:cNvSpPr txBox="1">
              <a:spLocks noChangeArrowheads="1"/>
            </p:cNvSpPr>
            <p:nvPr/>
          </p:nvSpPr>
          <p:spPr bwMode="auto">
            <a:xfrm flipH="1">
              <a:off x="9947419" y="1840002"/>
              <a:ext cx="18003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顶级域名服务器</a:t>
              </a:r>
            </a:p>
            <a:p>
              <a:pPr algn="ctr"/>
              <a:r>
                <a:rPr lang="en-US" altLang="zh-CN" dirty="0">
                  <a:latin typeface="微软雅黑" panose="020B0503020204020204" pitchFamily="34" charset="-122"/>
                  <a:ea typeface="微软雅黑" panose="020B0503020204020204" pitchFamily="34" charset="-122"/>
                  <a:cs typeface="微软雅黑" panose="020B0503020204020204" pitchFamily="34" charset="-122"/>
                </a:rPr>
                <a:t>dns.com</a:t>
              </a:r>
            </a:p>
          </p:txBody>
        </p:sp>
        <p:sp>
          <p:nvSpPr>
            <p:cNvPr id="59" name="文本框 34826"/>
            <p:cNvSpPr txBox="1">
              <a:spLocks noChangeArrowheads="1"/>
            </p:cNvSpPr>
            <p:nvPr/>
          </p:nvSpPr>
          <p:spPr bwMode="auto">
            <a:xfrm flipH="1">
              <a:off x="9821209" y="3831052"/>
              <a:ext cx="2094865"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8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权限域名服务器dns.abc.com</a:t>
              </a:r>
            </a:p>
          </p:txBody>
        </p:sp>
        <p:sp>
          <p:nvSpPr>
            <p:cNvPr id="60" name="文本框 34827"/>
            <p:cNvSpPr txBox="1">
              <a:spLocks noChangeArrowheads="1"/>
            </p:cNvSpPr>
            <p:nvPr/>
          </p:nvSpPr>
          <p:spPr bwMode="auto">
            <a:xfrm flipH="1">
              <a:off x="5117134" y="3783650"/>
              <a:ext cx="1675924"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360680" algn="ctr">
                <a:lnSpc>
                  <a:spcPct val="100000"/>
                </a:lnSpc>
                <a:spcBef>
                  <a:spcPts val="0"/>
                </a:spcBef>
                <a:spcAft>
                  <a:spcPts val="0"/>
                </a:spcAft>
                <a:buClrTx/>
                <a:buSzTx/>
                <a:buFont typeface="Wingdings" panose="05000000000000000000" pitchFamily="2" charset="2"/>
              </a:pPr>
              <a:r>
                <a:rPr kumimoji="1" lang="en-US" altLang="zh-CN"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本地域</a:t>
              </a:r>
            </a:p>
            <a:p>
              <a:pPr indent="-360680" algn="ctr">
                <a:lnSpc>
                  <a:spcPct val="100000"/>
                </a:lnSpc>
                <a:spcBef>
                  <a:spcPts val="0"/>
                </a:spcBef>
                <a:spcAft>
                  <a:spcPts val="0"/>
                </a:spcAft>
                <a:buClrTx/>
                <a:buSzTx/>
                <a:buFont typeface="Wingdings" panose="05000000000000000000" pitchFamily="2" charset="2"/>
              </a:pPr>
              <a:r>
                <a:rPr kumimoji="1" lang="en-US" altLang="zh-CN"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名字服务器</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8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dns.xyz.com</a:t>
              </a:r>
            </a:p>
          </p:txBody>
        </p:sp>
        <p:sp>
          <p:nvSpPr>
            <p:cNvPr id="62" name="文本框 34829"/>
            <p:cNvSpPr txBox="1">
              <a:spLocks noChangeArrowheads="1"/>
            </p:cNvSpPr>
            <p:nvPr/>
          </p:nvSpPr>
          <p:spPr bwMode="auto">
            <a:xfrm flipH="1">
              <a:off x="6224733" y="6137276"/>
              <a:ext cx="15504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80000"/>
                </a:lnSpc>
              </a:pPr>
              <a:r>
                <a:rPr lang="en-US" altLang="zh-CN" sz="2000" dirty="0">
                  <a:latin typeface="微软雅黑" panose="020B0503020204020204" pitchFamily="34" charset="-122"/>
                  <a:ea typeface="微软雅黑" panose="020B0503020204020204" pitchFamily="34" charset="-122"/>
                  <a:cs typeface="Times New Roman" panose="02020603050405020304" charset="0"/>
                </a:rPr>
                <a:t>m.xyz.com </a:t>
              </a:r>
            </a:p>
          </p:txBody>
        </p:sp>
        <p:sp>
          <p:nvSpPr>
            <p:cNvPr id="63" name="文本框 34830"/>
            <p:cNvSpPr txBox="1">
              <a:spLocks noChangeArrowheads="1"/>
            </p:cNvSpPr>
            <p:nvPr/>
          </p:nvSpPr>
          <p:spPr bwMode="auto">
            <a:xfrm flipH="1">
              <a:off x="5456231" y="2010193"/>
              <a:ext cx="11078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latin typeface="微软雅黑" panose="020B0503020204020204" pitchFamily="34" charset="-122"/>
                  <a:ea typeface="微软雅黑" panose="020B0503020204020204" pitchFamily="34" charset="-122"/>
                </a:rPr>
                <a:t>根服务器</a:t>
              </a:r>
            </a:p>
          </p:txBody>
        </p:sp>
        <p:grpSp>
          <p:nvGrpSpPr>
            <p:cNvPr id="67" name="组合 66"/>
            <p:cNvGrpSpPr/>
            <p:nvPr/>
          </p:nvGrpSpPr>
          <p:grpSpPr bwMode="auto">
            <a:xfrm>
              <a:off x="7364558" y="2589214"/>
              <a:ext cx="1827212" cy="1117600"/>
              <a:chOff x="0" y="0"/>
              <a:chExt cx="1151" cy="704"/>
            </a:xfrm>
          </p:grpSpPr>
          <p:sp>
            <p:nvSpPr>
              <p:cNvPr id="68" name="文本框 34835"/>
              <p:cNvSpPr txBox="1">
                <a:spLocks noChangeArrowheads="1"/>
              </p:cNvSpPr>
              <p:nvPr/>
            </p:nvSpPr>
            <p:spPr bwMode="auto">
              <a:xfrm flipH="1">
                <a:off x="546" y="0"/>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微软雅黑" panose="020B0503020204020204" pitchFamily="34" charset="-122"/>
                    <a:ea typeface="微软雅黑" panose="020B0503020204020204" pitchFamily="34" charset="-122"/>
                  </a:rPr>
                  <a:t>④</a:t>
                </a:r>
              </a:p>
            </p:txBody>
          </p:sp>
          <p:sp>
            <p:nvSpPr>
              <p:cNvPr id="69" name="直接连接符 34836"/>
              <p:cNvSpPr>
                <a:spLocks noChangeShapeType="1"/>
              </p:cNvSpPr>
              <p:nvPr/>
            </p:nvSpPr>
            <p:spPr bwMode="auto">
              <a:xfrm rot="10800000" flipH="1">
                <a:off x="0" y="23"/>
                <a:ext cx="1151" cy="681"/>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0" name="组合 69"/>
            <p:cNvGrpSpPr/>
            <p:nvPr/>
          </p:nvGrpSpPr>
          <p:grpSpPr bwMode="auto">
            <a:xfrm>
              <a:off x="7461395" y="2713039"/>
              <a:ext cx="1941513" cy="1171575"/>
              <a:chOff x="0" y="0"/>
              <a:chExt cx="1223" cy="738"/>
            </a:xfrm>
          </p:grpSpPr>
          <p:sp>
            <p:nvSpPr>
              <p:cNvPr id="71" name="文本框 34838"/>
              <p:cNvSpPr txBox="1">
                <a:spLocks noChangeArrowheads="1"/>
              </p:cNvSpPr>
              <p:nvPr/>
            </p:nvSpPr>
            <p:spPr bwMode="auto">
              <a:xfrm flipH="1">
                <a:off x="788" y="183"/>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微软雅黑" panose="020B0503020204020204" pitchFamily="34" charset="-122"/>
                    <a:ea typeface="微软雅黑" panose="020B0503020204020204" pitchFamily="34" charset="-122"/>
                  </a:rPr>
                  <a:t>⑤</a:t>
                </a:r>
              </a:p>
            </p:txBody>
          </p:sp>
          <p:sp>
            <p:nvSpPr>
              <p:cNvPr id="72" name="直接连接符 34839"/>
              <p:cNvSpPr>
                <a:spLocks noChangeShapeType="1"/>
              </p:cNvSpPr>
              <p:nvPr/>
            </p:nvSpPr>
            <p:spPr bwMode="auto">
              <a:xfrm flipH="1">
                <a:off x="0" y="0"/>
                <a:ext cx="1223" cy="738"/>
              </a:xfrm>
              <a:prstGeom prst="line">
                <a:avLst/>
              </a:prstGeom>
              <a:noFill/>
              <a:ln w="57150">
                <a:solidFill>
                  <a:schemeClr val="hlink"/>
                </a:solidFill>
                <a:prstDash val="sysDash"/>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4" name="组合 73"/>
            <p:cNvGrpSpPr/>
            <p:nvPr/>
          </p:nvGrpSpPr>
          <p:grpSpPr bwMode="auto">
            <a:xfrm>
              <a:off x="7461395" y="3741739"/>
              <a:ext cx="1778000" cy="400051"/>
              <a:chOff x="0" y="0"/>
              <a:chExt cx="1120" cy="252"/>
            </a:xfrm>
          </p:grpSpPr>
          <p:sp>
            <p:nvSpPr>
              <p:cNvPr id="75" name="文本框 34842"/>
              <p:cNvSpPr txBox="1">
                <a:spLocks noChangeArrowheads="1"/>
              </p:cNvSpPr>
              <p:nvPr/>
            </p:nvSpPr>
            <p:spPr bwMode="auto">
              <a:xfrm flipH="1">
                <a:off x="524" y="0"/>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微软雅黑" panose="020B0503020204020204" pitchFamily="34" charset="-122"/>
                    <a:ea typeface="微软雅黑" panose="020B0503020204020204" pitchFamily="34" charset="-122"/>
                  </a:rPr>
                  <a:t>⑥</a:t>
                </a:r>
              </a:p>
            </p:txBody>
          </p:sp>
          <p:sp>
            <p:nvSpPr>
              <p:cNvPr id="76" name="直接连接符 34843"/>
              <p:cNvSpPr>
                <a:spLocks noChangeShapeType="1"/>
              </p:cNvSpPr>
              <p:nvPr/>
            </p:nvSpPr>
            <p:spPr bwMode="auto">
              <a:xfrm rot="16200000" flipH="1">
                <a:off x="560" y="-318"/>
                <a:ext cx="0" cy="1120"/>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7" name="组合 76"/>
            <p:cNvGrpSpPr/>
            <p:nvPr/>
          </p:nvGrpSpPr>
          <p:grpSpPr bwMode="auto">
            <a:xfrm>
              <a:off x="7461395" y="4179889"/>
              <a:ext cx="1778000" cy="400051"/>
              <a:chOff x="0" y="0"/>
              <a:chExt cx="1120" cy="252"/>
            </a:xfrm>
          </p:grpSpPr>
          <p:sp>
            <p:nvSpPr>
              <p:cNvPr id="78" name="直接连接符 34845"/>
              <p:cNvSpPr>
                <a:spLocks noChangeShapeType="1"/>
              </p:cNvSpPr>
              <p:nvPr/>
            </p:nvSpPr>
            <p:spPr bwMode="auto">
              <a:xfrm rot="5400000">
                <a:off x="560" y="-500"/>
                <a:ext cx="0" cy="1120"/>
              </a:xfrm>
              <a:prstGeom prst="line">
                <a:avLst/>
              </a:prstGeom>
              <a:noFill/>
              <a:ln w="57150">
                <a:solidFill>
                  <a:schemeClr val="hlink"/>
                </a:solidFill>
                <a:prstDash val="sysDash"/>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9" name="文本框 34846"/>
              <p:cNvSpPr txBox="1">
                <a:spLocks noChangeArrowheads="1"/>
              </p:cNvSpPr>
              <p:nvPr/>
            </p:nvSpPr>
            <p:spPr bwMode="auto">
              <a:xfrm flipH="1">
                <a:off x="524" y="0"/>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微软雅黑" panose="020B0503020204020204" pitchFamily="34" charset="-122"/>
                    <a:ea typeface="微软雅黑" panose="020B0503020204020204" pitchFamily="34" charset="-122"/>
                  </a:rPr>
                  <a:t>⑦</a:t>
                </a:r>
              </a:p>
            </p:txBody>
          </p:sp>
        </p:grpSp>
        <p:grpSp>
          <p:nvGrpSpPr>
            <p:cNvPr id="80" name="组合 79"/>
            <p:cNvGrpSpPr/>
            <p:nvPr/>
          </p:nvGrpSpPr>
          <p:grpSpPr bwMode="auto">
            <a:xfrm>
              <a:off x="6643833" y="2792414"/>
              <a:ext cx="441326" cy="884237"/>
              <a:chOff x="0" y="0"/>
              <a:chExt cx="278" cy="557"/>
            </a:xfrm>
          </p:grpSpPr>
          <p:sp>
            <p:nvSpPr>
              <p:cNvPr id="81" name="文本框 34848"/>
              <p:cNvSpPr txBox="1">
                <a:spLocks noChangeArrowheads="1"/>
              </p:cNvSpPr>
              <p:nvPr/>
            </p:nvSpPr>
            <p:spPr bwMode="auto">
              <a:xfrm flipH="1">
                <a:off x="0" y="140"/>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微软雅黑" panose="020B0503020204020204" pitchFamily="34" charset="-122"/>
                    <a:ea typeface="微软雅黑" panose="020B0503020204020204" pitchFamily="34" charset="-122"/>
                  </a:rPr>
                  <a:t>②</a:t>
                </a:r>
              </a:p>
            </p:txBody>
          </p:sp>
          <p:sp>
            <p:nvSpPr>
              <p:cNvPr id="82" name="直接连接符 34849"/>
              <p:cNvSpPr>
                <a:spLocks noChangeShapeType="1"/>
              </p:cNvSpPr>
              <p:nvPr/>
            </p:nvSpPr>
            <p:spPr bwMode="auto">
              <a:xfrm rot="10800000" flipH="1">
                <a:off x="251" y="0"/>
                <a:ext cx="0" cy="557"/>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3" name="组合 82"/>
            <p:cNvGrpSpPr/>
            <p:nvPr/>
          </p:nvGrpSpPr>
          <p:grpSpPr bwMode="auto">
            <a:xfrm>
              <a:off x="7185170" y="1708151"/>
              <a:ext cx="1857375" cy="1968500"/>
              <a:chOff x="0" y="0"/>
              <a:chExt cx="1170" cy="1240"/>
            </a:xfrm>
          </p:grpSpPr>
          <p:grpSp>
            <p:nvGrpSpPr>
              <p:cNvPr id="84" name="组合 34851"/>
              <p:cNvGrpSpPr/>
              <p:nvPr/>
            </p:nvGrpSpPr>
            <p:grpSpPr bwMode="auto">
              <a:xfrm>
                <a:off x="0" y="688"/>
                <a:ext cx="278" cy="552"/>
                <a:chOff x="0" y="0"/>
                <a:chExt cx="278" cy="552"/>
              </a:xfrm>
            </p:grpSpPr>
            <p:sp>
              <p:nvSpPr>
                <p:cNvPr id="85" name="文本框 34852"/>
                <p:cNvSpPr txBox="1">
                  <a:spLocks noChangeArrowheads="1"/>
                </p:cNvSpPr>
                <p:nvPr/>
              </p:nvSpPr>
              <p:spPr bwMode="auto">
                <a:xfrm flipH="1">
                  <a:off x="0" y="50"/>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微软雅黑" panose="020B0503020204020204" pitchFamily="34" charset="-122"/>
                      <a:ea typeface="微软雅黑" panose="020B0503020204020204" pitchFamily="34" charset="-122"/>
                    </a:rPr>
                    <a:t>③</a:t>
                  </a:r>
                </a:p>
              </p:txBody>
            </p:sp>
            <p:sp>
              <p:nvSpPr>
                <p:cNvPr id="86" name="直接连接符 34853"/>
                <p:cNvSpPr>
                  <a:spLocks noChangeShapeType="1"/>
                </p:cNvSpPr>
                <p:nvPr/>
              </p:nvSpPr>
              <p:spPr bwMode="auto">
                <a:xfrm rot="10800000" flipH="1" flipV="1">
                  <a:off x="13" y="0"/>
                  <a:ext cx="0" cy="552"/>
                </a:xfrm>
                <a:prstGeom prst="line">
                  <a:avLst/>
                </a:prstGeom>
                <a:noFill/>
                <a:ln w="57150">
                  <a:solidFill>
                    <a:schemeClr val="hlink"/>
                  </a:solidFill>
                  <a:prstDash val="sysDash"/>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87" name="文本框 34854"/>
              <p:cNvSpPr txBox="1">
                <a:spLocks noChangeArrowheads="1"/>
              </p:cNvSpPr>
              <p:nvPr/>
            </p:nvSpPr>
            <p:spPr bwMode="auto">
              <a:xfrm flipH="1">
                <a:off x="278" y="0"/>
                <a:ext cx="8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kumimoji="1" lang="en-US" altLang="zh-CN" sz="24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迭代查询</a:t>
                </a:r>
              </a:p>
            </p:txBody>
          </p:sp>
        </p:grpSp>
        <p:grpSp>
          <p:nvGrpSpPr>
            <p:cNvPr id="88" name="组合 87"/>
            <p:cNvGrpSpPr/>
            <p:nvPr/>
          </p:nvGrpSpPr>
          <p:grpSpPr bwMode="auto">
            <a:xfrm>
              <a:off x="6005658" y="4703764"/>
              <a:ext cx="1041399" cy="876300"/>
              <a:chOff x="-2" y="0"/>
              <a:chExt cx="656" cy="552"/>
            </a:xfrm>
          </p:grpSpPr>
          <p:sp>
            <p:nvSpPr>
              <p:cNvPr id="89" name="文本框 34856"/>
              <p:cNvSpPr txBox="1">
                <a:spLocks noChangeArrowheads="1"/>
              </p:cNvSpPr>
              <p:nvPr/>
            </p:nvSpPr>
            <p:spPr bwMode="auto">
              <a:xfrm flipH="1">
                <a:off x="-2" y="11"/>
                <a:ext cx="439"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a:latin typeface="微软雅黑" panose="020B0503020204020204" pitchFamily="34" charset="-122"/>
                    <a:ea typeface="微软雅黑" panose="020B0503020204020204" pitchFamily="34" charset="-122"/>
                  </a:rPr>
                  <a:t>递归</a:t>
                </a:r>
              </a:p>
              <a:p>
                <a:pPr algn="ctr">
                  <a:lnSpc>
                    <a:spcPct val="90000"/>
                  </a:lnSpc>
                </a:pPr>
                <a:r>
                  <a:rPr lang="zh-CN" altLang="en-US" sz="2000">
                    <a:latin typeface="微软雅黑" panose="020B0503020204020204" pitchFamily="34" charset="-122"/>
                    <a:ea typeface="微软雅黑" panose="020B0503020204020204" pitchFamily="34" charset="-122"/>
                  </a:rPr>
                  <a:t>查询</a:t>
                </a:r>
              </a:p>
            </p:txBody>
          </p:sp>
          <p:sp>
            <p:nvSpPr>
              <p:cNvPr id="90" name="文本框 34857"/>
              <p:cNvSpPr txBox="1">
                <a:spLocks noChangeArrowheads="1"/>
              </p:cNvSpPr>
              <p:nvPr/>
            </p:nvSpPr>
            <p:spPr bwMode="auto">
              <a:xfrm flipH="1">
                <a:off x="376" y="118"/>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微软雅黑" panose="020B0503020204020204" pitchFamily="34" charset="-122"/>
                    <a:ea typeface="微软雅黑" panose="020B0503020204020204" pitchFamily="34" charset="-122"/>
                  </a:rPr>
                  <a:t>①</a:t>
                </a:r>
              </a:p>
            </p:txBody>
          </p:sp>
          <p:sp>
            <p:nvSpPr>
              <p:cNvPr id="91" name="直接连接符 34858"/>
              <p:cNvSpPr>
                <a:spLocks noChangeShapeType="1"/>
              </p:cNvSpPr>
              <p:nvPr/>
            </p:nvSpPr>
            <p:spPr bwMode="auto">
              <a:xfrm rot="10800000" flipH="1">
                <a:off x="626" y="0"/>
                <a:ext cx="0" cy="552"/>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pic>
        <p:nvPicPr>
          <p:cNvPr id="45" name="图形 44">
            <a:extLst>
              <a:ext uri="{FF2B5EF4-FFF2-40B4-BE49-F238E27FC236}">
                <a16:creationId xmlns:a16="http://schemas.microsoft.com/office/drawing/2014/main" id="{1F919E51-70B5-4030-9C1A-63998C893F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9512" y="5208170"/>
            <a:ext cx="815181" cy="617209"/>
          </a:xfrm>
          <a:prstGeom prst="rect">
            <a:avLst/>
          </a:prstGeom>
        </p:spPr>
      </p:pic>
      <p:pic>
        <p:nvPicPr>
          <p:cNvPr id="46" name="图片 72" descr="交换机.png">
            <a:extLst>
              <a:ext uri="{FF2B5EF4-FFF2-40B4-BE49-F238E27FC236}">
                <a16:creationId xmlns:a16="http://schemas.microsoft.com/office/drawing/2014/main" id="{A0E15E7C-603F-4BB4-9308-D2A601F22756}"/>
              </a:ext>
            </a:extLst>
          </p:cNvPr>
          <p:cNvPicPr>
            <a:picLocks noChangeAspect="1"/>
          </p:cNvPicPr>
          <p:nvPr/>
        </p:nvPicPr>
        <p:blipFill>
          <a:blip r:embed="rId5" cstate="print"/>
          <a:stretch>
            <a:fillRect/>
          </a:stretch>
        </p:blipFill>
        <p:spPr>
          <a:xfrm>
            <a:off x="7118583" y="1519351"/>
            <a:ext cx="720896" cy="842248"/>
          </a:xfrm>
          <a:prstGeom prst="rect">
            <a:avLst/>
          </a:prstGeom>
        </p:spPr>
      </p:pic>
      <p:pic>
        <p:nvPicPr>
          <p:cNvPr id="47" name="图片 72" descr="交换机.png">
            <a:extLst>
              <a:ext uri="{FF2B5EF4-FFF2-40B4-BE49-F238E27FC236}">
                <a16:creationId xmlns:a16="http://schemas.microsoft.com/office/drawing/2014/main" id="{192C0FE9-2708-4499-8151-C77565CBF463}"/>
              </a:ext>
            </a:extLst>
          </p:cNvPr>
          <p:cNvPicPr>
            <a:picLocks noChangeAspect="1"/>
          </p:cNvPicPr>
          <p:nvPr/>
        </p:nvPicPr>
        <p:blipFill>
          <a:blip r:embed="rId5" cstate="print"/>
          <a:stretch>
            <a:fillRect/>
          </a:stretch>
        </p:blipFill>
        <p:spPr>
          <a:xfrm>
            <a:off x="9422298" y="1449688"/>
            <a:ext cx="720896" cy="842248"/>
          </a:xfrm>
          <a:prstGeom prst="rect">
            <a:avLst/>
          </a:prstGeom>
        </p:spPr>
      </p:pic>
      <p:pic>
        <p:nvPicPr>
          <p:cNvPr id="48" name="图片 72" descr="交换机.png">
            <a:extLst>
              <a:ext uri="{FF2B5EF4-FFF2-40B4-BE49-F238E27FC236}">
                <a16:creationId xmlns:a16="http://schemas.microsoft.com/office/drawing/2014/main" id="{4E036921-F65C-47B0-83BD-258F1273264F}"/>
              </a:ext>
            </a:extLst>
          </p:cNvPr>
          <p:cNvPicPr>
            <a:picLocks noChangeAspect="1"/>
          </p:cNvPicPr>
          <p:nvPr/>
        </p:nvPicPr>
        <p:blipFill>
          <a:blip r:embed="rId5" cstate="print"/>
          <a:stretch>
            <a:fillRect/>
          </a:stretch>
        </p:blipFill>
        <p:spPr>
          <a:xfrm>
            <a:off x="9552129" y="3362963"/>
            <a:ext cx="720896" cy="842248"/>
          </a:xfrm>
          <a:prstGeom prst="rect">
            <a:avLst/>
          </a:prstGeom>
        </p:spPr>
      </p:pic>
      <p:pic>
        <p:nvPicPr>
          <p:cNvPr id="49" name="图片 72" descr="交换机.png">
            <a:extLst>
              <a:ext uri="{FF2B5EF4-FFF2-40B4-BE49-F238E27FC236}">
                <a16:creationId xmlns:a16="http://schemas.microsoft.com/office/drawing/2014/main" id="{8A8FC71C-699F-4478-8B35-CBE648A574F7}"/>
              </a:ext>
            </a:extLst>
          </p:cNvPr>
          <p:cNvPicPr>
            <a:picLocks noChangeAspect="1"/>
          </p:cNvPicPr>
          <p:nvPr/>
        </p:nvPicPr>
        <p:blipFill>
          <a:blip r:embed="rId5" cstate="print"/>
          <a:stretch>
            <a:fillRect/>
          </a:stretch>
        </p:blipFill>
        <p:spPr>
          <a:xfrm>
            <a:off x="7113329" y="3372273"/>
            <a:ext cx="720896" cy="842248"/>
          </a:xfrm>
          <a:prstGeom prst="rect">
            <a:avLst/>
          </a:prstGeom>
        </p:spPr>
      </p:pic>
    </p:spTree>
    <p:extLst>
      <p:ext uri="{BB962C8B-B14F-4D97-AF65-F5344CB8AC3E}">
        <p14:creationId xmlns:p14="http://schemas.microsoft.com/office/powerpoint/2010/main" val="28829587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ym typeface="+mn-ea"/>
              </a:rPr>
              <a:t>域名解析过程示例：无子域代理情形</a:t>
            </a:r>
            <a:endParaRPr lang="zh-CN" altLang="en-US" sz="3200" dirty="0"/>
          </a:p>
        </p:txBody>
      </p:sp>
      <p:sp>
        <p:nvSpPr>
          <p:cNvPr id="5" name="内容占位符 4">
            <a:extLst>
              <a:ext uri="{FF2B5EF4-FFF2-40B4-BE49-F238E27FC236}">
                <a16:creationId xmlns:a16="http://schemas.microsoft.com/office/drawing/2014/main" id="{55E978A0-30BF-455A-BA7C-9BB10C720A80}"/>
              </a:ext>
            </a:extLst>
          </p:cNvPr>
          <p:cNvSpPr>
            <a:spLocks noGrp="1"/>
          </p:cNvSpPr>
          <p:nvPr>
            <p:ph idx="1"/>
          </p:nvPr>
        </p:nvSpPr>
        <p:spPr>
          <a:xfrm>
            <a:off x="5703456" y="1130300"/>
            <a:ext cx="5815444" cy="5003800"/>
          </a:xfrm>
        </p:spPr>
        <p:txBody>
          <a:bodyPr>
            <a:normAutofit/>
          </a:bodyPr>
          <a:lstStyle/>
          <a:p>
            <a:pPr marL="0" indent="304800" algn="just">
              <a:lnSpc>
                <a:spcPct val="150000"/>
              </a:lnSpc>
              <a:spcAft>
                <a:spcPts val="0"/>
              </a:spcAft>
            </a:pPr>
            <a:r>
              <a:rPr lang="zh-CN" altLang="en-US" sz="2400" kern="100" dirty="0">
                <a:latin typeface="+mn-ea"/>
              </a:rPr>
              <a:t>无</a:t>
            </a:r>
            <a:r>
              <a:rPr lang="zh-CN" altLang="zh-CN" sz="2400" kern="100" dirty="0">
                <a:latin typeface="+mn-ea"/>
              </a:rPr>
              <a:t>子域代理的名字解析过程：</a:t>
            </a:r>
            <a:endParaRPr lang="en-US" altLang="zh-CN" sz="2400" kern="100" dirty="0">
              <a:latin typeface="+mn-ea"/>
            </a:endParaRPr>
          </a:p>
          <a:p>
            <a:pPr marL="768600" lvl="1" indent="-457200" algn="just">
              <a:lnSpc>
                <a:spcPct val="150000"/>
              </a:lnSpc>
              <a:buFont typeface="+mj-lt"/>
              <a:buAutoNum type="arabicPeriod"/>
            </a:pPr>
            <a:r>
              <a:rPr lang="zh-CN" altLang="zh-CN" kern="100" dirty="0">
                <a:latin typeface="+mn-ea"/>
              </a:rPr>
              <a:t>客户机向</a:t>
            </a:r>
            <a:r>
              <a:rPr lang="en-US" altLang="zh-CN" kern="100" dirty="0">
                <a:latin typeface="+mn-ea"/>
              </a:rPr>
              <a:t>edu.cn</a:t>
            </a:r>
            <a:r>
              <a:rPr lang="zh-CN" altLang="zh-CN" kern="100" dirty="0">
                <a:latin typeface="+mn-ea"/>
              </a:rPr>
              <a:t>域名服务器发出域名解析请求，以获得域名</a:t>
            </a:r>
            <a:r>
              <a:rPr lang="en-US" altLang="zh-CN" kern="100" dirty="0">
                <a:latin typeface="+mn-ea"/>
              </a:rPr>
              <a:t>www.jlu.edu.cn</a:t>
            </a:r>
            <a:r>
              <a:rPr lang="zh-CN" altLang="zh-CN" kern="100" dirty="0">
                <a:latin typeface="+mn-ea"/>
              </a:rPr>
              <a:t>的</a:t>
            </a:r>
            <a:r>
              <a:rPr lang="en-US" altLang="zh-CN" kern="100" dirty="0">
                <a:latin typeface="+mn-ea"/>
              </a:rPr>
              <a:t>IP</a:t>
            </a:r>
            <a:r>
              <a:rPr lang="zh-CN" altLang="zh-CN" kern="100" dirty="0">
                <a:latin typeface="+mn-ea"/>
              </a:rPr>
              <a:t>地址；</a:t>
            </a:r>
          </a:p>
          <a:p>
            <a:pPr marL="768600" lvl="1" indent="-457200" algn="just">
              <a:lnSpc>
                <a:spcPct val="150000"/>
              </a:lnSpc>
              <a:buFont typeface="+mj-lt"/>
              <a:buAutoNum type="arabicPeriod"/>
            </a:pPr>
            <a:r>
              <a:rPr lang="zh-CN" altLang="zh-CN" kern="100" dirty="0">
                <a:latin typeface="+mn-ea"/>
              </a:rPr>
              <a:t>服务器向客户机返回</a:t>
            </a:r>
            <a:r>
              <a:rPr lang="en-US" altLang="zh-CN" kern="100" dirty="0">
                <a:latin typeface="+mn-ea"/>
              </a:rPr>
              <a:t>www.jlu.edu.cn</a:t>
            </a:r>
            <a:r>
              <a:rPr lang="zh-CN" altLang="zh-CN" kern="100" dirty="0">
                <a:latin typeface="+mn-ea"/>
              </a:rPr>
              <a:t>的</a:t>
            </a:r>
            <a:r>
              <a:rPr lang="en-US" altLang="zh-CN" kern="100" dirty="0">
                <a:latin typeface="+mn-ea"/>
              </a:rPr>
              <a:t>IP</a:t>
            </a:r>
            <a:r>
              <a:rPr lang="zh-CN" altLang="zh-CN" kern="100" dirty="0">
                <a:latin typeface="+mn-ea"/>
              </a:rPr>
              <a:t>地址</a:t>
            </a:r>
            <a:r>
              <a:rPr lang="en-US" altLang="zh-CN" kern="100" dirty="0">
                <a:latin typeface="+mn-ea"/>
              </a:rPr>
              <a:t>202.198.16.80</a:t>
            </a:r>
            <a:r>
              <a:rPr lang="zh-CN" altLang="zh-CN" kern="100" dirty="0">
                <a:latin typeface="+mn-ea"/>
              </a:rPr>
              <a:t>；</a:t>
            </a:r>
          </a:p>
          <a:p>
            <a:pPr marL="768600" lvl="1" indent="-457200" algn="just">
              <a:lnSpc>
                <a:spcPct val="150000"/>
              </a:lnSpc>
              <a:buFont typeface="+mj-lt"/>
              <a:buAutoNum type="arabicPeriod"/>
            </a:pPr>
            <a:r>
              <a:rPr lang="zh-CN" altLang="zh-CN" kern="100" dirty="0">
                <a:latin typeface="+mn-ea"/>
              </a:rPr>
              <a:t>客户机用查询而得的</a:t>
            </a:r>
            <a:r>
              <a:rPr lang="en-US" altLang="zh-CN" kern="100" dirty="0">
                <a:latin typeface="+mn-ea"/>
              </a:rPr>
              <a:t>IP</a:t>
            </a:r>
            <a:r>
              <a:rPr lang="zh-CN" altLang="zh-CN" kern="100" dirty="0">
                <a:latin typeface="+mn-ea"/>
              </a:rPr>
              <a:t>地址向</a:t>
            </a:r>
            <a:r>
              <a:rPr lang="en-US" altLang="zh-CN" kern="100" dirty="0">
                <a:latin typeface="+mn-ea"/>
              </a:rPr>
              <a:t>www.jlu.edu.cn</a:t>
            </a:r>
            <a:r>
              <a:rPr lang="zh-CN" altLang="zh-CN" kern="100" dirty="0">
                <a:latin typeface="+mn-ea"/>
              </a:rPr>
              <a:t>发出</a:t>
            </a:r>
            <a:r>
              <a:rPr lang="en-US" altLang="zh-CN" kern="100" dirty="0">
                <a:latin typeface="+mn-ea"/>
              </a:rPr>
              <a:t>http</a:t>
            </a:r>
            <a:r>
              <a:rPr lang="zh-CN" altLang="zh-CN" kern="100" dirty="0">
                <a:latin typeface="+mn-ea"/>
              </a:rPr>
              <a:t>请求；</a:t>
            </a:r>
          </a:p>
          <a:p>
            <a:pPr marL="768600" lvl="1" indent="-457200" algn="just">
              <a:lnSpc>
                <a:spcPct val="150000"/>
              </a:lnSpc>
              <a:buFont typeface="+mj-lt"/>
              <a:buAutoNum type="arabicPeriod"/>
            </a:pPr>
            <a:r>
              <a:rPr lang="zh-CN" altLang="zh-CN" kern="100" dirty="0">
                <a:latin typeface="+mn-ea"/>
              </a:rPr>
              <a:t>吉林大学</a:t>
            </a:r>
            <a:r>
              <a:rPr lang="en-US" altLang="zh-CN" kern="100" dirty="0">
                <a:latin typeface="+mn-ea"/>
              </a:rPr>
              <a:t>www</a:t>
            </a:r>
            <a:r>
              <a:rPr lang="zh-CN" altLang="zh-CN" kern="100" dirty="0">
                <a:latin typeface="+mn-ea"/>
              </a:rPr>
              <a:t>服务器接受请求，并返回结果给客户机。</a:t>
            </a:r>
            <a:endParaRPr lang="zh-CN" altLang="en-US" dirty="0"/>
          </a:p>
        </p:txBody>
      </p:sp>
      <p:grpSp>
        <p:nvGrpSpPr>
          <p:cNvPr id="3" name="组合 2">
            <a:extLst>
              <a:ext uri="{FF2B5EF4-FFF2-40B4-BE49-F238E27FC236}">
                <a16:creationId xmlns:a16="http://schemas.microsoft.com/office/drawing/2014/main" id="{FA478D73-F655-42E2-A73F-D0A1E6BC782B}"/>
              </a:ext>
            </a:extLst>
          </p:cNvPr>
          <p:cNvGrpSpPr/>
          <p:nvPr/>
        </p:nvGrpSpPr>
        <p:grpSpPr>
          <a:xfrm>
            <a:off x="753533" y="1803399"/>
            <a:ext cx="5066853" cy="3741032"/>
            <a:chOff x="753533" y="1803399"/>
            <a:chExt cx="5066853" cy="3741032"/>
          </a:xfrm>
        </p:grpSpPr>
        <p:pic>
          <p:nvPicPr>
            <p:cNvPr id="7" name="图片 72" descr="交换机.png">
              <a:extLst>
                <a:ext uri="{FF2B5EF4-FFF2-40B4-BE49-F238E27FC236}">
                  <a16:creationId xmlns:a16="http://schemas.microsoft.com/office/drawing/2014/main" id="{6DB28B46-420F-48CB-81EC-5CD8AA887C0F}"/>
                </a:ext>
              </a:extLst>
            </p:cNvPr>
            <p:cNvPicPr>
              <a:picLocks noChangeAspect="1"/>
            </p:cNvPicPr>
            <p:nvPr/>
          </p:nvPicPr>
          <p:blipFill>
            <a:blip r:embed="rId3" cstate="print"/>
            <a:stretch>
              <a:fillRect/>
            </a:stretch>
          </p:blipFill>
          <p:spPr>
            <a:xfrm>
              <a:off x="978595" y="2141025"/>
              <a:ext cx="459599" cy="778545"/>
            </a:xfrm>
            <a:prstGeom prst="rect">
              <a:avLst/>
            </a:prstGeom>
          </p:spPr>
        </p:pic>
        <p:pic>
          <p:nvPicPr>
            <p:cNvPr id="8" name="图形 7">
              <a:extLst>
                <a:ext uri="{FF2B5EF4-FFF2-40B4-BE49-F238E27FC236}">
                  <a16:creationId xmlns:a16="http://schemas.microsoft.com/office/drawing/2014/main" id="{3364CC08-43C9-4179-9F90-868169BA99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6138" y="4720328"/>
              <a:ext cx="514970" cy="471064"/>
            </a:xfrm>
            <a:prstGeom prst="rect">
              <a:avLst/>
            </a:prstGeom>
          </p:spPr>
        </p:pic>
        <p:pic>
          <p:nvPicPr>
            <p:cNvPr id="9" name="图片 72" descr="交换机.png">
              <a:extLst>
                <a:ext uri="{FF2B5EF4-FFF2-40B4-BE49-F238E27FC236}">
                  <a16:creationId xmlns:a16="http://schemas.microsoft.com/office/drawing/2014/main" id="{40DED876-E28F-4A58-B8B0-3F089A8E8553}"/>
                </a:ext>
              </a:extLst>
            </p:cNvPr>
            <p:cNvPicPr>
              <a:picLocks noChangeAspect="1"/>
            </p:cNvPicPr>
            <p:nvPr/>
          </p:nvPicPr>
          <p:blipFill>
            <a:blip r:embed="rId3" cstate="print"/>
            <a:stretch>
              <a:fillRect/>
            </a:stretch>
          </p:blipFill>
          <p:spPr>
            <a:xfrm>
              <a:off x="1544590" y="2783568"/>
              <a:ext cx="459599" cy="778545"/>
            </a:xfrm>
            <a:prstGeom prst="rect">
              <a:avLst/>
            </a:prstGeom>
          </p:spPr>
        </p:pic>
        <p:pic>
          <p:nvPicPr>
            <p:cNvPr id="10" name="图片 72" descr="交换机.png">
              <a:extLst>
                <a:ext uri="{FF2B5EF4-FFF2-40B4-BE49-F238E27FC236}">
                  <a16:creationId xmlns:a16="http://schemas.microsoft.com/office/drawing/2014/main" id="{A943BCEA-7724-44C0-9848-EB92024683AB}"/>
                </a:ext>
              </a:extLst>
            </p:cNvPr>
            <p:cNvPicPr>
              <a:picLocks noChangeAspect="1"/>
            </p:cNvPicPr>
            <p:nvPr/>
          </p:nvPicPr>
          <p:blipFill>
            <a:blip r:embed="rId3" cstate="print"/>
            <a:stretch>
              <a:fillRect/>
            </a:stretch>
          </p:blipFill>
          <p:spPr>
            <a:xfrm>
              <a:off x="2146070" y="3373267"/>
              <a:ext cx="459599" cy="778545"/>
            </a:xfrm>
            <a:prstGeom prst="rect">
              <a:avLst/>
            </a:prstGeom>
          </p:spPr>
        </p:pic>
        <p:pic>
          <p:nvPicPr>
            <p:cNvPr id="11" name="图片 72" descr="交换机.png">
              <a:extLst>
                <a:ext uri="{FF2B5EF4-FFF2-40B4-BE49-F238E27FC236}">
                  <a16:creationId xmlns:a16="http://schemas.microsoft.com/office/drawing/2014/main" id="{200ABAD1-46FE-493D-98AA-F968EAE417C6}"/>
                </a:ext>
              </a:extLst>
            </p:cNvPr>
            <p:cNvPicPr>
              <a:picLocks noChangeAspect="1"/>
            </p:cNvPicPr>
            <p:nvPr/>
          </p:nvPicPr>
          <p:blipFill>
            <a:blip r:embed="rId3" cstate="print"/>
            <a:stretch>
              <a:fillRect/>
            </a:stretch>
          </p:blipFill>
          <p:spPr>
            <a:xfrm>
              <a:off x="3463945" y="3803479"/>
              <a:ext cx="459599" cy="778545"/>
            </a:xfrm>
            <a:prstGeom prst="rect">
              <a:avLst/>
            </a:prstGeom>
          </p:spPr>
        </p:pic>
        <p:pic>
          <p:nvPicPr>
            <p:cNvPr id="12" name="图片 72" descr="交换机.png">
              <a:extLst>
                <a:ext uri="{FF2B5EF4-FFF2-40B4-BE49-F238E27FC236}">
                  <a16:creationId xmlns:a16="http://schemas.microsoft.com/office/drawing/2014/main" id="{10C4BCA8-5591-4B86-9643-1D42B9FE50BA}"/>
                </a:ext>
              </a:extLst>
            </p:cNvPr>
            <p:cNvPicPr>
              <a:picLocks noChangeAspect="1"/>
            </p:cNvPicPr>
            <p:nvPr/>
          </p:nvPicPr>
          <p:blipFill>
            <a:blip r:embed="rId3" cstate="print"/>
            <a:stretch>
              <a:fillRect/>
            </a:stretch>
          </p:blipFill>
          <p:spPr>
            <a:xfrm>
              <a:off x="3704522" y="4106797"/>
              <a:ext cx="459599" cy="778545"/>
            </a:xfrm>
            <a:prstGeom prst="rect">
              <a:avLst/>
            </a:prstGeom>
          </p:spPr>
        </p:pic>
        <p:pic>
          <p:nvPicPr>
            <p:cNvPr id="13" name="图片 72" descr="交换机.png">
              <a:extLst>
                <a:ext uri="{FF2B5EF4-FFF2-40B4-BE49-F238E27FC236}">
                  <a16:creationId xmlns:a16="http://schemas.microsoft.com/office/drawing/2014/main" id="{A8BD7FB1-04A0-42EB-B952-C665FE1C58F8}"/>
                </a:ext>
              </a:extLst>
            </p:cNvPr>
            <p:cNvPicPr>
              <a:picLocks noChangeAspect="1"/>
            </p:cNvPicPr>
            <p:nvPr/>
          </p:nvPicPr>
          <p:blipFill>
            <a:blip r:embed="rId3" cstate="print"/>
            <a:stretch>
              <a:fillRect/>
            </a:stretch>
          </p:blipFill>
          <p:spPr>
            <a:xfrm>
              <a:off x="3921520" y="4441984"/>
              <a:ext cx="459599" cy="778545"/>
            </a:xfrm>
            <a:prstGeom prst="rect">
              <a:avLst/>
            </a:prstGeom>
          </p:spPr>
        </p:pic>
        <p:sp>
          <p:nvSpPr>
            <p:cNvPr id="14" name="文本框 34830">
              <a:extLst>
                <a:ext uri="{FF2B5EF4-FFF2-40B4-BE49-F238E27FC236}">
                  <a16:creationId xmlns:a16="http://schemas.microsoft.com/office/drawing/2014/main" id="{45C88B8F-CF82-4865-86D5-FECDD931C86D}"/>
                </a:ext>
              </a:extLst>
            </p:cNvPr>
            <p:cNvSpPr txBox="1">
              <a:spLocks noChangeArrowheads="1"/>
            </p:cNvSpPr>
            <p:nvPr/>
          </p:nvSpPr>
          <p:spPr bwMode="auto">
            <a:xfrm flipH="1">
              <a:off x="753533" y="1803399"/>
              <a:ext cx="1008623" cy="28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根服务器</a:t>
              </a:r>
            </a:p>
          </p:txBody>
        </p:sp>
        <p:sp>
          <p:nvSpPr>
            <p:cNvPr id="15" name="文本框 34830">
              <a:extLst>
                <a:ext uri="{FF2B5EF4-FFF2-40B4-BE49-F238E27FC236}">
                  <a16:creationId xmlns:a16="http://schemas.microsoft.com/office/drawing/2014/main" id="{50DEC611-6921-4D44-8164-94C9A2CBDC2A}"/>
                </a:ext>
              </a:extLst>
            </p:cNvPr>
            <p:cNvSpPr txBox="1">
              <a:spLocks noChangeArrowheads="1"/>
            </p:cNvSpPr>
            <p:nvPr/>
          </p:nvSpPr>
          <p:spPr bwMode="auto">
            <a:xfrm flipH="1">
              <a:off x="1497938" y="2507904"/>
              <a:ext cx="15231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cn</a:t>
              </a:r>
              <a:r>
                <a:rPr lang="zh-CN" altLang="en-US" sz="1400" dirty="0">
                  <a:latin typeface="微软雅黑" panose="020B0503020204020204" pitchFamily="34" charset="-122"/>
                  <a:ea typeface="微软雅黑" panose="020B0503020204020204" pitchFamily="34" charset="-122"/>
                </a:rPr>
                <a:t>域名服务器</a:t>
              </a:r>
            </a:p>
          </p:txBody>
        </p:sp>
        <p:sp>
          <p:nvSpPr>
            <p:cNvPr id="16" name="文本框 34830">
              <a:extLst>
                <a:ext uri="{FF2B5EF4-FFF2-40B4-BE49-F238E27FC236}">
                  <a16:creationId xmlns:a16="http://schemas.microsoft.com/office/drawing/2014/main" id="{F46D1635-476C-44AB-9D7D-B7594DE5C2DC}"/>
                </a:ext>
              </a:extLst>
            </p:cNvPr>
            <p:cNvSpPr txBox="1">
              <a:spLocks noChangeArrowheads="1"/>
            </p:cNvSpPr>
            <p:nvPr/>
          </p:nvSpPr>
          <p:spPr bwMode="auto">
            <a:xfrm flipH="1">
              <a:off x="2111068" y="3066114"/>
              <a:ext cx="18689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.edu.cn</a:t>
              </a:r>
              <a:r>
                <a:rPr lang="zh-CN" altLang="en-US" sz="1400" dirty="0">
                  <a:latin typeface="微软雅黑" panose="020B0503020204020204" pitchFamily="34" charset="-122"/>
                  <a:ea typeface="微软雅黑" panose="020B0503020204020204" pitchFamily="34" charset="-122"/>
                </a:rPr>
                <a:t>域名服务器</a:t>
              </a:r>
            </a:p>
          </p:txBody>
        </p:sp>
        <p:sp>
          <p:nvSpPr>
            <p:cNvPr id="17" name="文本框 34830">
              <a:extLst>
                <a:ext uri="{FF2B5EF4-FFF2-40B4-BE49-F238E27FC236}">
                  <a16:creationId xmlns:a16="http://schemas.microsoft.com/office/drawing/2014/main" id="{F588D5BB-7E92-45A3-8C9E-CAEAA59B00AF}"/>
                </a:ext>
              </a:extLst>
            </p:cNvPr>
            <p:cNvSpPr txBox="1">
              <a:spLocks noChangeArrowheads="1"/>
            </p:cNvSpPr>
            <p:nvPr/>
          </p:nvSpPr>
          <p:spPr bwMode="auto">
            <a:xfrm flipH="1">
              <a:off x="3771342" y="3659740"/>
              <a:ext cx="1654615" cy="28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www.jlu.edu.cn</a:t>
              </a:r>
              <a:endParaRPr lang="zh-CN" altLang="en-US" sz="1400" dirty="0">
                <a:latin typeface="微软雅黑" panose="020B0503020204020204" pitchFamily="34" charset="-122"/>
                <a:ea typeface="微软雅黑" panose="020B0503020204020204" pitchFamily="34" charset="-122"/>
              </a:endParaRPr>
            </a:p>
          </p:txBody>
        </p:sp>
        <p:sp>
          <p:nvSpPr>
            <p:cNvPr id="18" name="文本框 34830">
              <a:extLst>
                <a:ext uri="{FF2B5EF4-FFF2-40B4-BE49-F238E27FC236}">
                  <a16:creationId xmlns:a16="http://schemas.microsoft.com/office/drawing/2014/main" id="{6C38A9B7-30D0-4F7C-B56B-B5237FE43D16}"/>
                </a:ext>
              </a:extLst>
            </p:cNvPr>
            <p:cNvSpPr txBox="1">
              <a:spLocks noChangeArrowheads="1"/>
            </p:cNvSpPr>
            <p:nvPr/>
          </p:nvSpPr>
          <p:spPr bwMode="auto">
            <a:xfrm flipH="1">
              <a:off x="3980041" y="4043913"/>
              <a:ext cx="1654615" cy="28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oa.jlu.edu.cn</a:t>
              </a:r>
              <a:endParaRPr lang="zh-CN" altLang="en-US" sz="1400" dirty="0">
                <a:latin typeface="微软雅黑" panose="020B0503020204020204" pitchFamily="34" charset="-122"/>
                <a:ea typeface="微软雅黑" panose="020B0503020204020204" pitchFamily="34" charset="-122"/>
              </a:endParaRPr>
            </a:p>
          </p:txBody>
        </p:sp>
        <p:sp>
          <p:nvSpPr>
            <p:cNvPr id="19" name="文本框 34830">
              <a:extLst>
                <a:ext uri="{FF2B5EF4-FFF2-40B4-BE49-F238E27FC236}">
                  <a16:creationId xmlns:a16="http://schemas.microsoft.com/office/drawing/2014/main" id="{33CBE6AB-7579-4203-A9D5-DBED093D4563}"/>
                </a:ext>
              </a:extLst>
            </p:cNvPr>
            <p:cNvSpPr txBox="1">
              <a:spLocks noChangeArrowheads="1"/>
            </p:cNvSpPr>
            <p:nvPr/>
          </p:nvSpPr>
          <p:spPr bwMode="auto">
            <a:xfrm flipH="1">
              <a:off x="4165771" y="4428086"/>
              <a:ext cx="1654615" cy="28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bbs.jlu.edu.cn</a:t>
              </a:r>
              <a:endParaRPr lang="zh-CN" altLang="en-US" sz="1400" dirty="0">
                <a:latin typeface="微软雅黑" panose="020B0503020204020204" pitchFamily="34" charset="-122"/>
                <a:ea typeface="微软雅黑" panose="020B0503020204020204" pitchFamily="34" charset="-122"/>
              </a:endParaRPr>
            </a:p>
          </p:txBody>
        </p:sp>
        <p:cxnSp>
          <p:nvCxnSpPr>
            <p:cNvPr id="20" name="直接连接符 19">
              <a:extLst>
                <a:ext uri="{FF2B5EF4-FFF2-40B4-BE49-F238E27FC236}">
                  <a16:creationId xmlns:a16="http://schemas.microsoft.com/office/drawing/2014/main" id="{736F549F-8858-4A80-8B13-F9948BCF5E22}"/>
                </a:ext>
              </a:extLst>
            </p:cNvPr>
            <p:cNvCxnSpPr>
              <a:cxnSpLocks/>
              <a:endCxn id="9" idx="1"/>
            </p:cNvCxnSpPr>
            <p:nvPr/>
          </p:nvCxnSpPr>
          <p:spPr>
            <a:xfrm>
              <a:off x="1437710" y="2565445"/>
              <a:ext cx="106880" cy="6073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08F4F21-EABE-4253-9027-EC4511C577FB}"/>
                </a:ext>
              </a:extLst>
            </p:cNvPr>
            <p:cNvCxnSpPr>
              <a:cxnSpLocks/>
            </p:cNvCxnSpPr>
            <p:nvPr/>
          </p:nvCxnSpPr>
          <p:spPr>
            <a:xfrm>
              <a:off x="1994927" y="3354264"/>
              <a:ext cx="162300" cy="5717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26D5DE56-9B09-4C4E-ACD1-15207E11ADC3}"/>
                </a:ext>
              </a:extLst>
            </p:cNvPr>
            <p:cNvCxnSpPr>
              <a:cxnSpLocks/>
            </p:cNvCxnSpPr>
            <p:nvPr/>
          </p:nvCxnSpPr>
          <p:spPr>
            <a:xfrm flipV="1">
              <a:off x="1522735" y="4080449"/>
              <a:ext cx="623336" cy="6107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045E32FD-A6A6-4497-9AE8-A1F7A4E2B7D3}"/>
                </a:ext>
              </a:extLst>
            </p:cNvPr>
            <p:cNvCxnSpPr>
              <a:cxnSpLocks/>
            </p:cNvCxnSpPr>
            <p:nvPr/>
          </p:nvCxnSpPr>
          <p:spPr>
            <a:xfrm flipH="1">
              <a:off x="1695251" y="4148245"/>
              <a:ext cx="601963" cy="5720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0F2BC11-69D6-434C-86E0-2934733C6FC3}"/>
                </a:ext>
              </a:extLst>
            </p:cNvPr>
            <p:cNvCxnSpPr>
              <a:cxnSpLocks/>
              <a:endCxn id="11" idx="1"/>
            </p:cNvCxnSpPr>
            <p:nvPr/>
          </p:nvCxnSpPr>
          <p:spPr>
            <a:xfrm flipV="1">
              <a:off x="1844833" y="4192752"/>
              <a:ext cx="1619112" cy="6093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6CF11EAD-EC91-4F11-A702-9F0808255C40}"/>
                </a:ext>
              </a:extLst>
            </p:cNvPr>
            <p:cNvCxnSpPr>
              <a:cxnSpLocks/>
            </p:cNvCxnSpPr>
            <p:nvPr/>
          </p:nvCxnSpPr>
          <p:spPr>
            <a:xfrm flipH="1">
              <a:off x="1851722" y="4390895"/>
              <a:ext cx="1613038" cy="6072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文本框 34830">
              <a:extLst>
                <a:ext uri="{FF2B5EF4-FFF2-40B4-BE49-F238E27FC236}">
                  <a16:creationId xmlns:a16="http://schemas.microsoft.com/office/drawing/2014/main" id="{1DBE12D4-A93E-4D50-8945-817BC27AB1EF}"/>
                </a:ext>
              </a:extLst>
            </p:cNvPr>
            <p:cNvSpPr txBox="1">
              <a:spLocks noChangeArrowheads="1"/>
            </p:cNvSpPr>
            <p:nvPr/>
          </p:nvSpPr>
          <p:spPr bwMode="auto">
            <a:xfrm flipH="1">
              <a:off x="1523213" y="4232130"/>
              <a:ext cx="354729" cy="28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1</a:t>
              </a:r>
              <a:endParaRPr lang="zh-CN" altLang="en-US" sz="1400" dirty="0">
                <a:latin typeface="微软雅黑" panose="020B0503020204020204" pitchFamily="34" charset="-122"/>
                <a:ea typeface="微软雅黑" panose="020B0503020204020204" pitchFamily="34" charset="-122"/>
              </a:endParaRPr>
            </a:p>
          </p:txBody>
        </p:sp>
        <p:sp>
          <p:nvSpPr>
            <p:cNvPr id="27" name="文本框 34830">
              <a:extLst>
                <a:ext uri="{FF2B5EF4-FFF2-40B4-BE49-F238E27FC236}">
                  <a16:creationId xmlns:a16="http://schemas.microsoft.com/office/drawing/2014/main" id="{5474E798-B48E-4819-A174-54CB77BB9AF6}"/>
                </a:ext>
              </a:extLst>
            </p:cNvPr>
            <p:cNvSpPr txBox="1">
              <a:spLocks noChangeArrowheads="1"/>
            </p:cNvSpPr>
            <p:nvPr/>
          </p:nvSpPr>
          <p:spPr bwMode="auto">
            <a:xfrm flipH="1">
              <a:off x="1940339" y="4287483"/>
              <a:ext cx="354729" cy="28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2</a:t>
              </a:r>
              <a:endParaRPr lang="zh-CN" altLang="en-US" sz="1400" dirty="0">
                <a:latin typeface="微软雅黑" panose="020B0503020204020204" pitchFamily="34" charset="-122"/>
                <a:ea typeface="微软雅黑" panose="020B0503020204020204" pitchFamily="34" charset="-122"/>
              </a:endParaRPr>
            </a:p>
          </p:txBody>
        </p:sp>
        <p:sp>
          <p:nvSpPr>
            <p:cNvPr id="28" name="文本框 34830">
              <a:extLst>
                <a:ext uri="{FF2B5EF4-FFF2-40B4-BE49-F238E27FC236}">
                  <a16:creationId xmlns:a16="http://schemas.microsoft.com/office/drawing/2014/main" id="{3EF4FC30-E5D7-4D3C-94D1-5CDD18D37AE2}"/>
                </a:ext>
              </a:extLst>
            </p:cNvPr>
            <p:cNvSpPr txBox="1">
              <a:spLocks noChangeArrowheads="1"/>
            </p:cNvSpPr>
            <p:nvPr/>
          </p:nvSpPr>
          <p:spPr bwMode="auto">
            <a:xfrm flipH="1">
              <a:off x="2567029" y="4220148"/>
              <a:ext cx="354729" cy="28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3</a:t>
              </a:r>
              <a:endParaRPr lang="zh-CN" altLang="en-US" sz="1400" dirty="0">
                <a:latin typeface="微软雅黑" panose="020B0503020204020204" pitchFamily="34" charset="-122"/>
                <a:ea typeface="微软雅黑" panose="020B0503020204020204" pitchFamily="34" charset="-122"/>
              </a:endParaRPr>
            </a:p>
          </p:txBody>
        </p:sp>
        <p:sp>
          <p:nvSpPr>
            <p:cNvPr id="29" name="文本框 34830">
              <a:extLst>
                <a:ext uri="{FF2B5EF4-FFF2-40B4-BE49-F238E27FC236}">
                  <a16:creationId xmlns:a16="http://schemas.microsoft.com/office/drawing/2014/main" id="{EC144ED3-B381-4DF5-8C69-35833D99C44E}"/>
                </a:ext>
              </a:extLst>
            </p:cNvPr>
            <p:cNvSpPr txBox="1">
              <a:spLocks noChangeArrowheads="1"/>
            </p:cNvSpPr>
            <p:nvPr/>
          </p:nvSpPr>
          <p:spPr bwMode="auto">
            <a:xfrm flipH="1">
              <a:off x="2666327" y="4626922"/>
              <a:ext cx="354729" cy="28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4</a:t>
              </a:r>
              <a:endParaRPr lang="zh-CN" altLang="en-US" sz="1400" dirty="0">
                <a:latin typeface="微软雅黑" panose="020B0503020204020204" pitchFamily="34" charset="-122"/>
                <a:ea typeface="微软雅黑" panose="020B0503020204020204" pitchFamily="34" charset="-122"/>
              </a:endParaRPr>
            </a:p>
          </p:txBody>
        </p:sp>
        <p:sp>
          <p:nvSpPr>
            <p:cNvPr id="30" name="文本框 34830">
              <a:extLst>
                <a:ext uri="{FF2B5EF4-FFF2-40B4-BE49-F238E27FC236}">
                  <a16:creationId xmlns:a16="http://schemas.microsoft.com/office/drawing/2014/main" id="{FDD915EA-4872-48B3-9F92-AF9F109A3FCE}"/>
                </a:ext>
              </a:extLst>
            </p:cNvPr>
            <p:cNvSpPr txBox="1">
              <a:spLocks noChangeArrowheads="1"/>
            </p:cNvSpPr>
            <p:nvPr/>
          </p:nvSpPr>
          <p:spPr bwMode="auto">
            <a:xfrm flipH="1">
              <a:off x="3245074" y="5257339"/>
              <a:ext cx="1901590" cy="28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吉林大学服务器群</a:t>
              </a:r>
            </a:p>
          </p:txBody>
        </p:sp>
      </p:grpSp>
    </p:spTree>
    <p:extLst>
      <p:ext uri="{BB962C8B-B14F-4D97-AF65-F5344CB8AC3E}">
        <p14:creationId xmlns:p14="http://schemas.microsoft.com/office/powerpoint/2010/main" val="883091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ym typeface="+mn-ea"/>
              </a:rPr>
              <a:t>域名解析过程示例：有子域代理情形</a:t>
            </a:r>
            <a:endParaRPr lang="zh-CN" altLang="en-US" sz="3200" dirty="0"/>
          </a:p>
        </p:txBody>
      </p:sp>
      <p:sp>
        <p:nvSpPr>
          <p:cNvPr id="4" name="内容占位符 3">
            <a:extLst>
              <a:ext uri="{FF2B5EF4-FFF2-40B4-BE49-F238E27FC236}">
                <a16:creationId xmlns:a16="http://schemas.microsoft.com/office/drawing/2014/main" id="{9773CE5D-C443-4D58-9E7C-E6D875E22A5F}"/>
              </a:ext>
            </a:extLst>
          </p:cNvPr>
          <p:cNvSpPr>
            <a:spLocks noGrp="1"/>
          </p:cNvSpPr>
          <p:nvPr>
            <p:ph idx="1"/>
          </p:nvPr>
        </p:nvSpPr>
        <p:spPr>
          <a:xfrm>
            <a:off x="6096000" y="1130300"/>
            <a:ext cx="5422900" cy="5003800"/>
          </a:xfrm>
        </p:spPr>
        <p:txBody>
          <a:bodyPr>
            <a:normAutofit fontScale="92500" lnSpcReduction="20000"/>
          </a:bodyPr>
          <a:lstStyle/>
          <a:p>
            <a:pPr marL="457200" lvl="1" indent="-457200" algn="just">
              <a:lnSpc>
                <a:spcPct val="150000"/>
              </a:lnSpc>
              <a:buFont typeface="+mj-lt"/>
              <a:buAutoNum type="arabicPeriod"/>
            </a:pPr>
            <a:r>
              <a:rPr lang="zh-CN" altLang="zh-CN" kern="100" dirty="0">
                <a:latin typeface="+mn-ea"/>
              </a:rPr>
              <a:t>客户机向</a:t>
            </a:r>
            <a:r>
              <a:rPr lang="en-US" altLang="zh-CN" kern="100" dirty="0">
                <a:latin typeface="+mn-ea"/>
              </a:rPr>
              <a:t>edu.cn</a:t>
            </a:r>
            <a:r>
              <a:rPr lang="zh-CN" altLang="zh-CN" kern="100" dirty="0">
                <a:latin typeface="+mn-ea"/>
              </a:rPr>
              <a:t>域名服务器发出域名解析请求，以获得域名</a:t>
            </a:r>
            <a:r>
              <a:rPr lang="en-US" altLang="zh-CN" kern="100" dirty="0">
                <a:latin typeface="+mn-ea"/>
              </a:rPr>
              <a:t>www.jlu.edu.cn</a:t>
            </a:r>
            <a:r>
              <a:rPr lang="zh-CN" altLang="zh-CN" kern="100" dirty="0">
                <a:latin typeface="+mn-ea"/>
              </a:rPr>
              <a:t>的</a:t>
            </a:r>
            <a:r>
              <a:rPr lang="en-US" altLang="zh-CN" kern="100" dirty="0">
                <a:latin typeface="+mn-ea"/>
              </a:rPr>
              <a:t>IP</a:t>
            </a:r>
            <a:r>
              <a:rPr lang="zh-CN" altLang="zh-CN" kern="100" dirty="0">
                <a:latin typeface="+mn-ea"/>
              </a:rPr>
              <a:t>地址；</a:t>
            </a:r>
            <a:endParaRPr lang="zh-CN" altLang="zh-CN" sz="1400" kern="100" dirty="0">
              <a:latin typeface="+mn-ea"/>
            </a:endParaRPr>
          </a:p>
          <a:p>
            <a:pPr marL="457200" lvl="1" indent="-457200" algn="just">
              <a:lnSpc>
                <a:spcPct val="150000"/>
              </a:lnSpc>
              <a:buFont typeface="+mj-lt"/>
              <a:buAutoNum type="arabicPeriod"/>
            </a:pPr>
            <a:r>
              <a:rPr lang="en-US" altLang="zh-CN" kern="100" dirty="0">
                <a:latin typeface="+mn-ea"/>
              </a:rPr>
              <a:t>edu.cn</a:t>
            </a:r>
            <a:r>
              <a:rPr lang="zh-CN" altLang="zh-CN" kern="100" dirty="0">
                <a:latin typeface="+mn-ea"/>
              </a:rPr>
              <a:t>域名服务器发觉所请求的地址已经代理出去，于是返回</a:t>
            </a:r>
            <a:r>
              <a:rPr lang="en-US" altLang="zh-CN" kern="100" dirty="0" err="1">
                <a:latin typeface="+mn-ea"/>
              </a:rPr>
              <a:t>jlu</a:t>
            </a:r>
            <a:r>
              <a:rPr lang="zh-CN" altLang="zh-CN" kern="100" dirty="0">
                <a:latin typeface="+mn-ea"/>
              </a:rPr>
              <a:t>域名服务器的</a:t>
            </a:r>
            <a:r>
              <a:rPr lang="en-US" altLang="zh-CN" kern="100" dirty="0">
                <a:latin typeface="+mn-ea"/>
              </a:rPr>
              <a:t>IP</a:t>
            </a:r>
            <a:r>
              <a:rPr lang="zh-CN" altLang="zh-CN" kern="100" dirty="0">
                <a:latin typeface="+mn-ea"/>
              </a:rPr>
              <a:t>的地址；</a:t>
            </a:r>
            <a:endParaRPr lang="zh-CN" altLang="zh-CN" sz="1400" kern="100" dirty="0">
              <a:latin typeface="+mn-ea"/>
            </a:endParaRPr>
          </a:p>
          <a:p>
            <a:pPr marL="457200" lvl="1" indent="-457200" algn="just">
              <a:lnSpc>
                <a:spcPct val="150000"/>
              </a:lnSpc>
              <a:buFont typeface="+mj-lt"/>
              <a:buAutoNum type="arabicPeriod"/>
            </a:pPr>
            <a:r>
              <a:rPr lang="zh-CN" altLang="zh-CN" kern="100" dirty="0">
                <a:latin typeface="+mn-ea"/>
              </a:rPr>
              <a:t>客户机向</a:t>
            </a:r>
            <a:r>
              <a:rPr lang="en-US" altLang="zh-CN" kern="100" dirty="0">
                <a:latin typeface="+mn-ea"/>
              </a:rPr>
              <a:t>jlu.edu.cn</a:t>
            </a:r>
            <a:r>
              <a:rPr lang="zh-CN" altLang="zh-CN" kern="100" dirty="0">
                <a:latin typeface="+mn-ea"/>
              </a:rPr>
              <a:t>域名服务器查询</a:t>
            </a:r>
            <a:r>
              <a:rPr lang="en-US" altLang="zh-CN" kern="100" dirty="0">
                <a:latin typeface="+mn-ea"/>
              </a:rPr>
              <a:t>www.jlu.edu.cn</a:t>
            </a:r>
            <a:r>
              <a:rPr lang="zh-CN" altLang="zh-CN" kern="100" dirty="0">
                <a:latin typeface="+mn-ea"/>
              </a:rPr>
              <a:t>的</a:t>
            </a:r>
            <a:r>
              <a:rPr lang="en-US" altLang="zh-CN" kern="100" dirty="0">
                <a:latin typeface="+mn-ea"/>
              </a:rPr>
              <a:t>IP</a:t>
            </a:r>
            <a:r>
              <a:rPr lang="zh-CN" altLang="zh-CN" kern="100" dirty="0">
                <a:latin typeface="+mn-ea"/>
              </a:rPr>
              <a:t>地址；</a:t>
            </a:r>
            <a:endParaRPr lang="zh-CN" altLang="zh-CN" sz="1400" kern="100" dirty="0">
              <a:latin typeface="+mn-ea"/>
            </a:endParaRPr>
          </a:p>
          <a:p>
            <a:pPr marL="457200" lvl="1" indent="-457200" algn="just">
              <a:lnSpc>
                <a:spcPct val="150000"/>
              </a:lnSpc>
              <a:buFont typeface="+mj-lt"/>
              <a:buAutoNum type="arabicPeriod"/>
            </a:pPr>
            <a:r>
              <a:rPr lang="en-US" altLang="zh-CN" kern="100" dirty="0">
                <a:latin typeface="+mn-ea"/>
              </a:rPr>
              <a:t>jlu.edu.cn</a:t>
            </a:r>
            <a:r>
              <a:rPr lang="zh-CN" altLang="zh-CN" kern="100" dirty="0">
                <a:latin typeface="+mn-ea"/>
              </a:rPr>
              <a:t>域名服务器返回</a:t>
            </a:r>
            <a:r>
              <a:rPr lang="en-US" altLang="zh-CN" kern="100" dirty="0">
                <a:latin typeface="+mn-ea"/>
              </a:rPr>
              <a:t>www.jlu.edu.cn</a:t>
            </a:r>
            <a:r>
              <a:rPr lang="zh-CN" altLang="zh-CN" kern="100" dirty="0">
                <a:latin typeface="+mn-ea"/>
              </a:rPr>
              <a:t>的</a:t>
            </a:r>
            <a:r>
              <a:rPr lang="en-US" altLang="zh-CN" kern="100" dirty="0">
                <a:latin typeface="+mn-ea"/>
              </a:rPr>
              <a:t>IP</a:t>
            </a:r>
            <a:r>
              <a:rPr lang="zh-CN" altLang="zh-CN" kern="100" dirty="0">
                <a:latin typeface="+mn-ea"/>
              </a:rPr>
              <a:t>地址</a:t>
            </a:r>
            <a:r>
              <a:rPr lang="en-US" altLang="zh-CN" kern="100" dirty="0">
                <a:latin typeface="+mn-ea"/>
              </a:rPr>
              <a:t>202.198.16.80</a:t>
            </a:r>
            <a:r>
              <a:rPr lang="zh-CN" altLang="zh-CN" kern="100" dirty="0">
                <a:latin typeface="+mn-ea"/>
              </a:rPr>
              <a:t>；</a:t>
            </a:r>
            <a:endParaRPr lang="zh-CN" altLang="zh-CN" sz="1400" kern="100" dirty="0">
              <a:latin typeface="+mn-ea"/>
            </a:endParaRPr>
          </a:p>
          <a:p>
            <a:pPr marL="457200" lvl="1" indent="-457200" algn="just">
              <a:lnSpc>
                <a:spcPct val="150000"/>
              </a:lnSpc>
              <a:buFont typeface="+mj-lt"/>
              <a:buAutoNum type="arabicPeriod"/>
            </a:pPr>
            <a:r>
              <a:rPr lang="zh-CN" altLang="zh-CN" kern="100" dirty="0">
                <a:latin typeface="+mn-ea"/>
              </a:rPr>
              <a:t>客户机用查询而得的</a:t>
            </a:r>
            <a:r>
              <a:rPr lang="en-US" altLang="zh-CN" kern="100" dirty="0">
                <a:latin typeface="+mn-ea"/>
              </a:rPr>
              <a:t>IP</a:t>
            </a:r>
            <a:r>
              <a:rPr lang="zh-CN" altLang="zh-CN" kern="100" dirty="0">
                <a:latin typeface="+mn-ea"/>
              </a:rPr>
              <a:t>地址向</a:t>
            </a:r>
            <a:r>
              <a:rPr lang="en-US" altLang="zh-CN" kern="100" dirty="0">
                <a:latin typeface="+mn-ea"/>
              </a:rPr>
              <a:t>www.jlu.edu.cn</a:t>
            </a:r>
            <a:r>
              <a:rPr lang="zh-CN" altLang="zh-CN" kern="100" dirty="0">
                <a:latin typeface="+mn-ea"/>
              </a:rPr>
              <a:t>发出</a:t>
            </a:r>
            <a:r>
              <a:rPr lang="en-US" altLang="zh-CN" kern="100" dirty="0">
                <a:latin typeface="+mn-ea"/>
              </a:rPr>
              <a:t>http</a:t>
            </a:r>
            <a:r>
              <a:rPr lang="zh-CN" altLang="zh-CN" kern="100" dirty="0">
                <a:latin typeface="+mn-ea"/>
              </a:rPr>
              <a:t>请求；</a:t>
            </a:r>
            <a:endParaRPr lang="zh-CN" altLang="zh-CN" sz="1400" kern="100" dirty="0">
              <a:latin typeface="+mn-ea"/>
            </a:endParaRPr>
          </a:p>
          <a:p>
            <a:pPr marL="457200" lvl="1" indent="-457200">
              <a:buFont typeface="+mj-lt"/>
              <a:buAutoNum type="arabicPeriod"/>
            </a:pPr>
            <a:r>
              <a:rPr lang="zh-CN" altLang="zh-CN" kern="100" dirty="0">
                <a:latin typeface="+mn-ea"/>
                <a:cs typeface="Times New Roman" panose="02020603050405020304" pitchFamily="18" charset="0"/>
              </a:rPr>
              <a:t>吉林大学</a:t>
            </a:r>
            <a:r>
              <a:rPr lang="en-US" altLang="zh-CN" kern="100" dirty="0">
                <a:latin typeface="+mn-ea"/>
              </a:rPr>
              <a:t>www</a:t>
            </a:r>
            <a:r>
              <a:rPr lang="zh-CN" altLang="zh-CN" kern="100" dirty="0">
                <a:latin typeface="+mn-ea"/>
                <a:cs typeface="Times New Roman" panose="02020603050405020304" pitchFamily="18" charset="0"/>
              </a:rPr>
              <a:t>服务器接受请求，并返回结果给客户机。</a:t>
            </a:r>
            <a:endParaRPr lang="zh-CN" altLang="en-US" dirty="0">
              <a:latin typeface="+mn-ea"/>
            </a:endParaRPr>
          </a:p>
        </p:txBody>
      </p:sp>
      <p:grpSp>
        <p:nvGrpSpPr>
          <p:cNvPr id="3" name="组合 2">
            <a:extLst>
              <a:ext uri="{FF2B5EF4-FFF2-40B4-BE49-F238E27FC236}">
                <a16:creationId xmlns:a16="http://schemas.microsoft.com/office/drawing/2014/main" id="{D8ABE435-D0AD-4963-8880-E0844E9088DA}"/>
              </a:ext>
            </a:extLst>
          </p:cNvPr>
          <p:cNvGrpSpPr/>
          <p:nvPr/>
        </p:nvGrpSpPr>
        <p:grpSpPr>
          <a:xfrm>
            <a:off x="592667" y="1752600"/>
            <a:ext cx="5566833" cy="3841220"/>
            <a:chOff x="592667" y="1752600"/>
            <a:chExt cx="5566833" cy="3841220"/>
          </a:xfrm>
        </p:grpSpPr>
        <p:cxnSp>
          <p:nvCxnSpPr>
            <p:cNvPr id="6" name="直接连接符 5">
              <a:extLst>
                <a:ext uri="{FF2B5EF4-FFF2-40B4-BE49-F238E27FC236}">
                  <a16:creationId xmlns:a16="http://schemas.microsoft.com/office/drawing/2014/main" id="{4C3092A8-504E-4684-94C6-F456FE023FE7}"/>
                </a:ext>
              </a:extLst>
            </p:cNvPr>
            <p:cNvCxnSpPr>
              <a:cxnSpLocks/>
            </p:cNvCxnSpPr>
            <p:nvPr/>
          </p:nvCxnSpPr>
          <p:spPr>
            <a:xfrm>
              <a:off x="2373046" y="3596956"/>
              <a:ext cx="614588" cy="2661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1938A933-2689-4374-86C0-B4E912DAA5C3}"/>
                </a:ext>
              </a:extLst>
            </p:cNvPr>
            <p:cNvCxnSpPr>
              <a:cxnSpLocks/>
            </p:cNvCxnSpPr>
            <p:nvPr/>
          </p:nvCxnSpPr>
          <p:spPr>
            <a:xfrm>
              <a:off x="1205344" y="2676010"/>
              <a:ext cx="287438" cy="27973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64E4E45-05FF-4A96-AB5D-9B47F28CC6ED}"/>
                </a:ext>
              </a:extLst>
            </p:cNvPr>
            <p:cNvCxnSpPr>
              <a:cxnSpLocks/>
            </p:cNvCxnSpPr>
            <p:nvPr/>
          </p:nvCxnSpPr>
          <p:spPr>
            <a:xfrm>
              <a:off x="1820064" y="3169223"/>
              <a:ext cx="205145" cy="189952"/>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图片 72" descr="交换机.png">
              <a:extLst>
                <a:ext uri="{FF2B5EF4-FFF2-40B4-BE49-F238E27FC236}">
                  <a16:creationId xmlns:a16="http://schemas.microsoft.com/office/drawing/2014/main" id="{27748DF4-4D83-4A90-90DB-5CEC5EEEF4D1}"/>
                </a:ext>
              </a:extLst>
            </p:cNvPr>
            <p:cNvPicPr>
              <a:picLocks noChangeAspect="1"/>
            </p:cNvPicPr>
            <p:nvPr/>
          </p:nvPicPr>
          <p:blipFill>
            <a:blip r:embed="rId3" cstate="print"/>
            <a:stretch>
              <a:fillRect/>
            </a:stretch>
          </p:blipFill>
          <p:spPr>
            <a:xfrm>
              <a:off x="807786" y="2067535"/>
              <a:ext cx="439295" cy="726222"/>
            </a:xfrm>
            <a:prstGeom prst="rect">
              <a:avLst/>
            </a:prstGeom>
          </p:spPr>
        </p:pic>
        <p:pic>
          <p:nvPicPr>
            <p:cNvPr id="11" name="图形 10">
              <a:extLst>
                <a:ext uri="{FF2B5EF4-FFF2-40B4-BE49-F238E27FC236}">
                  <a16:creationId xmlns:a16="http://schemas.microsoft.com/office/drawing/2014/main" id="{A8342FAD-5F7E-4DE8-B611-170B9E0DA9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9976" y="4473492"/>
              <a:ext cx="492220" cy="439405"/>
            </a:xfrm>
            <a:prstGeom prst="rect">
              <a:avLst/>
            </a:prstGeom>
          </p:spPr>
        </p:pic>
        <p:pic>
          <p:nvPicPr>
            <p:cNvPr id="12" name="图片 72" descr="交换机.png">
              <a:extLst>
                <a:ext uri="{FF2B5EF4-FFF2-40B4-BE49-F238E27FC236}">
                  <a16:creationId xmlns:a16="http://schemas.microsoft.com/office/drawing/2014/main" id="{759D85B1-17CE-44C2-9644-20DA177922B4}"/>
                </a:ext>
              </a:extLst>
            </p:cNvPr>
            <p:cNvPicPr>
              <a:picLocks noChangeAspect="1"/>
            </p:cNvPicPr>
            <p:nvPr/>
          </p:nvPicPr>
          <p:blipFill>
            <a:blip r:embed="rId3" cstate="print"/>
            <a:stretch>
              <a:fillRect/>
            </a:stretch>
          </p:blipFill>
          <p:spPr>
            <a:xfrm>
              <a:off x="1400844" y="2530050"/>
              <a:ext cx="439295" cy="726222"/>
            </a:xfrm>
            <a:prstGeom prst="rect">
              <a:avLst/>
            </a:prstGeom>
          </p:spPr>
        </p:pic>
        <p:pic>
          <p:nvPicPr>
            <p:cNvPr id="13" name="图片 72" descr="交换机.png">
              <a:extLst>
                <a:ext uri="{FF2B5EF4-FFF2-40B4-BE49-F238E27FC236}">
                  <a16:creationId xmlns:a16="http://schemas.microsoft.com/office/drawing/2014/main" id="{34664402-44AA-4783-8ED4-2AEEBC8EF95C}"/>
                </a:ext>
              </a:extLst>
            </p:cNvPr>
            <p:cNvPicPr>
              <a:picLocks noChangeAspect="1"/>
            </p:cNvPicPr>
            <p:nvPr/>
          </p:nvPicPr>
          <p:blipFill>
            <a:blip r:embed="rId3" cstate="print"/>
            <a:stretch>
              <a:fillRect/>
            </a:stretch>
          </p:blipFill>
          <p:spPr>
            <a:xfrm>
              <a:off x="1997853" y="3144155"/>
              <a:ext cx="439295" cy="726222"/>
            </a:xfrm>
            <a:prstGeom prst="rect">
              <a:avLst/>
            </a:prstGeom>
          </p:spPr>
        </p:pic>
        <p:pic>
          <p:nvPicPr>
            <p:cNvPr id="14" name="图片 72" descr="交换机.png">
              <a:extLst>
                <a:ext uri="{FF2B5EF4-FFF2-40B4-BE49-F238E27FC236}">
                  <a16:creationId xmlns:a16="http://schemas.microsoft.com/office/drawing/2014/main" id="{1E8B5C11-E527-4BAE-ADA0-5B67F891AB8C}"/>
                </a:ext>
              </a:extLst>
            </p:cNvPr>
            <p:cNvPicPr>
              <a:picLocks noChangeAspect="1"/>
            </p:cNvPicPr>
            <p:nvPr/>
          </p:nvPicPr>
          <p:blipFill>
            <a:blip r:embed="rId3" cstate="print"/>
            <a:stretch>
              <a:fillRect/>
            </a:stretch>
          </p:blipFill>
          <p:spPr>
            <a:xfrm>
              <a:off x="3907161" y="4002844"/>
              <a:ext cx="439295" cy="726222"/>
            </a:xfrm>
            <a:prstGeom prst="rect">
              <a:avLst/>
            </a:prstGeom>
          </p:spPr>
        </p:pic>
        <p:pic>
          <p:nvPicPr>
            <p:cNvPr id="15" name="图片 72" descr="交换机.png">
              <a:extLst>
                <a:ext uri="{FF2B5EF4-FFF2-40B4-BE49-F238E27FC236}">
                  <a16:creationId xmlns:a16="http://schemas.microsoft.com/office/drawing/2014/main" id="{D1DF7F9D-2F06-4CC4-82CF-083E33E88973}"/>
                </a:ext>
              </a:extLst>
            </p:cNvPr>
            <p:cNvPicPr>
              <a:picLocks noChangeAspect="1"/>
            </p:cNvPicPr>
            <p:nvPr/>
          </p:nvPicPr>
          <p:blipFill>
            <a:blip r:embed="rId3" cstate="print"/>
            <a:stretch>
              <a:fillRect/>
            </a:stretch>
          </p:blipFill>
          <p:spPr>
            <a:xfrm>
              <a:off x="4137110" y="4285777"/>
              <a:ext cx="439295" cy="726222"/>
            </a:xfrm>
            <a:prstGeom prst="rect">
              <a:avLst/>
            </a:prstGeom>
          </p:spPr>
        </p:pic>
        <p:pic>
          <p:nvPicPr>
            <p:cNvPr id="16" name="图片 72" descr="交换机.png">
              <a:extLst>
                <a:ext uri="{FF2B5EF4-FFF2-40B4-BE49-F238E27FC236}">
                  <a16:creationId xmlns:a16="http://schemas.microsoft.com/office/drawing/2014/main" id="{75B59D11-E6A1-4D3E-AB15-C8ED7536136E}"/>
                </a:ext>
              </a:extLst>
            </p:cNvPr>
            <p:cNvPicPr>
              <a:picLocks noChangeAspect="1"/>
            </p:cNvPicPr>
            <p:nvPr/>
          </p:nvPicPr>
          <p:blipFill>
            <a:blip r:embed="rId3" cstate="print"/>
            <a:stretch>
              <a:fillRect/>
            </a:stretch>
          </p:blipFill>
          <p:spPr>
            <a:xfrm>
              <a:off x="4344521" y="4598437"/>
              <a:ext cx="439295" cy="726222"/>
            </a:xfrm>
            <a:prstGeom prst="rect">
              <a:avLst/>
            </a:prstGeom>
          </p:spPr>
        </p:pic>
        <p:sp>
          <p:nvSpPr>
            <p:cNvPr id="17" name="文本框 34830">
              <a:extLst>
                <a:ext uri="{FF2B5EF4-FFF2-40B4-BE49-F238E27FC236}">
                  <a16:creationId xmlns:a16="http://schemas.microsoft.com/office/drawing/2014/main" id="{563A0357-33A8-41D3-8D38-5135ABD669F1}"/>
                </a:ext>
              </a:extLst>
            </p:cNvPr>
            <p:cNvSpPr txBox="1">
              <a:spLocks noChangeArrowheads="1"/>
            </p:cNvSpPr>
            <p:nvPr/>
          </p:nvSpPr>
          <p:spPr bwMode="auto">
            <a:xfrm flipH="1">
              <a:off x="592667" y="1752600"/>
              <a:ext cx="964064" cy="26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根服务器</a:t>
              </a:r>
            </a:p>
          </p:txBody>
        </p:sp>
        <p:sp>
          <p:nvSpPr>
            <p:cNvPr id="18" name="文本框 34830">
              <a:extLst>
                <a:ext uri="{FF2B5EF4-FFF2-40B4-BE49-F238E27FC236}">
                  <a16:creationId xmlns:a16="http://schemas.microsoft.com/office/drawing/2014/main" id="{4373F6A5-4C02-49DD-A1D7-743370A3B3B8}"/>
                </a:ext>
              </a:extLst>
            </p:cNvPr>
            <p:cNvSpPr txBox="1">
              <a:spLocks noChangeArrowheads="1"/>
            </p:cNvSpPr>
            <p:nvPr/>
          </p:nvSpPr>
          <p:spPr bwMode="auto">
            <a:xfrm flipH="1">
              <a:off x="1317370" y="2278834"/>
              <a:ext cx="1455830" cy="28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err="1">
                  <a:latin typeface="微软雅黑" panose="020B0503020204020204" pitchFamily="34" charset="-122"/>
                  <a:ea typeface="微软雅黑" panose="020B0503020204020204" pitchFamily="34" charset="-122"/>
                </a:rPr>
                <a:t>cn</a:t>
              </a:r>
              <a:r>
                <a:rPr lang="zh-CN" altLang="en-US" sz="1400" dirty="0">
                  <a:latin typeface="微软雅黑" panose="020B0503020204020204" pitchFamily="34" charset="-122"/>
                  <a:ea typeface="微软雅黑" panose="020B0503020204020204" pitchFamily="34" charset="-122"/>
                </a:rPr>
                <a:t>域名服务器</a:t>
              </a:r>
            </a:p>
          </p:txBody>
        </p:sp>
        <p:sp>
          <p:nvSpPr>
            <p:cNvPr id="19" name="文本框 34830">
              <a:extLst>
                <a:ext uri="{FF2B5EF4-FFF2-40B4-BE49-F238E27FC236}">
                  <a16:creationId xmlns:a16="http://schemas.microsoft.com/office/drawing/2014/main" id="{AE43533F-0846-467B-9587-3CF137343AF7}"/>
                </a:ext>
              </a:extLst>
            </p:cNvPr>
            <p:cNvSpPr txBox="1">
              <a:spLocks noChangeArrowheads="1"/>
            </p:cNvSpPr>
            <p:nvPr/>
          </p:nvSpPr>
          <p:spPr bwMode="auto">
            <a:xfrm flipH="1">
              <a:off x="1890229" y="2930452"/>
              <a:ext cx="1786405" cy="28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edu.cn</a:t>
              </a:r>
              <a:r>
                <a:rPr lang="zh-CN" altLang="en-US" sz="1400" dirty="0">
                  <a:latin typeface="微软雅黑" panose="020B0503020204020204" pitchFamily="34" charset="-122"/>
                  <a:ea typeface="微软雅黑" panose="020B0503020204020204" pitchFamily="34" charset="-122"/>
                </a:rPr>
                <a:t>域名服务器</a:t>
              </a:r>
            </a:p>
          </p:txBody>
        </p:sp>
        <p:sp>
          <p:nvSpPr>
            <p:cNvPr id="20" name="文本框 34830">
              <a:extLst>
                <a:ext uri="{FF2B5EF4-FFF2-40B4-BE49-F238E27FC236}">
                  <a16:creationId xmlns:a16="http://schemas.microsoft.com/office/drawing/2014/main" id="{8823CCE8-1063-47EE-96E6-E03A6888474C}"/>
                </a:ext>
              </a:extLst>
            </p:cNvPr>
            <p:cNvSpPr txBox="1">
              <a:spLocks noChangeArrowheads="1"/>
            </p:cNvSpPr>
            <p:nvPr/>
          </p:nvSpPr>
          <p:spPr bwMode="auto">
            <a:xfrm flipH="1">
              <a:off x="4200978" y="3868765"/>
              <a:ext cx="1581518" cy="26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www.jlu.edu.cn</a:t>
              </a:r>
              <a:endParaRPr lang="zh-CN" altLang="en-US" sz="1400" dirty="0">
                <a:latin typeface="微软雅黑" panose="020B0503020204020204" pitchFamily="34" charset="-122"/>
                <a:ea typeface="微软雅黑" panose="020B0503020204020204" pitchFamily="34" charset="-122"/>
              </a:endParaRPr>
            </a:p>
          </p:txBody>
        </p:sp>
        <p:sp>
          <p:nvSpPr>
            <p:cNvPr id="21" name="文本框 34830">
              <a:extLst>
                <a:ext uri="{FF2B5EF4-FFF2-40B4-BE49-F238E27FC236}">
                  <a16:creationId xmlns:a16="http://schemas.microsoft.com/office/drawing/2014/main" id="{724B3E43-D2BF-455D-98F1-7B8AE0A175B5}"/>
                </a:ext>
              </a:extLst>
            </p:cNvPr>
            <p:cNvSpPr txBox="1">
              <a:spLocks noChangeArrowheads="1"/>
            </p:cNvSpPr>
            <p:nvPr/>
          </p:nvSpPr>
          <p:spPr bwMode="auto">
            <a:xfrm flipH="1">
              <a:off x="4400457" y="4227119"/>
              <a:ext cx="1581518" cy="26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oa.jlu.edu.cn</a:t>
              </a:r>
              <a:endParaRPr lang="zh-CN" altLang="en-US" sz="1400" dirty="0">
                <a:latin typeface="微软雅黑" panose="020B0503020204020204" pitchFamily="34" charset="-122"/>
                <a:ea typeface="微软雅黑" panose="020B0503020204020204" pitchFamily="34" charset="-122"/>
              </a:endParaRPr>
            </a:p>
          </p:txBody>
        </p:sp>
        <p:sp>
          <p:nvSpPr>
            <p:cNvPr id="22" name="文本框 34830">
              <a:extLst>
                <a:ext uri="{FF2B5EF4-FFF2-40B4-BE49-F238E27FC236}">
                  <a16:creationId xmlns:a16="http://schemas.microsoft.com/office/drawing/2014/main" id="{AE6AD4F9-27CB-4E26-BED5-9FCFE9D95CD0}"/>
                </a:ext>
              </a:extLst>
            </p:cNvPr>
            <p:cNvSpPr txBox="1">
              <a:spLocks noChangeArrowheads="1"/>
            </p:cNvSpPr>
            <p:nvPr/>
          </p:nvSpPr>
          <p:spPr bwMode="auto">
            <a:xfrm flipH="1">
              <a:off x="4577982" y="4585473"/>
              <a:ext cx="1581518" cy="26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bbs.jlu.edu.cn</a:t>
              </a:r>
              <a:endParaRPr lang="zh-CN" altLang="en-US" sz="1400" dirty="0">
                <a:latin typeface="微软雅黑" panose="020B0503020204020204" pitchFamily="34" charset="-122"/>
                <a:ea typeface="微软雅黑" panose="020B0503020204020204" pitchFamily="34" charset="-122"/>
              </a:endParaRPr>
            </a:p>
          </p:txBody>
        </p:sp>
        <p:cxnSp>
          <p:nvCxnSpPr>
            <p:cNvPr id="23" name="直接箭头连接符 22">
              <a:extLst>
                <a:ext uri="{FF2B5EF4-FFF2-40B4-BE49-F238E27FC236}">
                  <a16:creationId xmlns:a16="http://schemas.microsoft.com/office/drawing/2014/main" id="{AC11897C-443E-40E6-91A9-1657A7465003}"/>
                </a:ext>
              </a:extLst>
            </p:cNvPr>
            <p:cNvCxnSpPr>
              <a:cxnSpLocks/>
            </p:cNvCxnSpPr>
            <p:nvPr/>
          </p:nvCxnSpPr>
          <p:spPr>
            <a:xfrm flipV="1">
              <a:off x="1327888" y="3876617"/>
              <a:ext cx="595799" cy="5697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495D880-7ADB-44DB-AA9C-D53EB33C8EFF}"/>
                </a:ext>
              </a:extLst>
            </p:cNvPr>
            <p:cNvCxnSpPr>
              <a:cxnSpLocks/>
            </p:cNvCxnSpPr>
            <p:nvPr/>
          </p:nvCxnSpPr>
          <p:spPr>
            <a:xfrm flipH="1">
              <a:off x="1492782" y="3939857"/>
              <a:ext cx="575370" cy="5336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E6CC915F-7D65-4797-B87D-A823D6D050C8}"/>
                </a:ext>
              </a:extLst>
            </p:cNvPr>
            <p:cNvCxnSpPr>
              <a:cxnSpLocks/>
            </p:cNvCxnSpPr>
            <p:nvPr/>
          </p:nvCxnSpPr>
          <p:spPr>
            <a:xfrm flipV="1">
              <a:off x="1626655" y="4099635"/>
              <a:ext cx="1243172" cy="4594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C2E9C7B3-B7B3-41C2-9D33-2E3B8372A209}"/>
                </a:ext>
              </a:extLst>
            </p:cNvPr>
            <p:cNvCxnSpPr>
              <a:cxnSpLocks/>
            </p:cNvCxnSpPr>
            <p:nvPr/>
          </p:nvCxnSpPr>
          <p:spPr>
            <a:xfrm flipH="1">
              <a:off x="1642341" y="4142508"/>
              <a:ext cx="1541778" cy="5663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文本框 34830">
              <a:extLst>
                <a:ext uri="{FF2B5EF4-FFF2-40B4-BE49-F238E27FC236}">
                  <a16:creationId xmlns:a16="http://schemas.microsoft.com/office/drawing/2014/main" id="{82DEAB79-6E08-4A84-B5C0-343B15642704}"/>
                </a:ext>
              </a:extLst>
            </p:cNvPr>
            <p:cNvSpPr txBox="1">
              <a:spLocks noChangeArrowheads="1"/>
            </p:cNvSpPr>
            <p:nvPr/>
          </p:nvSpPr>
          <p:spPr bwMode="auto">
            <a:xfrm flipH="1">
              <a:off x="1328344" y="4018104"/>
              <a:ext cx="339058" cy="26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1</a:t>
              </a:r>
              <a:endParaRPr lang="zh-CN" altLang="en-US" sz="1400" dirty="0">
                <a:latin typeface="微软雅黑" panose="020B0503020204020204" pitchFamily="34" charset="-122"/>
                <a:ea typeface="微软雅黑" panose="020B0503020204020204" pitchFamily="34" charset="-122"/>
              </a:endParaRPr>
            </a:p>
          </p:txBody>
        </p:sp>
        <p:sp>
          <p:nvSpPr>
            <p:cNvPr id="28" name="文本框 34830">
              <a:extLst>
                <a:ext uri="{FF2B5EF4-FFF2-40B4-BE49-F238E27FC236}">
                  <a16:creationId xmlns:a16="http://schemas.microsoft.com/office/drawing/2014/main" id="{25F0729E-C5C2-4EAA-93A8-67E76B7411F1}"/>
                </a:ext>
              </a:extLst>
            </p:cNvPr>
            <p:cNvSpPr txBox="1">
              <a:spLocks noChangeArrowheads="1"/>
            </p:cNvSpPr>
            <p:nvPr/>
          </p:nvSpPr>
          <p:spPr bwMode="auto">
            <a:xfrm flipH="1">
              <a:off x="1727043" y="4069737"/>
              <a:ext cx="339058" cy="26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2</a:t>
              </a:r>
              <a:endParaRPr lang="zh-CN" altLang="en-US" sz="1400" dirty="0">
                <a:latin typeface="微软雅黑" panose="020B0503020204020204" pitchFamily="34" charset="-122"/>
                <a:ea typeface="微软雅黑" panose="020B0503020204020204" pitchFamily="34" charset="-122"/>
              </a:endParaRPr>
            </a:p>
          </p:txBody>
        </p:sp>
        <p:sp>
          <p:nvSpPr>
            <p:cNvPr id="29" name="文本框 34830">
              <a:extLst>
                <a:ext uri="{FF2B5EF4-FFF2-40B4-BE49-F238E27FC236}">
                  <a16:creationId xmlns:a16="http://schemas.microsoft.com/office/drawing/2014/main" id="{F8A896A0-9C14-48BB-A5CF-5B224CF7BB2E}"/>
                </a:ext>
              </a:extLst>
            </p:cNvPr>
            <p:cNvSpPr txBox="1">
              <a:spLocks noChangeArrowheads="1"/>
            </p:cNvSpPr>
            <p:nvPr/>
          </p:nvSpPr>
          <p:spPr bwMode="auto">
            <a:xfrm flipH="1">
              <a:off x="2326047" y="4006928"/>
              <a:ext cx="339058" cy="26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3</a:t>
              </a:r>
              <a:endParaRPr lang="zh-CN" altLang="en-US" sz="1400" dirty="0">
                <a:latin typeface="微软雅黑" panose="020B0503020204020204" pitchFamily="34" charset="-122"/>
                <a:ea typeface="微软雅黑" panose="020B0503020204020204" pitchFamily="34" charset="-122"/>
              </a:endParaRPr>
            </a:p>
          </p:txBody>
        </p:sp>
        <p:sp>
          <p:nvSpPr>
            <p:cNvPr id="30" name="文本框 34830">
              <a:extLst>
                <a:ext uri="{FF2B5EF4-FFF2-40B4-BE49-F238E27FC236}">
                  <a16:creationId xmlns:a16="http://schemas.microsoft.com/office/drawing/2014/main" id="{5F4F6E1F-F114-4D4F-A75A-4F0687AB4926}"/>
                </a:ext>
              </a:extLst>
            </p:cNvPr>
            <p:cNvSpPr txBox="1">
              <a:spLocks noChangeArrowheads="1"/>
            </p:cNvSpPr>
            <p:nvPr/>
          </p:nvSpPr>
          <p:spPr bwMode="auto">
            <a:xfrm flipH="1">
              <a:off x="2461421" y="4275797"/>
              <a:ext cx="339058" cy="26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4</a:t>
              </a:r>
              <a:endParaRPr lang="zh-CN" altLang="en-US" sz="1400" dirty="0">
                <a:latin typeface="微软雅黑" panose="020B0503020204020204" pitchFamily="34" charset="-122"/>
                <a:ea typeface="微软雅黑" panose="020B0503020204020204" pitchFamily="34" charset="-122"/>
              </a:endParaRPr>
            </a:p>
          </p:txBody>
        </p:sp>
        <p:pic>
          <p:nvPicPr>
            <p:cNvPr id="31" name="图片 72" descr="交换机.png">
              <a:extLst>
                <a:ext uri="{FF2B5EF4-FFF2-40B4-BE49-F238E27FC236}">
                  <a16:creationId xmlns:a16="http://schemas.microsoft.com/office/drawing/2014/main" id="{1167785C-CD35-46BD-9E4C-B301D34FE036}"/>
                </a:ext>
              </a:extLst>
            </p:cNvPr>
            <p:cNvPicPr>
              <a:picLocks noChangeAspect="1"/>
            </p:cNvPicPr>
            <p:nvPr/>
          </p:nvPicPr>
          <p:blipFill>
            <a:blip r:embed="rId3" cstate="print"/>
            <a:stretch>
              <a:fillRect/>
            </a:stretch>
          </p:blipFill>
          <p:spPr>
            <a:xfrm>
              <a:off x="2842683" y="3418977"/>
              <a:ext cx="439295" cy="726222"/>
            </a:xfrm>
            <a:prstGeom prst="rect">
              <a:avLst/>
            </a:prstGeom>
          </p:spPr>
        </p:pic>
        <p:sp>
          <p:nvSpPr>
            <p:cNvPr id="32" name="文本框 34830">
              <a:extLst>
                <a:ext uri="{FF2B5EF4-FFF2-40B4-BE49-F238E27FC236}">
                  <a16:creationId xmlns:a16="http://schemas.microsoft.com/office/drawing/2014/main" id="{B424D4AF-6AFF-4E0C-B1A8-3484C84C4A1D}"/>
                </a:ext>
              </a:extLst>
            </p:cNvPr>
            <p:cNvSpPr txBox="1">
              <a:spLocks noChangeArrowheads="1"/>
            </p:cNvSpPr>
            <p:nvPr/>
          </p:nvSpPr>
          <p:spPr bwMode="auto">
            <a:xfrm flipH="1">
              <a:off x="3089421" y="3227254"/>
              <a:ext cx="1901590" cy="28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jlu.edu.cn</a:t>
              </a:r>
              <a:r>
                <a:rPr lang="zh-CN" altLang="en-US" sz="1400" dirty="0">
                  <a:latin typeface="微软雅黑" panose="020B0503020204020204" pitchFamily="34" charset="-122"/>
                  <a:ea typeface="微软雅黑" panose="020B0503020204020204" pitchFamily="34" charset="-122"/>
                </a:rPr>
                <a:t>域名服务器</a:t>
              </a:r>
            </a:p>
          </p:txBody>
        </p:sp>
        <p:cxnSp>
          <p:nvCxnSpPr>
            <p:cNvPr id="33" name="直接箭头连接符 32">
              <a:extLst>
                <a:ext uri="{FF2B5EF4-FFF2-40B4-BE49-F238E27FC236}">
                  <a16:creationId xmlns:a16="http://schemas.microsoft.com/office/drawing/2014/main" id="{58CC7EAD-D82D-4C94-8202-EA4976EF0057}"/>
                </a:ext>
              </a:extLst>
            </p:cNvPr>
            <p:cNvCxnSpPr>
              <a:cxnSpLocks/>
            </p:cNvCxnSpPr>
            <p:nvPr/>
          </p:nvCxnSpPr>
          <p:spPr>
            <a:xfrm flipV="1">
              <a:off x="1667402" y="4536733"/>
              <a:ext cx="2217362" cy="3126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BE227FDC-A508-4BB0-94BE-9D403A5C235B}"/>
                </a:ext>
              </a:extLst>
            </p:cNvPr>
            <p:cNvCxnSpPr>
              <a:cxnSpLocks/>
            </p:cNvCxnSpPr>
            <p:nvPr/>
          </p:nvCxnSpPr>
          <p:spPr>
            <a:xfrm flipH="1">
              <a:off x="1693775" y="4639290"/>
              <a:ext cx="2159376" cy="3206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文本框 34830">
              <a:extLst>
                <a:ext uri="{FF2B5EF4-FFF2-40B4-BE49-F238E27FC236}">
                  <a16:creationId xmlns:a16="http://schemas.microsoft.com/office/drawing/2014/main" id="{9ED3D6E9-8726-452D-B4EA-E721CBC8B80A}"/>
                </a:ext>
              </a:extLst>
            </p:cNvPr>
            <p:cNvSpPr txBox="1">
              <a:spLocks noChangeArrowheads="1"/>
            </p:cNvSpPr>
            <p:nvPr/>
          </p:nvSpPr>
          <p:spPr bwMode="auto">
            <a:xfrm flipH="1">
              <a:off x="2987634" y="4397688"/>
              <a:ext cx="339058" cy="28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5</a:t>
              </a:r>
              <a:endParaRPr lang="zh-CN" altLang="en-US" sz="1400" dirty="0">
                <a:latin typeface="微软雅黑" panose="020B0503020204020204" pitchFamily="34" charset="-122"/>
                <a:ea typeface="微软雅黑" panose="020B0503020204020204" pitchFamily="34" charset="-122"/>
              </a:endParaRPr>
            </a:p>
          </p:txBody>
        </p:sp>
        <p:sp>
          <p:nvSpPr>
            <p:cNvPr id="36" name="文本框 34830">
              <a:extLst>
                <a:ext uri="{FF2B5EF4-FFF2-40B4-BE49-F238E27FC236}">
                  <a16:creationId xmlns:a16="http://schemas.microsoft.com/office/drawing/2014/main" id="{94FEE70F-087D-4F35-AB88-8B04E88C5EB2}"/>
                </a:ext>
              </a:extLst>
            </p:cNvPr>
            <p:cNvSpPr txBox="1">
              <a:spLocks noChangeArrowheads="1"/>
            </p:cNvSpPr>
            <p:nvPr/>
          </p:nvSpPr>
          <p:spPr bwMode="auto">
            <a:xfrm flipH="1">
              <a:off x="2682148" y="4764605"/>
              <a:ext cx="339058" cy="28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6</a:t>
              </a:r>
              <a:endParaRPr lang="zh-CN" altLang="en-US" sz="1400" dirty="0">
                <a:latin typeface="微软雅黑" panose="020B0503020204020204" pitchFamily="34" charset="-122"/>
                <a:ea typeface="微软雅黑" panose="020B0503020204020204" pitchFamily="34" charset="-122"/>
              </a:endParaRPr>
            </a:p>
          </p:txBody>
        </p:sp>
        <p:sp>
          <p:nvSpPr>
            <p:cNvPr id="37" name="文本框 34830">
              <a:extLst>
                <a:ext uri="{FF2B5EF4-FFF2-40B4-BE49-F238E27FC236}">
                  <a16:creationId xmlns:a16="http://schemas.microsoft.com/office/drawing/2014/main" id="{776F1301-76DD-4E6B-BD74-2E36D74F7675}"/>
                </a:ext>
              </a:extLst>
            </p:cNvPr>
            <p:cNvSpPr txBox="1">
              <a:spLocks noChangeArrowheads="1"/>
            </p:cNvSpPr>
            <p:nvPr/>
          </p:nvSpPr>
          <p:spPr bwMode="auto">
            <a:xfrm flipH="1">
              <a:off x="3613374" y="5306728"/>
              <a:ext cx="1901590" cy="28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吉林大学服务器群</a:t>
              </a:r>
            </a:p>
          </p:txBody>
        </p:sp>
      </p:grpSp>
    </p:spTree>
    <p:extLst>
      <p:ext uri="{BB962C8B-B14F-4D97-AF65-F5344CB8AC3E}">
        <p14:creationId xmlns:p14="http://schemas.microsoft.com/office/powerpoint/2010/main" val="2594345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6"/>
          <p:cNvGraphicFramePr>
            <a:graphicFrameLocks noGrp="1"/>
          </p:cNvGraphicFramePr>
          <p:nvPr>
            <p:extLst>
              <p:ext uri="{D42A27DB-BD31-4B8C-83A1-F6EECF244321}">
                <p14:modId xmlns:p14="http://schemas.microsoft.com/office/powerpoint/2010/main" val="2310130647"/>
              </p:ext>
            </p:extLst>
          </p:nvPr>
        </p:nvGraphicFramePr>
        <p:xfrm>
          <a:off x="1027063" y="4541539"/>
          <a:ext cx="7752101" cy="1483360"/>
        </p:xfrm>
        <a:graphic>
          <a:graphicData uri="http://schemas.openxmlformats.org/drawingml/2006/table">
            <a:tbl>
              <a:tblPr firstRow="1" bandRow="1">
                <a:tableStyleId>{5C22544A-7EE6-4342-B048-85BDC9FD1C3A}</a:tableStyleId>
              </a:tblPr>
              <a:tblGrid>
                <a:gridCol w="7752101">
                  <a:extLst>
                    <a:ext uri="{9D8B030D-6E8A-4147-A177-3AD203B41FA5}">
                      <a16:colId xmlns:a16="http://schemas.microsoft.com/office/drawing/2014/main" val="20000"/>
                    </a:ext>
                  </a:extLst>
                </a:gridCol>
              </a:tblGrid>
              <a:tr h="370840">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查询问题（</a:t>
                      </a:r>
                      <a:r>
                        <a:rPr lang="en-US" altLang="zh-CN"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Queries</a:t>
                      </a:r>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p>
                  </a:txBody>
                  <a:tcPr>
                    <a:solidFill>
                      <a:schemeClr val="accent1">
                        <a:lumMod val="40000"/>
                        <a:lumOff val="60000"/>
                      </a:schemeClr>
                    </a:solidFill>
                  </a:tcPr>
                </a:tc>
                <a:extLst>
                  <a:ext uri="{0D108BD9-81ED-4DB2-BD59-A6C34878D82A}">
                    <a16:rowId xmlns:a16="http://schemas.microsoft.com/office/drawing/2014/main" val="10000"/>
                  </a:ext>
                </a:extLst>
              </a:tr>
              <a:tr h="370840">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回答（</a:t>
                      </a:r>
                      <a:r>
                        <a:rPr lang="en-US" altLang="zh-CN"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Answers</a:t>
                      </a:r>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）（资源记录数可变）</a:t>
                      </a:r>
                    </a:p>
                  </a:txBody>
                  <a:tcPr>
                    <a:solidFill>
                      <a:schemeClr val="accent1">
                        <a:lumMod val="40000"/>
                        <a:lumOff val="60000"/>
                      </a:schemeClr>
                    </a:solidFill>
                  </a:tcPr>
                </a:tc>
                <a:extLst>
                  <a:ext uri="{0D108BD9-81ED-4DB2-BD59-A6C34878D82A}">
                    <a16:rowId xmlns:a16="http://schemas.microsoft.com/office/drawing/2014/main" val="10001"/>
                  </a:ext>
                </a:extLst>
              </a:tr>
              <a:tr h="370840">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授权（</a:t>
                      </a:r>
                      <a:r>
                        <a:rPr lang="en-US" altLang="zh-CN"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Authoritative name servers</a:t>
                      </a:r>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）（资源记录数可变）</a:t>
                      </a:r>
                    </a:p>
                  </a:txBody>
                  <a:tcPr/>
                </a:tc>
                <a:extLst>
                  <a:ext uri="{0D108BD9-81ED-4DB2-BD59-A6C34878D82A}">
                    <a16:rowId xmlns:a16="http://schemas.microsoft.com/office/drawing/2014/main" val="10002"/>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附加信息（</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Additional records</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）（资源记录数可变）</a:t>
                      </a:r>
                      <a:endParaRPr lang="zh-CN" altLang="en-US" b="0" dirty="0">
                        <a:latin typeface="微软雅黑" panose="020B0503020204020204" pitchFamily="34" charset="-122"/>
                        <a:ea typeface="微软雅黑" panose="020B0503020204020204" pitchFamily="34" charset="-122"/>
                        <a:cs typeface="微软雅黑" panose="020B0503020204020204" pitchFamily="34" charset="-122"/>
                      </a:endParaRPr>
                    </a:p>
                  </a:txBody>
                  <a:tcPr/>
                </a:tc>
                <a:extLst>
                  <a:ext uri="{0D108BD9-81ED-4DB2-BD59-A6C34878D82A}">
                    <a16:rowId xmlns:a16="http://schemas.microsoft.com/office/drawing/2014/main" val="10003"/>
                  </a:ext>
                </a:extLst>
              </a:tr>
            </a:tbl>
          </a:graphicData>
        </a:graphic>
      </p:graphicFrame>
      <p:sp>
        <p:nvSpPr>
          <p:cNvPr id="16" name="文本框 15"/>
          <p:cNvSpPr txBox="1"/>
          <p:nvPr/>
        </p:nvSpPr>
        <p:spPr>
          <a:xfrm>
            <a:off x="981680" y="4881724"/>
            <a:ext cx="7854914" cy="1105250"/>
          </a:xfrm>
          <a:prstGeom prst="rect">
            <a:avLst/>
          </a:prstGeom>
          <a:noFill/>
          <a:ln w="38100">
            <a:solidFill>
              <a:srgbClr val="FF0000"/>
            </a:solidFill>
          </a:ln>
        </p:spPr>
        <p:txBody>
          <a:bodyPr wrap="square" rtlCol="0">
            <a:spAutoFit/>
          </a:bodyPr>
          <a:lstStyle/>
          <a:p>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CBB272A9-9C54-45AB-92E5-535B9369283D}"/>
              </a:ext>
            </a:extLst>
          </p:cNvPr>
          <p:cNvSpPr>
            <a:spLocks noGrp="1"/>
          </p:cNvSpPr>
          <p:nvPr>
            <p:ph idx="1"/>
          </p:nvPr>
        </p:nvSpPr>
        <p:spPr/>
        <p:txBody>
          <a:bodyPr/>
          <a:lstStyle/>
          <a:p>
            <a:pPr marL="96520" indent="-457200" algn="just">
              <a:lnSpc>
                <a:spcPct val="130000"/>
              </a:lnSpc>
            </a:pPr>
            <a:r>
              <a:rPr lang="en-US" altLang="zh-CN" sz="2400" dirty="0">
                <a:sym typeface="+mn-ea"/>
              </a:rPr>
              <a:t>DNS</a:t>
            </a:r>
            <a:r>
              <a:rPr lang="zh-CN" altLang="en-US" sz="2400" dirty="0">
                <a:sym typeface="+mn-ea"/>
              </a:rPr>
              <a:t>报文</a:t>
            </a:r>
            <a:r>
              <a:rPr lang="zh-CN" altLang="en-US" sz="2400" dirty="0">
                <a:cs typeface="微软雅黑" panose="020B0503020204020204" pitchFamily="34" charset="-122"/>
                <a:sym typeface="+mn-ea"/>
              </a:rPr>
              <a:t>分为三部分：</a:t>
            </a:r>
            <a:r>
              <a:rPr kumimoji="1" lang="en-US" altLang="zh-CN" sz="2400" dirty="0" err="1">
                <a:solidFill>
                  <a:srgbClr val="C00000"/>
                </a:solidFill>
                <a:cs typeface="微软雅黑" panose="020B0503020204020204" pitchFamily="34" charset="-122"/>
                <a:sym typeface="+mn-ea"/>
              </a:rPr>
              <a:t>基础结构</a:t>
            </a:r>
            <a:r>
              <a:rPr lang="zh-CN" altLang="en-US" sz="2400" dirty="0">
                <a:cs typeface="微软雅黑" panose="020B0503020204020204" pitchFamily="34" charset="-122"/>
                <a:sym typeface="+mn-ea"/>
              </a:rPr>
              <a:t>(报文首部)、</a:t>
            </a:r>
            <a:r>
              <a:rPr kumimoji="1" lang="en-US" altLang="zh-CN" sz="2400" dirty="0" err="1">
                <a:solidFill>
                  <a:srgbClr val="C00000"/>
                </a:solidFill>
                <a:cs typeface="微软雅黑" panose="020B0503020204020204" pitchFamily="34" charset="-122"/>
                <a:sym typeface="+mn-ea"/>
              </a:rPr>
              <a:t>问题</a:t>
            </a:r>
            <a:r>
              <a:rPr lang="zh-CN" altLang="en-US" sz="2400" dirty="0">
                <a:cs typeface="微软雅黑" panose="020B0503020204020204" pitchFamily="34" charset="-122"/>
                <a:sym typeface="+mn-ea"/>
              </a:rPr>
              <a:t>、</a:t>
            </a:r>
            <a:r>
              <a:rPr kumimoji="1" lang="en-US" altLang="zh-CN" sz="2400" dirty="0" err="1">
                <a:solidFill>
                  <a:srgbClr val="C00000"/>
                </a:solidFill>
                <a:cs typeface="微软雅黑" panose="020B0503020204020204" pitchFamily="34" charset="-122"/>
                <a:sym typeface="+mn-ea"/>
              </a:rPr>
              <a:t>资源记录</a:t>
            </a:r>
            <a:r>
              <a:rPr kumimoji="1" lang="en-US" altLang="zh-CN" sz="2400" dirty="0">
                <a:solidFill>
                  <a:srgbClr val="C00000"/>
                </a:solidFill>
                <a:cs typeface="微软雅黑" panose="020B0503020204020204" pitchFamily="34" charset="-122"/>
                <a:sym typeface="+mn-ea"/>
              </a:rPr>
              <a:t>(RR, Resource Record)</a:t>
            </a:r>
          </a:p>
          <a:p>
            <a:pPr marL="96520" indent="-457200" algn="just">
              <a:lnSpc>
                <a:spcPct val="130000"/>
              </a:lnSpc>
            </a:pPr>
            <a:r>
              <a:rPr lang="zh-CN" altLang="en-US" sz="2400" dirty="0">
                <a:cs typeface="微软雅黑" panose="020B0503020204020204" pitchFamily="34" charset="-122"/>
                <a:sym typeface="+mn-ea"/>
              </a:rPr>
              <a:t>报文类型分为查询</a:t>
            </a:r>
            <a:r>
              <a:rPr kumimoji="1" lang="en-US" altLang="zh-CN" sz="2400" dirty="0" err="1">
                <a:solidFill>
                  <a:srgbClr val="C00000"/>
                </a:solidFill>
                <a:cs typeface="微软雅黑" panose="020B0503020204020204" pitchFamily="34" charset="-122"/>
                <a:sym typeface="+mn-ea"/>
              </a:rPr>
              <a:t>请求</a:t>
            </a:r>
            <a:r>
              <a:rPr kumimoji="1" lang="en-US" altLang="zh-CN" sz="2400" dirty="0">
                <a:solidFill>
                  <a:srgbClr val="C00000"/>
                </a:solidFill>
                <a:cs typeface="微软雅黑" panose="020B0503020204020204" pitchFamily="34" charset="-122"/>
                <a:sym typeface="+mn-ea"/>
              </a:rPr>
              <a:t>(query)</a:t>
            </a:r>
            <a:r>
              <a:rPr lang="zh-CN" altLang="en-US" sz="2400" dirty="0">
                <a:cs typeface="微软雅黑" panose="020B0503020204020204" pitchFamily="34" charset="-122"/>
                <a:sym typeface="+mn-ea"/>
              </a:rPr>
              <a:t>和查询</a:t>
            </a:r>
            <a:r>
              <a:rPr kumimoji="1" lang="en-US" altLang="zh-CN" sz="2400" dirty="0" err="1">
                <a:solidFill>
                  <a:srgbClr val="C00000"/>
                </a:solidFill>
                <a:cs typeface="微软雅黑" panose="020B0503020204020204" pitchFamily="34" charset="-122"/>
                <a:sym typeface="+mn-ea"/>
              </a:rPr>
              <a:t>响应</a:t>
            </a:r>
            <a:r>
              <a:rPr kumimoji="1" lang="en-US" altLang="zh-CN" sz="2400" dirty="0">
                <a:solidFill>
                  <a:srgbClr val="C00000"/>
                </a:solidFill>
                <a:cs typeface="微软雅黑" panose="020B0503020204020204" pitchFamily="34" charset="-122"/>
                <a:sym typeface="+mn-ea"/>
              </a:rPr>
              <a:t>(reply)</a:t>
            </a:r>
            <a:r>
              <a:rPr lang="zh-CN" altLang="en-US" sz="2400" dirty="0">
                <a:cs typeface="微软雅黑" panose="020B0503020204020204" pitchFamily="34" charset="-122"/>
                <a:sym typeface="+mn-ea"/>
              </a:rPr>
              <a:t>两类，请求和响应的报文结构</a:t>
            </a:r>
            <a:r>
              <a:rPr kumimoji="1" lang="en-US" altLang="zh-CN" sz="2400" dirty="0" err="1">
                <a:solidFill>
                  <a:srgbClr val="C00000"/>
                </a:solidFill>
                <a:cs typeface="微软雅黑" panose="020B0503020204020204" pitchFamily="34" charset="-122"/>
                <a:sym typeface="+mn-ea"/>
              </a:rPr>
              <a:t>基本相同</a:t>
            </a:r>
            <a:endParaRPr lang="zh-CN" altLang="en-US" dirty="0"/>
          </a:p>
        </p:txBody>
      </p:sp>
      <p:sp>
        <p:nvSpPr>
          <p:cNvPr id="14" name="文本框 13"/>
          <p:cNvSpPr txBox="1"/>
          <p:nvPr/>
        </p:nvSpPr>
        <p:spPr>
          <a:xfrm>
            <a:off x="999062" y="3306794"/>
            <a:ext cx="7830355" cy="1198880"/>
          </a:xfrm>
          <a:prstGeom prst="rect">
            <a:avLst/>
          </a:prstGeom>
          <a:noFill/>
          <a:ln w="38100">
            <a:solidFill>
              <a:schemeClr val="accent1"/>
            </a:solidFill>
          </a:ln>
        </p:spPr>
        <p:txBody>
          <a:bodyPr wrap="square" rtlCol="0">
            <a:spAutoFit/>
          </a:bodyPr>
          <a:lstStyle/>
          <a:p>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a:bodyPr>
          <a:lstStyle/>
          <a:p>
            <a:r>
              <a:rPr lang="zh-CN" altLang="en-US" sz="3200" dirty="0">
                <a:sym typeface="+mn-ea"/>
              </a:rPr>
              <a:t>域名系统查询和响应：</a:t>
            </a:r>
            <a:r>
              <a:rPr lang="en-US" altLang="zh-CN" sz="3200" dirty="0">
                <a:sym typeface="+mn-ea"/>
              </a:rPr>
              <a:t>DNS</a:t>
            </a:r>
            <a:r>
              <a:rPr lang="zh-CN" altLang="en-US" sz="3200" dirty="0">
                <a:sym typeface="+mn-ea"/>
              </a:rPr>
              <a:t>报文格式</a:t>
            </a:r>
            <a:endParaRPr lang="zh-CN" altLang="en-US" sz="3200" dirty="0"/>
          </a:p>
        </p:txBody>
      </p:sp>
      <p:graphicFrame>
        <p:nvGraphicFramePr>
          <p:cNvPr id="25" name="表格 6"/>
          <p:cNvGraphicFramePr>
            <a:graphicFrameLocks noGrp="1"/>
          </p:cNvGraphicFramePr>
          <p:nvPr>
            <p:custDataLst>
              <p:tags r:id="rId1"/>
            </p:custDataLst>
            <p:extLst>
              <p:ext uri="{D42A27DB-BD31-4B8C-83A1-F6EECF244321}">
                <p14:modId xmlns:p14="http://schemas.microsoft.com/office/powerpoint/2010/main" val="1960764231"/>
              </p:ext>
            </p:extLst>
          </p:nvPr>
        </p:nvGraphicFramePr>
        <p:xfrm>
          <a:off x="1027063" y="3360018"/>
          <a:ext cx="7784972" cy="1112520"/>
        </p:xfrm>
        <a:graphic>
          <a:graphicData uri="http://schemas.openxmlformats.org/drawingml/2006/table">
            <a:tbl>
              <a:tblPr firstRow="1" bandRow="1">
                <a:tableStyleId>{5C22544A-7EE6-4342-B048-85BDC9FD1C3A}</a:tableStyleId>
              </a:tblPr>
              <a:tblGrid>
                <a:gridCol w="3892486">
                  <a:extLst>
                    <a:ext uri="{9D8B030D-6E8A-4147-A177-3AD203B41FA5}">
                      <a16:colId xmlns:a16="http://schemas.microsoft.com/office/drawing/2014/main" val="20000"/>
                    </a:ext>
                  </a:extLst>
                </a:gridCol>
                <a:gridCol w="3892486">
                  <a:extLst>
                    <a:ext uri="{9D8B030D-6E8A-4147-A177-3AD203B41FA5}">
                      <a16:colId xmlns:a16="http://schemas.microsoft.com/office/drawing/2014/main" val="20001"/>
                    </a:ext>
                  </a:extLst>
                </a:gridCol>
              </a:tblGrid>
              <a:tr h="370840">
                <a:tc>
                  <a:txBody>
                    <a:bodyPr/>
                    <a:lstStyle/>
                    <a:p>
                      <a:pPr marL="0" algn="ctr" defTabSz="914400" rtl="0" eaLnBrk="1" latinLnBrk="0" hangingPunct="1"/>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标识</a:t>
                      </a:r>
                      <a:r>
                        <a:rPr lang="en-US" altLang="zh-CN"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ID</a:t>
                      </a:r>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Transaction ID</a:t>
                      </a:r>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solidFill>
                      <a:schemeClr val="accent1">
                        <a:lumMod val="40000"/>
                        <a:lumOff val="60000"/>
                      </a:schemeClr>
                    </a:solidFill>
                  </a:tcPr>
                </a:tc>
                <a:tc>
                  <a:txBody>
                    <a:bodyPr/>
                    <a:lstStyle/>
                    <a:p>
                      <a:pPr marL="0" algn="ctr" defTabSz="914400" rtl="0" eaLnBrk="1" latinLnBrk="0" hangingPunct="1"/>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标志（</a:t>
                      </a:r>
                      <a:r>
                        <a:rPr lang="en-US" altLang="zh-CN"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Flags</a:t>
                      </a:r>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solidFill>
                      <a:schemeClr val="accent1">
                        <a:lumMod val="40000"/>
                        <a:lumOff val="60000"/>
                      </a:schemeClr>
                    </a:solidFill>
                  </a:tcPr>
                </a:tc>
                <a:extLst>
                  <a:ext uri="{0D108BD9-81ED-4DB2-BD59-A6C34878D82A}">
                    <a16:rowId xmlns:a16="http://schemas.microsoft.com/office/drawing/2014/main" val="10000"/>
                  </a:ext>
                </a:extLst>
              </a:tr>
              <a:tr h="370840">
                <a:tc>
                  <a:txBody>
                    <a:bodyPr/>
                    <a:lstStyle/>
                    <a:p>
                      <a:pPr marL="0" algn="ctr" defTabSz="914400" rtl="0" eaLnBrk="1" latinLnBrk="0" hangingPunct="1"/>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问题数（</a:t>
                      </a:r>
                      <a:r>
                        <a:rPr lang="en-US" altLang="zh-CN"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Questions</a:t>
                      </a:r>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tc>
                  <a:txBody>
                    <a:bodyPr/>
                    <a:lstStyle/>
                    <a:p>
                      <a:pPr algn="ct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资源记录数（</a:t>
                      </a:r>
                      <a:r>
                        <a:rPr lang="en-US" altLang="zh-CN"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Answer RRs</a:t>
                      </a: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1"/>
                  </a:ext>
                </a:extLst>
              </a:tr>
              <a:tr h="370840">
                <a:tc>
                  <a:txBody>
                    <a:bodyPr/>
                    <a:lstStyle/>
                    <a:p>
                      <a:pPr algn="ct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授权资源记录计数（</a:t>
                      </a:r>
                      <a:r>
                        <a:rPr lang="en-US" altLang="zh-CN"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Authority RRs</a:t>
                      </a: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tc>
                  <a:txBody>
                    <a:bodyPr/>
                    <a:lstStyle/>
                    <a:p>
                      <a:pPr algn="ct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附加资源记录数（</a:t>
                      </a:r>
                      <a:r>
                        <a:rPr lang="en-US" altLang="zh-CN"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Additional RRs</a:t>
                      </a: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2"/>
                  </a:ext>
                </a:extLst>
              </a:tr>
            </a:tbl>
          </a:graphicData>
        </a:graphic>
      </p:graphicFrame>
      <p:sp>
        <p:nvSpPr>
          <p:cNvPr id="17" name="箭头: 右 16"/>
          <p:cNvSpPr/>
          <p:nvPr/>
        </p:nvSpPr>
        <p:spPr>
          <a:xfrm>
            <a:off x="8988347" y="3876712"/>
            <a:ext cx="572655" cy="2933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文本框 18"/>
          <p:cNvSpPr txBox="1"/>
          <p:nvPr/>
        </p:nvSpPr>
        <p:spPr>
          <a:xfrm>
            <a:off x="9893510" y="3837535"/>
            <a:ext cx="1832408" cy="398780"/>
          </a:xfrm>
          <a:prstGeom prst="rect">
            <a:avLst/>
          </a:prstGeom>
          <a:noFill/>
        </p:spPr>
        <p:txBody>
          <a:bodyPr wrap="square">
            <a:spAutoFit/>
          </a:bodyPr>
          <a:lstStyle/>
          <a:p>
            <a:r>
              <a:rPr lang="zh-CN" altLang="en-US" sz="2000" dirty="0">
                <a:solidFill>
                  <a:srgbClr val="0070C0"/>
                </a:solidFill>
                <a:latin typeface="微软雅黑" panose="020B0503020204020204" pitchFamily="34" charset="-122"/>
                <a:ea typeface="微软雅黑" panose="020B0503020204020204" pitchFamily="34" charset="-122"/>
              </a:rPr>
              <a:t>基础结构部分</a:t>
            </a:r>
          </a:p>
        </p:txBody>
      </p:sp>
      <p:sp>
        <p:nvSpPr>
          <p:cNvPr id="20" name="箭头: 右 19"/>
          <p:cNvSpPr/>
          <p:nvPr/>
        </p:nvSpPr>
        <p:spPr>
          <a:xfrm>
            <a:off x="8988347" y="4551304"/>
            <a:ext cx="572655" cy="29335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箭头: 右 20"/>
          <p:cNvSpPr/>
          <p:nvPr/>
        </p:nvSpPr>
        <p:spPr>
          <a:xfrm>
            <a:off x="9003212" y="5270424"/>
            <a:ext cx="572655" cy="2933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文本框 21"/>
          <p:cNvSpPr txBox="1"/>
          <p:nvPr/>
        </p:nvSpPr>
        <p:spPr>
          <a:xfrm>
            <a:off x="9893510" y="4398809"/>
            <a:ext cx="1832408" cy="398780"/>
          </a:xfrm>
          <a:prstGeom prst="rect">
            <a:avLst/>
          </a:prstGeom>
          <a:noFill/>
        </p:spPr>
        <p:txBody>
          <a:bodyPr wrap="square">
            <a:spAutoFit/>
          </a:bodyPr>
          <a:lstStyle/>
          <a:p>
            <a:r>
              <a:rPr lang="zh-CN" altLang="en-US" sz="2000" dirty="0">
                <a:solidFill>
                  <a:schemeClr val="accent2"/>
                </a:solidFill>
                <a:latin typeface="微软雅黑" panose="020B0503020204020204" pitchFamily="34" charset="-122"/>
                <a:ea typeface="微软雅黑" panose="020B0503020204020204" pitchFamily="34" charset="-122"/>
              </a:rPr>
              <a:t>问题部分</a:t>
            </a:r>
          </a:p>
        </p:txBody>
      </p:sp>
      <p:sp>
        <p:nvSpPr>
          <p:cNvPr id="23" name="文本框 22"/>
          <p:cNvSpPr txBox="1"/>
          <p:nvPr/>
        </p:nvSpPr>
        <p:spPr>
          <a:xfrm>
            <a:off x="9893510" y="5197998"/>
            <a:ext cx="1832408" cy="398780"/>
          </a:xfrm>
          <a:prstGeom prst="rect">
            <a:avLst/>
          </a:prstGeom>
          <a:noFill/>
        </p:spPr>
        <p:txBody>
          <a:bodyPr wrap="square">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资源部分</a:t>
            </a:r>
          </a:p>
        </p:txBody>
      </p:sp>
      <p:sp>
        <p:nvSpPr>
          <p:cNvPr id="18" name="文本框 17"/>
          <p:cNvSpPr txBox="1"/>
          <p:nvPr/>
        </p:nvSpPr>
        <p:spPr>
          <a:xfrm>
            <a:off x="4024049" y="6012389"/>
            <a:ext cx="1745615" cy="398780"/>
          </a:xfrm>
          <a:prstGeom prst="rect">
            <a:avLst/>
          </a:prstGeom>
          <a:noFill/>
        </p:spPr>
        <p:txBody>
          <a:bodyPr wrap="none" rtlCol="0">
            <a:spAutoFit/>
          </a:bodyPr>
          <a:lstStyle/>
          <a:p>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DNS</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报文格式</a:t>
            </a:r>
          </a:p>
        </p:txBody>
      </p:sp>
    </p:spTree>
    <p:extLst>
      <p:ext uri="{BB962C8B-B14F-4D97-AF65-F5344CB8AC3E}">
        <p14:creationId xmlns:p14="http://schemas.microsoft.com/office/powerpoint/2010/main" val="2577296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ym typeface="+mn-ea"/>
              </a:rPr>
              <a:t>域名系统查询和响应：</a:t>
            </a:r>
            <a:r>
              <a:rPr lang="en-US" altLang="zh-CN" sz="3200" dirty="0">
                <a:sym typeface="+mn-ea"/>
              </a:rPr>
              <a:t>DNS</a:t>
            </a:r>
            <a:r>
              <a:rPr lang="zh-CN" altLang="en-US" sz="3200" dirty="0">
                <a:sym typeface="+mn-ea"/>
              </a:rPr>
              <a:t>报文格式</a:t>
            </a:r>
            <a:endParaRPr lang="zh-CN" altLang="en-US" sz="3200" dirty="0"/>
          </a:p>
        </p:txBody>
      </p:sp>
      <p:sp>
        <p:nvSpPr>
          <p:cNvPr id="3" name="内容占位符 2">
            <a:extLst>
              <a:ext uri="{FF2B5EF4-FFF2-40B4-BE49-F238E27FC236}">
                <a16:creationId xmlns:a16="http://schemas.microsoft.com/office/drawing/2014/main" id="{4B1756C4-51AA-4BE7-A3DE-B21C8784E120}"/>
              </a:ext>
            </a:extLst>
          </p:cNvPr>
          <p:cNvSpPr>
            <a:spLocks noGrp="1"/>
          </p:cNvSpPr>
          <p:nvPr>
            <p:ph idx="1"/>
          </p:nvPr>
        </p:nvSpPr>
        <p:spPr>
          <a:xfrm>
            <a:off x="660400" y="3181926"/>
            <a:ext cx="10858500" cy="2844000"/>
          </a:xfrm>
        </p:spPr>
        <p:txBody>
          <a:bodyPr numCol="2" spcCol="216000">
            <a:normAutofit lnSpcReduction="10000"/>
          </a:bodyPr>
          <a:lstStyle/>
          <a:p>
            <a:pPr marL="360000" indent="-285750" algn="just">
              <a:lnSpc>
                <a:spcPct val="140000"/>
              </a:lnSpc>
              <a:buFont typeface="Wingdings" panose="05000000000000000000" pitchFamily="2" charset="2"/>
              <a:buChar char="Ø"/>
            </a:pPr>
            <a:r>
              <a:rPr lang="zh-CN" altLang="en-US" sz="2000" dirty="0">
                <a:cs typeface="微软雅黑" panose="020B0503020204020204" pitchFamily="34" charset="-122"/>
                <a:sym typeface="+mn-ea"/>
              </a:rPr>
              <a:t>标识ID：DNS报文的ID。对于请求报文和其对应的响应报文，该字段的值是</a:t>
            </a:r>
            <a:r>
              <a:rPr kumimoji="1" lang="en-US" altLang="zh-CN" sz="2000" noProof="0" dirty="0" err="1">
                <a:ln>
                  <a:noFill/>
                </a:ln>
                <a:solidFill>
                  <a:srgbClr val="FF0000"/>
                </a:solidFill>
                <a:effectLst/>
                <a:uLnTx/>
                <a:uFillTx/>
                <a:cs typeface="微软雅黑" panose="020B0503020204020204" pitchFamily="34" charset="-122"/>
                <a:sym typeface="+mn-ea"/>
              </a:rPr>
              <a:t>相同的</a:t>
            </a:r>
            <a:r>
              <a:rPr lang="zh-CN" altLang="en-US" sz="2000" dirty="0">
                <a:cs typeface="微软雅黑" panose="020B0503020204020204" pitchFamily="34" charset="-122"/>
                <a:sym typeface="+mn-ea"/>
              </a:rPr>
              <a:t>。通过它可以区分 DNS 应答报文是对哪个请求进行响应的。（</a:t>
            </a:r>
            <a:r>
              <a:rPr lang="en-US" altLang="zh-CN" sz="2000" dirty="0">
                <a:cs typeface="微软雅黑" panose="020B0503020204020204" pitchFamily="34" charset="-122"/>
                <a:sym typeface="+mn-ea"/>
              </a:rPr>
              <a:t>2</a:t>
            </a:r>
            <a:r>
              <a:rPr lang="zh-CN" altLang="en-US" sz="2000" dirty="0">
                <a:cs typeface="微软雅黑" panose="020B0503020204020204" pitchFamily="34" charset="-122"/>
                <a:sym typeface="+mn-ea"/>
              </a:rPr>
              <a:t>字节）</a:t>
            </a:r>
            <a:endParaRPr lang="zh-CN" altLang="en-US" sz="2000" b="1" dirty="0">
              <a:solidFill>
                <a:srgbClr val="0070C0"/>
              </a:solidFill>
              <a:cs typeface="微软雅黑" panose="020B0503020204020204" pitchFamily="34" charset="-122"/>
            </a:endParaRPr>
          </a:p>
          <a:p>
            <a:pPr marL="360000" indent="-285750" algn="just">
              <a:lnSpc>
                <a:spcPct val="140000"/>
              </a:lnSpc>
              <a:buFont typeface="Wingdings" panose="05000000000000000000" pitchFamily="2" charset="2"/>
              <a:buChar char="Ø"/>
            </a:pPr>
            <a:r>
              <a:rPr lang="zh-CN" altLang="en-US" sz="2000" dirty="0">
                <a:cs typeface="微软雅黑" panose="020B0503020204020204" pitchFamily="34" charset="-122"/>
                <a:sym typeface="+mn-ea"/>
              </a:rPr>
              <a:t>标志：DNS报文中的标志字段。（</a:t>
            </a:r>
            <a:r>
              <a:rPr lang="en-US" altLang="zh-CN" sz="2000" dirty="0">
                <a:cs typeface="微软雅黑" panose="020B0503020204020204" pitchFamily="34" charset="-122"/>
                <a:sym typeface="+mn-ea"/>
              </a:rPr>
              <a:t>2</a:t>
            </a:r>
            <a:r>
              <a:rPr lang="zh-CN" altLang="en-US" sz="2000" dirty="0">
                <a:cs typeface="微软雅黑" panose="020B0503020204020204" pitchFamily="34" charset="-122"/>
                <a:sym typeface="+mn-ea"/>
              </a:rPr>
              <a:t>字节）</a:t>
            </a:r>
            <a:endParaRPr lang="zh-CN" altLang="en-US" sz="2000" b="1" dirty="0">
              <a:solidFill>
                <a:srgbClr val="0070C0"/>
              </a:solidFill>
              <a:cs typeface="微软雅黑" panose="020B0503020204020204" pitchFamily="34" charset="-122"/>
            </a:endParaRPr>
          </a:p>
          <a:p>
            <a:pPr marL="360000" indent="-285750" algn="l">
              <a:lnSpc>
                <a:spcPct val="140000"/>
              </a:lnSpc>
              <a:buFont typeface="Wingdings" panose="05000000000000000000" pitchFamily="2" charset="2"/>
              <a:buChar char="Ø"/>
            </a:pPr>
            <a:r>
              <a:rPr lang="zh-CN" altLang="en-US" sz="2000" dirty="0">
                <a:cs typeface="微软雅黑" panose="020B0503020204020204" pitchFamily="34" charset="-122"/>
                <a:sym typeface="+mn-ea"/>
              </a:rPr>
              <a:t>问题数：</a:t>
            </a:r>
            <a:r>
              <a:rPr kumimoji="1" lang="en-US" altLang="zh-CN" sz="2000" noProof="0" dirty="0" err="1">
                <a:ln>
                  <a:noFill/>
                </a:ln>
                <a:solidFill>
                  <a:srgbClr val="C00000"/>
                </a:solidFill>
                <a:effectLst/>
                <a:uLnTx/>
                <a:uFillTx/>
                <a:cs typeface="微软雅黑" panose="020B0503020204020204" pitchFamily="34" charset="-122"/>
                <a:sym typeface="+mn-ea"/>
              </a:rPr>
              <a:t>DNS查询请求</a:t>
            </a:r>
            <a:r>
              <a:rPr lang="zh-CN" altLang="en-US" sz="2000" dirty="0">
                <a:cs typeface="微软雅黑" panose="020B0503020204020204" pitchFamily="34" charset="-122"/>
                <a:sym typeface="+mn-ea"/>
              </a:rPr>
              <a:t>的数目。（</a:t>
            </a:r>
            <a:r>
              <a:rPr lang="en-US" altLang="zh-CN" sz="2000" dirty="0">
                <a:cs typeface="微软雅黑" panose="020B0503020204020204" pitchFamily="34" charset="-122"/>
                <a:sym typeface="+mn-ea"/>
              </a:rPr>
              <a:t>2</a:t>
            </a:r>
            <a:r>
              <a:rPr lang="zh-CN" altLang="en-US" sz="2000" dirty="0">
                <a:cs typeface="微软雅黑" panose="020B0503020204020204" pitchFamily="34" charset="-122"/>
                <a:sym typeface="+mn-ea"/>
              </a:rPr>
              <a:t>字节）</a:t>
            </a:r>
            <a:endParaRPr lang="zh-CN" altLang="en-US" sz="2000" b="1" dirty="0">
              <a:solidFill>
                <a:srgbClr val="0070C0"/>
              </a:solidFill>
              <a:cs typeface="微软雅黑" panose="020B0503020204020204" pitchFamily="34" charset="-122"/>
            </a:endParaRPr>
          </a:p>
          <a:p>
            <a:pPr marL="360000" indent="-285750" algn="l">
              <a:lnSpc>
                <a:spcPct val="140000"/>
              </a:lnSpc>
              <a:buFont typeface="Wingdings" panose="05000000000000000000" pitchFamily="2" charset="2"/>
              <a:buChar char="Ø"/>
            </a:pPr>
            <a:r>
              <a:rPr lang="zh-CN" altLang="en-US" sz="2000" dirty="0">
                <a:cs typeface="微软雅黑" panose="020B0503020204020204" pitchFamily="34" charset="-122"/>
                <a:sym typeface="+mn-ea"/>
              </a:rPr>
              <a:t>资源记录数：</a:t>
            </a:r>
            <a:r>
              <a:rPr kumimoji="1" lang="en-US" altLang="zh-CN" sz="2000" noProof="0" dirty="0" err="1">
                <a:ln>
                  <a:noFill/>
                </a:ln>
                <a:solidFill>
                  <a:srgbClr val="C00000"/>
                </a:solidFill>
                <a:effectLst/>
                <a:uLnTx/>
                <a:uFillTx/>
                <a:cs typeface="微软雅黑" panose="020B0503020204020204" pitchFamily="34" charset="-122"/>
                <a:sym typeface="+mn-ea"/>
              </a:rPr>
              <a:t>DNS响应</a:t>
            </a:r>
            <a:r>
              <a:rPr lang="zh-CN" altLang="en-US" sz="2000" dirty="0">
                <a:cs typeface="微软雅黑" panose="020B0503020204020204" pitchFamily="34" charset="-122"/>
                <a:sym typeface="+mn-ea"/>
              </a:rPr>
              <a:t>的数目。（</a:t>
            </a:r>
            <a:r>
              <a:rPr lang="en-US" altLang="zh-CN" sz="2000" dirty="0">
                <a:cs typeface="微软雅黑" panose="020B0503020204020204" pitchFamily="34" charset="-122"/>
                <a:sym typeface="+mn-ea"/>
              </a:rPr>
              <a:t>2</a:t>
            </a:r>
            <a:r>
              <a:rPr lang="zh-CN" altLang="en-US" sz="2000" dirty="0">
                <a:cs typeface="微软雅黑" panose="020B0503020204020204" pitchFamily="34" charset="-122"/>
                <a:sym typeface="+mn-ea"/>
              </a:rPr>
              <a:t>字节）</a:t>
            </a:r>
            <a:endParaRPr lang="zh-CN" altLang="en-US" sz="2000" b="1" dirty="0">
              <a:solidFill>
                <a:srgbClr val="0070C0"/>
              </a:solidFill>
              <a:cs typeface="微软雅黑" panose="020B0503020204020204" pitchFamily="34" charset="-122"/>
            </a:endParaRPr>
          </a:p>
          <a:p>
            <a:pPr marL="360000" indent="-285750" algn="l">
              <a:lnSpc>
                <a:spcPct val="140000"/>
              </a:lnSpc>
              <a:buFont typeface="Wingdings" panose="05000000000000000000" pitchFamily="2" charset="2"/>
              <a:buChar char="Ø"/>
            </a:pPr>
            <a:r>
              <a:rPr lang="zh-CN" altLang="en-US" sz="2000" dirty="0">
                <a:cs typeface="微软雅黑" panose="020B0503020204020204" pitchFamily="34" charset="-122"/>
                <a:sym typeface="+mn-ea"/>
              </a:rPr>
              <a:t>授权资源记录数：</a:t>
            </a:r>
            <a:r>
              <a:rPr kumimoji="1" lang="zh-CN" altLang="en-US" sz="2000" noProof="0" dirty="0">
                <a:ln>
                  <a:noFill/>
                </a:ln>
                <a:solidFill>
                  <a:srgbClr val="C00000"/>
                </a:solidFill>
                <a:effectLst/>
                <a:uLnTx/>
                <a:uFillTx/>
                <a:cs typeface="微软雅黑" panose="020B0503020204020204" pitchFamily="34" charset="-122"/>
                <a:sym typeface="+mn-ea"/>
              </a:rPr>
              <a:t>权限</a:t>
            </a:r>
            <a:r>
              <a:rPr kumimoji="1" lang="en-US" altLang="zh-CN" sz="2000" noProof="0" dirty="0" err="1">
                <a:ln>
                  <a:noFill/>
                </a:ln>
                <a:solidFill>
                  <a:srgbClr val="C00000"/>
                </a:solidFill>
                <a:effectLst/>
                <a:uLnTx/>
                <a:uFillTx/>
                <a:cs typeface="微软雅黑" panose="020B0503020204020204" pitchFamily="34" charset="-122"/>
                <a:sym typeface="+mn-ea"/>
              </a:rPr>
              <a:t>资源记录</a:t>
            </a:r>
            <a:r>
              <a:rPr lang="zh-CN" altLang="en-US" sz="2000" dirty="0">
                <a:cs typeface="微软雅黑" panose="020B0503020204020204" pitchFamily="34" charset="-122"/>
                <a:sym typeface="+mn-ea"/>
              </a:rPr>
              <a:t>的数目。（</a:t>
            </a:r>
            <a:r>
              <a:rPr lang="en-US" altLang="zh-CN" sz="2000" dirty="0">
                <a:cs typeface="微软雅黑" panose="020B0503020204020204" pitchFamily="34" charset="-122"/>
                <a:sym typeface="+mn-ea"/>
              </a:rPr>
              <a:t>2</a:t>
            </a:r>
            <a:r>
              <a:rPr lang="zh-CN" altLang="en-US" sz="2000" dirty="0">
                <a:cs typeface="微软雅黑" panose="020B0503020204020204" pitchFamily="34" charset="-122"/>
                <a:sym typeface="+mn-ea"/>
              </a:rPr>
              <a:t>字节）</a:t>
            </a:r>
            <a:endParaRPr lang="zh-CN" altLang="en-US" sz="2000" b="1" dirty="0">
              <a:solidFill>
                <a:srgbClr val="0070C0"/>
              </a:solidFill>
              <a:cs typeface="微软雅黑" panose="020B0503020204020204" pitchFamily="34" charset="-122"/>
            </a:endParaRPr>
          </a:p>
          <a:p>
            <a:pPr marL="360000" indent="-285750">
              <a:lnSpc>
                <a:spcPct val="140000"/>
              </a:lnSpc>
              <a:buFont typeface="Wingdings" panose="05000000000000000000" pitchFamily="2" charset="2"/>
              <a:buChar char="Ø"/>
            </a:pPr>
            <a:r>
              <a:rPr lang="zh-CN" altLang="en-US" sz="2000" dirty="0">
                <a:cs typeface="微软雅黑" panose="020B0503020204020204" pitchFamily="34" charset="-122"/>
                <a:sym typeface="+mn-ea"/>
              </a:rPr>
              <a:t>附加资源记录数：额外的记录数目（权限名字服务器对应IP地址的数目）。（</a:t>
            </a:r>
            <a:r>
              <a:rPr lang="en-US" altLang="zh-CN" sz="2000" dirty="0">
                <a:cs typeface="微软雅黑" panose="020B0503020204020204" pitchFamily="34" charset="-122"/>
                <a:sym typeface="+mn-ea"/>
              </a:rPr>
              <a:t>2</a:t>
            </a:r>
            <a:r>
              <a:rPr lang="zh-CN" altLang="en-US" sz="2000" dirty="0">
                <a:cs typeface="微软雅黑" panose="020B0503020204020204" pitchFamily="34" charset="-122"/>
                <a:sym typeface="+mn-ea"/>
              </a:rPr>
              <a:t>字节）</a:t>
            </a:r>
            <a:endParaRPr lang="zh-CN" altLang="en-US" sz="2000" dirty="0">
              <a:cs typeface="微软雅黑" panose="020B0503020204020204" pitchFamily="34" charset="-122"/>
            </a:endParaRPr>
          </a:p>
        </p:txBody>
      </p:sp>
      <p:sp>
        <p:nvSpPr>
          <p:cNvPr id="6" name="内容占位符 2"/>
          <p:cNvSpPr>
            <a:spLocks noGrp="1"/>
          </p:cNvSpPr>
          <p:nvPr/>
        </p:nvSpPr>
        <p:spPr>
          <a:xfrm>
            <a:off x="4005472" y="1300450"/>
            <a:ext cx="3854674" cy="536575"/>
          </a:xfrm>
          <a:prstGeom prst="rect">
            <a:avLst/>
          </a:prstGeom>
        </p:spPr>
        <p:txBody>
          <a:bodyPr vert="horz" lIns="91440" tIns="45720" rIns="91440" bIns="45720" rtlCol="0">
            <a:normAutofit fontScale="97500"/>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ClrTx/>
              <a:buSzTx/>
              <a:buNone/>
            </a:pPr>
            <a:r>
              <a:rPr lang="en-US" altLang="zh-CN" sz="2000" dirty="0">
                <a:sym typeface="+mn-ea"/>
              </a:rPr>
              <a:t>DNS</a:t>
            </a:r>
            <a:r>
              <a:rPr lang="zh-CN" altLang="en-US" sz="2000" dirty="0">
                <a:sym typeface="+mn-ea"/>
              </a:rPr>
              <a:t>报文格式的</a:t>
            </a:r>
            <a:r>
              <a:rPr kumimoji="1" lang="en-US" altLang="zh-CN" sz="2000" noProof="0" dirty="0" err="1">
                <a:ln>
                  <a:noFill/>
                </a:ln>
                <a:solidFill>
                  <a:srgbClr val="C00000"/>
                </a:solidFill>
                <a:effectLst/>
                <a:uLnTx/>
                <a:uFillTx/>
                <a:cs typeface="微软雅黑" panose="020B0503020204020204" pitchFamily="34" charset="-122"/>
                <a:sym typeface="+mn-ea"/>
              </a:rPr>
              <a:t>基础结构部分</a:t>
            </a:r>
            <a:r>
              <a:rPr kumimoji="1" lang="zh-CN" altLang="en-US" sz="2000" noProof="0" dirty="0">
                <a:ln>
                  <a:noFill/>
                </a:ln>
                <a:solidFill>
                  <a:srgbClr val="C00000"/>
                </a:solidFill>
                <a:effectLst/>
                <a:uLnTx/>
                <a:uFillTx/>
                <a:cs typeface="微软雅黑" panose="020B0503020204020204" pitchFamily="34" charset="-122"/>
                <a:sym typeface="+mn-ea"/>
              </a:rPr>
              <a:t>：</a:t>
            </a:r>
            <a:endParaRPr kumimoji="1" lang="en-US" altLang="zh-CN" sz="2000" noProof="0" dirty="0">
              <a:ln>
                <a:noFill/>
              </a:ln>
              <a:solidFill>
                <a:srgbClr val="C00000"/>
              </a:solidFill>
              <a:effectLst/>
              <a:uLnTx/>
              <a:uFillTx/>
              <a:cs typeface="微软雅黑" panose="020B0503020204020204" pitchFamily="34" charset="-122"/>
              <a:sym typeface="+mn-ea"/>
            </a:endParaRPr>
          </a:p>
        </p:txBody>
      </p:sp>
      <p:graphicFrame>
        <p:nvGraphicFramePr>
          <p:cNvPr id="7" name="表格 6"/>
          <p:cNvGraphicFramePr>
            <a:graphicFrameLocks noGrp="1"/>
          </p:cNvGraphicFramePr>
          <p:nvPr>
            <p:custDataLst>
              <p:tags r:id="rId1"/>
            </p:custDataLst>
            <p:extLst>
              <p:ext uri="{D42A27DB-BD31-4B8C-83A1-F6EECF244321}">
                <p14:modId xmlns:p14="http://schemas.microsoft.com/office/powerpoint/2010/main" val="786340097"/>
              </p:ext>
            </p:extLst>
          </p:nvPr>
        </p:nvGraphicFramePr>
        <p:xfrm>
          <a:off x="1114728" y="1781165"/>
          <a:ext cx="9144000" cy="1227455"/>
        </p:xfrm>
        <a:graphic>
          <a:graphicData uri="http://schemas.openxmlformats.org/drawingml/2006/table">
            <a:tbl>
              <a:tblPr firstRow="1" bandRow="1">
                <a:tableStyleId>{5C22544A-7EE6-4342-B048-85BDC9FD1C3A}</a:tableStyleId>
              </a:tblPr>
              <a:tblGrid>
                <a:gridCol w="4876165">
                  <a:extLst>
                    <a:ext uri="{9D8B030D-6E8A-4147-A177-3AD203B41FA5}">
                      <a16:colId xmlns:a16="http://schemas.microsoft.com/office/drawing/2014/main" val="20000"/>
                    </a:ext>
                  </a:extLst>
                </a:gridCol>
                <a:gridCol w="4267835">
                  <a:extLst>
                    <a:ext uri="{9D8B030D-6E8A-4147-A177-3AD203B41FA5}">
                      <a16:colId xmlns:a16="http://schemas.microsoft.com/office/drawing/2014/main" val="20001"/>
                    </a:ext>
                  </a:extLst>
                </a:gridCol>
              </a:tblGrid>
              <a:tr h="396240">
                <a:tc>
                  <a:txBody>
                    <a:bodyPr/>
                    <a:lstStyle/>
                    <a:p>
                      <a:pPr marL="0" algn="ctr" defTabSz="914400" rtl="0" eaLnBrk="1" latinLnBrk="0" hangingPunct="1"/>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标识</a:t>
                      </a:r>
                      <a:r>
                        <a:rPr lang="en-US" altLang="zh-CN"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ID</a:t>
                      </a:r>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Transaction ID</a:t>
                      </a:r>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solidFill>
                      <a:schemeClr val="accent1">
                        <a:lumMod val="40000"/>
                        <a:lumOff val="60000"/>
                      </a:schemeClr>
                    </a:solidFill>
                  </a:tcPr>
                </a:tc>
                <a:tc>
                  <a:txBody>
                    <a:bodyPr/>
                    <a:lstStyle/>
                    <a:p>
                      <a:pPr marL="0" algn="ctr" defTabSz="914400" rtl="0" eaLnBrk="1" latinLnBrk="0" hangingPunct="1"/>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标志（</a:t>
                      </a:r>
                      <a:r>
                        <a:rPr lang="en-US" altLang="zh-CN"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Flags</a:t>
                      </a:r>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solidFill>
                      <a:schemeClr val="accent1">
                        <a:lumMod val="40000"/>
                        <a:lumOff val="60000"/>
                      </a:schemeClr>
                    </a:solidFill>
                  </a:tcPr>
                </a:tc>
                <a:extLst>
                  <a:ext uri="{0D108BD9-81ED-4DB2-BD59-A6C34878D82A}">
                    <a16:rowId xmlns:a16="http://schemas.microsoft.com/office/drawing/2014/main" val="10000"/>
                  </a:ext>
                </a:extLst>
              </a:tr>
              <a:tr h="396240">
                <a:tc>
                  <a:txBody>
                    <a:bodyPr/>
                    <a:lstStyle/>
                    <a:p>
                      <a:pPr marL="0" algn="ctr" defTabSz="914400" rtl="0" eaLnBrk="1" latinLnBrk="0" hangingPunct="1"/>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问题数（</a:t>
                      </a:r>
                      <a:r>
                        <a:rPr lang="en-US" altLang="zh-CN"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Questions</a:t>
                      </a:r>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资源记录数（</a:t>
                      </a:r>
                      <a:r>
                        <a:rPr lang="en-US" altLang="zh-CN"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Answer RRs</a:t>
                      </a: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1"/>
                  </a:ext>
                </a:extLst>
              </a:tr>
              <a:tr h="434975">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授权资源记录数（</a:t>
                      </a:r>
                      <a:r>
                        <a:rPr lang="en-US" altLang="zh-CN"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Authority RRs</a:t>
                      </a: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附加资源记录数（</a:t>
                      </a:r>
                      <a:r>
                        <a:rPr lang="en-US" altLang="zh-CN"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Additional RRs</a:t>
                      </a: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37762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ym typeface="+mn-ea"/>
              </a:rPr>
              <a:t>域名系统查询和响应：</a:t>
            </a:r>
            <a:r>
              <a:rPr lang="en-US" altLang="zh-CN" sz="3200" dirty="0">
                <a:sym typeface="+mn-ea"/>
              </a:rPr>
              <a:t>DNS</a:t>
            </a:r>
            <a:r>
              <a:rPr lang="zh-CN" altLang="en-US" sz="3200" dirty="0">
                <a:sym typeface="+mn-ea"/>
              </a:rPr>
              <a:t>报文格式</a:t>
            </a:r>
            <a:endParaRPr lang="zh-CN" altLang="en-US" sz="3200" dirty="0"/>
          </a:p>
        </p:txBody>
      </p:sp>
      <p:sp>
        <p:nvSpPr>
          <p:cNvPr id="3" name="内容占位符 2">
            <a:extLst>
              <a:ext uri="{FF2B5EF4-FFF2-40B4-BE49-F238E27FC236}">
                <a16:creationId xmlns:a16="http://schemas.microsoft.com/office/drawing/2014/main" id="{1337116C-52B1-4FDC-A859-C2CF1DB19912}"/>
              </a:ext>
            </a:extLst>
          </p:cNvPr>
          <p:cNvSpPr>
            <a:spLocks noGrp="1"/>
          </p:cNvSpPr>
          <p:nvPr>
            <p:ph idx="1"/>
          </p:nvPr>
        </p:nvSpPr>
        <p:spPr>
          <a:xfrm>
            <a:off x="660400" y="2812474"/>
            <a:ext cx="10858500" cy="3321626"/>
          </a:xfrm>
        </p:spPr>
        <p:txBody>
          <a:bodyPr numCol="1">
            <a:normAutofit/>
          </a:bodyPr>
          <a:lstStyle/>
          <a:p>
            <a:pPr marL="597150" lvl="1" indent="-285750" algn="just">
              <a:lnSpc>
                <a:spcPct val="150000"/>
              </a:lnSpc>
              <a:spcBef>
                <a:spcPts val="0"/>
              </a:spcBef>
            </a:pPr>
            <a:r>
              <a:rPr lang="zh-CN" altLang="en-US" dirty="0">
                <a:cs typeface="微软雅黑" panose="020B0503020204020204" pitchFamily="34" charset="-122"/>
                <a:sym typeface="+mn-ea"/>
              </a:rPr>
              <a:t>QR（Query/Response）：</a:t>
            </a:r>
            <a:r>
              <a:rPr lang="zh-CN" altLang="en-US" dirty="0">
                <a:solidFill>
                  <a:srgbClr val="FF0000"/>
                </a:solidFill>
                <a:cs typeface="微软雅黑" panose="020B0503020204020204" pitchFamily="34" charset="-122"/>
                <a:sym typeface="+mn-ea"/>
              </a:rPr>
              <a:t>查询请求</a:t>
            </a:r>
            <a:r>
              <a:rPr lang="en-US" altLang="zh-CN" dirty="0">
                <a:solidFill>
                  <a:srgbClr val="FF0000"/>
                </a:solidFill>
                <a:cs typeface="微软雅黑" panose="020B0503020204020204" pitchFamily="34" charset="-122"/>
                <a:sym typeface="+mn-ea"/>
              </a:rPr>
              <a:t>/</a:t>
            </a:r>
            <a:r>
              <a:rPr lang="zh-CN" altLang="en-US" dirty="0">
                <a:solidFill>
                  <a:srgbClr val="FF0000"/>
                </a:solidFill>
                <a:cs typeface="微软雅黑" panose="020B0503020204020204" pitchFamily="34" charset="-122"/>
                <a:sym typeface="+mn-ea"/>
              </a:rPr>
              <a:t>响应的标志信息</a:t>
            </a:r>
            <a:r>
              <a:rPr lang="zh-CN" altLang="en-US" dirty="0">
                <a:cs typeface="微软雅黑" panose="020B0503020204020204" pitchFamily="34" charset="-122"/>
                <a:sym typeface="+mn-ea"/>
              </a:rPr>
              <a:t>。查询请求时值为0；响应时值为1</a:t>
            </a:r>
            <a:endParaRPr lang="zh-CN" altLang="en-US" dirty="0">
              <a:solidFill>
                <a:srgbClr val="0070C0"/>
              </a:solidFill>
              <a:cs typeface="微软雅黑" panose="020B0503020204020204" pitchFamily="34" charset="-122"/>
            </a:endParaRPr>
          </a:p>
          <a:p>
            <a:pPr marL="597150" lvl="1" indent="-285750" algn="just">
              <a:lnSpc>
                <a:spcPct val="150000"/>
              </a:lnSpc>
              <a:spcBef>
                <a:spcPts val="0"/>
              </a:spcBef>
            </a:pPr>
            <a:r>
              <a:rPr lang="zh-CN" altLang="en-US" dirty="0">
                <a:cs typeface="微软雅黑" panose="020B0503020204020204" pitchFamily="34" charset="-122"/>
                <a:sym typeface="+mn-ea"/>
              </a:rPr>
              <a:t>Opcode：操作码。其中，0表示</a:t>
            </a:r>
            <a:r>
              <a:rPr lang="zh-CN" altLang="en-US" dirty="0">
                <a:solidFill>
                  <a:srgbClr val="FF0000"/>
                </a:solidFill>
                <a:cs typeface="微软雅黑" panose="020B0503020204020204" pitchFamily="34" charset="-122"/>
                <a:sym typeface="+mn-ea"/>
              </a:rPr>
              <a:t>标准查询</a:t>
            </a:r>
            <a:r>
              <a:rPr lang="zh-CN" altLang="en-US" dirty="0">
                <a:cs typeface="微软雅黑" panose="020B0503020204020204" pitchFamily="34" charset="-122"/>
                <a:sym typeface="+mn-ea"/>
              </a:rPr>
              <a:t>；1表示</a:t>
            </a:r>
            <a:r>
              <a:rPr lang="zh-CN" altLang="en-US" dirty="0">
                <a:solidFill>
                  <a:srgbClr val="FF0000"/>
                </a:solidFill>
                <a:cs typeface="微软雅黑" panose="020B0503020204020204" pitchFamily="34" charset="-122"/>
                <a:sym typeface="+mn-ea"/>
              </a:rPr>
              <a:t>反向查询</a:t>
            </a:r>
            <a:r>
              <a:rPr lang="zh-CN" altLang="en-US" dirty="0">
                <a:cs typeface="微软雅黑" panose="020B0503020204020204" pitchFamily="34" charset="-122"/>
                <a:sym typeface="+mn-ea"/>
              </a:rPr>
              <a:t>；2表示</a:t>
            </a:r>
            <a:r>
              <a:rPr lang="zh-CN" altLang="en-US" dirty="0">
                <a:solidFill>
                  <a:srgbClr val="FF0000"/>
                </a:solidFill>
                <a:cs typeface="微软雅黑" panose="020B0503020204020204" pitchFamily="34" charset="-122"/>
                <a:sym typeface="+mn-ea"/>
              </a:rPr>
              <a:t>服务器状态请求</a:t>
            </a:r>
            <a:endParaRPr lang="zh-CN" altLang="en-US" dirty="0">
              <a:solidFill>
                <a:srgbClr val="0070C0"/>
              </a:solidFill>
              <a:cs typeface="微软雅黑" panose="020B0503020204020204" pitchFamily="34" charset="-122"/>
            </a:endParaRPr>
          </a:p>
          <a:p>
            <a:pPr marL="597150" lvl="1" indent="-285750" algn="just">
              <a:lnSpc>
                <a:spcPct val="150000"/>
              </a:lnSpc>
              <a:spcBef>
                <a:spcPts val="0"/>
              </a:spcBef>
            </a:pPr>
            <a:r>
              <a:rPr lang="zh-CN" altLang="en-US" dirty="0">
                <a:cs typeface="微软雅黑" panose="020B0503020204020204" pitchFamily="34" charset="-122"/>
                <a:sym typeface="+mn-ea"/>
              </a:rPr>
              <a:t>AA（Authoritative）：授权应答，该字段在</a:t>
            </a:r>
            <a:r>
              <a:rPr lang="zh-CN" altLang="en-US" dirty="0">
                <a:solidFill>
                  <a:srgbClr val="FF0000"/>
                </a:solidFill>
                <a:cs typeface="微软雅黑" panose="020B0503020204020204" pitchFamily="34" charset="-122"/>
                <a:sym typeface="+mn-ea"/>
              </a:rPr>
              <a:t>响应报文中有效</a:t>
            </a:r>
            <a:r>
              <a:rPr lang="zh-CN" altLang="en-US" dirty="0">
                <a:cs typeface="微软雅黑" panose="020B0503020204020204" pitchFamily="34" charset="-122"/>
                <a:sym typeface="+mn-ea"/>
              </a:rPr>
              <a:t>。值为1时表示名称服务器是权限服务器；值为0时表示不是权限服务器</a:t>
            </a:r>
            <a:endParaRPr lang="zh-CN" altLang="en-US" dirty="0">
              <a:solidFill>
                <a:srgbClr val="0070C0"/>
              </a:solidFill>
              <a:cs typeface="微软雅黑" panose="020B0503020204020204" pitchFamily="34" charset="-122"/>
            </a:endParaRPr>
          </a:p>
          <a:p>
            <a:pPr marL="597150" lvl="1" indent="-285750" algn="just">
              <a:lnSpc>
                <a:spcPct val="150000"/>
              </a:lnSpc>
              <a:spcBef>
                <a:spcPts val="0"/>
              </a:spcBef>
            </a:pPr>
            <a:r>
              <a:rPr lang="zh-CN" altLang="en-US" dirty="0">
                <a:cs typeface="微软雅黑" panose="020B0503020204020204" pitchFamily="34" charset="-122"/>
                <a:sym typeface="+mn-ea"/>
              </a:rPr>
              <a:t>TC（Truncated）：表示</a:t>
            </a:r>
            <a:r>
              <a:rPr lang="zh-CN" altLang="en-US" dirty="0">
                <a:solidFill>
                  <a:srgbClr val="FF0000"/>
                </a:solidFill>
                <a:cs typeface="微软雅黑" panose="020B0503020204020204" pitchFamily="34" charset="-122"/>
                <a:sym typeface="+mn-ea"/>
              </a:rPr>
              <a:t>是否被截断</a:t>
            </a:r>
            <a:r>
              <a:rPr lang="zh-CN" altLang="en-US" dirty="0">
                <a:cs typeface="微软雅黑" panose="020B0503020204020204" pitchFamily="34" charset="-122"/>
                <a:sym typeface="+mn-ea"/>
              </a:rPr>
              <a:t>。值为1时，表示响应已超过512字节并已被截断，只返回前512个字节</a:t>
            </a:r>
            <a:endParaRPr lang="en-US" altLang="zh-CN" dirty="0">
              <a:cs typeface="微软雅黑" panose="020B0503020204020204" pitchFamily="34" charset="-122"/>
              <a:sym typeface="+mn-ea"/>
            </a:endParaRPr>
          </a:p>
        </p:txBody>
      </p:sp>
      <p:sp>
        <p:nvSpPr>
          <p:cNvPr id="6" name="内容占位符 2"/>
          <p:cNvSpPr>
            <a:spLocks noGrp="1"/>
          </p:cNvSpPr>
          <p:nvPr/>
        </p:nvSpPr>
        <p:spPr>
          <a:xfrm>
            <a:off x="4165766" y="1214473"/>
            <a:ext cx="4211616" cy="426721"/>
          </a:xfrm>
          <a:prstGeom prst="rect">
            <a:avLst/>
          </a:prstGeom>
        </p:spPr>
        <p:txBody>
          <a:bodyPr vert="horz" lIns="91440" tIns="45720" rIns="91440" bIns="45720" rtlCol="0">
            <a:normAutofit lnSpcReduction="10000"/>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ClrTx/>
              <a:buSzTx/>
              <a:buNone/>
            </a:pPr>
            <a:r>
              <a:rPr lang="en-US" altLang="zh-CN" sz="2000" dirty="0">
                <a:latin typeface="+mn-ea"/>
                <a:ea typeface="+mn-ea"/>
                <a:sym typeface="+mn-ea"/>
              </a:rPr>
              <a:t>DNS</a:t>
            </a:r>
            <a:r>
              <a:rPr lang="zh-CN" altLang="en-US" sz="2000" dirty="0">
                <a:latin typeface="+mn-ea"/>
                <a:ea typeface="+mn-ea"/>
                <a:sym typeface="+mn-ea"/>
              </a:rPr>
              <a:t>报文格式的</a:t>
            </a:r>
            <a:r>
              <a:rPr kumimoji="1" lang="en-US" altLang="zh-CN" sz="2000" noProof="0" dirty="0">
                <a:ln>
                  <a:noFill/>
                </a:ln>
                <a:solidFill>
                  <a:srgbClr val="C00000"/>
                </a:solidFill>
                <a:effectLst/>
                <a:uLnTx/>
                <a:uFillTx/>
                <a:latin typeface="+mn-ea"/>
                <a:ea typeface="+mn-ea"/>
                <a:cs typeface="微软雅黑" panose="020B0503020204020204" pitchFamily="34" charset="-122"/>
                <a:sym typeface="+mn-ea"/>
              </a:rPr>
              <a:t>标志(Flags)</a:t>
            </a:r>
            <a:r>
              <a:rPr lang="zh-CN" altLang="en-US" sz="2000" dirty="0">
                <a:latin typeface="+mn-ea"/>
                <a:ea typeface="+mn-ea"/>
                <a:sym typeface="+mn-ea"/>
              </a:rPr>
              <a:t>字段：</a:t>
            </a:r>
            <a:endParaRPr kumimoji="1" lang="en-US" altLang="zh-CN" sz="2000" noProof="0" dirty="0">
              <a:ln>
                <a:noFill/>
              </a:ln>
              <a:solidFill>
                <a:srgbClr val="C00000"/>
              </a:solidFill>
              <a:effectLst/>
              <a:uLnTx/>
              <a:uFillTx/>
              <a:latin typeface="+mn-ea"/>
              <a:ea typeface="+mn-ea"/>
              <a:cs typeface="微软雅黑" panose="020B0503020204020204" pitchFamily="34" charset="-122"/>
              <a:sym typeface="+mn-ea"/>
            </a:endParaRPr>
          </a:p>
        </p:txBody>
      </p:sp>
      <p:graphicFrame>
        <p:nvGraphicFramePr>
          <p:cNvPr id="8" name="表格 4"/>
          <p:cNvGraphicFramePr>
            <a:graphicFrameLocks noGrp="1"/>
          </p:cNvGraphicFramePr>
          <p:nvPr>
            <p:extLst>
              <p:ext uri="{D42A27DB-BD31-4B8C-83A1-F6EECF244321}">
                <p14:modId xmlns:p14="http://schemas.microsoft.com/office/powerpoint/2010/main" val="366905121"/>
              </p:ext>
            </p:extLst>
          </p:nvPr>
        </p:nvGraphicFramePr>
        <p:xfrm>
          <a:off x="1898372" y="1783347"/>
          <a:ext cx="7740000" cy="42672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000"/>
                    </a:ext>
                  </a:extLst>
                </a:gridCol>
                <a:gridCol w="1440000">
                  <a:extLst>
                    <a:ext uri="{9D8B030D-6E8A-4147-A177-3AD203B41FA5}">
                      <a16:colId xmlns:a16="http://schemas.microsoft.com/office/drawing/2014/main" val="20001"/>
                    </a:ext>
                  </a:extLst>
                </a:gridCol>
                <a:gridCol w="720000">
                  <a:extLst>
                    <a:ext uri="{9D8B030D-6E8A-4147-A177-3AD203B41FA5}">
                      <a16:colId xmlns:a16="http://schemas.microsoft.com/office/drawing/2014/main" val="20002"/>
                    </a:ext>
                  </a:extLst>
                </a:gridCol>
                <a:gridCol w="720000">
                  <a:extLst>
                    <a:ext uri="{9D8B030D-6E8A-4147-A177-3AD203B41FA5}">
                      <a16:colId xmlns:a16="http://schemas.microsoft.com/office/drawing/2014/main" val="20003"/>
                    </a:ext>
                  </a:extLst>
                </a:gridCol>
                <a:gridCol w="720000">
                  <a:extLst>
                    <a:ext uri="{9D8B030D-6E8A-4147-A177-3AD203B41FA5}">
                      <a16:colId xmlns:a16="http://schemas.microsoft.com/office/drawing/2014/main" val="20004"/>
                    </a:ext>
                  </a:extLst>
                </a:gridCol>
                <a:gridCol w="720000">
                  <a:extLst>
                    <a:ext uri="{9D8B030D-6E8A-4147-A177-3AD203B41FA5}">
                      <a16:colId xmlns:a16="http://schemas.microsoft.com/office/drawing/2014/main" val="20005"/>
                    </a:ext>
                  </a:extLst>
                </a:gridCol>
                <a:gridCol w="1260000">
                  <a:extLst>
                    <a:ext uri="{9D8B030D-6E8A-4147-A177-3AD203B41FA5}">
                      <a16:colId xmlns:a16="http://schemas.microsoft.com/office/drawing/2014/main" val="20006"/>
                    </a:ext>
                  </a:extLst>
                </a:gridCol>
                <a:gridCol w="1440000">
                  <a:extLst>
                    <a:ext uri="{9D8B030D-6E8A-4147-A177-3AD203B41FA5}">
                      <a16:colId xmlns:a16="http://schemas.microsoft.com/office/drawing/2014/main" val="20007"/>
                    </a:ext>
                  </a:extLst>
                </a:gridCol>
              </a:tblGrid>
              <a:tr h="374065">
                <a:tc>
                  <a:txBody>
                    <a:bodyPr/>
                    <a:lstStyle/>
                    <a:p>
                      <a:pPr algn="ctr">
                        <a:buClrTx/>
                        <a:buSzTx/>
                        <a:buFontTx/>
                      </a:pPr>
                      <a:r>
                        <a:rPr lang="zh-CN" altLang="en-US" sz="2200" b="0" kern="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QR</a:t>
                      </a:r>
                    </a:p>
                  </a:txBody>
                  <a:tcPr>
                    <a:solidFill>
                      <a:schemeClr val="accent1">
                        <a:lumMod val="60000"/>
                        <a:lumOff val="40000"/>
                      </a:schemeClr>
                    </a:solidFill>
                  </a:tcPr>
                </a:tc>
                <a:tc>
                  <a:txBody>
                    <a:bodyPr/>
                    <a:lstStyle/>
                    <a:p>
                      <a:pPr algn="ctr">
                        <a:buClrTx/>
                        <a:buSzTx/>
                        <a:buFontTx/>
                      </a:pP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Opcode</a:t>
                      </a:r>
                    </a:p>
                  </a:txBody>
                  <a:tcPr>
                    <a:solidFill>
                      <a:schemeClr val="accent1">
                        <a:lumMod val="60000"/>
                        <a:lumOff val="40000"/>
                      </a:schemeClr>
                    </a:solidFill>
                  </a:tcPr>
                </a:tc>
                <a:tc>
                  <a:txBody>
                    <a:bodyPr/>
                    <a:lstStyle/>
                    <a:p>
                      <a:pPr algn="ctr">
                        <a:buClrTx/>
                        <a:buSzTx/>
                        <a:buFontTx/>
                      </a:pP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AA</a:t>
                      </a:r>
                    </a:p>
                  </a:txBody>
                  <a:tcPr>
                    <a:solidFill>
                      <a:schemeClr val="accent1">
                        <a:lumMod val="60000"/>
                        <a:lumOff val="40000"/>
                      </a:schemeClr>
                    </a:solidFill>
                  </a:tcPr>
                </a:tc>
                <a:tc>
                  <a:txBody>
                    <a:bodyPr/>
                    <a:lstStyle/>
                    <a:p>
                      <a:pPr algn="ctr">
                        <a:buClrTx/>
                        <a:buSzTx/>
                        <a:buFontTx/>
                      </a:pP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TC</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RD</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RA</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Z</a:t>
                      </a:r>
                    </a:p>
                  </a:txBody>
                  <a:tcPr>
                    <a:solidFill>
                      <a:schemeClr val="accent1">
                        <a:lumMod val="60000"/>
                        <a:lumOff val="40000"/>
                      </a:schemeClr>
                    </a:solidFill>
                  </a:tcPr>
                </a:tc>
                <a:tc>
                  <a:txBody>
                    <a:bodyPr/>
                    <a:lstStyle/>
                    <a:p>
                      <a:pPr algn="ctr"/>
                      <a:r>
                        <a:rPr lang="en-US" altLang="zh-CN" sz="2000" b="0" dirty="0" err="1">
                          <a:solidFill>
                            <a:schemeClr val="tx1"/>
                          </a:solidFill>
                          <a:latin typeface="微软雅黑" panose="020B0503020204020204" pitchFamily="34" charset="-122"/>
                          <a:ea typeface="微软雅黑" panose="020B0503020204020204" pitchFamily="34" charset="-122"/>
                          <a:cs typeface="Times New Roman" panose="02020603050405020304" charset="0"/>
                        </a:rPr>
                        <a:t>Rcode</a:t>
                      </a:r>
                    </a:p>
                  </a:txBody>
                  <a:tcPr>
                    <a:solidFill>
                      <a:schemeClr val="accent1">
                        <a:lumMod val="60000"/>
                        <a:lumOff val="40000"/>
                      </a:schemeClr>
                    </a:solidFill>
                  </a:tcPr>
                </a:tc>
                <a:extLst>
                  <a:ext uri="{0D108BD9-81ED-4DB2-BD59-A6C34878D82A}">
                    <a16:rowId xmlns:a16="http://schemas.microsoft.com/office/drawing/2014/main" val="10000"/>
                  </a:ext>
                </a:extLst>
              </a:tr>
            </a:tbl>
          </a:graphicData>
        </a:graphic>
      </p:graphicFrame>
      <p:cxnSp>
        <p:nvCxnSpPr>
          <p:cNvPr id="7" name="直接连接符 6">
            <a:extLst>
              <a:ext uri="{FF2B5EF4-FFF2-40B4-BE49-F238E27FC236}">
                <a16:creationId xmlns:a16="http://schemas.microsoft.com/office/drawing/2014/main" id="{4AA547ED-79C5-40A6-9368-46B2B35B9AA9}"/>
              </a:ext>
            </a:extLst>
          </p:cNvPr>
          <p:cNvCxnSpPr/>
          <p:nvPr/>
        </p:nvCxnSpPr>
        <p:spPr>
          <a:xfrm>
            <a:off x="1898372" y="2228058"/>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0FA5926-C6BE-4C02-A82A-E596EA0993C9}"/>
              </a:ext>
            </a:extLst>
          </p:cNvPr>
          <p:cNvCxnSpPr/>
          <p:nvPr/>
        </p:nvCxnSpPr>
        <p:spPr>
          <a:xfrm>
            <a:off x="2622182" y="2228058"/>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6912C56-4804-4953-A727-F6122E2F797C}"/>
              </a:ext>
            </a:extLst>
          </p:cNvPr>
          <p:cNvCxnSpPr/>
          <p:nvPr/>
        </p:nvCxnSpPr>
        <p:spPr>
          <a:xfrm>
            <a:off x="9634662" y="2234165"/>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E483E4D-F7D7-4E8B-B04A-E294CFAF94A6}"/>
              </a:ext>
            </a:extLst>
          </p:cNvPr>
          <p:cNvCxnSpPr>
            <a:cxnSpLocks/>
          </p:cNvCxnSpPr>
          <p:nvPr/>
        </p:nvCxnSpPr>
        <p:spPr>
          <a:xfrm>
            <a:off x="1932276" y="2633498"/>
            <a:ext cx="659047"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4E1ACF9-6F17-4467-98C6-B2FA2C148585}"/>
              </a:ext>
            </a:extLst>
          </p:cNvPr>
          <p:cNvCxnSpPr>
            <a:cxnSpLocks/>
          </p:cNvCxnSpPr>
          <p:nvPr/>
        </p:nvCxnSpPr>
        <p:spPr>
          <a:xfrm>
            <a:off x="2638242" y="2633498"/>
            <a:ext cx="1381474"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4C76CEA-6E1E-4D98-BCAA-28A5F0463509}"/>
              </a:ext>
            </a:extLst>
          </p:cNvPr>
          <p:cNvCxnSpPr>
            <a:cxnSpLocks/>
          </p:cNvCxnSpPr>
          <p:nvPr/>
        </p:nvCxnSpPr>
        <p:spPr>
          <a:xfrm flipV="1">
            <a:off x="8204861" y="2632775"/>
            <a:ext cx="1349772" cy="999"/>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 Box 390">
            <a:extLst>
              <a:ext uri="{FF2B5EF4-FFF2-40B4-BE49-F238E27FC236}">
                <a16:creationId xmlns:a16="http://schemas.microsoft.com/office/drawing/2014/main" id="{52646814-5CAA-4FAE-A7A5-EBE1052A9AA9}"/>
              </a:ext>
            </a:extLst>
          </p:cNvPr>
          <p:cNvSpPr txBox="1">
            <a:spLocks noChangeArrowheads="1"/>
          </p:cNvSpPr>
          <p:nvPr/>
        </p:nvSpPr>
        <p:spPr bwMode="auto">
          <a:xfrm>
            <a:off x="2084185" y="2305799"/>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solidFill>
                  <a:srgbClr val="FF0000"/>
                </a:solidFill>
                <a:latin typeface="微软雅黑" pitchFamily="34" charset="-122"/>
                <a:ea typeface="微软雅黑" pitchFamily="34" charset="-122"/>
              </a:rPr>
              <a:t>1</a:t>
            </a:r>
          </a:p>
        </p:txBody>
      </p:sp>
      <p:sp>
        <p:nvSpPr>
          <p:cNvPr id="17" name="Text Box 390">
            <a:extLst>
              <a:ext uri="{FF2B5EF4-FFF2-40B4-BE49-F238E27FC236}">
                <a16:creationId xmlns:a16="http://schemas.microsoft.com/office/drawing/2014/main" id="{FA6AEB50-9C91-4D47-AD7F-BF4FBFEAC3DB}"/>
              </a:ext>
            </a:extLst>
          </p:cNvPr>
          <p:cNvSpPr txBox="1">
            <a:spLocks noChangeArrowheads="1"/>
          </p:cNvSpPr>
          <p:nvPr/>
        </p:nvSpPr>
        <p:spPr bwMode="auto">
          <a:xfrm>
            <a:off x="8751997" y="2313175"/>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latin typeface="微软雅黑" pitchFamily="34" charset="-122"/>
                <a:ea typeface="微软雅黑" pitchFamily="34" charset="-122"/>
              </a:rPr>
              <a:t>4</a:t>
            </a:r>
          </a:p>
        </p:txBody>
      </p:sp>
      <p:cxnSp>
        <p:nvCxnSpPr>
          <p:cNvPr id="18" name="直接连接符 17">
            <a:extLst>
              <a:ext uri="{FF2B5EF4-FFF2-40B4-BE49-F238E27FC236}">
                <a16:creationId xmlns:a16="http://schemas.microsoft.com/office/drawing/2014/main" id="{FD8356EB-B900-4A83-BC55-35A872BA93D8}"/>
              </a:ext>
            </a:extLst>
          </p:cNvPr>
          <p:cNvCxnSpPr/>
          <p:nvPr/>
        </p:nvCxnSpPr>
        <p:spPr>
          <a:xfrm>
            <a:off x="4054930" y="2228058"/>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 Box 390">
            <a:extLst>
              <a:ext uri="{FF2B5EF4-FFF2-40B4-BE49-F238E27FC236}">
                <a16:creationId xmlns:a16="http://schemas.microsoft.com/office/drawing/2014/main" id="{4ACEF5C2-6A46-47A2-82CF-033C3FB45CFF}"/>
              </a:ext>
            </a:extLst>
          </p:cNvPr>
          <p:cNvSpPr txBox="1">
            <a:spLocks noChangeArrowheads="1"/>
          </p:cNvSpPr>
          <p:nvPr/>
        </p:nvSpPr>
        <p:spPr bwMode="auto">
          <a:xfrm>
            <a:off x="3274739" y="2308243"/>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solidFill>
                  <a:srgbClr val="FF0000"/>
                </a:solidFill>
                <a:latin typeface="微软雅黑" pitchFamily="34" charset="-122"/>
                <a:ea typeface="微软雅黑" pitchFamily="34" charset="-122"/>
              </a:rPr>
              <a:t>4</a:t>
            </a:r>
          </a:p>
        </p:txBody>
      </p:sp>
      <p:cxnSp>
        <p:nvCxnSpPr>
          <p:cNvPr id="21" name="直接连接符 20">
            <a:extLst>
              <a:ext uri="{FF2B5EF4-FFF2-40B4-BE49-F238E27FC236}">
                <a16:creationId xmlns:a16="http://schemas.microsoft.com/office/drawing/2014/main" id="{A4BA6732-2BC3-4F96-95A8-716F5356F7D1}"/>
              </a:ext>
            </a:extLst>
          </p:cNvPr>
          <p:cNvCxnSpPr/>
          <p:nvPr/>
        </p:nvCxnSpPr>
        <p:spPr>
          <a:xfrm>
            <a:off x="4773748" y="2228058"/>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ECF5E40-B44E-4DD4-A8F5-340ECDFFB49F}"/>
              </a:ext>
            </a:extLst>
          </p:cNvPr>
          <p:cNvCxnSpPr>
            <a:cxnSpLocks/>
          </p:cNvCxnSpPr>
          <p:nvPr/>
        </p:nvCxnSpPr>
        <p:spPr>
          <a:xfrm>
            <a:off x="4078983" y="2633498"/>
            <a:ext cx="694765"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 Box 390">
            <a:extLst>
              <a:ext uri="{FF2B5EF4-FFF2-40B4-BE49-F238E27FC236}">
                <a16:creationId xmlns:a16="http://schemas.microsoft.com/office/drawing/2014/main" id="{18223EA5-FBA4-4CC8-991F-443FD8F9C298}"/>
              </a:ext>
            </a:extLst>
          </p:cNvPr>
          <p:cNvSpPr txBox="1">
            <a:spLocks noChangeArrowheads="1"/>
          </p:cNvSpPr>
          <p:nvPr/>
        </p:nvSpPr>
        <p:spPr bwMode="auto">
          <a:xfrm>
            <a:off x="4254907" y="2305799"/>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solidFill>
                  <a:srgbClr val="FF0000"/>
                </a:solidFill>
                <a:latin typeface="微软雅黑" pitchFamily="34" charset="-122"/>
                <a:ea typeface="微软雅黑" pitchFamily="34" charset="-122"/>
              </a:rPr>
              <a:t>1</a:t>
            </a:r>
          </a:p>
        </p:txBody>
      </p:sp>
      <p:cxnSp>
        <p:nvCxnSpPr>
          <p:cNvPr id="29" name="直接连接符 28">
            <a:extLst>
              <a:ext uri="{FF2B5EF4-FFF2-40B4-BE49-F238E27FC236}">
                <a16:creationId xmlns:a16="http://schemas.microsoft.com/office/drawing/2014/main" id="{5FDEA1C4-CDCC-4D19-82F8-B8F185EDD9D2}"/>
              </a:ext>
            </a:extLst>
          </p:cNvPr>
          <p:cNvCxnSpPr/>
          <p:nvPr/>
        </p:nvCxnSpPr>
        <p:spPr>
          <a:xfrm>
            <a:off x="5487678" y="2227335"/>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E617386A-7AB3-4AB3-9876-FB678F9716AB}"/>
              </a:ext>
            </a:extLst>
          </p:cNvPr>
          <p:cNvCxnSpPr>
            <a:cxnSpLocks/>
          </p:cNvCxnSpPr>
          <p:nvPr/>
        </p:nvCxnSpPr>
        <p:spPr>
          <a:xfrm>
            <a:off x="4792913" y="2632775"/>
            <a:ext cx="694765"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 Box 390">
            <a:extLst>
              <a:ext uri="{FF2B5EF4-FFF2-40B4-BE49-F238E27FC236}">
                <a16:creationId xmlns:a16="http://schemas.microsoft.com/office/drawing/2014/main" id="{D50FF1EA-6F84-45A9-A0B4-B54348279E34}"/>
              </a:ext>
            </a:extLst>
          </p:cNvPr>
          <p:cNvSpPr txBox="1">
            <a:spLocks noChangeArrowheads="1"/>
          </p:cNvSpPr>
          <p:nvPr/>
        </p:nvSpPr>
        <p:spPr bwMode="auto">
          <a:xfrm>
            <a:off x="4968837" y="2305076"/>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solidFill>
                  <a:srgbClr val="FF0000"/>
                </a:solidFill>
                <a:latin typeface="微软雅黑" pitchFamily="34" charset="-122"/>
                <a:ea typeface="微软雅黑" pitchFamily="34" charset="-122"/>
              </a:rPr>
              <a:t>1</a:t>
            </a:r>
          </a:p>
        </p:txBody>
      </p:sp>
      <p:cxnSp>
        <p:nvCxnSpPr>
          <p:cNvPr id="32" name="直接连接符 31">
            <a:extLst>
              <a:ext uri="{FF2B5EF4-FFF2-40B4-BE49-F238E27FC236}">
                <a16:creationId xmlns:a16="http://schemas.microsoft.com/office/drawing/2014/main" id="{DC2DE038-A357-4312-9699-7ABB1FC78099}"/>
              </a:ext>
            </a:extLst>
          </p:cNvPr>
          <p:cNvCxnSpPr/>
          <p:nvPr/>
        </p:nvCxnSpPr>
        <p:spPr>
          <a:xfrm>
            <a:off x="6209414" y="2230990"/>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C35D05B6-D440-4AEA-909D-1245EAA4D84F}"/>
              </a:ext>
            </a:extLst>
          </p:cNvPr>
          <p:cNvCxnSpPr>
            <a:cxnSpLocks/>
          </p:cNvCxnSpPr>
          <p:nvPr/>
        </p:nvCxnSpPr>
        <p:spPr>
          <a:xfrm>
            <a:off x="5514649" y="2636430"/>
            <a:ext cx="694765"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 Box 390">
            <a:extLst>
              <a:ext uri="{FF2B5EF4-FFF2-40B4-BE49-F238E27FC236}">
                <a16:creationId xmlns:a16="http://schemas.microsoft.com/office/drawing/2014/main" id="{40BF0B21-544E-4778-8EEA-C55260017E84}"/>
              </a:ext>
            </a:extLst>
          </p:cNvPr>
          <p:cNvSpPr txBox="1">
            <a:spLocks noChangeArrowheads="1"/>
          </p:cNvSpPr>
          <p:nvPr/>
        </p:nvSpPr>
        <p:spPr bwMode="auto">
          <a:xfrm>
            <a:off x="5690573" y="2308731"/>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latin typeface="微软雅黑" pitchFamily="34" charset="-122"/>
                <a:ea typeface="微软雅黑" pitchFamily="34" charset="-122"/>
              </a:rPr>
              <a:t>1</a:t>
            </a:r>
          </a:p>
        </p:txBody>
      </p:sp>
      <p:cxnSp>
        <p:nvCxnSpPr>
          <p:cNvPr id="35" name="直接连接符 34">
            <a:extLst>
              <a:ext uri="{FF2B5EF4-FFF2-40B4-BE49-F238E27FC236}">
                <a16:creationId xmlns:a16="http://schemas.microsoft.com/office/drawing/2014/main" id="{25AF9CE1-C459-4AE4-91D1-B63A393A8EF9}"/>
              </a:ext>
            </a:extLst>
          </p:cNvPr>
          <p:cNvCxnSpPr/>
          <p:nvPr/>
        </p:nvCxnSpPr>
        <p:spPr>
          <a:xfrm>
            <a:off x="6928231" y="2234165"/>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6C186D2F-BE54-437A-B71E-DEA74AE286F1}"/>
              </a:ext>
            </a:extLst>
          </p:cNvPr>
          <p:cNvCxnSpPr>
            <a:cxnSpLocks/>
          </p:cNvCxnSpPr>
          <p:nvPr/>
        </p:nvCxnSpPr>
        <p:spPr>
          <a:xfrm>
            <a:off x="6233466" y="2639605"/>
            <a:ext cx="694765"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 Box 390">
            <a:extLst>
              <a:ext uri="{FF2B5EF4-FFF2-40B4-BE49-F238E27FC236}">
                <a16:creationId xmlns:a16="http://schemas.microsoft.com/office/drawing/2014/main" id="{9D36F7C2-06A8-4963-922E-2B631BBCA6D6}"/>
              </a:ext>
            </a:extLst>
          </p:cNvPr>
          <p:cNvSpPr txBox="1">
            <a:spLocks noChangeArrowheads="1"/>
          </p:cNvSpPr>
          <p:nvPr/>
        </p:nvSpPr>
        <p:spPr bwMode="auto">
          <a:xfrm>
            <a:off x="6418781" y="2306741"/>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latin typeface="微软雅黑" pitchFamily="34" charset="-122"/>
                <a:ea typeface="微软雅黑" pitchFamily="34" charset="-122"/>
              </a:rPr>
              <a:t>1</a:t>
            </a:r>
          </a:p>
        </p:txBody>
      </p:sp>
      <p:cxnSp>
        <p:nvCxnSpPr>
          <p:cNvPr id="38" name="直接连接符 37">
            <a:extLst>
              <a:ext uri="{FF2B5EF4-FFF2-40B4-BE49-F238E27FC236}">
                <a16:creationId xmlns:a16="http://schemas.microsoft.com/office/drawing/2014/main" id="{58697B2D-3C80-4D92-9DB7-55BD0306D700}"/>
              </a:ext>
            </a:extLst>
          </p:cNvPr>
          <p:cNvCxnSpPr/>
          <p:nvPr/>
        </p:nvCxnSpPr>
        <p:spPr>
          <a:xfrm>
            <a:off x="8204861" y="2227335"/>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4BD7D273-7511-4DAD-80B1-693C6083802F}"/>
              </a:ext>
            </a:extLst>
          </p:cNvPr>
          <p:cNvCxnSpPr>
            <a:cxnSpLocks/>
          </p:cNvCxnSpPr>
          <p:nvPr/>
        </p:nvCxnSpPr>
        <p:spPr>
          <a:xfrm>
            <a:off x="6928231" y="2632775"/>
            <a:ext cx="1276630"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 Box 390">
            <a:extLst>
              <a:ext uri="{FF2B5EF4-FFF2-40B4-BE49-F238E27FC236}">
                <a16:creationId xmlns:a16="http://schemas.microsoft.com/office/drawing/2014/main" id="{D15424BB-4482-43C3-94F7-5B03058C6631}"/>
              </a:ext>
            </a:extLst>
          </p:cNvPr>
          <p:cNvSpPr txBox="1">
            <a:spLocks noChangeArrowheads="1"/>
          </p:cNvSpPr>
          <p:nvPr/>
        </p:nvSpPr>
        <p:spPr bwMode="auto">
          <a:xfrm>
            <a:off x="7406061" y="2313176"/>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latin typeface="微软雅黑" pitchFamily="34" charset="-122"/>
                <a:ea typeface="微软雅黑" pitchFamily="34" charset="-122"/>
              </a:rPr>
              <a:t>3</a:t>
            </a:r>
          </a:p>
        </p:txBody>
      </p:sp>
      <p:sp>
        <p:nvSpPr>
          <p:cNvPr id="43" name="Text Box 390">
            <a:extLst>
              <a:ext uri="{FF2B5EF4-FFF2-40B4-BE49-F238E27FC236}">
                <a16:creationId xmlns:a16="http://schemas.microsoft.com/office/drawing/2014/main" id="{65B0F4B5-B2DE-48BB-BD9E-757982119D3D}"/>
              </a:ext>
            </a:extLst>
          </p:cNvPr>
          <p:cNvSpPr txBox="1">
            <a:spLocks noChangeArrowheads="1"/>
          </p:cNvSpPr>
          <p:nvPr/>
        </p:nvSpPr>
        <p:spPr bwMode="auto">
          <a:xfrm>
            <a:off x="10221493" y="2297529"/>
            <a:ext cx="44435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latin typeface="微软雅黑" pitchFamily="34" charset="-122"/>
                <a:ea typeface="微软雅黑" pitchFamily="34" charset="-122"/>
              </a:rPr>
              <a:t>bit</a:t>
            </a:r>
          </a:p>
        </p:txBody>
      </p:sp>
    </p:spTree>
    <p:extLst>
      <p:ext uri="{BB962C8B-B14F-4D97-AF65-F5344CB8AC3E}">
        <p14:creationId xmlns:p14="http://schemas.microsoft.com/office/powerpoint/2010/main" val="41222046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ym typeface="+mn-ea"/>
              </a:rPr>
              <a:t>域名系统查询和响应：</a:t>
            </a:r>
            <a:r>
              <a:rPr lang="en-US" altLang="zh-CN" sz="3200" dirty="0">
                <a:sym typeface="+mn-ea"/>
              </a:rPr>
              <a:t>DNS</a:t>
            </a:r>
            <a:r>
              <a:rPr lang="zh-CN" altLang="en-US" sz="3200" dirty="0">
                <a:sym typeface="+mn-ea"/>
              </a:rPr>
              <a:t>报文格式</a:t>
            </a:r>
            <a:endParaRPr lang="zh-CN" altLang="en-US" sz="3200" dirty="0"/>
          </a:p>
        </p:txBody>
      </p:sp>
      <p:sp>
        <p:nvSpPr>
          <p:cNvPr id="3" name="内容占位符 2">
            <a:extLst>
              <a:ext uri="{FF2B5EF4-FFF2-40B4-BE49-F238E27FC236}">
                <a16:creationId xmlns:a16="http://schemas.microsoft.com/office/drawing/2014/main" id="{1337116C-52B1-4FDC-A859-C2CF1DB19912}"/>
              </a:ext>
            </a:extLst>
          </p:cNvPr>
          <p:cNvSpPr>
            <a:spLocks noGrp="1"/>
          </p:cNvSpPr>
          <p:nvPr>
            <p:ph idx="1"/>
          </p:nvPr>
        </p:nvSpPr>
        <p:spPr>
          <a:xfrm>
            <a:off x="660399" y="3055483"/>
            <a:ext cx="10858501" cy="3078617"/>
          </a:xfrm>
        </p:spPr>
        <p:txBody>
          <a:bodyPr>
            <a:normAutofit/>
          </a:bodyPr>
          <a:lstStyle/>
          <a:p>
            <a:pPr marL="597150" lvl="1" indent="-285750" algn="just">
              <a:lnSpc>
                <a:spcPct val="150000"/>
              </a:lnSpc>
              <a:spcBef>
                <a:spcPts val="0"/>
              </a:spcBef>
            </a:pPr>
            <a:r>
              <a:rPr lang="zh-CN" altLang="en-US" dirty="0">
                <a:cs typeface="微软雅黑" panose="020B0503020204020204" pitchFamily="34" charset="-122"/>
                <a:sym typeface="+mn-ea"/>
              </a:rPr>
              <a:t>RD（Recursion Desired）：期望递归。该字段能在一个查询中设置，并在响应中返回。该标志告诉域名服务器必须处理这个查询，这种方式被称为一个</a:t>
            </a:r>
            <a:r>
              <a:rPr lang="zh-CN" altLang="en-US" dirty="0">
                <a:solidFill>
                  <a:srgbClr val="FF0000"/>
                </a:solidFill>
                <a:cs typeface="微软雅黑" panose="020B0503020204020204" pitchFamily="34" charset="-122"/>
                <a:sym typeface="+mn-ea"/>
              </a:rPr>
              <a:t>递归查询</a:t>
            </a:r>
            <a:r>
              <a:rPr lang="zh-CN" altLang="en-US" dirty="0">
                <a:cs typeface="微软雅黑" panose="020B0503020204020204" pitchFamily="34" charset="-122"/>
                <a:sym typeface="+mn-ea"/>
              </a:rPr>
              <a:t>。如果该位为0，且被请求的域名服务器没有一个授权回答，它将返回一个能解答该查询的其他域名服务器列表。这种方式被称为</a:t>
            </a:r>
            <a:r>
              <a:rPr lang="zh-CN" altLang="en-US" dirty="0">
                <a:solidFill>
                  <a:srgbClr val="FF0000"/>
                </a:solidFill>
                <a:cs typeface="微软雅黑" panose="020B0503020204020204" pitchFamily="34" charset="-122"/>
                <a:sym typeface="+mn-ea"/>
              </a:rPr>
              <a:t>迭代查询</a:t>
            </a:r>
            <a:endParaRPr lang="en-US" altLang="zh-CN"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597150" lvl="1" indent="-285750" algn="just">
              <a:lnSpc>
                <a:spcPct val="150000"/>
              </a:lnSpc>
              <a:spcBef>
                <a:spcPts val="0"/>
              </a:spcBef>
            </a:pPr>
            <a:r>
              <a:rPr lang="zh-CN" altLang="en-US" dirty="0">
                <a:cs typeface="微软雅黑" panose="020B0503020204020204" pitchFamily="34" charset="-122"/>
                <a:sym typeface="+mn-ea"/>
              </a:rPr>
              <a:t>RA（Recursion Available）：可用递归。该字段</a:t>
            </a:r>
            <a:r>
              <a:rPr lang="zh-CN" altLang="en-US" dirty="0">
                <a:solidFill>
                  <a:srgbClr val="FF0000"/>
                </a:solidFill>
                <a:cs typeface="微软雅黑" panose="020B0503020204020204" pitchFamily="34" charset="-122"/>
                <a:sym typeface="+mn-ea"/>
              </a:rPr>
              <a:t>只出现在响应报文</a:t>
            </a:r>
            <a:r>
              <a:rPr lang="zh-CN" altLang="en-US" dirty="0">
                <a:cs typeface="微软雅黑" panose="020B0503020204020204" pitchFamily="34" charset="-122"/>
                <a:sym typeface="+mn-ea"/>
              </a:rPr>
              <a:t>中。当值为1时，表示</a:t>
            </a:r>
            <a:r>
              <a:rPr lang="zh-CN" altLang="en-US" dirty="0">
                <a:solidFill>
                  <a:srgbClr val="FF0000"/>
                </a:solidFill>
                <a:cs typeface="微软雅黑" panose="020B0503020204020204" pitchFamily="34" charset="-122"/>
                <a:sym typeface="+mn-ea"/>
              </a:rPr>
              <a:t>服务器支持递归查询</a:t>
            </a:r>
            <a:endParaRPr lang="zh-CN" altLang="en-US" b="1" dirty="0">
              <a:solidFill>
                <a:srgbClr val="0070C0"/>
              </a:solidFill>
              <a:latin typeface="Times New Roman" panose="02020603050405020304" charset="0"/>
              <a:ea typeface="宋体" panose="02010600030101010101" pitchFamily="2" charset="-122"/>
              <a:cs typeface="Times New Roman" panose="02020603050405020304" charset="0"/>
            </a:endParaRPr>
          </a:p>
        </p:txBody>
      </p:sp>
      <p:sp>
        <p:nvSpPr>
          <p:cNvPr id="6" name="内容占位符 2"/>
          <p:cNvSpPr>
            <a:spLocks noGrp="1"/>
          </p:cNvSpPr>
          <p:nvPr/>
        </p:nvSpPr>
        <p:spPr>
          <a:xfrm>
            <a:off x="4165766" y="1214473"/>
            <a:ext cx="4211616" cy="426721"/>
          </a:xfrm>
          <a:prstGeom prst="rect">
            <a:avLst/>
          </a:prstGeom>
        </p:spPr>
        <p:txBody>
          <a:bodyPr vert="horz" lIns="91440" tIns="45720" rIns="91440" bIns="45720" rtlCol="0">
            <a:normAutofit lnSpcReduction="10000"/>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ClrTx/>
              <a:buSzTx/>
              <a:buNone/>
            </a:pPr>
            <a:r>
              <a:rPr lang="en-US" altLang="zh-CN" sz="2000" dirty="0">
                <a:latin typeface="+mn-ea"/>
                <a:ea typeface="+mn-ea"/>
                <a:sym typeface="+mn-ea"/>
              </a:rPr>
              <a:t>DNS</a:t>
            </a:r>
            <a:r>
              <a:rPr lang="zh-CN" altLang="en-US" sz="2000" dirty="0">
                <a:latin typeface="+mn-ea"/>
                <a:ea typeface="+mn-ea"/>
                <a:sym typeface="+mn-ea"/>
              </a:rPr>
              <a:t>报文格式的</a:t>
            </a:r>
            <a:r>
              <a:rPr kumimoji="1" lang="en-US" altLang="zh-CN" sz="2000" noProof="0" dirty="0">
                <a:ln>
                  <a:noFill/>
                </a:ln>
                <a:solidFill>
                  <a:srgbClr val="C00000"/>
                </a:solidFill>
                <a:effectLst/>
                <a:uLnTx/>
                <a:uFillTx/>
                <a:latin typeface="+mn-ea"/>
                <a:ea typeface="+mn-ea"/>
                <a:cs typeface="微软雅黑" panose="020B0503020204020204" pitchFamily="34" charset="-122"/>
                <a:sym typeface="+mn-ea"/>
              </a:rPr>
              <a:t>标志(Flags)</a:t>
            </a:r>
            <a:r>
              <a:rPr lang="zh-CN" altLang="en-US" sz="2000" dirty="0">
                <a:latin typeface="+mn-ea"/>
                <a:ea typeface="+mn-ea"/>
                <a:sym typeface="+mn-ea"/>
              </a:rPr>
              <a:t>字段：</a:t>
            </a:r>
            <a:endParaRPr kumimoji="1" lang="en-US" altLang="zh-CN" sz="2000" noProof="0" dirty="0">
              <a:ln>
                <a:noFill/>
              </a:ln>
              <a:solidFill>
                <a:srgbClr val="C00000"/>
              </a:solidFill>
              <a:effectLst/>
              <a:uLnTx/>
              <a:uFillTx/>
              <a:latin typeface="+mn-ea"/>
              <a:ea typeface="+mn-ea"/>
              <a:cs typeface="微软雅黑" panose="020B0503020204020204" pitchFamily="34" charset="-122"/>
              <a:sym typeface="+mn-ea"/>
            </a:endParaRPr>
          </a:p>
        </p:txBody>
      </p:sp>
      <p:graphicFrame>
        <p:nvGraphicFramePr>
          <p:cNvPr id="8" name="表格 4"/>
          <p:cNvGraphicFramePr>
            <a:graphicFrameLocks noGrp="1"/>
          </p:cNvGraphicFramePr>
          <p:nvPr>
            <p:extLst>
              <p:ext uri="{D42A27DB-BD31-4B8C-83A1-F6EECF244321}">
                <p14:modId xmlns:p14="http://schemas.microsoft.com/office/powerpoint/2010/main" val="2269726071"/>
              </p:ext>
            </p:extLst>
          </p:nvPr>
        </p:nvGraphicFramePr>
        <p:xfrm>
          <a:off x="1898372" y="1783347"/>
          <a:ext cx="7740000" cy="42672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000"/>
                    </a:ext>
                  </a:extLst>
                </a:gridCol>
                <a:gridCol w="1440000">
                  <a:extLst>
                    <a:ext uri="{9D8B030D-6E8A-4147-A177-3AD203B41FA5}">
                      <a16:colId xmlns:a16="http://schemas.microsoft.com/office/drawing/2014/main" val="20001"/>
                    </a:ext>
                  </a:extLst>
                </a:gridCol>
                <a:gridCol w="720000">
                  <a:extLst>
                    <a:ext uri="{9D8B030D-6E8A-4147-A177-3AD203B41FA5}">
                      <a16:colId xmlns:a16="http://schemas.microsoft.com/office/drawing/2014/main" val="20002"/>
                    </a:ext>
                  </a:extLst>
                </a:gridCol>
                <a:gridCol w="720000">
                  <a:extLst>
                    <a:ext uri="{9D8B030D-6E8A-4147-A177-3AD203B41FA5}">
                      <a16:colId xmlns:a16="http://schemas.microsoft.com/office/drawing/2014/main" val="20003"/>
                    </a:ext>
                  </a:extLst>
                </a:gridCol>
                <a:gridCol w="720000">
                  <a:extLst>
                    <a:ext uri="{9D8B030D-6E8A-4147-A177-3AD203B41FA5}">
                      <a16:colId xmlns:a16="http://schemas.microsoft.com/office/drawing/2014/main" val="20004"/>
                    </a:ext>
                  </a:extLst>
                </a:gridCol>
                <a:gridCol w="720000">
                  <a:extLst>
                    <a:ext uri="{9D8B030D-6E8A-4147-A177-3AD203B41FA5}">
                      <a16:colId xmlns:a16="http://schemas.microsoft.com/office/drawing/2014/main" val="20005"/>
                    </a:ext>
                  </a:extLst>
                </a:gridCol>
                <a:gridCol w="1260000">
                  <a:extLst>
                    <a:ext uri="{9D8B030D-6E8A-4147-A177-3AD203B41FA5}">
                      <a16:colId xmlns:a16="http://schemas.microsoft.com/office/drawing/2014/main" val="20006"/>
                    </a:ext>
                  </a:extLst>
                </a:gridCol>
                <a:gridCol w="1440000">
                  <a:extLst>
                    <a:ext uri="{9D8B030D-6E8A-4147-A177-3AD203B41FA5}">
                      <a16:colId xmlns:a16="http://schemas.microsoft.com/office/drawing/2014/main" val="20007"/>
                    </a:ext>
                  </a:extLst>
                </a:gridCol>
              </a:tblGrid>
              <a:tr h="374065">
                <a:tc>
                  <a:txBody>
                    <a:bodyPr/>
                    <a:lstStyle/>
                    <a:p>
                      <a:pPr algn="ctr">
                        <a:buClrTx/>
                        <a:buSzTx/>
                        <a:buFontTx/>
                      </a:pPr>
                      <a:r>
                        <a:rPr lang="zh-CN" altLang="en-US" sz="22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QR</a:t>
                      </a:r>
                    </a:p>
                  </a:txBody>
                  <a:tcPr>
                    <a:solidFill>
                      <a:schemeClr val="accent1">
                        <a:lumMod val="60000"/>
                        <a:lumOff val="40000"/>
                      </a:schemeClr>
                    </a:solidFill>
                  </a:tcPr>
                </a:tc>
                <a:tc>
                  <a:txBody>
                    <a:bodyPr/>
                    <a:lstStyle/>
                    <a:p>
                      <a:pPr algn="ctr">
                        <a:buClrTx/>
                        <a:buSzTx/>
                        <a:buFontTx/>
                      </a:pPr>
                      <a:r>
                        <a:rPr lang="zh-CN" altLang="en-US" sz="2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Opcode</a:t>
                      </a:r>
                    </a:p>
                  </a:txBody>
                  <a:tcPr>
                    <a:solidFill>
                      <a:schemeClr val="accent1">
                        <a:lumMod val="60000"/>
                        <a:lumOff val="40000"/>
                      </a:schemeClr>
                    </a:solidFill>
                  </a:tcPr>
                </a:tc>
                <a:tc>
                  <a:txBody>
                    <a:bodyPr/>
                    <a:lstStyle/>
                    <a:p>
                      <a:pPr algn="ctr">
                        <a:buClrTx/>
                        <a:buSzTx/>
                        <a:buFontTx/>
                      </a:pPr>
                      <a:r>
                        <a:rPr lang="zh-CN" altLang="en-US" sz="2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AA</a:t>
                      </a:r>
                    </a:p>
                  </a:txBody>
                  <a:tcPr>
                    <a:solidFill>
                      <a:schemeClr val="accent1">
                        <a:lumMod val="60000"/>
                        <a:lumOff val="40000"/>
                      </a:schemeClr>
                    </a:solidFill>
                  </a:tcPr>
                </a:tc>
                <a:tc>
                  <a:txBody>
                    <a:bodyPr/>
                    <a:lstStyle/>
                    <a:p>
                      <a:pPr algn="ctr">
                        <a:buClrTx/>
                        <a:buSzTx/>
                        <a:buFontTx/>
                      </a:pPr>
                      <a:r>
                        <a:rPr lang="zh-CN" altLang="en-US" sz="2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TC</a:t>
                      </a:r>
                    </a:p>
                  </a:txBody>
                  <a:tcPr>
                    <a:solidFill>
                      <a:schemeClr val="accent1">
                        <a:lumMod val="60000"/>
                        <a:lumOff val="40000"/>
                      </a:schemeClr>
                    </a:solidFill>
                  </a:tcPr>
                </a:tc>
                <a:tc>
                  <a:txBody>
                    <a:bodyPr/>
                    <a:lstStyle/>
                    <a:p>
                      <a:pPr algn="ctr"/>
                      <a:r>
                        <a:rPr lang="en-US" altLang="zh-CN" sz="2000" b="0" dirty="0">
                          <a:solidFill>
                            <a:srgbClr val="FF0000"/>
                          </a:solidFill>
                          <a:latin typeface="微软雅黑" panose="020B0503020204020204" pitchFamily="34" charset="-122"/>
                          <a:ea typeface="微软雅黑" panose="020B0503020204020204" pitchFamily="34" charset="-122"/>
                          <a:cs typeface="Times New Roman" panose="02020603050405020304" charset="0"/>
                        </a:rPr>
                        <a:t>RD</a:t>
                      </a:r>
                    </a:p>
                  </a:txBody>
                  <a:tcPr>
                    <a:solidFill>
                      <a:schemeClr val="accent1">
                        <a:lumMod val="60000"/>
                        <a:lumOff val="40000"/>
                      </a:schemeClr>
                    </a:solidFill>
                  </a:tcPr>
                </a:tc>
                <a:tc>
                  <a:txBody>
                    <a:bodyPr/>
                    <a:lstStyle/>
                    <a:p>
                      <a:pPr algn="ctr"/>
                      <a:r>
                        <a:rPr lang="en-US" altLang="zh-CN" sz="2000" b="0" dirty="0">
                          <a:solidFill>
                            <a:srgbClr val="FF0000"/>
                          </a:solidFill>
                          <a:latin typeface="微软雅黑" panose="020B0503020204020204" pitchFamily="34" charset="-122"/>
                          <a:ea typeface="微软雅黑" panose="020B0503020204020204" pitchFamily="34" charset="-122"/>
                          <a:cs typeface="Times New Roman" panose="02020603050405020304" charset="0"/>
                        </a:rPr>
                        <a:t>RA</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Z</a:t>
                      </a:r>
                    </a:p>
                  </a:txBody>
                  <a:tcPr>
                    <a:solidFill>
                      <a:schemeClr val="accent1">
                        <a:lumMod val="60000"/>
                        <a:lumOff val="40000"/>
                      </a:schemeClr>
                    </a:solidFill>
                  </a:tcPr>
                </a:tc>
                <a:tc>
                  <a:txBody>
                    <a:bodyPr/>
                    <a:lstStyle/>
                    <a:p>
                      <a:pPr algn="ctr"/>
                      <a:r>
                        <a:rPr lang="en-US" altLang="zh-CN" sz="2000" b="0" dirty="0" err="1">
                          <a:solidFill>
                            <a:schemeClr val="tx1"/>
                          </a:solidFill>
                          <a:latin typeface="微软雅黑" panose="020B0503020204020204" pitchFamily="34" charset="-122"/>
                          <a:ea typeface="微软雅黑" panose="020B0503020204020204" pitchFamily="34" charset="-122"/>
                          <a:cs typeface="Times New Roman" panose="02020603050405020304" charset="0"/>
                        </a:rPr>
                        <a:t>Rcode</a:t>
                      </a:r>
                    </a:p>
                  </a:txBody>
                  <a:tcPr>
                    <a:solidFill>
                      <a:schemeClr val="accent1">
                        <a:lumMod val="60000"/>
                        <a:lumOff val="40000"/>
                      </a:schemeClr>
                    </a:solidFill>
                  </a:tcPr>
                </a:tc>
                <a:extLst>
                  <a:ext uri="{0D108BD9-81ED-4DB2-BD59-A6C34878D82A}">
                    <a16:rowId xmlns:a16="http://schemas.microsoft.com/office/drawing/2014/main" val="10000"/>
                  </a:ext>
                </a:extLst>
              </a:tr>
            </a:tbl>
          </a:graphicData>
        </a:graphic>
      </p:graphicFrame>
      <p:cxnSp>
        <p:nvCxnSpPr>
          <p:cNvPr id="7" name="直接连接符 6">
            <a:extLst>
              <a:ext uri="{FF2B5EF4-FFF2-40B4-BE49-F238E27FC236}">
                <a16:creationId xmlns:a16="http://schemas.microsoft.com/office/drawing/2014/main" id="{6423663D-C74B-4638-A19C-51528B028537}"/>
              </a:ext>
            </a:extLst>
          </p:cNvPr>
          <p:cNvCxnSpPr/>
          <p:nvPr/>
        </p:nvCxnSpPr>
        <p:spPr>
          <a:xfrm>
            <a:off x="1898372" y="2228058"/>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ECF2980-5200-4EEA-9FB9-30BECF277657}"/>
              </a:ext>
            </a:extLst>
          </p:cNvPr>
          <p:cNvCxnSpPr/>
          <p:nvPr/>
        </p:nvCxnSpPr>
        <p:spPr>
          <a:xfrm>
            <a:off x="2622182" y="2228058"/>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3080FB9-1D09-4974-B27F-CFAD886824BB}"/>
              </a:ext>
            </a:extLst>
          </p:cNvPr>
          <p:cNvCxnSpPr/>
          <p:nvPr/>
        </p:nvCxnSpPr>
        <p:spPr>
          <a:xfrm>
            <a:off x="9634662" y="2234165"/>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CA1A2E4-573A-464E-9E73-6178F2ECE133}"/>
              </a:ext>
            </a:extLst>
          </p:cNvPr>
          <p:cNvCxnSpPr>
            <a:cxnSpLocks/>
          </p:cNvCxnSpPr>
          <p:nvPr/>
        </p:nvCxnSpPr>
        <p:spPr>
          <a:xfrm>
            <a:off x="1932276" y="2633498"/>
            <a:ext cx="659047"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7624C305-5929-4CD8-B30B-B49C2CDBA045}"/>
              </a:ext>
            </a:extLst>
          </p:cNvPr>
          <p:cNvCxnSpPr>
            <a:cxnSpLocks/>
          </p:cNvCxnSpPr>
          <p:nvPr/>
        </p:nvCxnSpPr>
        <p:spPr>
          <a:xfrm>
            <a:off x="2638242" y="2633498"/>
            <a:ext cx="1381474"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7A6699A-E917-473A-9355-C079D3457523}"/>
              </a:ext>
            </a:extLst>
          </p:cNvPr>
          <p:cNvCxnSpPr>
            <a:cxnSpLocks/>
          </p:cNvCxnSpPr>
          <p:nvPr/>
        </p:nvCxnSpPr>
        <p:spPr>
          <a:xfrm flipV="1">
            <a:off x="8204861" y="2632775"/>
            <a:ext cx="1349772" cy="999"/>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 Box 390">
            <a:extLst>
              <a:ext uri="{FF2B5EF4-FFF2-40B4-BE49-F238E27FC236}">
                <a16:creationId xmlns:a16="http://schemas.microsoft.com/office/drawing/2014/main" id="{57009D28-762A-4B6B-8ABB-7BF08DE6CED2}"/>
              </a:ext>
            </a:extLst>
          </p:cNvPr>
          <p:cNvSpPr txBox="1">
            <a:spLocks noChangeArrowheads="1"/>
          </p:cNvSpPr>
          <p:nvPr/>
        </p:nvSpPr>
        <p:spPr bwMode="auto">
          <a:xfrm>
            <a:off x="2107275" y="2305799"/>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latin typeface="微软雅黑" pitchFamily="34" charset="-122"/>
                <a:ea typeface="微软雅黑" pitchFamily="34" charset="-122"/>
              </a:rPr>
              <a:t>1</a:t>
            </a:r>
          </a:p>
        </p:txBody>
      </p:sp>
      <p:sp>
        <p:nvSpPr>
          <p:cNvPr id="15" name="Text Box 390">
            <a:extLst>
              <a:ext uri="{FF2B5EF4-FFF2-40B4-BE49-F238E27FC236}">
                <a16:creationId xmlns:a16="http://schemas.microsoft.com/office/drawing/2014/main" id="{A131B38A-435B-4827-A44C-000A7DAAF7DB}"/>
              </a:ext>
            </a:extLst>
          </p:cNvPr>
          <p:cNvSpPr txBox="1">
            <a:spLocks noChangeArrowheads="1"/>
          </p:cNvSpPr>
          <p:nvPr/>
        </p:nvSpPr>
        <p:spPr bwMode="auto">
          <a:xfrm>
            <a:off x="8751997" y="2313175"/>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latin typeface="微软雅黑" pitchFamily="34" charset="-122"/>
                <a:ea typeface="微软雅黑" pitchFamily="34" charset="-122"/>
              </a:rPr>
              <a:t>4</a:t>
            </a:r>
          </a:p>
        </p:txBody>
      </p:sp>
      <p:cxnSp>
        <p:nvCxnSpPr>
          <p:cNvPr id="16" name="直接连接符 15">
            <a:extLst>
              <a:ext uri="{FF2B5EF4-FFF2-40B4-BE49-F238E27FC236}">
                <a16:creationId xmlns:a16="http://schemas.microsoft.com/office/drawing/2014/main" id="{13FEF706-0D5B-401C-A457-25D989406F36}"/>
              </a:ext>
            </a:extLst>
          </p:cNvPr>
          <p:cNvCxnSpPr/>
          <p:nvPr/>
        </p:nvCxnSpPr>
        <p:spPr>
          <a:xfrm>
            <a:off x="4054930" y="2228058"/>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 Box 390">
            <a:extLst>
              <a:ext uri="{FF2B5EF4-FFF2-40B4-BE49-F238E27FC236}">
                <a16:creationId xmlns:a16="http://schemas.microsoft.com/office/drawing/2014/main" id="{DD8367BD-8183-4B4C-BDD9-C085CFC42700}"/>
              </a:ext>
            </a:extLst>
          </p:cNvPr>
          <p:cNvSpPr txBox="1">
            <a:spLocks noChangeArrowheads="1"/>
          </p:cNvSpPr>
          <p:nvPr/>
        </p:nvSpPr>
        <p:spPr bwMode="auto">
          <a:xfrm>
            <a:off x="3274739" y="2308243"/>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latin typeface="微软雅黑" pitchFamily="34" charset="-122"/>
                <a:ea typeface="微软雅黑" pitchFamily="34" charset="-122"/>
              </a:rPr>
              <a:t>4</a:t>
            </a:r>
          </a:p>
        </p:txBody>
      </p:sp>
      <p:cxnSp>
        <p:nvCxnSpPr>
          <p:cNvPr id="18" name="直接连接符 17">
            <a:extLst>
              <a:ext uri="{FF2B5EF4-FFF2-40B4-BE49-F238E27FC236}">
                <a16:creationId xmlns:a16="http://schemas.microsoft.com/office/drawing/2014/main" id="{70B00AE0-FECB-440D-8C9C-2FCDA6326083}"/>
              </a:ext>
            </a:extLst>
          </p:cNvPr>
          <p:cNvCxnSpPr/>
          <p:nvPr/>
        </p:nvCxnSpPr>
        <p:spPr>
          <a:xfrm>
            <a:off x="4773748" y="2228058"/>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9EC1776-6788-4D40-90DF-656876DE660B}"/>
              </a:ext>
            </a:extLst>
          </p:cNvPr>
          <p:cNvCxnSpPr>
            <a:cxnSpLocks/>
          </p:cNvCxnSpPr>
          <p:nvPr/>
        </p:nvCxnSpPr>
        <p:spPr>
          <a:xfrm>
            <a:off x="4078983" y="2633498"/>
            <a:ext cx="694765"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 Box 390">
            <a:extLst>
              <a:ext uri="{FF2B5EF4-FFF2-40B4-BE49-F238E27FC236}">
                <a16:creationId xmlns:a16="http://schemas.microsoft.com/office/drawing/2014/main" id="{21394D39-CDAC-419E-AEB9-77531117B234}"/>
              </a:ext>
            </a:extLst>
          </p:cNvPr>
          <p:cNvSpPr txBox="1">
            <a:spLocks noChangeArrowheads="1"/>
          </p:cNvSpPr>
          <p:nvPr/>
        </p:nvSpPr>
        <p:spPr bwMode="auto">
          <a:xfrm>
            <a:off x="4254907" y="2305799"/>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latin typeface="微软雅黑" pitchFamily="34" charset="-122"/>
                <a:ea typeface="微软雅黑" pitchFamily="34" charset="-122"/>
              </a:rPr>
              <a:t>1</a:t>
            </a:r>
          </a:p>
        </p:txBody>
      </p:sp>
      <p:cxnSp>
        <p:nvCxnSpPr>
          <p:cNvPr id="21" name="直接连接符 20">
            <a:extLst>
              <a:ext uri="{FF2B5EF4-FFF2-40B4-BE49-F238E27FC236}">
                <a16:creationId xmlns:a16="http://schemas.microsoft.com/office/drawing/2014/main" id="{0D6910CE-057F-47CF-9224-57FFB02E83F2}"/>
              </a:ext>
            </a:extLst>
          </p:cNvPr>
          <p:cNvCxnSpPr/>
          <p:nvPr/>
        </p:nvCxnSpPr>
        <p:spPr>
          <a:xfrm>
            <a:off x="5487678" y="2227335"/>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1CC2357-B9AA-4297-ABD1-26DD45E7F061}"/>
              </a:ext>
            </a:extLst>
          </p:cNvPr>
          <p:cNvCxnSpPr>
            <a:cxnSpLocks/>
          </p:cNvCxnSpPr>
          <p:nvPr/>
        </p:nvCxnSpPr>
        <p:spPr>
          <a:xfrm>
            <a:off x="4792913" y="2632775"/>
            <a:ext cx="694765"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 Box 390">
            <a:extLst>
              <a:ext uri="{FF2B5EF4-FFF2-40B4-BE49-F238E27FC236}">
                <a16:creationId xmlns:a16="http://schemas.microsoft.com/office/drawing/2014/main" id="{8CB8191E-7B01-4DDE-A530-984620248D8E}"/>
              </a:ext>
            </a:extLst>
          </p:cNvPr>
          <p:cNvSpPr txBox="1">
            <a:spLocks noChangeArrowheads="1"/>
          </p:cNvSpPr>
          <p:nvPr/>
        </p:nvSpPr>
        <p:spPr bwMode="auto">
          <a:xfrm>
            <a:off x="4968837" y="2305076"/>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latin typeface="微软雅黑" pitchFamily="34" charset="-122"/>
                <a:ea typeface="微软雅黑" pitchFamily="34" charset="-122"/>
              </a:rPr>
              <a:t>1</a:t>
            </a:r>
          </a:p>
        </p:txBody>
      </p:sp>
      <p:cxnSp>
        <p:nvCxnSpPr>
          <p:cNvPr id="24" name="直接连接符 23">
            <a:extLst>
              <a:ext uri="{FF2B5EF4-FFF2-40B4-BE49-F238E27FC236}">
                <a16:creationId xmlns:a16="http://schemas.microsoft.com/office/drawing/2014/main" id="{A41DB1CC-A19F-4BEC-8982-EC4CE017165A}"/>
              </a:ext>
            </a:extLst>
          </p:cNvPr>
          <p:cNvCxnSpPr/>
          <p:nvPr/>
        </p:nvCxnSpPr>
        <p:spPr>
          <a:xfrm>
            <a:off x="6209414" y="2230990"/>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92BE297-94BE-415A-A169-4C5AA60CE0D6}"/>
              </a:ext>
            </a:extLst>
          </p:cNvPr>
          <p:cNvCxnSpPr>
            <a:cxnSpLocks/>
          </p:cNvCxnSpPr>
          <p:nvPr/>
        </p:nvCxnSpPr>
        <p:spPr>
          <a:xfrm>
            <a:off x="5514649" y="2636430"/>
            <a:ext cx="694765"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 Box 390">
            <a:extLst>
              <a:ext uri="{FF2B5EF4-FFF2-40B4-BE49-F238E27FC236}">
                <a16:creationId xmlns:a16="http://schemas.microsoft.com/office/drawing/2014/main" id="{EBAADF2B-5F09-4C3B-A1AD-30FEED590740}"/>
              </a:ext>
            </a:extLst>
          </p:cNvPr>
          <p:cNvSpPr txBox="1">
            <a:spLocks noChangeArrowheads="1"/>
          </p:cNvSpPr>
          <p:nvPr/>
        </p:nvSpPr>
        <p:spPr bwMode="auto">
          <a:xfrm>
            <a:off x="5690573" y="2308731"/>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solidFill>
                  <a:srgbClr val="FF0000"/>
                </a:solidFill>
                <a:latin typeface="微软雅黑" pitchFamily="34" charset="-122"/>
                <a:ea typeface="微软雅黑" pitchFamily="34" charset="-122"/>
              </a:rPr>
              <a:t>1</a:t>
            </a:r>
          </a:p>
        </p:txBody>
      </p:sp>
      <p:cxnSp>
        <p:nvCxnSpPr>
          <p:cNvPr id="27" name="直接连接符 26">
            <a:extLst>
              <a:ext uri="{FF2B5EF4-FFF2-40B4-BE49-F238E27FC236}">
                <a16:creationId xmlns:a16="http://schemas.microsoft.com/office/drawing/2014/main" id="{AD23B25A-ACA0-4B84-A784-D3400211E2AA}"/>
              </a:ext>
            </a:extLst>
          </p:cNvPr>
          <p:cNvCxnSpPr/>
          <p:nvPr/>
        </p:nvCxnSpPr>
        <p:spPr>
          <a:xfrm>
            <a:off x="6928231" y="2234165"/>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8DED8032-8C50-41ED-8034-9DEF1B555A32}"/>
              </a:ext>
            </a:extLst>
          </p:cNvPr>
          <p:cNvCxnSpPr>
            <a:cxnSpLocks/>
          </p:cNvCxnSpPr>
          <p:nvPr/>
        </p:nvCxnSpPr>
        <p:spPr>
          <a:xfrm>
            <a:off x="6233466" y="2639605"/>
            <a:ext cx="694765"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Text Box 390">
            <a:extLst>
              <a:ext uri="{FF2B5EF4-FFF2-40B4-BE49-F238E27FC236}">
                <a16:creationId xmlns:a16="http://schemas.microsoft.com/office/drawing/2014/main" id="{05A51A46-42A2-4432-9FC0-AD123665F73E}"/>
              </a:ext>
            </a:extLst>
          </p:cNvPr>
          <p:cNvSpPr txBox="1">
            <a:spLocks noChangeArrowheads="1"/>
          </p:cNvSpPr>
          <p:nvPr/>
        </p:nvSpPr>
        <p:spPr bwMode="auto">
          <a:xfrm>
            <a:off x="6418781" y="2306741"/>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solidFill>
                  <a:srgbClr val="FF0000"/>
                </a:solidFill>
                <a:latin typeface="微软雅黑" pitchFamily="34" charset="-122"/>
                <a:ea typeface="微软雅黑" pitchFamily="34" charset="-122"/>
              </a:rPr>
              <a:t>1</a:t>
            </a:r>
          </a:p>
        </p:txBody>
      </p:sp>
      <p:cxnSp>
        <p:nvCxnSpPr>
          <p:cNvPr id="30" name="直接连接符 29">
            <a:extLst>
              <a:ext uri="{FF2B5EF4-FFF2-40B4-BE49-F238E27FC236}">
                <a16:creationId xmlns:a16="http://schemas.microsoft.com/office/drawing/2014/main" id="{1FE71587-D7FB-41EC-A953-32AF3F130EB0}"/>
              </a:ext>
            </a:extLst>
          </p:cNvPr>
          <p:cNvCxnSpPr/>
          <p:nvPr/>
        </p:nvCxnSpPr>
        <p:spPr>
          <a:xfrm>
            <a:off x="8204861" y="2227335"/>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2D3AF0C7-AF3C-4119-A574-AB04DFD61318}"/>
              </a:ext>
            </a:extLst>
          </p:cNvPr>
          <p:cNvCxnSpPr>
            <a:cxnSpLocks/>
          </p:cNvCxnSpPr>
          <p:nvPr/>
        </p:nvCxnSpPr>
        <p:spPr>
          <a:xfrm>
            <a:off x="6928231" y="2632775"/>
            <a:ext cx="1276630"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 Box 390">
            <a:extLst>
              <a:ext uri="{FF2B5EF4-FFF2-40B4-BE49-F238E27FC236}">
                <a16:creationId xmlns:a16="http://schemas.microsoft.com/office/drawing/2014/main" id="{C3A6F24B-7094-4669-8D1B-72B1384EF91B}"/>
              </a:ext>
            </a:extLst>
          </p:cNvPr>
          <p:cNvSpPr txBox="1">
            <a:spLocks noChangeArrowheads="1"/>
          </p:cNvSpPr>
          <p:nvPr/>
        </p:nvSpPr>
        <p:spPr bwMode="auto">
          <a:xfrm>
            <a:off x="7406061" y="2313176"/>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latin typeface="微软雅黑" pitchFamily="34" charset="-122"/>
                <a:ea typeface="微软雅黑" pitchFamily="34" charset="-122"/>
              </a:rPr>
              <a:t>3</a:t>
            </a:r>
          </a:p>
        </p:txBody>
      </p:sp>
      <p:sp>
        <p:nvSpPr>
          <p:cNvPr id="33" name="Text Box 390">
            <a:extLst>
              <a:ext uri="{FF2B5EF4-FFF2-40B4-BE49-F238E27FC236}">
                <a16:creationId xmlns:a16="http://schemas.microsoft.com/office/drawing/2014/main" id="{2A9BF28C-4EFA-41F8-8676-9B7D56CDEDDD}"/>
              </a:ext>
            </a:extLst>
          </p:cNvPr>
          <p:cNvSpPr txBox="1">
            <a:spLocks noChangeArrowheads="1"/>
          </p:cNvSpPr>
          <p:nvPr/>
        </p:nvSpPr>
        <p:spPr bwMode="auto">
          <a:xfrm>
            <a:off x="10221493" y="2297529"/>
            <a:ext cx="44435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latin typeface="微软雅黑" pitchFamily="34" charset="-122"/>
                <a:ea typeface="微软雅黑" pitchFamily="34" charset="-122"/>
              </a:rPr>
              <a:t>bit</a:t>
            </a:r>
          </a:p>
        </p:txBody>
      </p:sp>
    </p:spTree>
    <p:extLst>
      <p:ext uri="{BB962C8B-B14F-4D97-AF65-F5344CB8AC3E}">
        <p14:creationId xmlns:p14="http://schemas.microsoft.com/office/powerpoint/2010/main" val="4290575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FEB3E067-2FB5-4893-8C55-9C338652BD52}"/>
              </a:ext>
            </a:extLst>
          </p:cNvPr>
          <p:cNvSpPr>
            <a:spLocks noGrp="1"/>
          </p:cNvSpPr>
          <p:nvPr>
            <p:ph type="title"/>
          </p:nvPr>
        </p:nvSpPr>
        <p:spPr/>
        <p:txBody>
          <a:bodyPr>
            <a:normAutofit/>
          </a:bodyPr>
          <a:lstStyle/>
          <a:p>
            <a:r>
              <a:rPr lang="zh-CN" altLang="en-US" sz="3200" dirty="0">
                <a:sym typeface="+mn-ea"/>
              </a:rPr>
              <a:t>域名系统查询和响应：</a:t>
            </a:r>
            <a:r>
              <a:rPr lang="en-US" altLang="zh-CN" sz="3200" dirty="0">
                <a:sym typeface="+mn-ea"/>
              </a:rPr>
              <a:t>DNS</a:t>
            </a:r>
            <a:r>
              <a:rPr lang="zh-CN" altLang="en-US" sz="3200" dirty="0">
                <a:sym typeface="+mn-ea"/>
              </a:rPr>
              <a:t>报文格式</a:t>
            </a:r>
            <a:endParaRPr lang="zh-CN" altLang="en-US" sz="3200" dirty="0"/>
          </a:p>
        </p:txBody>
      </p:sp>
      <p:sp>
        <p:nvSpPr>
          <p:cNvPr id="2" name="内容占位符 1">
            <a:extLst>
              <a:ext uri="{FF2B5EF4-FFF2-40B4-BE49-F238E27FC236}">
                <a16:creationId xmlns:a16="http://schemas.microsoft.com/office/drawing/2014/main" id="{B71E1E07-5379-4A2D-B4D5-7C055434FC7A}"/>
              </a:ext>
            </a:extLst>
          </p:cNvPr>
          <p:cNvSpPr>
            <a:spLocks noGrp="1"/>
          </p:cNvSpPr>
          <p:nvPr>
            <p:ph idx="1"/>
          </p:nvPr>
        </p:nvSpPr>
        <p:spPr>
          <a:xfrm>
            <a:off x="660400" y="2865771"/>
            <a:ext cx="10858500" cy="3322364"/>
          </a:xfrm>
        </p:spPr>
        <p:txBody>
          <a:bodyPr>
            <a:normAutofit fontScale="55000" lnSpcReduction="20000"/>
          </a:bodyPr>
          <a:lstStyle/>
          <a:p>
            <a:pPr lvl="1" algn="just">
              <a:lnSpc>
                <a:spcPct val="140000"/>
              </a:lnSpc>
            </a:pPr>
            <a:r>
              <a:rPr lang="zh-CN" altLang="en-US" sz="3600" dirty="0">
                <a:cs typeface="微软雅黑" panose="020B0503020204020204" pitchFamily="34" charset="-122"/>
                <a:sym typeface="+mn-ea"/>
              </a:rPr>
              <a:t>Z：保留字段，在所有的请求和响应报文中，它的值</a:t>
            </a:r>
            <a:r>
              <a:rPr lang="zh-CN" altLang="en-US" sz="3600" dirty="0">
                <a:solidFill>
                  <a:srgbClr val="FF0000"/>
                </a:solidFill>
                <a:cs typeface="微软雅黑" panose="020B0503020204020204" pitchFamily="34" charset="-122"/>
                <a:sym typeface="+mn-ea"/>
              </a:rPr>
              <a:t>必须为0</a:t>
            </a:r>
            <a:endParaRPr lang="zh-CN" altLang="en-US" sz="3600" dirty="0">
              <a:cs typeface="微软雅黑" panose="020B0503020204020204" pitchFamily="34" charset="-122"/>
            </a:endParaRPr>
          </a:p>
          <a:p>
            <a:pPr marL="597150" lvl="1" indent="-285750" algn="just">
              <a:lnSpc>
                <a:spcPct val="140000"/>
              </a:lnSpc>
            </a:pPr>
            <a:r>
              <a:rPr lang="zh-CN" altLang="en-US" sz="3600" dirty="0">
                <a:cs typeface="微软雅黑" panose="020B0503020204020204" pitchFamily="34" charset="-122"/>
                <a:sym typeface="+mn-ea"/>
              </a:rPr>
              <a:t>Rcode（Reply code）：返回码字段，表示</a:t>
            </a:r>
            <a:r>
              <a:rPr lang="zh-CN" altLang="en-US" sz="3600" dirty="0">
                <a:solidFill>
                  <a:srgbClr val="FF0000"/>
                </a:solidFill>
                <a:cs typeface="微软雅黑" panose="020B0503020204020204" pitchFamily="34" charset="-122"/>
                <a:sym typeface="+mn-ea"/>
              </a:rPr>
              <a:t>响应的差错状态。常用Rcode有</a:t>
            </a:r>
            <a:endParaRPr lang="en-US" altLang="zh-CN" sz="3600" b="1" dirty="0">
              <a:solidFill>
                <a:srgbClr val="0070C0"/>
              </a:solidFill>
              <a:latin typeface="Times New Roman" panose="02020603050405020304" charset="0"/>
              <a:ea typeface="宋体" panose="02010600030101010101" pitchFamily="2" charset="-122"/>
              <a:cs typeface="Times New Roman" panose="02020603050405020304" charset="0"/>
            </a:endParaRPr>
          </a:p>
          <a:p>
            <a:pPr lvl="2" algn="just">
              <a:lnSpc>
                <a:spcPct val="140000"/>
              </a:lnSpc>
            </a:pPr>
            <a:r>
              <a:rPr lang="zh-CN" altLang="en-US" sz="2900" dirty="0">
                <a:cs typeface="微软雅黑" panose="020B0503020204020204" pitchFamily="34" charset="-122"/>
                <a:sym typeface="+mn-ea"/>
              </a:rPr>
              <a:t>当值为0(</a:t>
            </a:r>
            <a:r>
              <a:rPr lang="zh-CN" altLang="en-US" sz="2900" dirty="0">
                <a:solidFill>
                  <a:srgbClr val="FF0000"/>
                </a:solidFill>
                <a:cs typeface="微软雅黑" panose="020B0503020204020204" pitchFamily="34" charset="-122"/>
                <a:sym typeface="+mn-ea"/>
              </a:rPr>
              <a:t>NoError</a:t>
            </a:r>
            <a:r>
              <a:rPr lang="zh-CN" altLang="en-US" sz="2900" dirty="0">
                <a:cs typeface="微软雅黑" panose="020B0503020204020204" pitchFamily="34" charset="-122"/>
                <a:sym typeface="+mn-ea"/>
              </a:rPr>
              <a:t>)时，表示</a:t>
            </a:r>
            <a:r>
              <a:rPr lang="zh-CN" altLang="en-US" sz="2900" dirty="0">
                <a:solidFill>
                  <a:srgbClr val="FF0000"/>
                </a:solidFill>
                <a:cs typeface="微软雅黑" panose="020B0503020204020204" pitchFamily="34" charset="-122"/>
                <a:sym typeface="+mn-ea"/>
              </a:rPr>
              <a:t>没有错误</a:t>
            </a:r>
            <a:endParaRPr lang="zh-CN" altLang="en-US" sz="2900" b="1" dirty="0">
              <a:solidFill>
                <a:srgbClr val="FF0000"/>
              </a:solidFill>
              <a:latin typeface="Times New Roman" panose="02020603050405020304" charset="0"/>
              <a:ea typeface="宋体" panose="02010600030101010101" pitchFamily="2" charset="-122"/>
              <a:cs typeface="Times New Roman" panose="02020603050405020304" charset="0"/>
              <a:sym typeface="+mn-ea"/>
            </a:endParaRPr>
          </a:p>
          <a:p>
            <a:pPr lvl="2" algn="just">
              <a:lnSpc>
                <a:spcPct val="140000"/>
              </a:lnSpc>
            </a:pPr>
            <a:r>
              <a:rPr lang="zh-CN" altLang="en-US" sz="2900" dirty="0">
                <a:cs typeface="微软雅黑" panose="020B0503020204020204" pitchFamily="34" charset="-122"/>
                <a:sym typeface="+mn-ea"/>
              </a:rPr>
              <a:t>当值为1(</a:t>
            </a:r>
            <a:r>
              <a:rPr lang="zh-CN" altLang="en-US" sz="2900" dirty="0">
                <a:solidFill>
                  <a:srgbClr val="FF0000"/>
                </a:solidFill>
                <a:cs typeface="微软雅黑" panose="020B0503020204020204" pitchFamily="34" charset="-122"/>
                <a:sym typeface="+mn-ea"/>
              </a:rPr>
              <a:t>FormErr</a:t>
            </a:r>
            <a:r>
              <a:rPr lang="zh-CN" altLang="en-US" sz="2900" dirty="0">
                <a:cs typeface="微软雅黑" panose="020B0503020204020204" pitchFamily="34" charset="-122"/>
                <a:sym typeface="+mn-ea"/>
              </a:rPr>
              <a:t>)时，表示</a:t>
            </a:r>
            <a:r>
              <a:rPr lang="zh-CN" altLang="en-US" sz="2900" dirty="0">
                <a:solidFill>
                  <a:srgbClr val="FF0000"/>
                </a:solidFill>
                <a:cs typeface="微软雅黑" panose="020B0503020204020204" pitchFamily="34" charset="-122"/>
                <a:sym typeface="+mn-ea"/>
              </a:rPr>
              <a:t>报文格式错误</a:t>
            </a:r>
            <a:r>
              <a:rPr lang="zh-CN" altLang="en-US" sz="2900" dirty="0">
                <a:cs typeface="微软雅黑" panose="020B0503020204020204" pitchFamily="34" charset="-122"/>
                <a:sym typeface="+mn-ea"/>
              </a:rPr>
              <a:t>，服务器不能理解请求的报文</a:t>
            </a:r>
            <a:endParaRPr lang="zh-CN" altLang="en-US" sz="2900" b="1" dirty="0">
              <a:solidFill>
                <a:srgbClr val="FF0000"/>
              </a:solidFill>
              <a:latin typeface="Times New Roman" panose="02020603050405020304" charset="0"/>
              <a:ea typeface="宋体" panose="02010600030101010101" pitchFamily="2" charset="-122"/>
              <a:cs typeface="Times New Roman" panose="02020603050405020304" charset="0"/>
              <a:sym typeface="+mn-ea"/>
            </a:endParaRPr>
          </a:p>
          <a:p>
            <a:pPr lvl="2" algn="just">
              <a:lnSpc>
                <a:spcPct val="140000"/>
              </a:lnSpc>
            </a:pPr>
            <a:r>
              <a:rPr lang="zh-CN" altLang="en-US" sz="2900" dirty="0">
                <a:cs typeface="微软雅黑" panose="020B0503020204020204" pitchFamily="34" charset="-122"/>
                <a:sym typeface="+mn-ea"/>
              </a:rPr>
              <a:t>当值为2(</a:t>
            </a:r>
            <a:r>
              <a:rPr lang="zh-CN" altLang="en-US" sz="2900" dirty="0">
                <a:solidFill>
                  <a:srgbClr val="FF0000"/>
                </a:solidFill>
                <a:cs typeface="微软雅黑" panose="020B0503020204020204" pitchFamily="34" charset="-122"/>
                <a:sym typeface="+mn-ea"/>
              </a:rPr>
              <a:t>ServFail</a:t>
            </a:r>
            <a:r>
              <a:rPr lang="zh-CN" altLang="en-US" sz="2900" dirty="0">
                <a:cs typeface="微软雅黑" panose="020B0503020204020204" pitchFamily="34" charset="-122"/>
                <a:sym typeface="+mn-ea"/>
              </a:rPr>
              <a:t>)时，表示</a:t>
            </a:r>
            <a:r>
              <a:rPr lang="zh-CN" altLang="en-US" sz="2900" dirty="0">
                <a:solidFill>
                  <a:srgbClr val="FF0000"/>
                </a:solidFill>
                <a:cs typeface="微软雅黑" panose="020B0503020204020204" pitchFamily="34" charset="-122"/>
                <a:sym typeface="+mn-ea"/>
              </a:rPr>
              <a:t>域名服务器失败</a:t>
            </a:r>
            <a:r>
              <a:rPr lang="zh-CN" altLang="en-US" sz="2900" dirty="0">
                <a:cs typeface="微软雅黑" panose="020B0503020204020204" pitchFamily="34" charset="-122"/>
                <a:sym typeface="+mn-ea"/>
              </a:rPr>
              <a:t>，因为服务器的原因导致没办法处理这个请求</a:t>
            </a:r>
            <a:endParaRPr lang="zh-CN" altLang="en-US" sz="2900" b="1" dirty="0">
              <a:solidFill>
                <a:srgbClr val="FF0000"/>
              </a:solidFill>
              <a:latin typeface="Times New Roman" panose="02020603050405020304" charset="0"/>
              <a:ea typeface="宋体" panose="02010600030101010101" pitchFamily="2" charset="-122"/>
              <a:cs typeface="Times New Roman" panose="02020603050405020304" charset="0"/>
              <a:sym typeface="+mn-ea"/>
            </a:endParaRPr>
          </a:p>
          <a:p>
            <a:pPr lvl="2" algn="just">
              <a:lnSpc>
                <a:spcPct val="140000"/>
              </a:lnSpc>
            </a:pPr>
            <a:r>
              <a:rPr lang="zh-CN" altLang="en-US" sz="2900" dirty="0">
                <a:cs typeface="微软雅黑" panose="020B0503020204020204" pitchFamily="34" charset="-122"/>
                <a:sym typeface="+mn-ea"/>
              </a:rPr>
              <a:t>当值为3(</a:t>
            </a:r>
            <a:r>
              <a:rPr lang="zh-CN" altLang="en-US" sz="2900" dirty="0">
                <a:solidFill>
                  <a:srgbClr val="FF0000"/>
                </a:solidFill>
                <a:cs typeface="微软雅黑" panose="020B0503020204020204" pitchFamily="34" charset="-122"/>
                <a:sym typeface="+mn-ea"/>
              </a:rPr>
              <a:t>NXDomain</a:t>
            </a:r>
            <a:r>
              <a:rPr lang="zh-CN" altLang="en-US" sz="2900" dirty="0">
                <a:cs typeface="微软雅黑" panose="020B0503020204020204" pitchFamily="34" charset="-122"/>
                <a:sym typeface="+mn-ea"/>
              </a:rPr>
              <a:t>)时，表示</a:t>
            </a:r>
            <a:r>
              <a:rPr lang="zh-CN" altLang="en-US" sz="2900" dirty="0">
                <a:solidFill>
                  <a:srgbClr val="FF0000"/>
                </a:solidFill>
                <a:cs typeface="微软雅黑" panose="020B0503020204020204" pitchFamily="34" charset="-122"/>
                <a:sym typeface="+mn-ea"/>
              </a:rPr>
              <a:t>域名不存在</a:t>
            </a:r>
            <a:r>
              <a:rPr lang="zh-CN" altLang="en-US" sz="2900" dirty="0">
                <a:cs typeface="微软雅黑" panose="020B0503020204020204" pitchFamily="34" charset="-122"/>
                <a:sym typeface="+mn-ea"/>
              </a:rPr>
              <a:t>，只有对授权域名解析服务器有意义，指出解析的域名不存在</a:t>
            </a:r>
            <a:endParaRPr lang="zh-CN" altLang="en-US" sz="2900" b="1" dirty="0">
              <a:solidFill>
                <a:srgbClr val="FF0000"/>
              </a:solidFill>
              <a:latin typeface="Times New Roman" panose="02020603050405020304" charset="0"/>
              <a:ea typeface="宋体" panose="02010600030101010101" pitchFamily="2" charset="-122"/>
              <a:cs typeface="Times New Roman" panose="02020603050405020304" charset="0"/>
              <a:sym typeface="+mn-ea"/>
            </a:endParaRPr>
          </a:p>
          <a:p>
            <a:pPr lvl="2" algn="just">
              <a:lnSpc>
                <a:spcPct val="140000"/>
              </a:lnSpc>
            </a:pPr>
            <a:r>
              <a:rPr lang="zh-CN" altLang="en-US" sz="2900" dirty="0">
                <a:cs typeface="微软雅黑" panose="020B0503020204020204" pitchFamily="34" charset="-122"/>
                <a:sym typeface="+mn-ea"/>
              </a:rPr>
              <a:t>当值为4(</a:t>
            </a:r>
            <a:r>
              <a:rPr lang="zh-CN" altLang="en-US" sz="2900" dirty="0">
                <a:solidFill>
                  <a:srgbClr val="FF0000"/>
                </a:solidFill>
                <a:cs typeface="微软雅黑" panose="020B0503020204020204" pitchFamily="34" charset="-122"/>
                <a:sym typeface="+mn-ea"/>
              </a:rPr>
              <a:t>NotImp</a:t>
            </a:r>
            <a:r>
              <a:rPr lang="zh-CN" altLang="en-US" sz="2900" dirty="0">
                <a:cs typeface="微软雅黑" panose="020B0503020204020204" pitchFamily="34" charset="-122"/>
                <a:sym typeface="+mn-ea"/>
              </a:rPr>
              <a:t>)时，表示</a:t>
            </a:r>
            <a:r>
              <a:rPr lang="zh-CN" altLang="en-US" sz="2900" dirty="0">
                <a:solidFill>
                  <a:srgbClr val="FF0000"/>
                </a:solidFill>
                <a:cs typeface="微软雅黑" panose="020B0503020204020204" pitchFamily="34" charset="-122"/>
                <a:sym typeface="+mn-ea"/>
              </a:rPr>
              <a:t>查询类型不支持</a:t>
            </a:r>
            <a:r>
              <a:rPr lang="zh-CN" altLang="en-US" sz="2900" dirty="0">
                <a:cs typeface="微软雅黑" panose="020B0503020204020204" pitchFamily="34" charset="-122"/>
                <a:sym typeface="+mn-ea"/>
              </a:rPr>
              <a:t>，即域名服务器不支持查询类型</a:t>
            </a:r>
            <a:endParaRPr lang="zh-CN" altLang="en-US" sz="2900" b="1" dirty="0">
              <a:solidFill>
                <a:srgbClr val="0070C0"/>
              </a:solidFill>
              <a:latin typeface="Times New Roman" panose="02020603050405020304" charset="0"/>
              <a:ea typeface="宋体" panose="02010600030101010101" pitchFamily="2" charset="-122"/>
              <a:cs typeface="Times New Roman" panose="02020603050405020304" charset="0"/>
            </a:endParaRPr>
          </a:p>
          <a:p>
            <a:pPr lvl="2" algn="just">
              <a:lnSpc>
                <a:spcPct val="140000"/>
              </a:lnSpc>
            </a:pPr>
            <a:r>
              <a:rPr lang="zh-CN" altLang="en-US" sz="2900" dirty="0">
                <a:cs typeface="微软雅黑" panose="020B0503020204020204" pitchFamily="34" charset="-122"/>
                <a:sym typeface="+mn-ea"/>
              </a:rPr>
              <a:t>当值为5(</a:t>
            </a:r>
            <a:r>
              <a:rPr lang="zh-CN" altLang="en-US" sz="2900" dirty="0">
                <a:solidFill>
                  <a:srgbClr val="FF0000"/>
                </a:solidFill>
                <a:cs typeface="微软雅黑" panose="020B0503020204020204" pitchFamily="34" charset="-122"/>
                <a:sym typeface="+mn-ea"/>
              </a:rPr>
              <a:t>Refused</a:t>
            </a:r>
            <a:r>
              <a:rPr lang="zh-CN" altLang="en-US" sz="2900" dirty="0">
                <a:cs typeface="微软雅黑" panose="020B0503020204020204" pitchFamily="34" charset="-122"/>
                <a:sym typeface="+mn-ea"/>
              </a:rPr>
              <a:t>)时，表示</a:t>
            </a:r>
            <a:r>
              <a:rPr lang="zh-CN" altLang="en-US" sz="2900" dirty="0">
                <a:solidFill>
                  <a:srgbClr val="FF0000"/>
                </a:solidFill>
                <a:cs typeface="微软雅黑" panose="020B0503020204020204" pitchFamily="34" charset="-122"/>
                <a:sym typeface="+mn-ea"/>
              </a:rPr>
              <a:t>拒绝</a:t>
            </a:r>
            <a:r>
              <a:rPr lang="zh-CN" altLang="en-US" sz="2900" dirty="0">
                <a:cs typeface="微软雅黑" panose="020B0503020204020204" pitchFamily="34" charset="-122"/>
                <a:sym typeface="+mn-ea"/>
              </a:rPr>
              <a:t>应答，一般是服务器由于设置的策略拒绝给出应答，如服务器不希望对某些请求者给出应答</a:t>
            </a:r>
          </a:p>
        </p:txBody>
      </p:sp>
      <p:sp>
        <p:nvSpPr>
          <p:cNvPr id="7" name="内容占位符 2">
            <a:extLst>
              <a:ext uri="{FF2B5EF4-FFF2-40B4-BE49-F238E27FC236}">
                <a16:creationId xmlns:a16="http://schemas.microsoft.com/office/drawing/2014/main" id="{B33DA2EE-3469-4770-BB03-A81FB5D25462}"/>
              </a:ext>
            </a:extLst>
          </p:cNvPr>
          <p:cNvSpPr>
            <a:spLocks noGrp="1"/>
          </p:cNvSpPr>
          <p:nvPr/>
        </p:nvSpPr>
        <p:spPr>
          <a:xfrm>
            <a:off x="4165766" y="1214473"/>
            <a:ext cx="4211616" cy="426721"/>
          </a:xfrm>
          <a:prstGeom prst="rect">
            <a:avLst/>
          </a:prstGeom>
        </p:spPr>
        <p:txBody>
          <a:bodyPr vert="horz" lIns="91440" tIns="45720" rIns="91440" bIns="45720" rtlCol="0">
            <a:normAutofit lnSpcReduction="10000"/>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ClrTx/>
              <a:buSzTx/>
              <a:buNone/>
            </a:pPr>
            <a:r>
              <a:rPr lang="en-US" altLang="zh-CN" sz="2000" dirty="0">
                <a:latin typeface="+mn-ea"/>
                <a:ea typeface="+mn-ea"/>
                <a:sym typeface="+mn-ea"/>
              </a:rPr>
              <a:t>DNS</a:t>
            </a:r>
            <a:r>
              <a:rPr lang="zh-CN" altLang="en-US" sz="2000" dirty="0">
                <a:latin typeface="+mn-ea"/>
                <a:ea typeface="+mn-ea"/>
                <a:sym typeface="+mn-ea"/>
              </a:rPr>
              <a:t>报文格式的</a:t>
            </a:r>
            <a:r>
              <a:rPr kumimoji="1" lang="en-US" altLang="zh-CN" sz="2000" noProof="0" dirty="0">
                <a:ln>
                  <a:noFill/>
                </a:ln>
                <a:solidFill>
                  <a:srgbClr val="C00000"/>
                </a:solidFill>
                <a:effectLst/>
                <a:uLnTx/>
                <a:uFillTx/>
                <a:latin typeface="+mn-ea"/>
                <a:ea typeface="+mn-ea"/>
                <a:cs typeface="微软雅黑" panose="020B0503020204020204" pitchFamily="34" charset="-122"/>
                <a:sym typeface="+mn-ea"/>
              </a:rPr>
              <a:t>标志(Flags)</a:t>
            </a:r>
            <a:r>
              <a:rPr lang="zh-CN" altLang="en-US" sz="2000" dirty="0">
                <a:latin typeface="+mn-ea"/>
                <a:ea typeface="+mn-ea"/>
                <a:sym typeface="+mn-ea"/>
              </a:rPr>
              <a:t>字段：</a:t>
            </a:r>
            <a:endParaRPr kumimoji="1" lang="en-US" altLang="zh-CN" sz="2000" noProof="0" dirty="0">
              <a:ln>
                <a:noFill/>
              </a:ln>
              <a:solidFill>
                <a:srgbClr val="C00000"/>
              </a:solidFill>
              <a:effectLst/>
              <a:uLnTx/>
              <a:uFillTx/>
              <a:latin typeface="+mn-ea"/>
              <a:ea typeface="+mn-ea"/>
              <a:cs typeface="微软雅黑" panose="020B0503020204020204" pitchFamily="34" charset="-122"/>
              <a:sym typeface="+mn-ea"/>
            </a:endParaRPr>
          </a:p>
        </p:txBody>
      </p:sp>
      <p:graphicFrame>
        <p:nvGraphicFramePr>
          <p:cNvPr id="6" name="表格 4">
            <a:extLst>
              <a:ext uri="{FF2B5EF4-FFF2-40B4-BE49-F238E27FC236}">
                <a16:creationId xmlns:a16="http://schemas.microsoft.com/office/drawing/2014/main" id="{3B30D73B-EC42-4604-B364-BD0CAD4E1928}"/>
              </a:ext>
            </a:extLst>
          </p:cNvPr>
          <p:cNvGraphicFramePr>
            <a:graphicFrameLocks noGrp="1"/>
          </p:cNvGraphicFramePr>
          <p:nvPr>
            <p:extLst>
              <p:ext uri="{D42A27DB-BD31-4B8C-83A1-F6EECF244321}">
                <p14:modId xmlns:p14="http://schemas.microsoft.com/office/powerpoint/2010/main" val="1436269774"/>
              </p:ext>
            </p:extLst>
          </p:nvPr>
        </p:nvGraphicFramePr>
        <p:xfrm>
          <a:off x="1898372" y="1783347"/>
          <a:ext cx="7740000" cy="42672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000"/>
                    </a:ext>
                  </a:extLst>
                </a:gridCol>
                <a:gridCol w="1440000">
                  <a:extLst>
                    <a:ext uri="{9D8B030D-6E8A-4147-A177-3AD203B41FA5}">
                      <a16:colId xmlns:a16="http://schemas.microsoft.com/office/drawing/2014/main" val="20001"/>
                    </a:ext>
                  </a:extLst>
                </a:gridCol>
                <a:gridCol w="720000">
                  <a:extLst>
                    <a:ext uri="{9D8B030D-6E8A-4147-A177-3AD203B41FA5}">
                      <a16:colId xmlns:a16="http://schemas.microsoft.com/office/drawing/2014/main" val="20002"/>
                    </a:ext>
                  </a:extLst>
                </a:gridCol>
                <a:gridCol w="720000">
                  <a:extLst>
                    <a:ext uri="{9D8B030D-6E8A-4147-A177-3AD203B41FA5}">
                      <a16:colId xmlns:a16="http://schemas.microsoft.com/office/drawing/2014/main" val="20003"/>
                    </a:ext>
                  </a:extLst>
                </a:gridCol>
                <a:gridCol w="720000">
                  <a:extLst>
                    <a:ext uri="{9D8B030D-6E8A-4147-A177-3AD203B41FA5}">
                      <a16:colId xmlns:a16="http://schemas.microsoft.com/office/drawing/2014/main" val="20004"/>
                    </a:ext>
                  </a:extLst>
                </a:gridCol>
                <a:gridCol w="720000">
                  <a:extLst>
                    <a:ext uri="{9D8B030D-6E8A-4147-A177-3AD203B41FA5}">
                      <a16:colId xmlns:a16="http://schemas.microsoft.com/office/drawing/2014/main" val="20005"/>
                    </a:ext>
                  </a:extLst>
                </a:gridCol>
                <a:gridCol w="1260000">
                  <a:extLst>
                    <a:ext uri="{9D8B030D-6E8A-4147-A177-3AD203B41FA5}">
                      <a16:colId xmlns:a16="http://schemas.microsoft.com/office/drawing/2014/main" val="20006"/>
                    </a:ext>
                  </a:extLst>
                </a:gridCol>
                <a:gridCol w="1440000">
                  <a:extLst>
                    <a:ext uri="{9D8B030D-6E8A-4147-A177-3AD203B41FA5}">
                      <a16:colId xmlns:a16="http://schemas.microsoft.com/office/drawing/2014/main" val="20007"/>
                    </a:ext>
                  </a:extLst>
                </a:gridCol>
              </a:tblGrid>
              <a:tr h="374065">
                <a:tc>
                  <a:txBody>
                    <a:bodyPr/>
                    <a:lstStyle/>
                    <a:p>
                      <a:pPr algn="ctr">
                        <a:buClrTx/>
                        <a:buSzTx/>
                        <a:buFontTx/>
                      </a:pPr>
                      <a:r>
                        <a:rPr lang="zh-CN" altLang="en-US" sz="22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QR</a:t>
                      </a:r>
                    </a:p>
                  </a:txBody>
                  <a:tcPr>
                    <a:solidFill>
                      <a:schemeClr val="accent1">
                        <a:lumMod val="60000"/>
                        <a:lumOff val="40000"/>
                      </a:schemeClr>
                    </a:solidFill>
                  </a:tcPr>
                </a:tc>
                <a:tc>
                  <a:txBody>
                    <a:bodyPr/>
                    <a:lstStyle/>
                    <a:p>
                      <a:pPr algn="ctr">
                        <a:buClrTx/>
                        <a:buSzTx/>
                        <a:buFontTx/>
                      </a:pPr>
                      <a:r>
                        <a:rPr lang="zh-CN" altLang="en-US" sz="2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Opcode</a:t>
                      </a:r>
                    </a:p>
                  </a:txBody>
                  <a:tcPr>
                    <a:solidFill>
                      <a:schemeClr val="accent1">
                        <a:lumMod val="60000"/>
                        <a:lumOff val="40000"/>
                      </a:schemeClr>
                    </a:solidFill>
                  </a:tcPr>
                </a:tc>
                <a:tc>
                  <a:txBody>
                    <a:bodyPr/>
                    <a:lstStyle/>
                    <a:p>
                      <a:pPr algn="ctr">
                        <a:buClrTx/>
                        <a:buSzTx/>
                        <a:buFontTx/>
                      </a:pPr>
                      <a:r>
                        <a:rPr lang="zh-CN" altLang="en-US" sz="2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AA</a:t>
                      </a:r>
                    </a:p>
                  </a:txBody>
                  <a:tcPr>
                    <a:solidFill>
                      <a:schemeClr val="accent1">
                        <a:lumMod val="60000"/>
                        <a:lumOff val="40000"/>
                      </a:schemeClr>
                    </a:solidFill>
                  </a:tcPr>
                </a:tc>
                <a:tc>
                  <a:txBody>
                    <a:bodyPr/>
                    <a:lstStyle/>
                    <a:p>
                      <a:pPr algn="ctr">
                        <a:buClrTx/>
                        <a:buSzTx/>
                        <a:buFontTx/>
                      </a:pPr>
                      <a:r>
                        <a:rPr lang="zh-CN" altLang="en-US" sz="2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TC</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RD</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RA</a:t>
                      </a:r>
                    </a:p>
                  </a:txBody>
                  <a:tcPr>
                    <a:solidFill>
                      <a:schemeClr val="accent1">
                        <a:lumMod val="60000"/>
                        <a:lumOff val="40000"/>
                      </a:schemeClr>
                    </a:solidFill>
                  </a:tcPr>
                </a:tc>
                <a:tc>
                  <a:txBody>
                    <a:bodyPr/>
                    <a:lstStyle/>
                    <a:p>
                      <a:pPr algn="ctr"/>
                      <a:r>
                        <a:rPr lang="en-US" altLang="zh-CN" sz="2000" b="0" dirty="0">
                          <a:solidFill>
                            <a:srgbClr val="FF0000"/>
                          </a:solidFill>
                          <a:latin typeface="微软雅黑" panose="020B0503020204020204" pitchFamily="34" charset="-122"/>
                          <a:ea typeface="微软雅黑" panose="020B0503020204020204" pitchFamily="34" charset="-122"/>
                          <a:cs typeface="Times New Roman" panose="02020603050405020304" charset="0"/>
                        </a:rPr>
                        <a:t>Z</a:t>
                      </a:r>
                    </a:p>
                  </a:txBody>
                  <a:tcPr>
                    <a:solidFill>
                      <a:schemeClr val="accent1">
                        <a:lumMod val="60000"/>
                        <a:lumOff val="40000"/>
                      </a:schemeClr>
                    </a:solidFill>
                  </a:tcPr>
                </a:tc>
                <a:tc>
                  <a:txBody>
                    <a:bodyPr/>
                    <a:lstStyle/>
                    <a:p>
                      <a:pPr algn="ctr"/>
                      <a:r>
                        <a:rPr lang="en-US" altLang="zh-CN" sz="2000" b="0" dirty="0" err="1">
                          <a:solidFill>
                            <a:srgbClr val="FF0000"/>
                          </a:solidFill>
                          <a:latin typeface="微软雅黑" panose="020B0503020204020204" pitchFamily="34" charset="-122"/>
                          <a:ea typeface="微软雅黑" panose="020B0503020204020204" pitchFamily="34" charset="-122"/>
                          <a:cs typeface="Times New Roman" panose="02020603050405020304" charset="0"/>
                        </a:rPr>
                        <a:t>Rcode</a:t>
                      </a:r>
                    </a:p>
                  </a:txBody>
                  <a:tcPr>
                    <a:solidFill>
                      <a:schemeClr val="accent1">
                        <a:lumMod val="60000"/>
                        <a:lumOff val="40000"/>
                      </a:schemeClr>
                    </a:solidFill>
                  </a:tcPr>
                </a:tc>
                <a:extLst>
                  <a:ext uri="{0D108BD9-81ED-4DB2-BD59-A6C34878D82A}">
                    <a16:rowId xmlns:a16="http://schemas.microsoft.com/office/drawing/2014/main" val="10000"/>
                  </a:ext>
                </a:extLst>
              </a:tr>
            </a:tbl>
          </a:graphicData>
        </a:graphic>
      </p:graphicFrame>
      <p:cxnSp>
        <p:nvCxnSpPr>
          <p:cNvPr id="9" name="直接连接符 8">
            <a:extLst>
              <a:ext uri="{FF2B5EF4-FFF2-40B4-BE49-F238E27FC236}">
                <a16:creationId xmlns:a16="http://schemas.microsoft.com/office/drawing/2014/main" id="{C996A22A-CAB3-40D7-9EC6-19D95CD52D8B}"/>
              </a:ext>
            </a:extLst>
          </p:cNvPr>
          <p:cNvCxnSpPr/>
          <p:nvPr/>
        </p:nvCxnSpPr>
        <p:spPr>
          <a:xfrm>
            <a:off x="1898372" y="2228058"/>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CA85BC2-ED6A-4BD0-8288-99DC4744BE34}"/>
              </a:ext>
            </a:extLst>
          </p:cNvPr>
          <p:cNvCxnSpPr/>
          <p:nvPr/>
        </p:nvCxnSpPr>
        <p:spPr>
          <a:xfrm>
            <a:off x="2622182" y="2228058"/>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B89D228-87CA-4C4E-8D50-082457ADB65B}"/>
              </a:ext>
            </a:extLst>
          </p:cNvPr>
          <p:cNvCxnSpPr/>
          <p:nvPr/>
        </p:nvCxnSpPr>
        <p:spPr>
          <a:xfrm>
            <a:off x="9634662" y="2234165"/>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0979CC8D-39D7-411D-B366-5DDD1353895F}"/>
              </a:ext>
            </a:extLst>
          </p:cNvPr>
          <p:cNvCxnSpPr>
            <a:cxnSpLocks/>
          </p:cNvCxnSpPr>
          <p:nvPr/>
        </p:nvCxnSpPr>
        <p:spPr>
          <a:xfrm>
            <a:off x="1932276" y="2633498"/>
            <a:ext cx="659047"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5C91999-3B20-4483-93DB-26D4C6D3C44E}"/>
              </a:ext>
            </a:extLst>
          </p:cNvPr>
          <p:cNvCxnSpPr>
            <a:cxnSpLocks/>
          </p:cNvCxnSpPr>
          <p:nvPr/>
        </p:nvCxnSpPr>
        <p:spPr>
          <a:xfrm>
            <a:off x="2638242" y="2633498"/>
            <a:ext cx="1381474"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BF52D1FA-1280-46AC-BDED-EF1569D29FC7}"/>
              </a:ext>
            </a:extLst>
          </p:cNvPr>
          <p:cNvCxnSpPr>
            <a:cxnSpLocks/>
          </p:cNvCxnSpPr>
          <p:nvPr/>
        </p:nvCxnSpPr>
        <p:spPr>
          <a:xfrm flipV="1">
            <a:off x="8204861" y="2632775"/>
            <a:ext cx="1349772" cy="999"/>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 Box 390">
            <a:extLst>
              <a:ext uri="{FF2B5EF4-FFF2-40B4-BE49-F238E27FC236}">
                <a16:creationId xmlns:a16="http://schemas.microsoft.com/office/drawing/2014/main" id="{4F83FA6E-0B5B-40F0-8BE4-EE88F1232274}"/>
              </a:ext>
            </a:extLst>
          </p:cNvPr>
          <p:cNvSpPr txBox="1">
            <a:spLocks noChangeArrowheads="1"/>
          </p:cNvSpPr>
          <p:nvPr/>
        </p:nvSpPr>
        <p:spPr bwMode="auto">
          <a:xfrm>
            <a:off x="2107275" y="2305799"/>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latin typeface="微软雅黑" pitchFamily="34" charset="-122"/>
                <a:ea typeface="微软雅黑" pitchFamily="34" charset="-122"/>
              </a:rPr>
              <a:t>1</a:t>
            </a:r>
          </a:p>
        </p:txBody>
      </p:sp>
      <p:sp>
        <p:nvSpPr>
          <p:cNvPr id="17" name="Text Box 390">
            <a:extLst>
              <a:ext uri="{FF2B5EF4-FFF2-40B4-BE49-F238E27FC236}">
                <a16:creationId xmlns:a16="http://schemas.microsoft.com/office/drawing/2014/main" id="{D18930B4-9145-4E93-9C3D-24CFA31F8E7D}"/>
              </a:ext>
            </a:extLst>
          </p:cNvPr>
          <p:cNvSpPr txBox="1">
            <a:spLocks noChangeArrowheads="1"/>
          </p:cNvSpPr>
          <p:nvPr/>
        </p:nvSpPr>
        <p:spPr bwMode="auto">
          <a:xfrm>
            <a:off x="8751997" y="2313175"/>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solidFill>
                  <a:srgbClr val="FF0000"/>
                </a:solidFill>
                <a:latin typeface="微软雅黑" pitchFamily="34" charset="-122"/>
                <a:ea typeface="微软雅黑" pitchFamily="34" charset="-122"/>
              </a:rPr>
              <a:t>4</a:t>
            </a:r>
          </a:p>
        </p:txBody>
      </p:sp>
      <p:cxnSp>
        <p:nvCxnSpPr>
          <p:cNvPr id="18" name="直接连接符 17">
            <a:extLst>
              <a:ext uri="{FF2B5EF4-FFF2-40B4-BE49-F238E27FC236}">
                <a16:creationId xmlns:a16="http://schemas.microsoft.com/office/drawing/2014/main" id="{647F86FE-97BB-4023-B21C-82E55E944760}"/>
              </a:ext>
            </a:extLst>
          </p:cNvPr>
          <p:cNvCxnSpPr/>
          <p:nvPr/>
        </p:nvCxnSpPr>
        <p:spPr>
          <a:xfrm>
            <a:off x="4054930" y="2228058"/>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Box 390">
            <a:extLst>
              <a:ext uri="{FF2B5EF4-FFF2-40B4-BE49-F238E27FC236}">
                <a16:creationId xmlns:a16="http://schemas.microsoft.com/office/drawing/2014/main" id="{7F26406A-CDD9-4A0C-BEF9-43A984081979}"/>
              </a:ext>
            </a:extLst>
          </p:cNvPr>
          <p:cNvSpPr txBox="1">
            <a:spLocks noChangeArrowheads="1"/>
          </p:cNvSpPr>
          <p:nvPr/>
        </p:nvSpPr>
        <p:spPr bwMode="auto">
          <a:xfrm>
            <a:off x="3274739" y="2308243"/>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latin typeface="微软雅黑" pitchFamily="34" charset="-122"/>
                <a:ea typeface="微软雅黑" pitchFamily="34" charset="-122"/>
              </a:rPr>
              <a:t>4</a:t>
            </a:r>
          </a:p>
        </p:txBody>
      </p:sp>
      <p:cxnSp>
        <p:nvCxnSpPr>
          <p:cNvPr id="20" name="直接连接符 19">
            <a:extLst>
              <a:ext uri="{FF2B5EF4-FFF2-40B4-BE49-F238E27FC236}">
                <a16:creationId xmlns:a16="http://schemas.microsoft.com/office/drawing/2014/main" id="{839419A8-F459-4926-8A2F-12215435FB77}"/>
              </a:ext>
            </a:extLst>
          </p:cNvPr>
          <p:cNvCxnSpPr/>
          <p:nvPr/>
        </p:nvCxnSpPr>
        <p:spPr>
          <a:xfrm>
            <a:off x="4773748" y="2228058"/>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5D31097-D2A5-425F-9EF1-F23AFDBD41DB}"/>
              </a:ext>
            </a:extLst>
          </p:cNvPr>
          <p:cNvCxnSpPr>
            <a:cxnSpLocks/>
          </p:cNvCxnSpPr>
          <p:nvPr/>
        </p:nvCxnSpPr>
        <p:spPr>
          <a:xfrm>
            <a:off x="4078983" y="2633498"/>
            <a:ext cx="694765"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 Box 390">
            <a:extLst>
              <a:ext uri="{FF2B5EF4-FFF2-40B4-BE49-F238E27FC236}">
                <a16:creationId xmlns:a16="http://schemas.microsoft.com/office/drawing/2014/main" id="{86BB9250-3C1C-4050-A23F-EC8CB082A003}"/>
              </a:ext>
            </a:extLst>
          </p:cNvPr>
          <p:cNvSpPr txBox="1">
            <a:spLocks noChangeArrowheads="1"/>
          </p:cNvSpPr>
          <p:nvPr/>
        </p:nvSpPr>
        <p:spPr bwMode="auto">
          <a:xfrm>
            <a:off x="4254907" y="2305799"/>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latin typeface="微软雅黑" pitchFamily="34" charset="-122"/>
                <a:ea typeface="微软雅黑" pitchFamily="34" charset="-122"/>
              </a:rPr>
              <a:t>1</a:t>
            </a:r>
          </a:p>
        </p:txBody>
      </p:sp>
      <p:cxnSp>
        <p:nvCxnSpPr>
          <p:cNvPr id="23" name="直接连接符 22">
            <a:extLst>
              <a:ext uri="{FF2B5EF4-FFF2-40B4-BE49-F238E27FC236}">
                <a16:creationId xmlns:a16="http://schemas.microsoft.com/office/drawing/2014/main" id="{254F8203-4C2F-4EDD-816B-B16B973EA9FF}"/>
              </a:ext>
            </a:extLst>
          </p:cNvPr>
          <p:cNvCxnSpPr/>
          <p:nvPr/>
        </p:nvCxnSpPr>
        <p:spPr>
          <a:xfrm>
            <a:off x="5487678" y="2227335"/>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A401AE7-6F85-46CA-8893-D41ED4AB2981}"/>
              </a:ext>
            </a:extLst>
          </p:cNvPr>
          <p:cNvCxnSpPr>
            <a:cxnSpLocks/>
          </p:cNvCxnSpPr>
          <p:nvPr/>
        </p:nvCxnSpPr>
        <p:spPr>
          <a:xfrm>
            <a:off x="4792913" y="2632775"/>
            <a:ext cx="694765"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 Box 390">
            <a:extLst>
              <a:ext uri="{FF2B5EF4-FFF2-40B4-BE49-F238E27FC236}">
                <a16:creationId xmlns:a16="http://schemas.microsoft.com/office/drawing/2014/main" id="{91CE0A3F-C8CF-4C70-912D-070B8777ACAE}"/>
              </a:ext>
            </a:extLst>
          </p:cNvPr>
          <p:cNvSpPr txBox="1">
            <a:spLocks noChangeArrowheads="1"/>
          </p:cNvSpPr>
          <p:nvPr/>
        </p:nvSpPr>
        <p:spPr bwMode="auto">
          <a:xfrm>
            <a:off x="4968837" y="2305076"/>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latin typeface="微软雅黑" pitchFamily="34" charset="-122"/>
                <a:ea typeface="微软雅黑" pitchFamily="34" charset="-122"/>
              </a:rPr>
              <a:t>1</a:t>
            </a:r>
          </a:p>
        </p:txBody>
      </p:sp>
      <p:cxnSp>
        <p:nvCxnSpPr>
          <p:cNvPr id="26" name="直接连接符 25">
            <a:extLst>
              <a:ext uri="{FF2B5EF4-FFF2-40B4-BE49-F238E27FC236}">
                <a16:creationId xmlns:a16="http://schemas.microsoft.com/office/drawing/2014/main" id="{EB25422C-8AF4-4F89-A5B3-BB26625BBAAC}"/>
              </a:ext>
            </a:extLst>
          </p:cNvPr>
          <p:cNvCxnSpPr/>
          <p:nvPr/>
        </p:nvCxnSpPr>
        <p:spPr>
          <a:xfrm>
            <a:off x="6209414" y="2230990"/>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07C1821D-7E9C-4768-AF08-06A26ECB49DA}"/>
              </a:ext>
            </a:extLst>
          </p:cNvPr>
          <p:cNvCxnSpPr>
            <a:cxnSpLocks/>
          </p:cNvCxnSpPr>
          <p:nvPr/>
        </p:nvCxnSpPr>
        <p:spPr>
          <a:xfrm>
            <a:off x="5514649" y="2636430"/>
            <a:ext cx="694765"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 Box 390">
            <a:extLst>
              <a:ext uri="{FF2B5EF4-FFF2-40B4-BE49-F238E27FC236}">
                <a16:creationId xmlns:a16="http://schemas.microsoft.com/office/drawing/2014/main" id="{D3BE940E-0C24-4C88-BCF6-AE6B2F0ED7CF}"/>
              </a:ext>
            </a:extLst>
          </p:cNvPr>
          <p:cNvSpPr txBox="1">
            <a:spLocks noChangeArrowheads="1"/>
          </p:cNvSpPr>
          <p:nvPr/>
        </p:nvSpPr>
        <p:spPr bwMode="auto">
          <a:xfrm>
            <a:off x="5690573" y="2308731"/>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latin typeface="微软雅黑" pitchFamily="34" charset="-122"/>
                <a:ea typeface="微软雅黑" pitchFamily="34" charset="-122"/>
              </a:rPr>
              <a:t>1</a:t>
            </a:r>
          </a:p>
        </p:txBody>
      </p:sp>
      <p:cxnSp>
        <p:nvCxnSpPr>
          <p:cNvPr id="29" name="直接连接符 28">
            <a:extLst>
              <a:ext uri="{FF2B5EF4-FFF2-40B4-BE49-F238E27FC236}">
                <a16:creationId xmlns:a16="http://schemas.microsoft.com/office/drawing/2014/main" id="{2F6661E3-8265-4900-9020-37A7EA23F653}"/>
              </a:ext>
            </a:extLst>
          </p:cNvPr>
          <p:cNvCxnSpPr/>
          <p:nvPr/>
        </p:nvCxnSpPr>
        <p:spPr>
          <a:xfrm>
            <a:off x="6928231" y="2234165"/>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F41CBCF-B961-4A77-AD4F-08D9D4A6E51C}"/>
              </a:ext>
            </a:extLst>
          </p:cNvPr>
          <p:cNvCxnSpPr>
            <a:cxnSpLocks/>
          </p:cNvCxnSpPr>
          <p:nvPr/>
        </p:nvCxnSpPr>
        <p:spPr>
          <a:xfrm>
            <a:off x="6233466" y="2639605"/>
            <a:ext cx="694765"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 Box 390">
            <a:extLst>
              <a:ext uri="{FF2B5EF4-FFF2-40B4-BE49-F238E27FC236}">
                <a16:creationId xmlns:a16="http://schemas.microsoft.com/office/drawing/2014/main" id="{3C22456C-E9A3-4DB0-8C31-6B43513B6B2E}"/>
              </a:ext>
            </a:extLst>
          </p:cNvPr>
          <p:cNvSpPr txBox="1">
            <a:spLocks noChangeArrowheads="1"/>
          </p:cNvSpPr>
          <p:nvPr/>
        </p:nvSpPr>
        <p:spPr bwMode="auto">
          <a:xfrm>
            <a:off x="6418781" y="2306741"/>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latin typeface="微软雅黑" pitchFamily="34" charset="-122"/>
                <a:ea typeface="微软雅黑" pitchFamily="34" charset="-122"/>
              </a:rPr>
              <a:t>1</a:t>
            </a:r>
          </a:p>
        </p:txBody>
      </p:sp>
      <p:cxnSp>
        <p:nvCxnSpPr>
          <p:cNvPr id="32" name="直接连接符 31">
            <a:extLst>
              <a:ext uri="{FF2B5EF4-FFF2-40B4-BE49-F238E27FC236}">
                <a16:creationId xmlns:a16="http://schemas.microsoft.com/office/drawing/2014/main" id="{D69B466C-CC2A-4BC2-A5CB-3B641E7E8CD1}"/>
              </a:ext>
            </a:extLst>
          </p:cNvPr>
          <p:cNvCxnSpPr/>
          <p:nvPr/>
        </p:nvCxnSpPr>
        <p:spPr>
          <a:xfrm>
            <a:off x="8204861" y="2227335"/>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551E6FD0-9729-435D-8017-BCD271DB994F}"/>
              </a:ext>
            </a:extLst>
          </p:cNvPr>
          <p:cNvCxnSpPr>
            <a:cxnSpLocks/>
          </p:cNvCxnSpPr>
          <p:nvPr/>
        </p:nvCxnSpPr>
        <p:spPr>
          <a:xfrm>
            <a:off x="6928231" y="2632775"/>
            <a:ext cx="1276630"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 Box 390">
            <a:extLst>
              <a:ext uri="{FF2B5EF4-FFF2-40B4-BE49-F238E27FC236}">
                <a16:creationId xmlns:a16="http://schemas.microsoft.com/office/drawing/2014/main" id="{159D13CA-2425-420A-9482-1E613965B196}"/>
              </a:ext>
            </a:extLst>
          </p:cNvPr>
          <p:cNvSpPr txBox="1">
            <a:spLocks noChangeArrowheads="1"/>
          </p:cNvSpPr>
          <p:nvPr/>
        </p:nvSpPr>
        <p:spPr bwMode="auto">
          <a:xfrm>
            <a:off x="7406061" y="2313176"/>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solidFill>
                  <a:srgbClr val="FF0000"/>
                </a:solidFill>
                <a:latin typeface="微软雅黑" pitchFamily="34" charset="-122"/>
                <a:ea typeface="微软雅黑" pitchFamily="34" charset="-122"/>
              </a:rPr>
              <a:t>3</a:t>
            </a:r>
          </a:p>
        </p:txBody>
      </p:sp>
      <p:sp>
        <p:nvSpPr>
          <p:cNvPr id="35" name="Text Box 390">
            <a:extLst>
              <a:ext uri="{FF2B5EF4-FFF2-40B4-BE49-F238E27FC236}">
                <a16:creationId xmlns:a16="http://schemas.microsoft.com/office/drawing/2014/main" id="{AD7A2031-7D3F-4991-8200-8A76A6EFD44E}"/>
              </a:ext>
            </a:extLst>
          </p:cNvPr>
          <p:cNvSpPr txBox="1">
            <a:spLocks noChangeArrowheads="1"/>
          </p:cNvSpPr>
          <p:nvPr/>
        </p:nvSpPr>
        <p:spPr bwMode="auto">
          <a:xfrm>
            <a:off x="10221493" y="2297529"/>
            <a:ext cx="44435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latin typeface="微软雅黑" pitchFamily="34" charset="-122"/>
                <a:ea typeface="微软雅黑" pitchFamily="34" charset="-122"/>
              </a:rPr>
              <a:t>bit</a:t>
            </a:r>
          </a:p>
        </p:txBody>
      </p:sp>
    </p:spTree>
    <p:extLst>
      <p:ext uri="{BB962C8B-B14F-4D97-AF65-F5344CB8AC3E}">
        <p14:creationId xmlns:p14="http://schemas.microsoft.com/office/powerpoint/2010/main" val="37409982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ym typeface="+mn-ea"/>
              </a:rPr>
              <a:t>域名系统查询和响应：</a:t>
            </a:r>
            <a:r>
              <a:rPr lang="en-US" altLang="zh-CN" sz="3200" dirty="0">
                <a:sym typeface="+mn-ea"/>
              </a:rPr>
              <a:t>DNS</a:t>
            </a:r>
            <a:r>
              <a:rPr lang="zh-CN" altLang="en-US" sz="3200" dirty="0">
                <a:sym typeface="+mn-ea"/>
              </a:rPr>
              <a:t>报文格式中的“问题部分”</a:t>
            </a:r>
            <a:endParaRPr lang="zh-CN" altLang="en-US" sz="3200" dirty="0"/>
          </a:p>
        </p:txBody>
      </p:sp>
      <p:sp>
        <p:nvSpPr>
          <p:cNvPr id="3" name="内容占位符 2">
            <a:extLst>
              <a:ext uri="{FF2B5EF4-FFF2-40B4-BE49-F238E27FC236}">
                <a16:creationId xmlns:a16="http://schemas.microsoft.com/office/drawing/2014/main" id="{AEE9D955-8DC4-4926-B41B-1DDC0A462F1C}"/>
              </a:ext>
            </a:extLst>
          </p:cNvPr>
          <p:cNvSpPr>
            <a:spLocks noGrp="1"/>
          </p:cNvSpPr>
          <p:nvPr>
            <p:ph idx="1"/>
          </p:nvPr>
        </p:nvSpPr>
        <p:spPr>
          <a:xfrm>
            <a:off x="660400" y="2956560"/>
            <a:ext cx="10858500" cy="3180080"/>
          </a:xfrm>
        </p:spPr>
        <p:txBody>
          <a:bodyPr/>
          <a:lstStyle/>
          <a:p>
            <a:pPr algn="just">
              <a:lnSpc>
                <a:spcPct val="120000"/>
              </a:lnSpc>
              <a:buClrTx/>
              <a:buSzTx/>
            </a:pPr>
            <a:r>
              <a:rPr lang="zh-CN" altLang="en-US" sz="2400" dirty="0">
                <a:cs typeface="微软雅黑" panose="020B0503020204020204" pitchFamily="34" charset="-122"/>
                <a:sym typeface="+mn-ea"/>
              </a:rPr>
              <a:t>用来显示</a:t>
            </a:r>
            <a:r>
              <a:rPr kumimoji="1" lang="en-US" altLang="zh-CN" sz="2400" noProof="0" dirty="0" err="1">
                <a:ln>
                  <a:noFill/>
                </a:ln>
                <a:solidFill>
                  <a:srgbClr val="C00000"/>
                </a:solidFill>
                <a:effectLst/>
                <a:uLnTx/>
                <a:uFillTx/>
                <a:cs typeface="微软雅黑" panose="020B0503020204020204" pitchFamily="34" charset="-122"/>
                <a:sym typeface="+mn-ea"/>
              </a:rPr>
              <a:t>DNS查询请求的问题</a:t>
            </a:r>
            <a:r>
              <a:rPr lang="zh-CN" altLang="en-US" sz="2400" dirty="0">
                <a:cs typeface="微软雅黑" panose="020B0503020204020204" pitchFamily="34" charset="-122"/>
                <a:sym typeface="+mn-ea"/>
              </a:rPr>
              <a:t>，通常只有一个问题</a:t>
            </a:r>
            <a:endParaRPr lang="en-US" altLang="zh-CN" sz="2400" dirty="0">
              <a:cs typeface="微软雅黑" panose="020B0503020204020204" pitchFamily="34" charset="-122"/>
              <a:sym typeface="+mn-ea"/>
            </a:endParaRPr>
          </a:p>
          <a:p>
            <a:pPr algn="just">
              <a:lnSpc>
                <a:spcPct val="120000"/>
              </a:lnSpc>
              <a:buClrTx/>
              <a:buSzTx/>
            </a:pPr>
            <a:r>
              <a:rPr lang="zh-CN" altLang="en-US" sz="2400" dirty="0">
                <a:cs typeface="微软雅黑" panose="020B0503020204020204" pitchFamily="34" charset="-122"/>
                <a:sym typeface="+mn-ea"/>
              </a:rPr>
              <a:t>包含正在进行的查询信息，包含</a:t>
            </a:r>
            <a:r>
              <a:rPr kumimoji="1" lang="en-US" altLang="zh-CN" sz="2400" noProof="0" dirty="0" err="1">
                <a:ln>
                  <a:noFill/>
                </a:ln>
                <a:solidFill>
                  <a:srgbClr val="C00000"/>
                </a:solidFill>
                <a:effectLst/>
                <a:uLnTx/>
                <a:uFillTx/>
                <a:cs typeface="微软雅黑" panose="020B0503020204020204" pitchFamily="34" charset="-122"/>
                <a:sym typeface="+mn-ea"/>
              </a:rPr>
              <a:t>查询名（被查询主机名字</a:t>
            </a:r>
            <a:r>
              <a:rPr kumimoji="1" lang="en-US" altLang="zh-CN" sz="2400" noProof="0" dirty="0">
                <a:ln>
                  <a:noFill/>
                </a:ln>
                <a:solidFill>
                  <a:srgbClr val="C00000"/>
                </a:solidFill>
                <a:effectLst/>
                <a:uLnTx/>
                <a:uFillTx/>
                <a:cs typeface="微软雅黑" panose="020B0503020204020204" pitchFamily="34" charset="-122"/>
                <a:sym typeface="+mn-ea"/>
              </a:rPr>
              <a:t>）、</a:t>
            </a:r>
            <a:r>
              <a:rPr kumimoji="1" lang="en-US" altLang="zh-CN" sz="2400" noProof="0" dirty="0" err="1">
                <a:ln>
                  <a:noFill/>
                </a:ln>
                <a:solidFill>
                  <a:srgbClr val="C00000"/>
                </a:solidFill>
                <a:effectLst/>
                <a:uLnTx/>
                <a:uFillTx/>
                <a:cs typeface="微软雅黑" panose="020B0503020204020204" pitchFamily="34" charset="-122"/>
                <a:sym typeface="+mn-ea"/>
              </a:rPr>
              <a:t>查询类型、查询类</a:t>
            </a:r>
            <a:endParaRPr lang="zh-CN" altLang="en-US" sz="2400" dirty="0">
              <a:cs typeface="微软雅黑" panose="020B0503020204020204" pitchFamily="34" charset="-122"/>
            </a:endParaRPr>
          </a:p>
          <a:p>
            <a:pPr lvl="1" algn="just">
              <a:lnSpc>
                <a:spcPct val="120000"/>
              </a:lnSpc>
            </a:pPr>
            <a:r>
              <a:rPr lang="zh-CN" altLang="en-US" sz="2000" dirty="0">
                <a:cs typeface="微软雅黑" panose="020B0503020204020204" pitchFamily="34" charset="-122"/>
                <a:sym typeface="+mn-ea"/>
              </a:rPr>
              <a:t>查询名</a:t>
            </a:r>
            <a:r>
              <a:rPr lang="en-US" altLang="zh-CN" sz="2000" dirty="0">
                <a:cs typeface="微软雅黑" panose="020B0503020204020204" pitchFamily="34" charset="-122"/>
                <a:sym typeface="+mn-ea"/>
              </a:rPr>
              <a:t>(name)</a:t>
            </a:r>
            <a:r>
              <a:rPr lang="zh-CN" altLang="en-US" sz="2000" dirty="0">
                <a:cs typeface="微软雅黑" panose="020B0503020204020204" pitchFamily="34" charset="-122"/>
                <a:sym typeface="+mn-ea"/>
              </a:rPr>
              <a:t>：一般为</a:t>
            </a:r>
            <a:r>
              <a:rPr kumimoji="1" lang="en-US" altLang="zh-CN" sz="2000" noProof="0" dirty="0" err="1">
                <a:ln>
                  <a:noFill/>
                </a:ln>
                <a:solidFill>
                  <a:srgbClr val="C00000"/>
                </a:solidFill>
                <a:effectLst/>
                <a:uLnTx/>
                <a:uFillTx/>
                <a:cs typeface="微软雅黑" panose="020B0503020204020204" pitchFamily="34" charset="-122"/>
                <a:sym typeface="+mn-ea"/>
              </a:rPr>
              <a:t>要查询的域名</a:t>
            </a:r>
            <a:r>
              <a:rPr lang="zh-CN" altLang="en-US" sz="2000" dirty="0">
                <a:cs typeface="微软雅黑" panose="020B0503020204020204" pitchFamily="34" charset="-122"/>
                <a:sym typeface="+mn-ea"/>
              </a:rPr>
              <a:t>，有时是IP地址，用于反向查询</a:t>
            </a:r>
            <a:endParaRPr lang="zh-CN" altLang="en-US" sz="2000" b="1" dirty="0">
              <a:solidFill>
                <a:srgbClr val="FF0000"/>
              </a:solidFill>
              <a:latin typeface="Times New Roman" panose="02020603050405020304" charset="0"/>
              <a:ea typeface="宋体" panose="02010600030101010101" pitchFamily="2" charset="-122"/>
              <a:cs typeface="Times New Roman" panose="02020603050405020304" charset="0"/>
              <a:sym typeface="+mn-ea"/>
            </a:endParaRPr>
          </a:p>
          <a:p>
            <a:pPr lvl="1" algn="just">
              <a:lnSpc>
                <a:spcPct val="120000"/>
              </a:lnSpc>
            </a:pPr>
            <a:r>
              <a:rPr lang="zh-CN" altLang="en-US" sz="2000" dirty="0">
                <a:cs typeface="微软雅黑" panose="020B0503020204020204" pitchFamily="34" charset="-122"/>
                <a:sym typeface="+mn-ea"/>
              </a:rPr>
              <a:t>查询类型</a:t>
            </a:r>
            <a:r>
              <a:rPr lang="en-US" altLang="zh-CN" sz="2000" dirty="0">
                <a:cs typeface="微软雅黑" panose="020B0503020204020204" pitchFamily="34" charset="-122"/>
                <a:sym typeface="+mn-ea"/>
              </a:rPr>
              <a:t>(type)</a:t>
            </a:r>
            <a:r>
              <a:rPr lang="zh-CN" altLang="en-US" sz="2000" dirty="0">
                <a:cs typeface="微软雅黑" panose="020B0503020204020204" pitchFamily="34" charset="-122"/>
                <a:sym typeface="+mn-ea"/>
              </a:rPr>
              <a:t>：DNS查询请求的</a:t>
            </a:r>
            <a:r>
              <a:rPr kumimoji="1" lang="en-US" altLang="zh-CN" sz="2000" noProof="0" dirty="0" err="1">
                <a:ln>
                  <a:noFill/>
                </a:ln>
                <a:solidFill>
                  <a:srgbClr val="C00000"/>
                </a:solidFill>
                <a:effectLst/>
                <a:uLnTx/>
                <a:uFillTx/>
                <a:cs typeface="微软雅黑" panose="020B0503020204020204" pitchFamily="34" charset="-122"/>
                <a:sym typeface="+mn-ea"/>
              </a:rPr>
              <a:t>资源类型</a:t>
            </a:r>
            <a:r>
              <a:rPr lang="zh-CN" altLang="en-US" sz="2000" dirty="0">
                <a:cs typeface="微软雅黑" panose="020B0503020204020204" pitchFamily="34" charset="-122"/>
                <a:sym typeface="+mn-ea"/>
              </a:rPr>
              <a:t>。通常查询类型为A类型，表示由域名获取对应的IP地址</a:t>
            </a:r>
            <a:endParaRPr lang="zh-CN" altLang="en-US" sz="2000" b="1" dirty="0">
              <a:solidFill>
                <a:srgbClr val="FF0000"/>
              </a:solidFill>
              <a:latin typeface="Times New Roman" panose="02020603050405020304" charset="0"/>
              <a:ea typeface="宋体" panose="02010600030101010101" pitchFamily="2" charset="-122"/>
              <a:cs typeface="Times New Roman" panose="02020603050405020304" charset="0"/>
              <a:sym typeface="+mn-ea"/>
            </a:endParaRPr>
          </a:p>
          <a:p>
            <a:pPr lvl="1" algn="just">
              <a:lnSpc>
                <a:spcPct val="120000"/>
              </a:lnSpc>
            </a:pPr>
            <a:r>
              <a:rPr lang="zh-CN" altLang="en-US" sz="2000" dirty="0">
                <a:cs typeface="微软雅黑" panose="020B0503020204020204" pitchFamily="34" charset="-122"/>
                <a:sym typeface="+mn-ea"/>
              </a:rPr>
              <a:t>查询类</a:t>
            </a:r>
            <a:r>
              <a:rPr lang="en-US" altLang="zh-CN" sz="2000" dirty="0">
                <a:cs typeface="微软雅黑" panose="020B0503020204020204" pitchFamily="34" charset="-122"/>
                <a:sym typeface="+mn-ea"/>
              </a:rPr>
              <a:t>(class)</a:t>
            </a:r>
            <a:r>
              <a:rPr lang="zh-CN" altLang="en-US" sz="2000" dirty="0">
                <a:cs typeface="微软雅黑" panose="020B0503020204020204" pitchFamily="34" charset="-122"/>
                <a:sym typeface="+mn-ea"/>
              </a:rPr>
              <a:t>：</a:t>
            </a:r>
            <a:r>
              <a:rPr kumimoji="1" lang="en-US" altLang="zh-CN" sz="2000" noProof="0" dirty="0" err="1">
                <a:ln>
                  <a:noFill/>
                </a:ln>
                <a:solidFill>
                  <a:srgbClr val="C00000"/>
                </a:solidFill>
                <a:effectLst/>
                <a:uLnTx/>
                <a:uFillTx/>
                <a:cs typeface="微软雅黑" panose="020B0503020204020204" pitchFamily="34" charset="-122"/>
                <a:sym typeface="+mn-ea"/>
              </a:rPr>
              <a:t>地址类型</a:t>
            </a:r>
            <a:r>
              <a:rPr lang="zh-CN" altLang="en-US" sz="2000" dirty="0">
                <a:cs typeface="微软雅黑" panose="020B0503020204020204" pitchFamily="34" charset="-122"/>
                <a:sym typeface="+mn-ea"/>
              </a:rPr>
              <a:t>，通常为互联网地址，值为1(IN)</a:t>
            </a:r>
            <a:endParaRPr lang="zh-CN" altLang="en-US" sz="2000" b="1" dirty="0">
              <a:solidFill>
                <a:srgbClr val="FF0000"/>
              </a:solidFill>
              <a:latin typeface="Times New Roman" panose="02020603050405020304" charset="0"/>
              <a:ea typeface="宋体" panose="02010600030101010101" pitchFamily="2" charset="-122"/>
              <a:cs typeface="Times New Roman" panose="02020603050405020304" charset="0"/>
              <a:sym typeface="+mn-ea"/>
            </a:endParaRPr>
          </a:p>
        </p:txBody>
      </p:sp>
      <p:sp>
        <p:nvSpPr>
          <p:cNvPr id="11" name="文本框 10"/>
          <p:cNvSpPr txBox="1"/>
          <p:nvPr/>
        </p:nvSpPr>
        <p:spPr>
          <a:xfrm>
            <a:off x="4765457" y="1229063"/>
            <a:ext cx="1733167" cy="400110"/>
          </a:xfrm>
          <a:prstGeom prst="rect">
            <a:avLst/>
          </a:prstGeom>
          <a:noFill/>
        </p:spPr>
        <p:txBody>
          <a:bodyPr wrap="none" rtlCol="0">
            <a:spAutoFit/>
          </a:bodyPr>
          <a:lstStyle/>
          <a:p>
            <a:r>
              <a:rPr lang="zh-CN" altLang="en-US" sz="2000" dirty="0">
                <a:solidFill>
                  <a:srgbClr val="0070C0"/>
                </a:solidFill>
                <a:latin typeface="微软雅黑" panose="020B0503020204020204" pitchFamily="34" charset="-122"/>
                <a:ea typeface="微软雅黑" panose="020B0503020204020204" pitchFamily="34" charset="-122"/>
              </a:rPr>
              <a:t>问题部分格式</a:t>
            </a:r>
          </a:p>
        </p:txBody>
      </p:sp>
      <p:graphicFrame>
        <p:nvGraphicFramePr>
          <p:cNvPr id="12" name="表格 6"/>
          <p:cNvGraphicFramePr>
            <a:graphicFrameLocks noGrp="1"/>
          </p:cNvGraphicFramePr>
          <p:nvPr>
            <p:extLst>
              <p:ext uri="{D42A27DB-BD31-4B8C-83A1-F6EECF244321}">
                <p14:modId xmlns:p14="http://schemas.microsoft.com/office/powerpoint/2010/main" val="2601379529"/>
              </p:ext>
            </p:extLst>
          </p:nvPr>
        </p:nvGraphicFramePr>
        <p:xfrm>
          <a:off x="3585378" y="1718132"/>
          <a:ext cx="3600000" cy="396240"/>
        </p:xfrm>
        <a:graphic>
          <a:graphicData uri="http://schemas.openxmlformats.org/drawingml/2006/table">
            <a:tbl>
              <a:tblPr firstRow="1" bandRow="1">
                <a:tableStyleId>{5C22544A-7EE6-4342-B048-85BDC9FD1C3A}</a:tableStyleId>
              </a:tblPr>
              <a:tblGrid>
                <a:gridCol w="3600000">
                  <a:extLst>
                    <a:ext uri="{9D8B030D-6E8A-4147-A177-3AD203B41FA5}">
                      <a16:colId xmlns:a16="http://schemas.microsoft.com/office/drawing/2014/main" val="20000"/>
                    </a:ext>
                  </a:extLst>
                </a:gridCol>
              </a:tblGrid>
              <a:tr h="370840">
                <a:tc>
                  <a:txBody>
                    <a:bodyPr/>
                    <a:lstStyle/>
                    <a:p>
                      <a:pPr marL="0" algn="ctr" defTabSz="914400" rtl="0" eaLnBrk="1" latinLnBrk="0" hangingPunct="1"/>
                      <a:r>
                        <a:rPr lang="zh-CN" altLang="en-US" sz="2000" b="0" kern="1200" dirty="0">
                          <a:solidFill>
                            <a:schemeClr val="dk1"/>
                          </a:solidFill>
                          <a:latin typeface="微软雅黑" panose="020B0503020204020204" pitchFamily="34" charset="-122"/>
                          <a:ea typeface="微软雅黑" panose="020B0503020204020204" pitchFamily="34" charset="-122"/>
                          <a:cs typeface="+mn-cs"/>
                        </a:rPr>
                        <a:t>查询名</a:t>
                      </a:r>
                    </a:p>
                  </a:txBody>
                  <a:tcPr>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15" name="表格 6"/>
          <p:cNvGraphicFramePr>
            <a:graphicFrameLocks noGrp="1"/>
          </p:cNvGraphicFramePr>
          <p:nvPr>
            <p:extLst>
              <p:ext uri="{D42A27DB-BD31-4B8C-83A1-F6EECF244321}">
                <p14:modId xmlns:p14="http://schemas.microsoft.com/office/powerpoint/2010/main" val="2449391888"/>
              </p:ext>
            </p:extLst>
          </p:nvPr>
        </p:nvGraphicFramePr>
        <p:xfrm>
          <a:off x="3585378" y="2068081"/>
          <a:ext cx="3600000" cy="396240"/>
        </p:xfrm>
        <a:graphic>
          <a:graphicData uri="http://schemas.openxmlformats.org/drawingml/2006/table">
            <a:tbl>
              <a:tblPr firstRow="1" bandRow="1">
                <a:tableStyleId>{5C22544A-7EE6-4342-B048-85BDC9FD1C3A}</a:tableStyleId>
              </a:tblPr>
              <a:tblGrid>
                <a:gridCol w="180000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tblGrid>
              <a:tr h="370840">
                <a:tc>
                  <a:txBody>
                    <a:bodyPr/>
                    <a:lstStyle/>
                    <a:p>
                      <a:pPr marL="0" algn="ctr" defTabSz="914400" rtl="0" eaLnBrk="1" latinLnBrk="0" hangingPunct="1"/>
                      <a:r>
                        <a:rPr lang="zh-CN" altLang="en-US" sz="2000" b="0" kern="1200" dirty="0">
                          <a:solidFill>
                            <a:schemeClr val="dk1"/>
                          </a:solidFill>
                          <a:latin typeface="微软雅黑" panose="020B0503020204020204" pitchFamily="34" charset="-122"/>
                          <a:ea typeface="微软雅黑" panose="020B0503020204020204" pitchFamily="34" charset="-122"/>
                          <a:cs typeface="+mn-cs"/>
                        </a:rPr>
                        <a:t>查询类型</a:t>
                      </a:r>
                    </a:p>
                  </a:txBody>
                  <a:tcPr>
                    <a:solidFill>
                      <a:schemeClr val="accent1">
                        <a:lumMod val="40000"/>
                        <a:lumOff val="60000"/>
                      </a:schemeClr>
                    </a:solidFill>
                  </a:tcPr>
                </a:tc>
                <a:tc>
                  <a:txBody>
                    <a:bodyPr/>
                    <a:lstStyle/>
                    <a:p>
                      <a:pPr marL="0" algn="ctr" defTabSz="914400" rtl="0" eaLnBrk="1" latinLnBrk="0" hangingPunct="1"/>
                      <a:r>
                        <a:rPr lang="zh-CN" altLang="en-US" sz="2000" b="0" kern="1200" dirty="0">
                          <a:solidFill>
                            <a:schemeClr val="dk1"/>
                          </a:solidFill>
                          <a:latin typeface="微软雅黑" panose="020B0503020204020204" pitchFamily="34" charset="-122"/>
                          <a:ea typeface="微软雅黑" panose="020B0503020204020204" pitchFamily="34" charset="-122"/>
                          <a:cs typeface="+mn-cs"/>
                        </a:rPr>
                        <a:t>查询类</a:t>
                      </a:r>
                    </a:p>
                  </a:txBody>
                  <a:tcPr>
                    <a:solidFill>
                      <a:schemeClr val="accent1">
                        <a:lumMod val="40000"/>
                        <a:lumOff val="60000"/>
                      </a:schemeClr>
                    </a:solidFill>
                  </a:tcPr>
                </a:tc>
                <a:extLst>
                  <a:ext uri="{0D108BD9-81ED-4DB2-BD59-A6C34878D82A}">
                    <a16:rowId xmlns:a16="http://schemas.microsoft.com/office/drawing/2014/main" val="10000"/>
                  </a:ext>
                </a:extLst>
              </a:tr>
            </a:tbl>
          </a:graphicData>
        </a:graphic>
      </p:graphicFrame>
      <p:cxnSp>
        <p:nvCxnSpPr>
          <p:cNvPr id="7" name="直接连接符 6">
            <a:extLst>
              <a:ext uri="{FF2B5EF4-FFF2-40B4-BE49-F238E27FC236}">
                <a16:creationId xmlns:a16="http://schemas.microsoft.com/office/drawing/2014/main" id="{8AB1717F-A73B-4CAC-A7A3-A51F75207D75}"/>
              </a:ext>
            </a:extLst>
          </p:cNvPr>
          <p:cNvCxnSpPr/>
          <p:nvPr/>
        </p:nvCxnSpPr>
        <p:spPr>
          <a:xfrm>
            <a:off x="3595092" y="2466753"/>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61F5CDF-4A82-43DD-8D8A-93363664C60D}"/>
              </a:ext>
            </a:extLst>
          </p:cNvPr>
          <p:cNvCxnSpPr/>
          <p:nvPr/>
        </p:nvCxnSpPr>
        <p:spPr>
          <a:xfrm>
            <a:off x="5375542" y="2464321"/>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F3B1E5C-1CA6-407B-9824-92F0FCBB7F3C}"/>
              </a:ext>
            </a:extLst>
          </p:cNvPr>
          <p:cNvCxnSpPr>
            <a:cxnSpLocks/>
          </p:cNvCxnSpPr>
          <p:nvPr/>
        </p:nvCxnSpPr>
        <p:spPr>
          <a:xfrm>
            <a:off x="3588355" y="2872193"/>
            <a:ext cx="1800000"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B4E2F76-C215-479F-A8A7-889B717D9288}"/>
              </a:ext>
            </a:extLst>
          </p:cNvPr>
          <p:cNvCxnSpPr>
            <a:cxnSpLocks/>
          </p:cNvCxnSpPr>
          <p:nvPr/>
        </p:nvCxnSpPr>
        <p:spPr>
          <a:xfrm>
            <a:off x="5386522" y="2872193"/>
            <a:ext cx="1800000"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 Box 390">
            <a:extLst>
              <a:ext uri="{FF2B5EF4-FFF2-40B4-BE49-F238E27FC236}">
                <a16:creationId xmlns:a16="http://schemas.microsoft.com/office/drawing/2014/main" id="{86F3340F-23A1-4497-B9DE-1ADA300EA9B6}"/>
              </a:ext>
            </a:extLst>
          </p:cNvPr>
          <p:cNvSpPr txBox="1">
            <a:spLocks noChangeArrowheads="1"/>
          </p:cNvSpPr>
          <p:nvPr/>
        </p:nvSpPr>
        <p:spPr bwMode="auto">
          <a:xfrm>
            <a:off x="4173882" y="2542744"/>
            <a:ext cx="784198"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latin typeface="微软雅黑" pitchFamily="34" charset="-122"/>
                <a:ea typeface="微软雅黑" pitchFamily="34" charset="-122"/>
              </a:rPr>
              <a:t>16</a:t>
            </a:r>
          </a:p>
        </p:txBody>
      </p:sp>
      <p:cxnSp>
        <p:nvCxnSpPr>
          <p:cNvPr id="14" name="直接连接符 13">
            <a:extLst>
              <a:ext uri="{FF2B5EF4-FFF2-40B4-BE49-F238E27FC236}">
                <a16:creationId xmlns:a16="http://schemas.microsoft.com/office/drawing/2014/main" id="{A2C97636-CAD1-49FF-9D4B-F67DCFB7007B}"/>
              </a:ext>
            </a:extLst>
          </p:cNvPr>
          <p:cNvCxnSpPr/>
          <p:nvPr/>
        </p:nvCxnSpPr>
        <p:spPr>
          <a:xfrm>
            <a:off x="7185378" y="2464321"/>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Box 390">
            <a:extLst>
              <a:ext uri="{FF2B5EF4-FFF2-40B4-BE49-F238E27FC236}">
                <a16:creationId xmlns:a16="http://schemas.microsoft.com/office/drawing/2014/main" id="{A5800B3D-77F0-400D-84C8-1092D9A3EBAD}"/>
              </a:ext>
            </a:extLst>
          </p:cNvPr>
          <p:cNvSpPr txBox="1">
            <a:spLocks noChangeArrowheads="1"/>
          </p:cNvSpPr>
          <p:nvPr/>
        </p:nvSpPr>
        <p:spPr bwMode="auto">
          <a:xfrm>
            <a:off x="6102470" y="2546938"/>
            <a:ext cx="415498"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latin typeface="微软雅黑" pitchFamily="34" charset="-122"/>
                <a:ea typeface="微软雅黑" pitchFamily="34" charset="-122"/>
              </a:rPr>
              <a:t>16</a:t>
            </a:r>
          </a:p>
        </p:txBody>
      </p:sp>
      <p:sp>
        <p:nvSpPr>
          <p:cNvPr id="17" name="Text Box 390">
            <a:extLst>
              <a:ext uri="{FF2B5EF4-FFF2-40B4-BE49-F238E27FC236}">
                <a16:creationId xmlns:a16="http://schemas.microsoft.com/office/drawing/2014/main" id="{8BA0C4B2-4A0E-4A3E-B129-D0D3C4194226}"/>
              </a:ext>
            </a:extLst>
          </p:cNvPr>
          <p:cNvSpPr txBox="1">
            <a:spLocks noChangeArrowheads="1"/>
          </p:cNvSpPr>
          <p:nvPr/>
        </p:nvSpPr>
        <p:spPr bwMode="auto">
          <a:xfrm>
            <a:off x="7506340" y="2542743"/>
            <a:ext cx="537327"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latin typeface="微软雅黑" pitchFamily="34" charset="-122"/>
                <a:ea typeface="微软雅黑" pitchFamily="34" charset="-122"/>
              </a:rPr>
              <a:t>bits</a:t>
            </a:r>
          </a:p>
        </p:txBody>
      </p:sp>
    </p:spTree>
    <p:extLst>
      <p:ext uri="{BB962C8B-B14F-4D97-AF65-F5344CB8AC3E}">
        <p14:creationId xmlns:p14="http://schemas.microsoft.com/office/powerpoint/2010/main" val="349156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sz="3200" dirty="0">
                <a:sym typeface="+mn-ea"/>
              </a:rPr>
              <a:t>应用进程</a:t>
            </a:r>
            <a:r>
              <a:rPr kumimoji="1" lang="zh-CN" altLang="en-US" sz="3200" dirty="0">
                <a:sym typeface="+mn-ea"/>
              </a:rPr>
              <a:t>间的</a:t>
            </a:r>
            <a:r>
              <a:rPr kumimoji="1" lang="zh-CN" sz="3200" dirty="0">
                <a:sym typeface="+mn-ea"/>
              </a:rPr>
              <a:t>通信方式</a:t>
            </a:r>
            <a:r>
              <a:rPr kumimoji="1" lang="zh-CN" altLang="en-US" sz="3200" dirty="0">
                <a:sym typeface="+mn-ea"/>
              </a:rPr>
              <a:t>：</a:t>
            </a:r>
            <a:r>
              <a:rPr lang="en-US" altLang="zh-CN" sz="3200" dirty="0">
                <a:cs typeface="微软雅黑" panose="020B0503020204020204" pitchFamily="34" charset="-122"/>
                <a:sym typeface="+mn-ea"/>
              </a:rPr>
              <a:t>C/S </a:t>
            </a:r>
            <a:r>
              <a:rPr lang="zh-CN" altLang="en-US" sz="3200" dirty="0">
                <a:cs typeface="微软雅黑" panose="020B0503020204020204" pitchFamily="34" charset="-122"/>
                <a:sym typeface="+mn-ea"/>
              </a:rPr>
              <a:t>方式架构</a:t>
            </a:r>
            <a:endParaRPr lang="zh-CN" altLang="en-US" sz="3200" dirty="0"/>
          </a:p>
        </p:txBody>
      </p:sp>
      <p:sp>
        <p:nvSpPr>
          <p:cNvPr id="4" name="内容占位符 3">
            <a:extLst>
              <a:ext uri="{FF2B5EF4-FFF2-40B4-BE49-F238E27FC236}">
                <a16:creationId xmlns:a16="http://schemas.microsoft.com/office/drawing/2014/main" id="{211D3391-0CD9-4233-B9E9-7114053C67E6}"/>
              </a:ext>
            </a:extLst>
          </p:cNvPr>
          <p:cNvSpPr>
            <a:spLocks noGrp="1"/>
          </p:cNvSpPr>
          <p:nvPr>
            <p:ph idx="1"/>
          </p:nvPr>
        </p:nvSpPr>
        <p:spPr>
          <a:xfrm>
            <a:off x="660400" y="1130300"/>
            <a:ext cx="6668655" cy="5003800"/>
          </a:xfrm>
        </p:spPr>
        <p:txBody>
          <a:bodyPr>
            <a:normAutofit/>
          </a:bodyPr>
          <a:lstStyle/>
          <a:p>
            <a:pPr>
              <a:lnSpc>
                <a:spcPct val="150000"/>
              </a:lnSpc>
            </a:pPr>
            <a:r>
              <a:rPr lang="en-US" altLang="zh-CN" dirty="0"/>
              <a:t>C/S</a:t>
            </a:r>
            <a:r>
              <a:rPr lang="zh-CN" altLang="en-US" dirty="0"/>
              <a:t>方式，也就是客户</a:t>
            </a:r>
            <a:r>
              <a:rPr lang="en-US" altLang="zh-CN" dirty="0"/>
              <a:t>/</a:t>
            </a:r>
            <a:r>
              <a:rPr lang="zh-CN" altLang="en-US" dirty="0"/>
              <a:t>服务器（ </a:t>
            </a:r>
            <a:r>
              <a:rPr lang="en-US" altLang="zh-CN" dirty="0"/>
              <a:t>Client/Server </a:t>
            </a:r>
            <a:r>
              <a:rPr lang="zh-CN" altLang="en-US" dirty="0"/>
              <a:t>）模式，是一种主从式架构。</a:t>
            </a:r>
            <a:endParaRPr lang="en-US" altLang="zh-CN" dirty="0"/>
          </a:p>
          <a:p>
            <a:pPr lvl="1">
              <a:lnSpc>
                <a:spcPct val="150000"/>
              </a:lnSpc>
            </a:pPr>
            <a:r>
              <a:rPr lang="zh-CN" altLang="en-US" dirty="0"/>
              <a:t>服务器是</a:t>
            </a:r>
            <a:r>
              <a:rPr lang="zh-CN" altLang="en-US" dirty="0">
                <a:solidFill>
                  <a:srgbClr val="FF0000"/>
                </a:solidFill>
              </a:rPr>
              <a:t>主</a:t>
            </a:r>
            <a:r>
              <a:rPr lang="zh-CN" altLang="en-US" dirty="0"/>
              <a:t>，客户端是</a:t>
            </a:r>
            <a:r>
              <a:rPr lang="zh-CN" altLang="en-US" dirty="0">
                <a:solidFill>
                  <a:srgbClr val="FF0000"/>
                </a:solidFill>
              </a:rPr>
              <a:t>从</a:t>
            </a:r>
            <a:r>
              <a:rPr lang="zh-CN" altLang="en-US" dirty="0"/>
              <a:t>。服务器软件以多进程方式运行，可以同时为多个客户服务。</a:t>
            </a:r>
            <a:endParaRPr lang="en-US" altLang="zh-CN" dirty="0"/>
          </a:p>
          <a:p>
            <a:pPr lvl="1">
              <a:lnSpc>
                <a:spcPct val="150000"/>
              </a:lnSpc>
            </a:pPr>
            <a:r>
              <a:rPr lang="zh-CN" altLang="en-US" dirty="0"/>
              <a:t>在移动互联网环境下，每个应用</a:t>
            </a:r>
            <a:r>
              <a:rPr lang="en-US" altLang="zh-CN" dirty="0"/>
              <a:t>APP</a:t>
            </a:r>
            <a:r>
              <a:rPr lang="zh-CN" altLang="en-US" dirty="0"/>
              <a:t>都是一个客户端。</a:t>
            </a:r>
          </a:p>
          <a:p>
            <a:pPr lvl="1">
              <a:lnSpc>
                <a:spcPct val="150000"/>
              </a:lnSpc>
            </a:pPr>
            <a:r>
              <a:rPr lang="en-US" altLang="zh-CN" dirty="0"/>
              <a:t>C/S </a:t>
            </a:r>
            <a:r>
              <a:rPr lang="zh-CN" altLang="en-US" dirty="0"/>
              <a:t>是一个可缩放的架构。</a:t>
            </a:r>
            <a:endParaRPr lang="en-US" altLang="zh-CN" dirty="0"/>
          </a:p>
          <a:p>
            <a:pPr lvl="2">
              <a:lnSpc>
                <a:spcPct val="150000"/>
              </a:lnSpc>
            </a:pPr>
            <a:r>
              <a:rPr lang="zh-CN" altLang="en-US" dirty="0"/>
              <a:t>服务器软件通常运行在性能强大的专用计算机上，承担复杂的业务逻辑处理、数据计算与存储等。</a:t>
            </a:r>
            <a:endParaRPr lang="en-US" altLang="zh-CN" dirty="0"/>
          </a:p>
          <a:p>
            <a:pPr lvl="2">
              <a:lnSpc>
                <a:spcPct val="150000"/>
              </a:lnSpc>
            </a:pPr>
            <a:r>
              <a:rPr lang="zh-CN" altLang="en-US" dirty="0"/>
              <a:t>客户端则一般运行于普通个人计算机上，为用户提供操作与显示等。</a:t>
            </a:r>
          </a:p>
        </p:txBody>
      </p:sp>
      <p:grpSp>
        <p:nvGrpSpPr>
          <p:cNvPr id="10" name="组合 9">
            <a:extLst>
              <a:ext uri="{FF2B5EF4-FFF2-40B4-BE49-F238E27FC236}">
                <a16:creationId xmlns:a16="http://schemas.microsoft.com/office/drawing/2014/main" id="{58D56D9C-A171-43FB-B836-121F76B3D665}"/>
              </a:ext>
            </a:extLst>
          </p:cNvPr>
          <p:cNvGrpSpPr/>
          <p:nvPr/>
        </p:nvGrpSpPr>
        <p:grpSpPr>
          <a:xfrm>
            <a:off x="7366000" y="3530746"/>
            <a:ext cx="4239553" cy="2680520"/>
            <a:chOff x="2344347" y="3029527"/>
            <a:chExt cx="6957836" cy="3205390"/>
          </a:xfrm>
        </p:grpSpPr>
        <p:sp>
          <p:nvSpPr>
            <p:cNvPr id="11" name="云形 10">
              <a:extLst>
                <a:ext uri="{FF2B5EF4-FFF2-40B4-BE49-F238E27FC236}">
                  <a16:creationId xmlns:a16="http://schemas.microsoft.com/office/drawing/2014/main" id="{7C9936B3-A419-4A9C-A608-3A72F376D4CB}"/>
                </a:ext>
              </a:extLst>
            </p:cNvPr>
            <p:cNvSpPr/>
            <p:nvPr/>
          </p:nvSpPr>
          <p:spPr>
            <a:xfrm>
              <a:off x="2674529" y="5719312"/>
              <a:ext cx="6058453" cy="515605"/>
            </a:xfrm>
            <a:prstGeom prst="cloud">
              <a:avLst/>
            </a:prstGeom>
            <a:solidFill>
              <a:schemeClr val="bg1">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200" dirty="0">
                <a:solidFill>
                  <a:srgbClr val="666666"/>
                </a:solidFill>
                <a:latin typeface="微软雅黑" panose="020B0503020204020204" pitchFamily="34" charset="-122"/>
                <a:ea typeface="微软雅黑" panose="020B0503020204020204" pitchFamily="34" charset="-122"/>
              </a:endParaRPr>
            </a:p>
          </p:txBody>
        </p:sp>
        <p:grpSp>
          <p:nvGrpSpPr>
            <p:cNvPr id="12" name="组合 11">
              <a:extLst>
                <a:ext uri="{FF2B5EF4-FFF2-40B4-BE49-F238E27FC236}">
                  <a16:creationId xmlns:a16="http://schemas.microsoft.com/office/drawing/2014/main" id="{2DFF23D0-DBEC-45A0-860A-954FDB248FEC}"/>
                </a:ext>
              </a:extLst>
            </p:cNvPr>
            <p:cNvGrpSpPr/>
            <p:nvPr/>
          </p:nvGrpSpPr>
          <p:grpSpPr>
            <a:xfrm>
              <a:off x="2344347" y="3029527"/>
              <a:ext cx="6957836" cy="3101254"/>
              <a:chOff x="2713903" y="2377735"/>
              <a:chExt cx="7192452" cy="3946188"/>
            </a:xfrm>
          </p:grpSpPr>
          <p:sp>
            <p:nvSpPr>
              <p:cNvPr id="13" name="直接连接符 146434">
                <a:extLst>
                  <a:ext uri="{FF2B5EF4-FFF2-40B4-BE49-F238E27FC236}">
                    <a16:creationId xmlns:a16="http://schemas.microsoft.com/office/drawing/2014/main" id="{B1A171C2-41E7-4087-AC5A-BE2CACAF9B1E}"/>
                  </a:ext>
                </a:extLst>
              </p:cNvPr>
              <p:cNvSpPr>
                <a:spLocks noChangeShapeType="1"/>
              </p:cNvSpPr>
              <p:nvPr/>
            </p:nvSpPr>
            <p:spPr bwMode="auto">
              <a:xfrm>
                <a:off x="6202870" y="5436611"/>
                <a:ext cx="0" cy="392969"/>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a:lstStyle/>
              <a:p>
                <a:endParaRPr lang="zh-CN" altLang="en-US" sz="1200" dirty="0"/>
              </a:p>
            </p:txBody>
          </p:sp>
          <p:sp>
            <p:nvSpPr>
              <p:cNvPr id="14" name="矩形 146435">
                <a:extLst>
                  <a:ext uri="{FF2B5EF4-FFF2-40B4-BE49-F238E27FC236}">
                    <a16:creationId xmlns:a16="http://schemas.microsoft.com/office/drawing/2014/main" id="{DED9C1FF-48C6-4CB1-996E-F4CFD97C1096}"/>
                  </a:ext>
                </a:extLst>
              </p:cNvPr>
              <p:cNvSpPr>
                <a:spLocks noChangeArrowheads="1"/>
              </p:cNvSpPr>
              <p:nvPr/>
            </p:nvSpPr>
            <p:spPr bwMode="auto">
              <a:xfrm>
                <a:off x="4756699" y="2803174"/>
                <a:ext cx="2898775" cy="2694235"/>
              </a:xfrm>
              <a:prstGeom prst="rect">
                <a:avLst/>
              </a:prstGeom>
              <a:solidFill>
                <a:srgbClr val="FFFFCC"/>
              </a:solidFill>
              <a:ln w="28575">
                <a:solidFill>
                  <a:srgbClr val="333399"/>
                </a:solidFill>
                <a:miter lim="800000"/>
              </a:ln>
              <a:effectLst>
                <a:outerShdw dist="35921" dir="2700000" algn="ctr" rotWithShape="0">
                  <a:schemeClr val="bg2"/>
                </a:outerShdw>
              </a:effec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15" name="文本框 146436">
                <a:extLst>
                  <a:ext uri="{FF2B5EF4-FFF2-40B4-BE49-F238E27FC236}">
                    <a16:creationId xmlns:a16="http://schemas.microsoft.com/office/drawing/2014/main" id="{E3F1CC72-7F1E-406D-8BE1-43754CDB9617}"/>
                  </a:ext>
                </a:extLst>
              </p:cNvPr>
              <p:cNvSpPr txBox="1">
                <a:spLocks noChangeArrowheads="1"/>
              </p:cNvSpPr>
              <p:nvPr/>
            </p:nvSpPr>
            <p:spPr bwMode="auto">
              <a:xfrm>
                <a:off x="5480598" y="4655422"/>
                <a:ext cx="1517799" cy="42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333399"/>
                    </a:solidFill>
                    <a:latin typeface="微软雅黑" panose="020B0503020204020204" pitchFamily="34" charset="-122"/>
                    <a:ea typeface="微软雅黑" panose="020B0503020204020204" pitchFamily="34" charset="-122"/>
                  </a:rPr>
                  <a:t>数据链路层</a:t>
                </a:r>
              </a:p>
            </p:txBody>
          </p:sp>
          <p:sp>
            <p:nvSpPr>
              <p:cNvPr id="16" name="直接连接符 146437">
                <a:extLst>
                  <a:ext uri="{FF2B5EF4-FFF2-40B4-BE49-F238E27FC236}">
                    <a16:creationId xmlns:a16="http://schemas.microsoft.com/office/drawing/2014/main" id="{EDE9EAB1-F5BF-4D95-9864-451DCFA94E93}"/>
                  </a:ext>
                </a:extLst>
              </p:cNvPr>
              <p:cNvSpPr>
                <a:spLocks noChangeShapeType="1"/>
              </p:cNvSpPr>
              <p:nvPr/>
            </p:nvSpPr>
            <p:spPr bwMode="auto">
              <a:xfrm>
                <a:off x="4756699" y="5089114"/>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17" name="直接连接符 146438">
                <a:extLst>
                  <a:ext uri="{FF2B5EF4-FFF2-40B4-BE49-F238E27FC236}">
                    <a16:creationId xmlns:a16="http://schemas.microsoft.com/office/drawing/2014/main" id="{826E8399-3C17-40DE-9E79-CFEF7D793881}"/>
                  </a:ext>
                </a:extLst>
              </p:cNvPr>
              <p:cNvSpPr>
                <a:spLocks noChangeShapeType="1"/>
              </p:cNvSpPr>
              <p:nvPr/>
            </p:nvSpPr>
            <p:spPr bwMode="auto">
              <a:xfrm>
                <a:off x="4756699" y="4679550"/>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18" name="直接连接符 146439">
                <a:extLst>
                  <a:ext uri="{FF2B5EF4-FFF2-40B4-BE49-F238E27FC236}">
                    <a16:creationId xmlns:a16="http://schemas.microsoft.com/office/drawing/2014/main" id="{FAE0CBDD-294C-431B-8AB1-864892654ACC}"/>
                  </a:ext>
                </a:extLst>
              </p:cNvPr>
              <p:cNvSpPr>
                <a:spLocks noChangeShapeType="1"/>
              </p:cNvSpPr>
              <p:nvPr/>
            </p:nvSpPr>
            <p:spPr bwMode="auto">
              <a:xfrm>
                <a:off x="4756699" y="4271256"/>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19" name="直接连接符 146440">
                <a:extLst>
                  <a:ext uri="{FF2B5EF4-FFF2-40B4-BE49-F238E27FC236}">
                    <a16:creationId xmlns:a16="http://schemas.microsoft.com/office/drawing/2014/main" id="{B66410BA-6405-4079-876F-CA49814367A4}"/>
                  </a:ext>
                </a:extLst>
              </p:cNvPr>
              <p:cNvSpPr>
                <a:spLocks noChangeShapeType="1"/>
              </p:cNvSpPr>
              <p:nvPr/>
            </p:nvSpPr>
            <p:spPr bwMode="auto">
              <a:xfrm>
                <a:off x="4756699" y="3863596"/>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20" name="文本框 146441">
                <a:extLst>
                  <a:ext uri="{FF2B5EF4-FFF2-40B4-BE49-F238E27FC236}">
                    <a16:creationId xmlns:a16="http://schemas.microsoft.com/office/drawing/2014/main" id="{7EACDD58-5A39-47BE-A3B8-D93D45F44166}"/>
                  </a:ext>
                </a:extLst>
              </p:cNvPr>
              <p:cNvSpPr txBox="1">
                <a:spLocks noChangeArrowheads="1"/>
              </p:cNvSpPr>
              <p:nvPr/>
            </p:nvSpPr>
            <p:spPr bwMode="auto">
              <a:xfrm>
                <a:off x="5715548" y="5063715"/>
                <a:ext cx="1028187" cy="42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333399"/>
                    </a:solidFill>
                    <a:latin typeface="微软雅黑" panose="020B0503020204020204" pitchFamily="34" charset="-122"/>
                    <a:ea typeface="微软雅黑" panose="020B0503020204020204" pitchFamily="34" charset="-122"/>
                  </a:rPr>
                  <a:t>物理层</a:t>
                </a:r>
              </a:p>
            </p:txBody>
          </p:sp>
          <p:sp>
            <p:nvSpPr>
              <p:cNvPr id="21" name="文本框 146442">
                <a:extLst>
                  <a:ext uri="{FF2B5EF4-FFF2-40B4-BE49-F238E27FC236}">
                    <a16:creationId xmlns:a16="http://schemas.microsoft.com/office/drawing/2014/main" id="{46ED654F-270E-4E45-9E54-646336FC49C1}"/>
                  </a:ext>
                </a:extLst>
              </p:cNvPr>
              <p:cNvSpPr txBox="1">
                <a:spLocks noChangeArrowheads="1"/>
              </p:cNvSpPr>
              <p:nvPr/>
            </p:nvSpPr>
            <p:spPr bwMode="auto">
              <a:xfrm>
                <a:off x="5715548" y="3852165"/>
                <a:ext cx="1028187" cy="42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传输层</a:t>
                </a:r>
              </a:p>
            </p:txBody>
          </p:sp>
          <p:sp>
            <p:nvSpPr>
              <p:cNvPr id="22" name="文本框 146443">
                <a:extLst>
                  <a:ext uri="{FF2B5EF4-FFF2-40B4-BE49-F238E27FC236}">
                    <a16:creationId xmlns:a16="http://schemas.microsoft.com/office/drawing/2014/main" id="{C33E872B-F161-4FA2-AD1C-ED31A9FA950B}"/>
                  </a:ext>
                </a:extLst>
              </p:cNvPr>
              <p:cNvSpPr txBox="1">
                <a:spLocks noChangeArrowheads="1"/>
              </p:cNvSpPr>
              <p:nvPr/>
            </p:nvSpPr>
            <p:spPr bwMode="auto">
              <a:xfrm>
                <a:off x="5715548" y="4260462"/>
                <a:ext cx="1028187" cy="42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333399"/>
                    </a:solidFill>
                    <a:latin typeface="微软雅黑" panose="020B0503020204020204" pitchFamily="34" charset="-122"/>
                    <a:ea typeface="微软雅黑" panose="020B0503020204020204" pitchFamily="34" charset="-122"/>
                  </a:rPr>
                  <a:t>网络层</a:t>
                </a:r>
              </a:p>
            </p:txBody>
          </p:sp>
          <p:sp>
            <p:nvSpPr>
              <p:cNvPr id="23" name="文本框 146444">
                <a:extLst>
                  <a:ext uri="{FF2B5EF4-FFF2-40B4-BE49-F238E27FC236}">
                    <a16:creationId xmlns:a16="http://schemas.microsoft.com/office/drawing/2014/main" id="{929F1031-4EA8-46F2-A65E-C293C906076B}"/>
                  </a:ext>
                </a:extLst>
              </p:cNvPr>
              <p:cNvSpPr txBox="1">
                <a:spLocks noChangeArrowheads="1"/>
              </p:cNvSpPr>
              <p:nvPr/>
            </p:nvSpPr>
            <p:spPr bwMode="auto">
              <a:xfrm>
                <a:off x="5685704" y="2763168"/>
                <a:ext cx="1028187" cy="42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应用层</a:t>
                </a:r>
              </a:p>
            </p:txBody>
          </p:sp>
          <p:sp>
            <p:nvSpPr>
              <p:cNvPr id="24" name="文本框 146445">
                <a:extLst>
                  <a:ext uri="{FF2B5EF4-FFF2-40B4-BE49-F238E27FC236}">
                    <a16:creationId xmlns:a16="http://schemas.microsoft.com/office/drawing/2014/main" id="{ADB3E743-D1F4-4696-8E59-06189EF9070C}"/>
                  </a:ext>
                </a:extLst>
              </p:cNvPr>
              <p:cNvSpPr txBox="1">
                <a:spLocks noChangeArrowheads="1"/>
              </p:cNvSpPr>
              <p:nvPr/>
            </p:nvSpPr>
            <p:spPr bwMode="auto">
              <a:xfrm>
                <a:off x="5606329" y="2377735"/>
                <a:ext cx="1242393" cy="42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计算机 </a:t>
                </a:r>
                <a:r>
                  <a:rPr lang="en-US" altLang="zh-CN"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25" name="直接连接符 146447">
                <a:extLst>
                  <a:ext uri="{FF2B5EF4-FFF2-40B4-BE49-F238E27FC236}">
                    <a16:creationId xmlns:a16="http://schemas.microsoft.com/office/drawing/2014/main" id="{06905ACF-A157-4A99-80DC-AD3A910D81A7}"/>
                  </a:ext>
                </a:extLst>
              </p:cNvPr>
              <p:cNvSpPr>
                <a:spLocks noChangeShapeType="1"/>
              </p:cNvSpPr>
              <p:nvPr/>
            </p:nvSpPr>
            <p:spPr bwMode="auto">
              <a:xfrm flipH="1">
                <a:off x="5502973" y="3691833"/>
                <a:ext cx="0" cy="171763"/>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26" name="椭圆 146448">
                <a:extLst>
                  <a:ext uri="{FF2B5EF4-FFF2-40B4-BE49-F238E27FC236}">
                    <a16:creationId xmlns:a16="http://schemas.microsoft.com/office/drawing/2014/main" id="{2449F69B-6061-4585-BEF4-EA1C97168BF6}"/>
                  </a:ext>
                </a:extLst>
              </p:cNvPr>
              <p:cNvSpPr>
                <a:spLocks noChangeArrowheads="1"/>
              </p:cNvSpPr>
              <p:nvPr/>
            </p:nvSpPr>
            <p:spPr bwMode="auto">
              <a:xfrm>
                <a:off x="4931345" y="3227025"/>
                <a:ext cx="1143258" cy="438139"/>
              </a:xfrm>
              <a:prstGeom prst="ellipse">
                <a:avLst/>
              </a:prstGeom>
              <a:solidFill>
                <a:schemeClr val="hlink"/>
              </a:solidFill>
              <a:ln w="19050">
                <a:solidFill>
                  <a:schemeClr val="tx1"/>
                </a:solidFill>
                <a:round/>
              </a:ln>
              <a:effectLst>
                <a:outerShdw dist="35921" dir="2700000" algn="ctr" rotWithShape="0">
                  <a:schemeClr val="bg2"/>
                </a:outerShdw>
              </a:effectLst>
            </p:spPr>
            <p:txBody>
              <a:bodyPr wrap="none"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27" name="文本框 146449">
                <a:extLst>
                  <a:ext uri="{FF2B5EF4-FFF2-40B4-BE49-F238E27FC236}">
                    <a16:creationId xmlns:a16="http://schemas.microsoft.com/office/drawing/2014/main" id="{AA939625-1028-4F1E-9CFD-7095E2AC3B7D}"/>
                  </a:ext>
                </a:extLst>
              </p:cNvPr>
              <p:cNvSpPr txBox="1">
                <a:spLocks noChangeArrowheads="1"/>
              </p:cNvSpPr>
              <p:nvPr/>
            </p:nvSpPr>
            <p:spPr bwMode="auto">
              <a:xfrm>
                <a:off x="4839249" y="3294614"/>
                <a:ext cx="1405255" cy="4011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p>
                <a:pPr algn="ctr">
                  <a:lnSpc>
                    <a:spcPct val="90000"/>
                  </a:lnSpc>
                </a:pPr>
                <a:r>
                  <a:rPr lang="zh-CN" altLang="en-US" sz="1200" dirty="0">
                    <a:solidFill>
                      <a:srgbClr val="FFFF66"/>
                    </a:solidFill>
                    <a:latin typeface="微软雅黑" panose="020B0503020204020204" pitchFamily="34" charset="-122"/>
                    <a:ea typeface="微软雅黑" panose="020B0503020204020204" pitchFamily="34" charset="-122"/>
                    <a:cs typeface="微软雅黑" panose="020B0503020204020204" pitchFamily="34" charset="-122"/>
                  </a:rPr>
                  <a:t>服务器</a:t>
                </a:r>
                <a:r>
                  <a:rPr lang="en-US" altLang="zh-CN" sz="1200" dirty="0">
                    <a:solidFill>
                      <a:srgbClr val="FFFF66"/>
                    </a:solidFill>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28" name="直接连接符 146451">
                <a:extLst>
                  <a:ext uri="{FF2B5EF4-FFF2-40B4-BE49-F238E27FC236}">
                    <a16:creationId xmlns:a16="http://schemas.microsoft.com/office/drawing/2014/main" id="{577946F7-5BAF-4F93-BC7C-3DF0B17CAE54}"/>
                  </a:ext>
                </a:extLst>
              </p:cNvPr>
              <p:cNvSpPr>
                <a:spLocks noChangeShapeType="1"/>
              </p:cNvSpPr>
              <p:nvPr/>
            </p:nvSpPr>
            <p:spPr bwMode="auto">
              <a:xfrm flipH="1">
                <a:off x="6939829" y="3672246"/>
                <a:ext cx="0" cy="180238"/>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29" name="椭圆 146452">
                <a:extLst>
                  <a:ext uri="{FF2B5EF4-FFF2-40B4-BE49-F238E27FC236}">
                    <a16:creationId xmlns:a16="http://schemas.microsoft.com/office/drawing/2014/main" id="{507C5B08-8435-4DA4-AAB5-37DDB52226B1}"/>
                  </a:ext>
                </a:extLst>
              </p:cNvPr>
              <p:cNvSpPr>
                <a:spLocks noChangeArrowheads="1"/>
              </p:cNvSpPr>
              <p:nvPr/>
            </p:nvSpPr>
            <p:spPr bwMode="auto">
              <a:xfrm>
                <a:off x="6337849" y="3227025"/>
                <a:ext cx="1141730" cy="438139"/>
              </a:xfrm>
              <a:prstGeom prst="ellipse">
                <a:avLst/>
              </a:prstGeom>
              <a:solidFill>
                <a:schemeClr val="hlink"/>
              </a:solidFill>
              <a:ln w="19050">
                <a:solidFill>
                  <a:schemeClr val="tx1"/>
                </a:solidFill>
                <a:round/>
              </a:ln>
              <a:effectLst>
                <a:outerShdw dist="35921" dir="2700000" algn="ctr" rotWithShape="0">
                  <a:schemeClr val="bg2"/>
                </a:outerShdw>
              </a:effectLst>
            </p:spPr>
            <p:txBody>
              <a:bodyPr wrap="none"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30" name="文本框 146453">
                <a:extLst>
                  <a:ext uri="{FF2B5EF4-FFF2-40B4-BE49-F238E27FC236}">
                    <a16:creationId xmlns:a16="http://schemas.microsoft.com/office/drawing/2014/main" id="{B37ECD90-1916-4F57-996B-523B275395EF}"/>
                  </a:ext>
                </a:extLst>
              </p:cNvPr>
              <p:cNvSpPr txBox="1">
                <a:spLocks noChangeArrowheads="1"/>
              </p:cNvSpPr>
              <p:nvPr/>
            </p:nvSpPr>
            <p:spPr bwMode="auto">
              <a:xfrm>
                <a:off x="6339890" y="3267921"/>
                <a:ext cx="1170991" cy="4011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zh-CN" altLang="en-US" sz="1200" dirty="0">
                    <a:solidFill>
                      <a:srgbClr val="FFFF66"/>
                    </a:solidFill>
                    <a:latin typeface="微软雅黑" panose="020B0503020204020204" pitchFamily="34" charset="-122"/>
                    <a:ea typeface="微软雅黑" panose="020B0503020204020204" pitchFamily="34" charset="-122"/>
                    <a:cs typeface="微软雅黑" panose="020B0503020204020204" pitchFamily="34" charset="-122"/>
                  </a:rPr>
                  <a:t>服务器</a:t>
                </a:r>
                <a:r>
                  <a:rPr lang="en-US" altLang="zh-CN" sz="1200" dirty="0">
                    <a:solidFill>
                      <a:srgbClr val="FFFF66"/>
                    </a:solidFill>
                    <a:latin typeface="微软雅黑" panose="020B0503020204020204" pitchFamily="34" charset="-122"/>
                    <a:ea typeface="微软雅黑" panose="020B0503020204020204" pitchFamily="34" charset="-122"/>
                    <a:cs typeface="微软雅黑" panose="020B0503020204020204" pitchFamily="34" charset="-122"/>
                  </a:rPr>
                  <a:t>2</a:t>
                </a:r>
              </a:p>
            </p:txBody>
          </p:sp>
          <p:grpSp>
            <p:nvGrpSpPr>
              <p:cNvPr id="31" name="组合 146456">
                <a:extLst>
                  <a:ext uri="{FF2B5EF4-FFF2-40B4-BE49-F238E27FC236}">
                    <a16:creationId xmlns:a16="http://schemas.microsoft.com/office/drawing/2014/main" id="{BDD18CC5-524A-4E94-B228-5EAF530C7503}"/>
                  </a:ext>
                </a:extLst>
              </p:cNvPr>
              <p:cNvGrpSpPr/>
              <p:nvPr/>
            </p:nvGrpSpPr>
            <p:grpSpPr bwMode="auto">
              <a:xfrm>
                <a:off x="2713903" y="2377735"/>
                <a:ext cx="1562100" cy="3119356"/>
                <a:chOff x="318" y="0"/>
                <a:chExt cx="984" cy="1965"/>
              </a:xfrm>
            </p:grpSpPr>
            <p:sp>
              <p:nvSpPr>
                <p:cNvPr id="53" name="矩形 146457">
                  <a:extLst>
                    <a:ext uri="{FF2B5EF4-FFF2-40B4-BE49-F238E27FC236}">
                      <a16:creationId xmlns:a16="http://schemas.microsoft.com/office/drawing/2014/main" id="{A252F7BD-6569-486D-B2A9-63B0E95A2D65}"/>
                    </a:ext>
                  </a:extLst>
                </p:cNvPr>
                <p:cNvSpPr>
                  <a:spLocks noChangeArrowheads="1"/>
                </p:cNvSpPr>
                <p:nvPr/>
              </p:nvSpPr>
              <p:spPr bwMode="auto">
                <a:xfrm>
                  <a:off x="318" y="268"/>
                  <a:ext cx="941" cy="1697"/>
                </a:xfrm>
                <a:prstGeom prst="rect">
                  <a:avLst/>
                </a:prstGeom>
                <a:solidFill>
                  <a:srgbClr val="FFFFCC"/>
                </a:solidFill>
                <a:ln w="28575">
                  <a:solidFill>
                    <a:srgbClr val="333399"/>
                  </a:solidFill>
                  <a:miter lim="800000"/>
                </a:ln>
                <a:effectLst>
                  <a:outerShdw dist="35921" dir="2700000" algn="ctr" rotWithShape="0">
                    <a:schemeClr val="bg2"/>
                  </a:outerShdw>
                </a:effec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54" name="文本框 146458">
                  <a:extLst>
                    <a:ext uri="{FF2B5EF4-FFF2-40B4-BE49-F238E27FC236}">
                      <a16:creationId xmlns:a16="http://schemas.microsoft.com/office/drawing/2014/main" id="{E76D3D9E-62D3-4207-9610-679F3DBE41E9}"/>
                    </a:ext>
                  </a:extLst>
                </p:cNvPr>
                <p:cNvSpPr txBox="1">
                  <a:spLocks noChangeArrowheads="1"/>
                </p:cNvSpPr>
                <p:nvPr/>
              </p:nvSpPr>
              <p:spPr bwMode="auto">
                <a:xfrm>
                  <a:off x="346" y="1435"/>
                  <a:ext cx="95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数据链路层</a:t>
                  </a:r>
                </a:p>
              </p:txBody>
            </p:sp>
            <p:sp>
              <p:nvSpPr>
                <p:cNvPr id="55" name="直接连接符 146459">
                  <a:extLst>
                    <a:ext uri="{FF2B5EF4-FFF2-40B4-BE49-F238E27FC236}">
                      <a16:creationId xmlns:a16="http://schemas.microsoft.com/office/drawing/2014/main" id="{FD142F11-4C4C-46F4-9F87-21CC73370FB7}"/>
                    </a:ext>
                  </a:extLst>
                </p:cNvPr>
                <p:cNvSpPr>
                  <a:spLocks noChangeShapeType="1"/>
                </p:cNvSpPr>
                <p:nvPr/>
              </p:nvSpPr>
              <p:spPr bwMode="auto">
                <a:xfrm>
                  <a:off x="318" y="1708"/>
                  <a:ext cx="94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56" name="直接连接符 146460">
                  <a:extLst>
                    <a:ext uri="{FF2B5EF4-FFF2-40B4-BE49-F238E27FC236}">
                      <a16:creationId xmlns:a16="http://schemas.microsoft.com/office/drawing/2014/main" id="{518AE043-3654-47D5-AD4A-0B74BF2A859E}"/>
                    </a:ext>
                  </a:extLst>
                </p:cNvPr>
                <p:cNvSpPr>
                  <a:spLocks noChangeShapeType="1"/>
                </p:cNvSpPr>
                <p:nvPr/>
              </p:nvSpPr>
              <p:spPr bwMode="auto">
                <a:xfrm>
                  <a:off x="318" y="1450"/>
                  <a:ext cx="94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57" name="直接连接符 146461">
                  <a:extLst>
                    <a:ext uri="{FF2B5EF4-FFF2-40B4-BE49-F238E27FC236}">
                      <a16:creationId xmlns:a16="http://schemas.microsoft.com/office/drawing/2014/main" id="{CF8D0ACA-3C00-4697-A9CA-C9BBBDBB91ED}"/>
                    </a:ext>
                  </a:extLst>
                </p:cNvPr>
                <p:cNvSpPr>
                  <a:spLocks noChangeShapeType="1"/>
                </p:cNvSpPr>
                <p:nvPr/>
              </p:nvSpPr>
              <p:spPr bwMode="auto">
                <a:xfrm>
                  <a:off x="318" y="1193"/>
                  <a:ext cx="94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58" name="直接连接符 146462">
                  <a:extLst>
                    <a:ext uri="{FF2B5EF4-FFF2-40B4-BE49-F238E27FC236}">
                      <a16:creationId xmlns:a16="http://schemas.microsoft.com/office/drawing/2014/main" id="{4FE83656-29A8-41FA-8B8B-F7F2DFE362F9}"/>
                    </a:ext>
                  </a:extLst>
                </p:cNvPr>
                <p:cNvSpPr>
                  <a:spLocks noChangeShapeType="1"/>
                </p:cNvSpPr>
                <p:nvPr/>
              </p:nvSpPr>
              <p:spPr bwMode="auto">
                <a:xfrm>
                  <a:off x="318" y="936"/>
                  <a:ext cx="94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59" name="文本框 146463">
                  <a:extLst>
                    <a:ext uri="{FF2B5EF4-FFF2-40B4-BE49-F238E27FC236}">
                      <a16:creationId xmlns:a16="http://schemas.microsoft.com/office/drawing/2014/main" id="{66A69C5F-C606-44F0-9607-91F9779F64FB}"/>
                    </a:ext>
                  </a:extLst>
                </p:cNvPr>
                <p:cNvSpPr txBox="1">
                  <a:spLocks noChangeArrowheads="1"/>
                </p:cNvSpPr>
                <p:nvPr/>
              </p:nvSpPr>
              <p:spPr bwMode="auto">
                <a:xfrm>
                  <a:off x="493" y="1692"/>
                  <a:ext cx="64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物理层</a:t>
                  </a:r>
                </a:p>
              </p:txBody>
            </p:sp>
            <p:sp>
              <p:nvSpPr>
                <p:cNvPr id="60" name="文本框 146464">
                  <a:extLst>
                    <a:ext uri="{FF2B5EF4-FFF2-40B4-BE49-F238E27FC236}">
                      <a16:creationId xmlns:a16="http://schemas.microsoft.com/office/drawing/2014/main" id="{4BF58C21-DF13-46BE-9546-C0332AA3745C}"/>
                    </a:ext>
                  </a:extLst>
                </p:cNvPr>
                <p:cNvSpPr txBox="1">
                  <a:spLocks noChangeArrowheads="1"/>
                </p:cNvSpPr>
                <p:nvPr/>
              </p:nvSpPr>
              <p:spPr bwMode="auto">
                <a:xfrm>
                  <a:off x="493" y="929"/>
                  <a:ext cx="64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传输层</a:t>
                  </a:r>
                </a:p>
              </p:txBody>
            </p:sp>
            <p:sp>
              <p:nvSpPr>
                <p:cNvPr id="61" name="文本框 146465">
                  <a:extLst>
                    <a:ext uri="{FF2B5EF4-FFF2-40B4-BE49-F238E27FC236}">
                      <a16:creationId xmlns:a16="http://schemas.microsoft.com/office/drawing/2014/main" id="{7A65C02A-B0A1-4865-A4DB-2C39CFC87A7A}"/>
                    </a:ext>
                  </a:extLst>
                </p:cNvPr>
                <p:cNvSpPr txBox="1">
                  <a:spLocks noChangeArrowheads="1"/>
                </p:cNvSpPr>
                <p:nvPr/>
              </p:nvSpPr>
              <p:spPr bwMode="auto">
                <a:xfrm>
                  <a:off x="493" y="1186"/>
                  <a:ext cx="64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网络层</a:t>
                  </a:r>
                </a:p>
              </p:txBody>
            </p:sp>
            <p:sp>
              <p:nvSpPr>
                <p:cNvPr id="62" name="直接连接符 146466">
                  <a:extLst>
                    <a:ext uri="{FF2B5EF4-FFF2-40B4-BE49-F238E27FC236}">
                      <a16:creationId xmlns:a16="http://schemas.microsoft.com/office/drawing/2014/main" id="{39F7C011-A2A0-42A7-BB6A-41054558F10B}"/>
                    </a:ext>
                  </a:extLst>
                </p:cNvPr>
                <p:cNvSpPr>
                  <a:spLocks noChangeShapeType="1"/>
                </p:cNvSpPr>
                <p:nvPr/>
              </p:nvSpPr>
              <p:spPr bwMode="auto">
                <a:xfrm>
                  <a:off x="778" y="782"/>
                  <a:ext cx="0" cy="141"/>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63" name="椭圆 146467">
                  <a:extLst>
                    <a:ext uri="{FF2B5EF4-FFF2-40B4-BE49-F238E27FC236}">
                      <a16:creationId xmlns:a16="http://schemas.microsoft.com/office/drawing/2014/main" id="{74DE2CF4-FC7F-4FF7-8AD8-1148F7F2687D}"/>
                    </a:ext>
                  </a:extLst>
                </p:cNvPr>
                <p:cNvSpPr>
                  <a:spLocks noChangeArrowheads="1"/>
                </p:cNvSpPr>
                <p:nvPr/>
              </p:nvSpPr>
              <p:spPr bwMode="auto">
                <a:xfrm>
                  <a:off x="398" y="525"/>
                  <a:ext cx="775" cy="269"/>
                </a:xfrm>
                <a:prstGeom prst="ellipse">
                  <a:avLst/>
                </a:prstGeom>
                <a:solidFill>
                  <a:srgbClr val="00FF99"/>
                </a:solidFill>
                <a:ln w="19050">
                  <a:solidFill>
                    <a:schemeClr val="tx1"/>
                  </a:solidFill>
                  <a:round/>
                </a:ln>
                <a:effectLst>
                  <a:outerShdw dist="35921" dir="2700000" algn="ctr" rotWithShape="0">
                    <a:schemeClr val="bg2"/>
                  </a:outerShdw>
                </a:effectLst>
              </p:spPr>
              <p:txBody>
                <a:bodyPr wrap="none"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64" name="文本框 146468">
                  <a:extLst>
                    <a:ext uri="{FF2B5EF4-FFF2-40B4-BE49-F238E27FC236}">
                      <a16:creationId xmlns:a16="http://schemas.microsoft.com/office/drawing/2014/main" id="{FA1A3883-84D3-4E28-9E4F-0C93CCE71A21}"/>
                    </a:ext>
                  </a:extLst>
                </p:cNvPr>
                <p:cNvSpPr txBox="1">
                  <a:spLocks noChangeArrowheads="1"/>
                </p:cNvSpPr>
                <p:nvPr/>
              </p:nvSpPr>
              <p:spPr bwMode="auto">
                <a:xfrm>
                  <a:off x="498" y="252"/>
                  <a:ext cx="64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应用层</a:t>
                  </a:r>
                </a:p>
              </p:txBody>
            </p:sp>
            <p:sp>
              <p:nvSpPr>
                <p:cNvPr id="65" name="文本框 146469">
                  <a:extLst>
                    <a:ext uri="{FF2B5EF4-FFF2-40B4-BE49-F238E27FC236}">
                      <a16:creationId xmlns:a16="http://schemas.microsoft.com/office/drawing/2014/main" id="{7DCABF9F-9650-471A-A57D-BA2211142A7C}"/>
                    </a:ext>
                  </a:extLst>
                </p:cNvPr>
                <p:cNvSpPr txBox="1">
                  <a:spLocks noChangeArrowheads="1"/>
                </p:cNvSpPr>
                <p:nvPr/>
              </p:nvSpPr>
              <p:spPr bwMode="auto">
                <a:xfrm>
                  <a:off x="455" y="0"/>
                  <a:ext cx="783"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计算机 </a:t>
                  </a:r>
                  <a:r>
                    <a:rPr lang="en-US" altLang="zh-CN"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66" name="文本框 146470">
                  <a:extLst>
                    <a:ext uri="{FF2B5EF4-FFF2-40B4-BE49-F238E27FC236}">
                      <a16:creationId xmlns:a16="http://schemas.microsoft.com/office/drawing/2014/main" id="{36A3ACF0-E913-4D4D-B241-3E70200BD25F}"/>
                    </a:ext>
                  </a:extLst>
                </p:cNvPr>
                <p:cNvSpPr txBox="1">
                  <a:spLocks noChangeArrowheads="1"/>
                </p:cNvSpPr>
                <p:nvPr/>
              </p:nvSpPr>
              <p:spPr bwMode="auto">
                <a:xfrm>
                  <a:off x="500" y="535"/>
                  <a:ext cx="628"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客户 </a:t>
                  </a:r>
                  <a:r>
                    <a:rPr lang="en-US" altLang="zh-CN"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1</a:t>
                  </a:r>
                </a:p>
              </p:txBody>
            </p:sp>
          </p:grpSp>
          <p:sp>
            <p:nvSpPr>
              <p:cNvPr id="32" name="矩形 146472">
                <a:extLst>
                  <a:ext uri="{FF2B5EF4-FFF2-40B4-BE49-F238E27FC236}">
                    <a16:creationId xmlns:a16="http://schemas.microsoft.com/office/drawing/2014/main" id="{5943454C-2E40-483A-A445-0F9306CFF44C}"/>
                  </a:ext>
                </a:extLst>
              </p:cNvPr>
              <p:cNvSpPr>
                <a:spLocks noChangeArrowheads="1"/>
              </p:cNvSpPr>
              <p:nvPr/>
            </p:nvSpPr>
            <p:spPr bwMode="auto">
              <a:xfrm>
                <a:off x="8344105" y="2803175"/>
                <a:ext cx="1493838" cy="2693918"/>
              </a:xfrm>
              <a:prstGeom prst="rect">
                <a:avLst/>
              </a:prstGeom>
              <a:solidFill>
                <a:srgbClr val="FFFFCC"/>
              </a:solidFill>
              <a:ln w="28575">
                <a:solidFill>
                  <a:srgbClr val="333399"/>
                </a:solidFill>
                <a:miter lim="800000"/>
              </a:ln>
              <a:effectLst>
                <a:outerShdw dist="35921" dir="2700000" algn="ctr" rotWithShape="0">
                  <a:schemeClr val="bg2"/>
                </a:outerShdw>
              </a:effec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33" name="文本框 146473">
                <a:extLst>
                  <a:ext uri="{FF2B5EF4-FFF2-40B4-BE49-F238E27FC236}">
                    <a16:creationId xmlns:a16="http://schemas.microsoft.com/office/drawing/2014/main" id="{8A94FFCC-2716-4D34-BE80-25E50D02C1E2}"/>
                  </a:ext>
                </a:extLst>
              </p:cNvPr>
              <p:cNvSpPr txBox="1">
                <a:spLocks noChangeArrowheads="1"/>
              </p:cNvSpPr>
              <p:nvPr/>
            </p:nvSpPr>
            <p:spPr bwMode="auto">
              <a:xfrm>
                <a:off x="8388556" y="4655738"/>
                <a:ext cx="1517799" cy="42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333399"/>
                    </a:solidFill>
                    <a:latin typeface="微软雅黑" panose="020B0503020204020204" pitchFamily="34" charset="-122"/>
                    <a:ea typeface="微软雅黑" panose="020B0503020204020204" pitchFamily="34" charset="-122"/>
                  </a:rPr>
                  <a:t>数据链路层</a:t>
                </a:r>
              </a:p>
            </p:txBody>
          </p:sp>
          <p:sp>
            <p:nvSpPr>
              <p:cNvPr id="34" name="直接连接符 146474">
                <a:extLst>
                  <a:ext uri="{FF2B5EF4-FFF2-40B4-BE49-F238E27FC236}">
                    <a16:creationId xmlns:a16="http://schemas.microsoft.com/office/drawing/2014/main" id="{F5906107-DEE7-4AC8-87C3-E5E9E4102397}"/>
                  </a:ext>
                </a:extLst>
              </p:cNvPr>
              <p:cNvSpPr>
                <a:spLocks noChangeShapeType="1"/>
              </p:cNvSpPr>
              <p:nvPr/>
            </p:nvSpPr>
            <p:spPr bwMode="auto">
              <a:xfrm>
                <a:off x="8344105" y="5089114"/>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35" name="直接连接符 146475">
                <a:extLst>
                  <a:ext uri="{FF2B5EF4-FFF2-40B4-BE49-F238E27FC236}">
                    <a16:creationId xmlns:a16="http://schemas.microsoft.com/office/drawing/2014/main" id="{47AF880F-E8A8-47C3-B994-5BF00387A681}"/>
                  </a:ext>
                </a:extLst>
              </p:cNvPr>
              <p:cNvSpPr>
                <a:spLocks noChangeShapeType="1"/>
              </p:cNvSpPr>
              <p:nvPr/>
            </p:nvSpPr>
            <p:spPr bwMode="auto">
              <a:xfrm>
                <a:off x="8344105" y="4679550"/>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36" name="直接连接符 146476">
                <a:extLst>
                  <a:ext uri="{FF2B5EF4-FFF2-40B4-BE49-F238E27FC236}">
                    <a16:creationId xmlns:a16="http://schemas.microsoft.com/office/drawing/2014/main" id="{F06FD266-07B6-481B-AEBA-6D8414B43AA0}"/>
                  </a:ext>
                </a:extLst>
              </p:cNvPr>
              <p:cNvSpPr>
                <a:spLocks noChangeShapeType="1"/>
              </p:cNvSpPr>
              <p:nvPr/>
            </p:nvSpPr>
            <p:spPr bwMode="auto">
              <a:xfrm>
                <a:off x="8344105" y="4271573"/>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37" name="直接连接符 146477">
                <a:extLst>
                  <a:ext uri="{FF2B5EF4-FFF2-40B4-BE49-F238E27FC236}">
                    <a16:creationId xmlns:a16="http://schemas.microsoft.com/office/drawing/2014/main" id="{1B0EFBCB-6CC1-4879-9958-737CDC2B1168}"/>
                  </a:ext>
                </a:extLst>
              </p:cNvPr>
              <p:cNvSpPr>
                <a:spLocks noChangeShapeType="1"/>
              </p:cNvSpPr>
              <p:nvPr/>
            </p:nvSpPr>
            <p:spPr bwMode="auto">
              <a:xfrm>
                <a:off x="8353646" y="3863596"/>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38" name="文本框 146478">
                <a:extLst>
                  <a:ext uri="{FF2B5EF4-FFF2-40B4-BE49-F238E27FC236}">
                    <a16:creationId xmlns:a16="http://schemas.microsoft.com/office/drawing/2014/main" id="{723E8DB8-93D1-4DEA-B874-40ABD95942EB}"/>
                  </a:ext>
                </a:extLst>
              </p:cNvPr>
              <p:cNvSpPr txBox="1">
                <a:spLocks noChangeArrowheads="1"/>
              </p:cNvSpPr>
              <p:nvPr/>
            </p:nvSpPr>
            <p:spPr bwMode="auto">
              <a:xfrm>
                <a:off x="8623505" y="5063715"/>
                <a:ext cx="1028187" cy="42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物理层</a:t>
                </a:r>
              </a:p>
            </p:txBody>
          </p:sp>
          <p:sp>
            <p:nvSpPr>
              <p:cNvPr id="39" name="文本框 146479">
                <a:extLst>
                  <a:ext uri="{FF2B5EF4-FFF2-40B4-BE49-F238E27FC236}">
                    <a16:creationId xmlns:a16="http://schemas.microsoft.com/office/drawing/2014/main" id="{92211A9A-00E3-4F75-AD31-CC68F1E2FCED}"/>
                  </a:ext>
                </a:extLst>
              </p:cNvPr>
              <p:cNvSpPr txBox="1">
                <a:spLocks noChangeArrowheads="1"/>
              </p:cNvSpPr>
              <p:nvPr/>
            </p:nvSpPr>
            <p:spPr bwMode="auto">
              <a:xfrm>
                <a:off x="8623505" y="3852485"/>
                <a:ext cx="1028187" cy="42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传输层</a:t>
                </a:r>
              </a:p>
            </p:txBody>
          </p:sp>
          <p:sp>
            <p:nvSpPr>
              <p:cNvPr id="40" name="文本框 146480">
                <a:extLst>
                  <a:ext uri="{FF2B5EF4-FFF2-40B4-BE49-F238E27FC236}">
                    <a16:creationId xmlns:a16="http://schemas.microsoft.com/office/drawing/2014/main" id="{DEE8E056-3157-4B8F-8C8B-55AC3A994313}"/>
                  </a:ext>
                </a:extLst>
              </p:cNvPr>
              <p:cNvSpPr txBox="1">
                <a:spLocks noChangeArrowheads="1"/>
              </p:cNvSpPr>
              <p:nvPr/>
            </p:nvSpPr>
            <p:spPr bwMode="auto">
              <a:xfrm>
                <a:off x="8623505" y="4260462"/>
                <a:ext cx="1028187" cy="42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333399"/>
                    </a:solidFill>
                    <a:latin typeface="微软雅黑" panose="020B0503020204020204" pitchFamily="34" charset="-122"/>
                    <a:ea typeface="微软雅黑" panose="020B0503020204020204" pitchFamily="34" charset="-122"/>
                  </a:rPr>
                  <a:t>网络层</a:t>
                </a:r>
              </a:p>
            </p:txBody>
          </p:sp>
          <p:sp>
            <p:nvSpPr>
              <p:cNvPr id="41" name="直接连接符 146481">
                <a:extLst>
                  <a:ext uri="{FF2B5EF4-FFF2-40B4-BE49-F238E27FC236}">
                    <a16:creationId xmlns:a16="http://schemas.microsoft.com/office/drawing/2014/main" id="{6B9B5CF0-A3E0-4AD0-AD96-FCE48F336BBE}"/>
                  </a:ext>
                </a:extLst>
              </p:cNvPr>
              <p:cNvSpPr>
                <a:spLocks noChangeShapeType="1"/>
              </p:cNvSpPr>
              <p:nvPr/>
            </p:nvSpPr>
            <p:spPr bwMode="auto">
              <a:xfrm>
                <a:off x="9117219" y="3665164"/>
                <a:ext cx="0" cy="220658"/>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42" name="椭圆 146482">
                <a:extLst>
                  <a:ext uri="{FF2B5EF4-FFF2-40B4-BE49-F238E27FC236}">
                    <a16:creationId xmlns:a16="http://schemas.microsoft.com/office/drawing/2014/main" id="{9566BAC1-CDB8-45E0-A496-4705E3B97E0C}"/>
                  </a:ext>
                </a:extLst>
              </p:cNvPr>
              <p:cNvSpPr>
                <a:spLocks noChangeArrowheads="1"/>
              </p:cNvSpPr>
              <p:nvPr/>
            </p:nvSpPr>
            <p:spPr bwMode="auto">
              <a:xfrm>
                <a:off x="8480646" y="3227025"/>
                <a:ext cx="1230313" cy="445221"/>
              </a:xfrm>
              <a:prstGeom prst="ellipse">
                <a:avLst/>
              </a:prstGeom>
              <a:solidFill>
                <a:srgbClr val="00FF99"/>
              </a:solidFill>
              <a:ln w="19050">
                <a:solidFill>
                  <a:schemeClr val="tx1"/>
                </a:solidFill>
                <a:round/>
              </a:ln>
              <a:effectLst>
                <a:outerShdw dist="35921" dir="2700000" algn="ctr" rotWithShape="0">
                  <a:schemeClr val="bg2"/>
                </a:outerShdw>
              </a:effectLst>
            </p:spPr>
            <p:txBody>
              <a:bodyPr wrap="none"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43" name="文本框 146483">
                <a:extLst>
                  <a:ext uri="{FF2B5EF4-FFF2-40B4-BE49-F238E27FC236}">
                    <a16:creationId xmlns:a16="http://schemas.microsoft.com/office/drawing/2014/main" id="{817E00BF-BD04-4EC2-9BE6-B53CAE9FB555}"/>
                  </a:ext>
                </a:extLst>
              </p:cNvPr>
              <p:cNvSpPr txBox="1">
                <a:spLocks noChangeArrowheads="1"/>
              </p:cNvSpPr>
              <p:nvPr/>
            </p:nvSpPr>
            <p:spPr bwMode="auto">
              <a:xfrm>
                <a:off x="8615570" y="2790474"/>
                <a:ext cx="1028187" cy="42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333399"/>
                    </a:solidFill>
                    <a:latin typeface="微软雅黑" panose="020B0503020204020204" pitchFamily="34" charset="-122"/>
                    <a:ea typeface="微软雅黑" panose="020B0503020204020204" pitchFamily="34" charset="-122"/>
                  </a:rPr>
                  <a:t>应用层</a:t>
                </a:r>
              </a:p>
            </p:txBody>
          </p:sp>
          <p:sp>
            <p:nvSpPr>
              <p:cNvPr id="44" name="文本框 146484">
                <a:extLst>
                  <a:ext uri="{FF2B5EF4-FFF2-40B4-BE49-F238E27FC236}">
                    <a16:creationId xmlns:a16="http://schemas.microsoft.com/office/drawing/2014/main" id="{78A65105-4687-4837-A6E1-4A419F31D44F}"/>
                  </a:ext>
                </a:extLst>
              </p:cNvPr>
              <p:cNvSpPr txBox="1">
                <a:spLocks noChangeArrowheads="1"/>
              </p:cNvSpPr>
              <p:nvPr/>
            </p:nvSpPr>
            <p:spPr bwMode="auto">
              <a:xfrm>
                <a:off x="8571118" y="2377735"/>
                <a:ext cx="1242393" cy="42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计算机 </a:t>
                </a:r>
                <a:r>
                  <a:rPr lang="en-US" altLang="zh-CN"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45" name="文本框 146485">
                <a:extLst>
                  <a:ext uri="{FF2B5EF4-FFF2-40B4-BE49-F238E27FC236}">
                    <a16:creationId xmlns:a16="http://schemas.microsoft.com/office/drawing/2014/main" id="{C1D4F684-5B0F-4E65-916F-DDCFBFA17ABF}"/>
                  </a:ext>
                </a:extLst>
              </p:cNvPr>
              <p:cNvSpPr txBox="1">
                <a:spLocks noChangeArrowheads="1"/>
              </p:cNvSpPr>
              <p:nvPr/>
            </p:nvSpPr>
            <p:spPr bwMode="auto">
              <a:xfrm>
                <a:off x="8663192" y="3227025"/>
                <a:ext cx="997587" cy="42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客户 </a:t>
                </a:r>
                <a:r>
                  <a:rPr lang="en-US" altLang="zh-CN"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2</a:t>
                </a:r>
              </a:p>
            </p:txBody>
          </p:sp>
          <p:grpSp>
            <p:nvGrpSpPr>
              <p:cNvPr id="46" name="组合 146486">
                <a:extLst>
                  <a:ext uri="{FF2B5EF4-FFF2-40B4-BE49-F238E27FC236}">
                    <a16:creationId xmlns:a16="http://schemas.microsoft.com/office/drawing/2014/main" id="{12405596-AE47-4A95-AE2C-84420476FDDE}"/>
                  </a:ext>
                </a:extLst>
              </p:cNvPr>
              <p:cNvGrpSpPr/>
              <p:nvPr/>
            </p:nvGrpSpPr>
            <p:grpSpPr bwMode="auto">
              <a:xfrm>
                <a:off x="5606329" y="5894322"/>
                <a:ext cx="1745780" cy="429601"/>
                <a:chOff x="317" y="438"/>
                <a:chExt cx="784" cy="823"/>
              </a:xfrm>
            </p:grpSpPr>
            <p:sp>
              <p:nvSpPr>
                <p:cNvPr id="52" name="文本框 146488">
                  <a:extLst>
                    <a:ext uri="{FF2B5EF4-FFF2-40B4-BE49-F238E27FC236}">
                      <a16:creationId xmlns:a16="http://schemas.microsoft.com/office/drawing/2014/main" id="{6BD35966-B12B-4462-B666-6FC03D7E88B7}"/>
                    </a:ext>
                  </a:extLst>
                </p:cNvPr>
                <p:cNvSpPr txBox="1">
                  <a:spLocks noChangeArrowheads="1"/>
                </p:cNvSpPr>
                <p:nvPr/>
              </p:nvSpPr>
              <p:spPr bwMode="auto">
                <a:xfrm>
                  <a:off x="317" y="438"/>
                  <a:ext cx="784" cy="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200" dirty="0">
                      <a:solidFill>
                        <a:srgbClr val="333399"/>
                      </a:solidFill>
                      <a:latin typeface="微软雅黑" panose="020B0503020204020204" pitchFamily="34" charset="-122"/>
                      <a:ea typeface="微软雅黑" panose="020B0503020204020204" pitchFamily="34" charset="-122"/>
                    </a:rPr>
                    <a:t>IP </a:t>
                  </a:r>
                  <a:r>
                    <a:rPr lang="zh-CN" altLang="en-US" sz="1200" dirty="0">
                      <a:solidFill>
                        <a:srgbClr val="333399"/>
                      </a:solidFill>
                      <a:latin typeface="微软雅黑" panose="020B0503020204020204" pitchFamily="34" charset="-122"/>
                      <a:ea typeface="微软雅黑" panose="020B0503020204020204" pitchFamily="34" charset="-122"/>
                    </a:rPr>
                    <a:t>网络</a:t>
                  </a:r>
                </a:p>
              </p:txBody>
            </p:sp>
          </p:grpSp>
          <p:grpSp>
            <p:nvGrpSpPr>
              <p:cNvPr id="47" name="组合 46">
                <a:extLst>
                  <a:ext uri="{FF2B5EF4-FFF2-40B4-BE49-F238E27FC236}">
                    <a16:creationId xmlns:a16="http://schemas.microsoft.com/office/drawing/2014/main" id="{AEB665C1-8145-4674-B311-BF584A00D221}"/>
                  </a:ext>
                </a:extLst>
              </p:cNvPr>
              <p:cNvGrpSpPr/>
              <p:nvPr/>
            </p:nvGrpSpPr>
            <p:grpSpPr bwMode="auto">
              <a:xfrm>
                <a:off x="4075690" y="3455300"/>
                <a:ext cx="4259523" cy="11427"/>
                <a:chOff x="291" y="-2"/>
                <a:chExt cx="2683" cy="11427"/>
              </a:xfrm>
            </p:grpSpPr>
            <p:sp>
              <p:nvSpPr>
                <p:cNvPr id="50" name="直接连接符 146490">
                  <a:extLst>
                    <a:ext uri="{FF2B5EF4-FFF2-40B4-BE49-F238E27FC236}">
                      <a16:creationId xmlns:a16="http://schemas.microsoft.com/office/drawing/2014/main" id="{EC52E31C-2E5C-4389-8F61-0704BE58A06C}"/>
                    </a:ext>
                  </a:extLst>
                </p:cNvPr>
                <p:cNvSpPr>
                  <a:spLocks noChangeShapeType="1"/>
                </p:cNvSpPr>
                <p:nvPr/>
              </p:nvSpPr>
              <p:spPr bwMode="auto">
                <a:xfrm>
                  <a:off x="2435" y="-2"/>
                  <a:ext cx="539" cy="11427"/>
                </a:xfrm>
                <a:prstGeom prst="line">
                  <a:avLst/>
                </a:prstGeom>
                <a:noFill/>
                <a:ln w="38100">
                  <a:solidFill>
                    <a:srgbClr val="333399"/>
                  </a:solidFill>
                  <a:prstDash val="dash"/>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sz="1200"/>
                </a:p>
              </p:txBody>
            </p:sp>
            <p:sp>
              <p:nvSpPr>
                <p:cNvPr id="51" name="直接连接符 146491">
                  <a:extLst>
                    <a:ext uri="{FF2B5EF4-FFF2-40B4-BE49-F238E27FC236}">
                      <a16:creationId xmlns:a16="http://schemas.microsoft.com/office/drawing/2014/main" id="{83F3D048-8DAE-46F2-B5DB-DD78AF78B421}"/>
                    </a:ext>
                  </a:extLst>
                </p:cNvPr>
                <p:cNvSpPr>
                  <a:spLocks noChangeShapeType="1"/>
                </p:cNvSpPr>
                <p:nvPr/>
              </p:nvSpPr>
              <p:spPr bwMode="auto">
                <a:xfrm>
                  <a:off x="291" y="0"/>
                  <a:ext cx="539" cy="0"/>
                </a:xfrm>
                <a:prstGeom prst="line">
                  <a:avLst/>
                </a:prstGeom>
                <a:noFill/>
                <a:ln w="38100">
                  <a:solidFill>
                    <a:srgbClr val="333399"/>
                  </a:solidFill>
                  <a:prstDash val="dash"/>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sz="1200"/>
                </a:p>
              </p:txBody>
            </p:sp>
          </p:grpSp>
          <p:sp>
            <p:nvSpPr>
              <p:cNvPr id="48" name="直接连接符 146434">
                <a:extLst>
                  <a:ext uri="{FF2B5EF4-FFF2-40B4-BE49-F238E27FC236}">
                    <a16:creationId xmlns:a16="http://schemas.microsoft.com/office/drawing/2014/main" id="{09B0B111-F71E-4975-93FF-261407F99592}"/>
                  </a:ext>
                </a:extLst>
              </p:cNvPr>
              <p:cNvSpPr>
                <a:spLocks noChangeShapeType="1"/>
              </p:cNvSpPr>
              <p:nvPr/>
            </p:nvSpPr>
            <p:spPr bwMode="auto">
              <a:xfrm flipH="1">
                <a:off x="3480666" y="5497090"/>
                <a:ext cx="0" cy="347241"/>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a:lstStyle/>
              <a:p>
                <a:endParaRPr lang="zh-CN" altLang="en-US" sz="1200" dirty="0"/>
              </a:p>
            </p:txBody>
          </p:sp>
          <p:sp>
            <p:nvSpPr>
              <p:cNvPr id="49" name="直接连接符 146434">
                <a:extLst>
                  <a:ext uri="{FF2B5EF4-FFF2-40B4-BE49-F238E27FC236}">
                    <a16:creationId xmlns:a16="http://schemas.microsoft.com/office/drawing/2014/main" id="{6427E678-2F1B-4C5C-A281-EB76F7D561B6}"/>
                  </a:ext>
                </a:extLst>
              </p:cNvPr>
              <p:cNvSpPr>
                <a:spLocks noChangeShapeType="1"/>
              </p:cNvSpPr>
              <p:nvPr/>
            </p:nvSpPr>
            <p:spPr bwMode="auto">
              <a:xfrm flipH="1">
                <a:off x="9065325" y="5485515"/>
                <a:ext cx="0" cy="370390"/>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a:lstStyle/>
              <a:p>
                <a:endParaRPr lang="zh-CN" altLang="en-US" sz="1200" dirty="0"/>
              </a:p>
            </p:txBody>
          </p:sp>
        </p:grpSp>
      </p:grpSp>
      <p:pic>
        <p:nvPicPr>
          <p:cNvPr id="68" name="图片 72" descr="交换机.png">
            <a:extLst>
              <a:ext uri="{FF2B5EF4-FFF2-40B4-BE49-F238E27FC236}">
                <a16:creationId xmlns:a16="http://schemas.microsoft.com/office/drawing/2014/main" id="{4C6CB025-AF47-4DC3-8917-827DE1B84AB4}"/>
              </a:ext>
            </a:extLst>
          </p:cNvPr>
          <p:cNvPicPr>
            <a:picLocks noChangeAspect="1"/>
          </p:cNvPicPr>
          <p:nvPr/>
        </p:nvPicPr>
        <p:blipFill>
          <a:blip r:embed="rId3" cstate="print"/>
          <a:stretch>
            <a:fillRect/>
          </a:stretch>
        </p:blipFill>
        <p:spPr>
          <a:xfrm>
            <a:off x="9654889" y="1161633"/>
            <a:ext cx="394918" cy="668977"/>
          </a:xfrm>
          <a:prstGeom prst="rect">
            <a:avLst/>
          </a:prstGeom>
        </p:spPr>
      </p:pic>
      <p:pic>
        <p:nvPicPr>
          <p:cNvPr id="69" name="图形 68">
            <a:extLst>
              <a:ext uri="{FF2B5EF4-FFF2-40B4-BE49-F238E27FC236}">
                <a16:creationId xmlns:a16="http://schemas.microsoft.com/office/drawing/2014/main" id="{0FA9D32D-7103-48AE-8B7E-E092B35A9C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8466" y="1442956"/>
            <a:ext cx="604860" cy="499796"/>
          </a:xfrm>
          <a:prstGeom prst="rect">
            <a:avLst/>
          </a:prstGeom>
        </p:spPr>
      </p:pic>
      <p:pic>
        <p:nvPicPr>
          <p:cNvPr id="70" name="图形 69">
            <a:extLst>
              <a:ext uri="{FF2B5EF4-FFF2-40B4-BE49-F238E27FC236}">
                <a16:creationId xmlns:a16="http://schemas.microsoft.com/office/drawing/2014/main" id="{110BA0EF-432B-4BD8-B574-4107E0D769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6065" y="2369179"/>
            <a:ext cx="604860" cy="499796"/>
          </a:xfrm>
          <a:prstGeom prst="rect">
            <a:avLst/>
          </a:prstGeom>
        </p:spPr>
      </p:pic>
      <p:pic>
        <p:nvPicPr>
          <p:cNvPr id="71" name="图形 70">
            <a:extLst>
              <a:ext uri="{FF2B5EF4-FFF2-40B4-BE49-F238E27FC236}">
                <a16:creationId xmlns:a16="http://schemas.microsoft.com/office/drawing/2014/main" id="{B759D009-E5C0-470C-B299-F33A936709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42871" y="2796195"/>
            <a:ext cx="604860" cy="499796"/>
          </a:xfrm>
          <a:prstGeom prst="rect">
            <a:avLst/>
          </a:prstGeom>
        </p:spPr>
      </p:pic>
      <p:pic>
        <p:nvPicPr>
          <p:cNvPr id="72" name="图形 71">
            <a:extLst>
              <a:ext uri="{FF2B5EF4-FFF2-40B4-BE49-F238E27FC236}">
                <a16:creationId xmlns:a16="http://schemas.microsoft.com/office/drawing/2014/main" id="{D024E36C-4E68-4EC4-B848-2EDC3A57B8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9677" y="2480419"/>
            <a:ext cx="604860" cy="499796"/>
          </a:xfrm>
          <a:prstGeom prst="rect">
            <a:avLst/>
          </a:prstGeom>
        </p:spPr>
      </p:pic>
      <p:sp>
        <p:nvSpPr>
          <p:cNvPr id="3" name="箭头: 上下 2">
            <a:extLst>
              <a:ext uri="{FF2B5EF4-FFF2-40B4-BE49-F238E27FC236}">
                <a16:creationId xmlns:a16="http://schemas.microsoft.com/office/drawing/2014/main" id="{1B21B9B5-5D67-4BE0-899A-23635F60F8AE}"/>
              </a:ext>
            </a:extLst>
          </p:cNvPr>
          <p:cNvSpPr/>
          <p:nvPr/>
        </p:nvSpPr>
        <p:spPr>
          <a:xfrm rot="4697061">
            <a:off x="9088981" y="1275243"/>
            <a:ext cx="165685" cy="733419"/>
          </a:xfrm>
          <a:prstGeom prst="upDownArrow">
            <a:avLst/>
          </a:prstGeom>
          <a:noFill/>
          <a:ln w="19050">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箭头: 上下 72">
            <a:extLst>
              <a:ext uri="{FF2B5EF4-FFF2-40B4-BE49-F238E27FC236}">
                <a16:creationId xmlns:a16="http://schemas.microsoft.com/office/drawing/2014/main" id="{224FA3D2-4DF0-4D4D-8F4E-6686CA798857}"/>
              </a:ext>
            </a:extLst>
          </p:cNvPr>
          <p:cNvSpPr/>
          <p:nvPr/>
        </p:nvSpPr>
        <p:spPr>
          <a:xfrm rot="2180000">
            <a:off x="9272088" y="1779383"/>
            <a:ext cx="165685" cy="733419"/>
          </a:xfrm>
          <a:prstGeom prst="upDownArrow">
            <a:avLst/>
          </a:prstGeom>
          <a:noFill/>
          <a:ln w="19050">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箭头: 上下 73">
            <a:extLst>
              <a:ext uri="{FF2B5EF4-FFF2-40B4-BE49-F238E27FC236}">
                <a16:creationId xmlns:a16="http://schemas.microsoft.com/office/drawing/2014/main" id="{3646C99C-6F65-491D-981E-6E5B32EAE5BF}"/>
              </a:ext>
            </a:extLst>
          </p:cNvPr>
          <p:cNvSpPr/>
          <p:nvPr/>
        </p:nvSpPr>
        <p:spPr>
          <a:xfrm>
            <a:off x="9809270" y="1944343"/>
            <a:ext cx="165685" cy="733419"/>
          </a:xfrm>
          <a:prstGeom prst="upDownArrow">
            <a:avLst/>
          </a:prstGeom>
          <a:noFill/>
          <a:ln w="19050">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箭头: 上下 74">
            <a:extLst>
              <a:ext uri="{FF2B5EF4-FFF2-40B4-BE49-F238E27FC236}">
                <a16:creationId xmlns:a16="http://schemas.microsoft.com/office/drawing/2014/main" id="{1DB079BD-50FB-4981-97F6-07B78E82E5FA}"/>
              </a:ext>
            </a:extLst>
          </p:cNvPr>
          <p:cNvSpPr/>
          <p:nvPr/>
        </p:nvSpPr>
        <p:spPr>
          <a:xfrm rot="19095243">
            <a:off x="10275491" y="1807531"/>
            <a:ext cx="165685" cy="733419"/>
          </a:xfrm>
          <a:prstGeom prst="upDownArrow">
            <a:avLst/>
          </a:prstGeom>
          <a:noFill/>
          <a:ln w="19050">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E5FD2192-4D53-4016-8AA2-35729D1F24F7}"/>
              </a:ext>
            </a:extLst>
          </p:cNvPr>
          <p:cNvSpPr txBox="1"/>
          <p:nvPr/>
        </p:nvSpPr>
        <p:spPr>
          <a:xfrm>
            <a:off x="7525808" y="1608601"/>
            <a:ext cx="543739" cy="307777"/>
          </a:xfrm>
          <a:prstGeom prst="rect">
            <a:avLst/>
          </a:prstGeom>
          <a:noFill/>
        </p:spPr>
        <p:txBody>
          <a:bodyPr wrap="none" rtlCol="0">
            <a:spAutoFit/>
          </a:bodyPr>
          <a:lstStyle/>
          <a:p>
            <a:r>
              <a:rPr lang="zh-CN" altLang="en-US" sz="1400" dirty="0"/>
              <a:t>客户</a:t>
            </a:r>
          </a:p>
        </p:txBody>
      </p:sp>
      <p:sp>
        <p:nvSpPr>
          <p:cNvPr id="77" name="文本框 76">
            <a:extLst>
              <a:ext uri="{FF2B5EF4-FFF2-40B4-BE49-F238E27FC236}">
                <a16:creationId xmlns:a16="http://schemas.microsoft.com/office/drawing/2014/main" id="{642F1256-5776-46E4-B2A9-7AAA63158CA5}"/>
              </a:ext>
            </a:extLst>
          </p:cNvPr>
          <p:cNvSpPr txBox="1"/>
          <p:nvPr/>
        </p:nvSpPr>
        <p:spPr>
          <a:xfrm>
            <a:off x="8252192" y="2914178"/>
            <a:ext cx="543739" cy="307777"/>
          </a:xfrm>
          <a:prstGeom prst="rect">
            <a:avLst/>
          </a:prstGeom>
          <a:noFill/>
        </p:spPr>
        <p:txBody>
          <a:bodyPr wrap="none" rtlCol="0">
            <a:spAutoFit/>
          </a:bodyPr>
          <a:lstStyle/>
          <a:p>
            <a:r>
              <a:rPr lang="zh-CN" altLang="en-US" sz="1400" dirty="0"/>
              <a:t>客户</a:t>
            </a:r>
          </a:p>
        </p:txBody>
      </p:sp>
      <p:sp>
        <p:nvSpPr>
          <p:cNvPr id="78" name="文本框 77">
            <a:extLst>
              <a:ext uri="{FF2B5EF4-FFF2-40B4-BE49-F238E27FC236}">
                <a16:creationId xmlns:a16="http://schemas.microsoft.com/office/drawing/2014/main" id="{6C011A28-C8F1-4D09-9B0A-92B9BAFA7E0D}"/>
              </a:ext>
            </a:extLst>
          </p:cNvPr>
          <p:cNvSpPr txBox="1"/>
          <p:nvPr/>
        </p:nvSpPr>
        <p:spPr>
          <a:xfrm>
            <a:off x="10108155" y="3078765"/>
            <a:ext cx="543739" cy="307777"/>
          </a:xfrm>
          <a:prstGeom prst="rect">
            <a:avLst/>
          </a:prstGeom>
          <a:noFill/>
        </p:spPr>
        <p:txBody>
          <a:bodyPr wrap="none" rtlCol="0">
            <a:spAutoFit/>
          </a:bodyPr>
          <a:lstStyle/>
          <a:p>
            <a:r>
              <a:rPr lang="zh-CN" altLang="en-US" sz="1400" dirty="0"/>
              <a:t>客户</a:t>
            </a:r>
          </a:p>
        </p:txBody>
      </p:sp>
      <p:sp>
        <p:nvSpPr>
          <p:cNvPr id="79" name="文本框 78">
            <a:extLst>
              <a:ext uri="{FF2B5EF4-FFF2-40B4-BE49-F238E27FC236}">
                <a16:creationId xmlns:a16="http://schemas.microsoft.com/office/drawing/2014/main" id="{E5DE37B9-A34F-40D7-BD5E-73416B5ADE86}"/>
              </a:ext>
            </a:extLst>
          </p:cNvPr>
          <p:cNvSpPr txBox="1"/>
          <p:nvPr/>
        </p:nvSpPr>
        <p:spPr>
          <a:xfrm>
            <a:off x="10816645" y="2989257"/>
            <a:ext cx="543739" cy="307777"/>
          </a:xfrm>
          <a:prstGeom prst="rect">
            <a:avLst/>
          </a:prstGeom>
          <a:noFill/>
        </p:spPr>
        <p:txBody>
          <a:bodyPr wrap="none" rtlCol="0">
            <a:spAutoFit/>
          </a:bodyPr>
          <a:lstStyle/>
          <a:p>
            <a:r>
              <a:rPr lang="zh-CN" altLang="en-US" sz="1400" dirty="0"/>
              <a:t>客户</a:t>
            </a:r>
          </a:p>
        </p:txBody>
      </p:sp>
    </p:spTree>
    <p:extLst>
      <p:ext uri="{BB962C8B-B14F-4D97-AF65-F5344CB8AC3E}">
        <p14:creationId xmlns:p14="http://schemas.microsoft.com/office/powerpoint/2010/main" val="22962168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ym typeface="+mn-ea"/>
              </a:rPr>
              <a:t>域名系统查询和响应：</a:t>
            </a:r>
            <a:r>
              <a:rPr lang="en-US" altLang="zh-CN" sz="3200" dirty="0">
                <a:sym typeface="+mn-ea"/>
              </a:rPr>
              <a:t>DNS</a:t>
            </a:r>
            <a:r>
              <a:rPr lang="zh-CN" altLang="en-US" sz="3200" dirty="0">
                <a:sym typeface="+mn-ea"/>
              </a:rPr>
              <a:t>报文格式中的“资源记录格式”</a:t>
            </a:r>
            <a:endParaRPr lang="zh-CN" altLang="en-US" sz="3200" dirty="0"/>
          </a:p>
        </p:txBody>
      </p:sp>
      <p:sp>
        <p:nvSpPr>
          <p:cNvPr id="5" name="内容占位符 2"/>
          <p:cNvSpPr>
            <a:spLocks noGrp="1"/>
          </p:cNvSpPr>
          <p:nvPr/>
        </p:nvSpPr>
        <p:spPr>
          <a:xfrm>
            <a:off x="660400" y="4215178"/>
            <a:ext cx="10858499" cy="1950480"/>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buClrTx/>
              <a:buSzTx/>
              <a:buFont typeface="Wingdings" panose="05000000000000000000" pitchFamily="2" charset="2"/>
              <a:buChar char="n"/>
            </a:pPr>
            <a:r>
              <a:rPr lang="zh-CN" altLang="en-US" sz="2400" dirty="0">
                <a:cs typeface="微软雅黑" panose="020B0503020204020204" pitchFamily="34" charset="-122"/>
                <a:sym typeface="+mn-ea"/>
              </a:rPr>
              <a:t>资源记录部分是DNS报文格式的最后3个字段，</a:t>
            </a:r>
            <a:r>
              <a:rPr kumimoji="1" lang="en-US" altLang="zh-CN" sz="2400" noProof="0" dirty="0">
                <a:ln>
                  <a:noFill/>
                </a:ln>
                <a:solidFill>
                  <a:srgbClr val="C00000"/>
                </a:solidFill>
                <a:effectLst/>
                <a:uLnTx/>
                <a:uFillTx/>
                <a:cs typeface="微软雅黑" panose="020B0503020204020204" pitchFamily="34" charset="-122"/>
                <a:sym typeface="+mn-ea"/>
              </a:rPr>
              <a:t>只有在DNS响应报文中才出现</a:t>
            </a:r>
            <a:r>
              <a:rPr lang="zh-CN" altLang="en-US" sz="2400" dirty="0">
                <a:cs typeface="微软雅黑" panose="020B0503020204020204" pitchFamily="34" charset="-122"/>
                <a:sym typeface="+mn-ea"/>
              </a:rPr>
              <a:t>，包括</a:t>
            </a:r>
            <a:r>
              <a:rPr kumimoji="1" lang="en-US" altLang="zh-CN" sz="2400" noProof="0" dirty="0" err="1">
                <a:ln>
                  <a:noFill/>
                </a:ln>
                <a:solidFill>
                  <a:srgbClr val="C00000"/>
                </a:solidFill>
                <a:effectLst/>
                <a:uLnTx/>
                <a:uFillTx/>
                <a:cs typeface="微软雅黑" panose="020B0503020204020204" pitchFamily="34" charset="-122"/>
                <a:sym typeface="+mn-ea"/>
              </a:rPr>
              <a:t>回答问题区域字段</a:t>
            </a:r>
            <a:r>
              <a:rPr kumimoji="1" lang="en-US" altLang="zh-CN" sz="2400" noProof="0" dirty="0">
                <a:ln>
                  <a:noFill/>
                </a:ln>
                <a:solidFill>
                  <a:srgbClr val="C00000"/>
                </a:solidFill>
                <a:effectLst/>
                <a:uLnTx/>
                <a:uFillTx/>
                <a:cs typeface="微软雅黑" panose="020B0503020204020204" pitchFamily="34" charset="-122"/>
                <a:sym typeface="+mn-ea"/>
              </a:rPr>
              <a:t>、</a:t>
            </a:r>
            <a:r>
              <a:rPr kumimoji="1" lang="zh-CN" altLang="en-US" sz="2400" noProof="0" dirty="0">
                <a:ln>
                  <a:noFill/>
                </a:ln>
                <a:solidFill>
                  <a:srgbClr val="C00000"/>
                </a:solidFill>
                <a:effectLst/>
                <a:uLnTx/>
                <a:uFillTx/>
                <a:cs typeface="微软雅黑" panose="020B0503020204020204" pitchFamily="34" charset="-122"/>
                <a:sym typeface="+mn-ea"/>
              </a:rPr>
              <a:t>权限</a:t>
            </a:r>
            <a:r>
              <a:rPr kumimoji="1" lang="en-US" altLang="zh-CN" sz="2400" noProof="0" dirty="0" err="1">
                <a:ln>
                  <a:noFill/>
                </a:ln>
                <a:solidFill>
                  <a:srgbClr val="C00000"/>
                </a:solidFill>
                <a:effectLst/>
                <a:uLnTx/>
                <a:uFillTx/>
                <a:cs typeface="微软雅黑" panose="020B0503020204020204" pitchFamily="34" charset="-122"/>
                <a:sym typeface="+mn-ea"/>
              </a:rPr>
              <a:t>名字服务器区域字段、附加信息区域字段</a:t>
            </a:r>
            <a:r>
              <a:rPr lang="zh-CN" altLang="en-US" sz="2400" dirty="0">
                <a:cs typeface="微软雅黑" panose="020B0503020204020204" pitchFamily="34" charset="-122"/>
                <a:sym typeface="+mn-ea"/>
              </a:rPr>
              <a:t>。这3个字段都采用</a:t>
            </a:r>
            <a:r>
              <a:rPr kumimoji="1" lang="en-US" altLang="zh-CN" sz="2400" noProof="0" dirty="0" err="1">
                <a:ln>
                  <a:noFill/>
                </a:ln>
                <a:solidFill>
                  <a:srgbClr val="C00000"/>
                </a:solidFill>
                <a:effectLst/>
                <a:uLnTx/>
                <a:uFillTx/>
                <a:cs typeface="微软雅黑" panose="020B0503020204020204" pitchFamily="34" charset="-122"/>
                <a:sym typeface="+mn-ea"/>
              </a:rPr>
              <a:t>资源记录</a:t>
            </a:r>
            <a:r>
              <a:rPr lang="zh-CN" altLang="en-US" sz="2400" dirty="0">
                <a:cs typeface="微软雅黑" panose="020B0503020204020204" pitchFamily="34" charset="-122"/>
                <a:sym typeface="+mn-ea"/>
              </a:rPr>
              <a:t>的格式</a:t>
            </a:r>
            <a:endParaRPr lang="zh-CN" altLang="en-US" sz="2400" dirty="0">
              <a:cs typeface="微软雅黑" panose="020B0503020204020204" pitchFamily="34" charset="-122"/>
            </a:endParaRPr>
          </a:p>
          <a:p>
            <a:pPr marL="285750" lvl="1" indent="-285750" algn="just">
              <a:lnSpc>
                <a:spcPct val="150000"/>
              </a:lnSpc>
              <a:buClrTx/>
              <a:buSzTx/>
              <a:buFont typeface="Wingdings" panose="05000000000000000000" pitchFamily="2" charset="2"/>
              <a:buChar char="Ø"/>
            </a:pPr>
            <a:endParaRPr lang="zh-CN" altLang="en-US" sz="2000" dirty="0">
              <a:cs typeface="微软雅黑" panose="020B0503020204020204" pitchFamily="34" charset="-122"/>
              <a:sym typeface="+mn-ea"/>
            </a:endParaRPr>
          </a:p>
        </p:txBody>
      </p:sp>
      <p:sp>
        <p:nvSpPr>
          <p:cNvPr id="26" name="文本框 25"/>
          <p:cNvSpPr txBox="1"/>
          <p:nvPr/>
        </p:nvSpPr>
        <p:spPr>
          <a:xfrm>
            <a:off x="5441063" y="1564731"/>
            <a:ext cx="4020704" cy="2340000"/>
          </a:xfrm>
          <a:prstGeom prst="rect">
            <a:avLst/>
          </a:prstGeom>
          <a:noFill/>
          <a:ln w="38100">
            <a:solidFill>
              <a:srgbClr val="FF0000"/>
            </a:solidFill>
          </a:ln>
        </p:spPr>
        <p:txBody>
          <a:bodyPr wrap="square" rtlCol="0">
            <a:spAutoFit/>
          </a:bodyPr>
          <a:lstStyle/>
          <a:p>
            <a:endParaRPr lang="zh-CN" altLang="en-US"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10084089" y="2496748"/>
            <a:ext cx="1434811" cy="706755"/>
          </a:xfrm>
          <a:prstGeom prst="rect">
            <a:avLst/>
          </a:prstGeom>
          <a:noFill/>
        </p:spPr>
        <p:txBody>
          <a:bodyPr wrap="square">
            <a:spAutoFit/>
          </a:bodyPr>
          <a:lstStyle/>
          <a:p>
            <a:pPr algn="ct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DNS</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资源记录格式</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箭头: 右 18"/>
          <p:cNvSpPr/>
          <p:nvPr/>
        </p:nvSpPr>
        <p:spPr>
          <a:xfrm>
            <a:off x="9610007" y="2723923"/>
            <a:ext cx="489527" cy="20005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aphicFrame>
        <p:nvGraphicFramePr>
          <p:cNvPr id="29" name="表格 6"/>
          <p:cNvGraphicFramePr>
            <a:graphicFrameLocks noGrp="1"/>
          </p:cNvGraphicFramePr>
          <p:nvPr>
            <p:extLst>
              <p:ext uri="{D42A27DB-BD31-4B8C-83A1-F6EECF244321}">
                <p14:modId xmlns:p14="http://schemas.microsoft.com/office/powerpoint/2010/main" val="2155402999"/>
              </p:ext>
            </p:extLst>
          </p:nvPr>
        </p:nvGraphicFramePr>
        <p:xfrm>
          <a:off x="715874" y="1933016"/>
          <a:ext cx="3796145" cy="1381760"/>
        </p:xfrm>
        <a:graphic>
          <a:graphicData uri="http://schemas.openxmlformats.org/drawingml/2006/table">
            <a:tbl>
              <a:tblPr firstRow="1" bandRow="1">
                <a:tableStyleId>{5C22544A-7EE6-4342-B048-85BDC9FD1C3A}</a:tableStyleId>
              </a:tblPr>
              <a:tblGrid>
                <a:gridCol w="3796145">
                  <a:extLst>
                    <a:ext uri="{9D8B030D-6E8A-4147-A177-3AD203B41FA5}">
                      <a16:colId xmlns:a16="http://schemas.microsoft.com/office/drawing/2014/main" val="20000"/>
                    </a:ext>
                  </a:extLst>
                </a:gridCol>
              </a:tblGrid>
              <a:tr h="370840">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回答问题区域（</a:t>
                      </a:r>
                      <a:r>
                        <a:rPr lang="en-US" altLang="zh-CN"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Answers</a:t>
                      </a:r>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p>
                  </a:txBody>
                  <a:tcPr>
                    <a:solidFill>
                      <a:schemeClr val="accent1">
                        <a:lumMod val="40000"/>
                        <a:lumOff val="60000"/>
                      </a:schemeClr>
                    </a:solidFill>
                  </a:tcPr>
                </a:tc>
                <a:extLst>
                  <a:ext uri="{0D108BD9-81ED-4DB2-BD59-A6C34878D82A}">
                    <a16:rowId xmlns:a16="http://schemas.microsoft.com/office/drawing/2014/main" val="10000"/>
                  </a:ext>
                </a:extLst>
              </a:tr>
              <a:tr h="370840">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权限名字服务器区域（</a:t>
                      </a:r>
                      <a:r>
                        <a:rPr lang="en-US" altLang="zh-CN"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Authoritative name servers</a:t>
                      </a:r>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1"/>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附加信息区域（</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Additional records</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2"/>
                  </a:ext>
                </a:extLst>
              </a:tr>
            </a:tbl>
          </a:graphicData>
        </a:graphic>
      </p:graphicFrame>
      <p:graphicFrame>
        <p:nvGraphicFramePr>
          <p:cNvPr id="30" name="表格 5"/>
          <p:cNvGraphicFramePr>
            <a:graphicFrameLocks noGrp="1"/>
          </p:cNvGraphicFramePr>
          <p:nvPr>
            <p:extLst>
              <p:ext uri="{D42A27DB-BD31-4B8C-83A1-F6EECF244321}">
                <p14:modId xmlns:p14="http://schemas.microsoft.com/office/powerpoint/2010/main" val="2624739764"/>
              </p:ext>
            </p:extLst>
          </p:nvPr>
        </p:nvGraphicFramePr>
        <p:xfrm>
          <a:off x="5660675" y="1609407"/>
          <a:ext cx="3581400" cy="2250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0000"/>
                    </a:ext>
                  </a:extLst>
                </a:gridCol>
              </a:tblGrid>
              <a:tr h="396240">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域名（</a:t>
                      </a:r>
                      <a:r>
                        <a:rPr lang="en-US" altLang="zh-CN"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NAME</a:t>
                      </a: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solidFill>
                      <a:schemeClr val="accent1">
                        <a:lumMod val="40000"/>
                        <a:lumOff val="60000"/>
                      </a:schemeClr>
                    </a:solidFill>
                  </a:tcPr>
                </a:tc>
                <a:extLst>
                  <a:ext uri="{0D108BD9-81ED-4DB2-BD59-A6C34878D82A}">
                    <a16:rowId xmlns:a16="http://schemas.microsoft.com/office/drawing/2014/main" val="10000"/>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类型（</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TYPE</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1"/>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类（</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class</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2"/>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生存时间（</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TTL</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3"/>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资源数据长度（</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RDLENGTH</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4"/>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资源数据（</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RDATA</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5"/>
                  </a:ext>
                </a:extLst>
              </a:tr>
            </a:tbl>
          </a:graphicData>
        </a:graphic>
      </p:graphicFrame>
      <p:cxnSp>
        <p:nvCxnSpPr>
          <p:cNvPr id="31" name="直接箭头连接符 30"/>
          <p:cNvCxnSpPr/>
          <p:nvPr/>
        </p:nvCxnSpPr>
        <p:spPr>
          <a:xfrm>
            <a:off x="4650567" y="2168280"/>
            <a:ext cx="618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4650567" y="2610042"/>
            <a:ext cx="618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4650567" y="3010152"/>
            <a:ext cx="618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1090188" y="3374809"/>
            <a:ext cx="2761615" cy="398780"/>
          </a:xfrm>
          <a:prstGeom prst="rect">
            <a:avLst/>
          </a:prstGeom>
          <a:noFill/>
        </p:spPr>
        <p:txBody>
          <a:bodyPr wrap="none" rtlCol="0">
            <a:spAutoFit/>
          </a:bodyPr>
          <a:lstStyle/>
          <a:p>
            <a:r>
              <a:rPr lang="en-US" alt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DNS</a:t>
            </a:r>
            <a:r>
              <a:rPr lang="zh-CN" altLang="en-US"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报文资源记录部分</a:t>
            </a:r>
          </a:p>
        </p:txBody>
      </p:sp>
    </p:spTree>
    <p:extLst>
      <p:ext uri="{BB962C8B-B14F-4D97-AF65-F5344CB8AC3E}">
        <p14:creationId xmlns:p14="http://schemas.microsoft.com/office/powerpoint/2010/main" val="29053486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nvSpPr>
        <p:spPr>
          <a:xfrm>
            <a:off x="660400" y="1341755"/>
            <a:ext cx="6929246"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50000"/>
              </a:lnSpc>
              <a:spcBef>
                <a:spcPts val="300"/>
              </a:spcBef>
              <a:spcAft>
                <a:spcPts val="0"/>
              </a:spcAft>
              <a:buFont typeface="Wingdings" panose="05000000000000000000" pitchFamily="2" charset="2"/>
              <a:buChar char="Ø"/>
            </a:pPr>
            <a:r>
              <a:rPr lang="zh-CN" altLang="en-US" sz="2000" dirty="0">
                <a:cs typeface="微软雅黑" panose="020B0503020204020204" pitchFamily="34" charset="-122"/>
                <a:sym typeface="+mn-ea"/>
              </a:rPr>
              <a:t>域名：</a:t>
            </a:r>
            <a:r>
              <a:rPr kumimoji="1" lang="en-US" altLang="zh-CN" sz="2000" noProof="0" dirty="0">
                <a:ln>
                  <a:noFill/>
                </a:ln>
                <a:solidFill>
                  <a:srgbClr val="C00000"/>
                </a:solidFill>
                <a:effectLst/>
                <a:uLnTx/>
                <a:uFillTx/>
                <a:cs typeface="微软雅黑" panose="020B0503020204020204" pitchFamily="34" charset="-122"/>
                <a:sym typeface="+mn-ea"/>
              </a:rPr>
              <a:t>DNS请求</a:t>
            </a:r>
            <a:r>
              <a:rPr lang="zh-CN" altLang="en-US" sz="2000" dirty="0">
                <a:cs typeface="微软雅黑" panose="020B0503020204020204" pitchFamily="34" charset="-122"/>
                <a:sym typeface="+mn-ea"/>
              </a:rPr>
              <a:t>的域名</a:t>
            </a:r>
            <a:endParaRPr lang="zh-CN" altLang="en-US" sz="2000"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342900" indent="-342900" algn="just">
              <a:lnSpc>
                <a:spcPct val="150000"/>
              </a:lnSpc>
              <a:spcBef>
                <a:spcPts val="300"/>
              </a:spcBef>
              <a:spcAft>
                <a:spcPts val="0"/>
              </a:spcAft>
              <a:buFont typeface="Wingdings" panose="05000000000000000000" pitchFamily="2" charset="2"/>
              <a:buChar char="Ø"/>
            </a:pPr>
            <a:r>
              <a:rPr lang="zh-CN" altLang="en-US" sz="2000" dirty="0">
                <a:cs typeface="微软雅黑" panose="020B0503020204020204" pitchFamily="34" charset="-122"/>
                <a:sym typeface="+mn-ea"/>
              </a:rPr>
              <a:t>类型：</a:t>
            </a:r>
            <a:r>
              <a:rPr kumimoji="1" lang="en-US" altLang="zh-CN" sz="2000" noProof="0" dirty="0">
                <a:ln>
                  <a:noFill/>
                </a:ln>
                <a:solidFill>
                  <a:srgbClr val="C00000"/>
                </a:solidFill>
                <a:effectLst/>
                <a:uLnTx/>
                <a:uFillTx/>
                <a:cs typeface="微软雅黑" panose="020B0503020204020204" pitchFamily="34" charset="-122"/>
                <a:sym typeface="+mn-ea"/>
              </a:rPr>
              <a:t>资源记录的类型</a:t>
            </a:r>
            <a:r>
              <a:rPr lang="zh-CN" altLang="en-US" sz="2000" dirty="0">
                <a:cs typeface="微软雅黑" panose="020B0503020204020204" pitchFamily="34" charset="-122"/>
                <a:sym typeface="+mn-ea"/>
              </a:rPr>
              <a:t>，与问题部分中的查询类型值相同</a:t>
            </a:r>
            <a:endParaRPr lang="zh-CN" altLang="en-US" sz="2000"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342900" indent="-342900" algn="just">
              <a:lnSpc>
                <a:spcPct val="150000"/>
              </a:lnSpc>
              <a:spcBef>
                <a:spcPts val="300"/>
              </a:spcBef>
              <a:spcAft>
                <a:spcPts val="0"/>
              </a:spcAft>
              <a:buFont typeface="Wingdings" panose="05000000000000000000" pitchFamily="2" charset="2"/>
              <a:buChar char="Ø"/>
            </a:pPr>
            <a:r>
              <a:rPr lang="zh-CN" altLang="en-US" sz="2000" dirty="0">
                <a:cs typeface="微软雅黑" panose="020B0503020204020204" pitchFamily="34" charset="-122"/>
                <a:sym typeface="+mn-ea"/>
              </a:rPr>
              <a:t>类：</a:t>
            </a:r>
            <a:r>
              <a:rPr kumimoji="1" lang="en-US" altLang="zh-CN" sz="2000" noProof="0" dirty="0">
                <a:ln>
                  <a:noFill/>
                </a:ln>
                <a:solidFill>
                  <a:srgbClr val="C00000"/>
                </a:solidFill>
                <a:effectLst/>
                <a:uLnTx/>
                <a:uFillTx/>
                <a:cs typeface="微软雅黑" panose="020B0503020204020204" pitchFamily="34" charset="-122"/>
                <a:sym typeface="+mn-ea"/>
              </a:rPr>
              <a:t>地址类型</a:t>
            </a:r>
            <a:r>
              <a:rPr lang="zh-CN" altLang="en-US" sz="2000" dirty="0">
                <a:cs typeface="微软雅黑" panose="020B0503020204020204" pitchFamily="34" charset="-122"/>
                <a:sym typeface="+mn-ea"/>
              </a:rPr>
              <a:t>，与问题部分中的查询类值相同</a:t>
            </a:r>
            <a:endParaRPr lang="zh-CN" altLang="en-US" sz="2000"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342900" indent="-342900" algn="just">
              <a:lnSpc>
                <a:spcPct val="150000"/>
              </a:lnSpc>
              <a:spcBef>
                <a:spcPts val="300"/>
              </a:spcBef>
              <a:spcAft>
                <a:spcPts val="0"/>
              </a:spcAft>
              <a:buFont typeface="Wingdings" panose="05000000000000000000" pitchFamily="2" charset="2"/>
              <a:buChar char="Ø"/>
            </a:pPr>
            <a:r>
              <a:rPr lang="zh-CN" altLang="en-US" sz="2000" dirty="0">
                <a:cs typeface="微软雅黑" panose="020B0503020204020204" pitchFamily="34" charset="-122"/>
                <a:sym typeface="+mn-ea"/>
              </a:rPr>
              <a:t>生存时间：以秒为单位，表示</a:t>
            </a:r>
            <a:r>
              <a:rPr kumimoji="1" lang="en-US" altLang="zh-CN" sz="2000" noProof="0" dirty="0">
                <a:ln>
                  <a:noFill/>
                </a:ln>
                <a:solidFill>
                  <a:srgbClr val="C00000"/>
                </a:solidFill>
                <a:effectLst/>
                <a:uLnTx/>
                <a:uFillTx/>
                <a:cs typeface="微软雅黑" panose="020B0503020204020204" pitchFamily="34" charset="-122"/>
                <a:sym typeface="+mn-ea"/>
              </a:rPr>
              <a:t>资源记录的生命周期</a:t>
            </a:r>
            <a:r>
              <a:rPr lang="zh-CN" altLang="en-US" sz="2000" dirty="0">
                <a:cs typeface="微软雅黑" panose="020B0503020204020204" pitchFamily="34" charset="-122"/>
                <a:sym typeface="+mn-ea"/>
              </a:rPr>
              <a:t>，一般用于当地址解析程序取出资源记录后决定保存及使用缓存数据的时间。它同时也可以表明该资源记录的稳定程度，稳定的信息会被分配一个很大的值</a:t>
            </a:r>
            <a:endParaRPr lang="zh-CN" altLang="en-US" sz="2000"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342900" indent="-342900" algn="just">
              <a:lnSpc>
                <a:spcPct val="150000"/>
              </a:lnSpc>
              <a:spcBef>
                <a:spcPts val="300"/>
              </a:spcBef>
              <a:spcAft>
                <a:spcPts val="0"/>
              </a:spcAft>
              <a:buFont typeface="Wingdings" panose="05000000000000000000" pitchFamily="2" charset="2"/>
              <a:buChar char="Ø"/>
            </a:pPr>
            <a:r>
              <a:rPr lang="zh-CN" altLang="en-US" sz="2000" dirty="0">
                <a:cs typeface="微软雅黑" panose="020B0503020204020204" pitchFamily="34" charset="-122"/>
                <a:sym typeface="+mn-ea"/>
              </a:rPr>
              <a:t>资源数据长度：资源数据的长度</a:t>
            </a:r>
            <a:endParaRPr lang="zh-CN" altLang="en-US" sz="2000"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342900" indent="-342900" algn="just">
              <a:lnSpc>
                <a:spcPct val="150000"/>
              </a:lnSpc>
              <a:spcBef>
                <a:spcPts val="300"/>
              </a:spcBef>
              <a:spcAft>
                <a:spcPts val="0"/>
              </a:spcAft>
              <a:buFont typeface="Wingdings" panose="05000000000000000000" pitchFamily="2" charset="2"/>
              <a:buChar char="Ø"/>
            </a:pPr>
            <a:r>
              <a:rPr lang="zh-CN" altLang="en-US" sz="2000" dirty="0">
                <a:cs typeface="微软雅黑" panose="020B0503020204020204" pitchFamily="34" charset="-122"/>
                <a:sym typeface="+mn-ea"/>
              </a:rPr>
              <a:t>资源数据：表示按</a:t>
            </a:r>
            <a:r>
              <a:rPr kumimoji="1" lang="en-US" altLang="zh-CN" sz="2000" noProof="0" dirty="0">
                <a:ln>
                  <a:noFill/>
                </a:ln>
                <a:solidFill>
                  <a:srgbClr val="C00000"/>
                </a:solidFill>
                <a:effectLst/>
                <a:uLnTx/>
                <a:uFillTx/>
                <a:cs typeface="微软雅黑" panose="020B0503020204020204" pitchFamily="34" charset="-122"/>
                <a:sym typeface="+mn-ea"/>
              </a:rPr>
              <a:t>查询段要求</a:t>
            </a:r>
            <a:r>
              <a:rPr lang="zh-CN" altLang="en-US" sz="2000" dirty="0">
                <a:cs typeface="微软雅黑" panose="020B0503020204020204" pitchFamily="34" charset="-122"/>
                <a:sym typeface="+mn-ea"/>
              </a:rPr>
              <a:t>返回的相关资源记录的数据</a:t>
            </a:r>
            <a:endParaRPr lang="en-US" altLang="zh-CN" sz="2000"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342900" lvl="1" indent="-342900" algn="just">
              <a:lnSpc>
                <a:spcPct val="150000"/>
              </a:lnSpc>
              <a:spcBef>
                <a:spcPts val="300"/>
              </a:spcBef>
              <a:spcAft>
                <a:spcPts val="0"/>
              </a:spcAft>
              <a:buFont typeface="Wingdings" panose="05000000000000000000" pitchFamily="2" charset="2"/>
              <a:buChar char="Ø"/>
            </a:pPr>
            <a:endParaRPr lang="zh-CN" altLang="en-US" sz="2000" dirty="0">
              <a:cs typeface="微软雅黑" panose="020B0503020204020204" pitchFamily="34" charset="-122"/>
              <a:sym typeface="+mn-ea"/>
            </a:endParaRPr>
          </a:p>
        </p:txBody>
      </p:sp>
      <p:sp>
        <p:nvSpPr>
          <p:cNvPr id="11" name="文本框 10"/>
          <p:cNvSpPr txBox="1"/>
          <p:nvPr/>
        </p:nvSpPr>
        <p:spPr>
          <a:xfrm>
            <a:off x="8124386" y="2343384"/>
            <a:ext cx="2964180" cy="460375"/>
          </a:xfrm>
          <a:prstGeom prst="rect">
            <a:avLst/>
          </a:prstGeom>
          <a:noFill/>
        </p:spPr>
        <p:txBody>
          <a:bodyPr wrap="square">
            <a:spAutoFit/>
          </a:bodyPr>
          <a:lstStyle/>
          <a:p>
            <a:pPr algn="ctr">
              <a:buClrTx/>
              <a:buSzTx/>
              <a:buFontTx/>
            </a:pPr>
            <a:r>
              <a:rPr kumimoji="1" lang="en-US" altLang="zh-CN" sz="24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DNS资源记录格式</a:t>
            </a:r>
          </a:p>
        </p:txBody>
      </p:sp>
      <p:graphicFrame>
        <p:nvGraphicFramePr>
          <p:cNvPr id="14" name="表格 5"/>
          <p:cNvGraphicFramePr>
            <a:graphicFrameLocks noGrp="1"/>
          </p:cNvGraphicFramePr>
          <p:nvPr>
            <p:extLst>
              <p:ext uri="{D42A27DB-BD31-4B8C-83A1-F6EECF244321}">
                <p14:modId xmlns:p14="http://schemas.microsoft.com/office/powerpoint/2010/main" val="1311798606"/>
              </p:ext>
            </p:extLst>
          </p:nvPr>
        </p:nvGraphicFramePr>
        <p:xfrm>
          <a:off x="7871576" y="2839636"/>
          <a:ext cx="3581480" cy="2250440"/>
        </p:xfrm>
        <a:graphic>
          <a:graphicData uri="http://schemas.openxmlformats.org/drawingml/2006/table">
            <a:tbl>
              <a:tblPr firstRow="1" bandRow="1">
                <a:tableStyleId>{5C22544A-7EE6-4342-B048-85BDC9FD1C3A}</a:tableStyleId>
              </a:tblPr>
              <a:tblGrid>
                <a:gridCol w="3581480">
                  <a:extLst>
                    <a:ext uri="{9D8B030D-6E8A-4147-A177-3AD203B41FA5}">
                      <a16:colId xmlns:a16="http://schemas.microsoft.com/office/drawing/2014/main" val="20000"/>
                    </a:ext>
                  </a:extLst>
                </a:gridCol>
              </a:tblGrid>
              <a:tr h="396240">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域名（</a:t>
                      </a:r>
                      <a:r>
                        <a:rPr lang="en-US" altLang="zh-CN"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NAME</a:t>
                      </a: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solidFill>
                      <a:schemeClr val="accent1">
                        <a:lumMod val="40000"/>
                        <a:lumOff val="60000"/>
                      </a:schemeClr>
                    </a:solidFill>
                  </a:tcPr>
                </a:tc>
                <a:extLst>
                  <a:ext uri="{0D108BD9-81ED-4DB2-BD59-A6C34878D82A}">
                    <a16:rowId xmlns:a16="http://schemas.microsoft.com/office/drawing/2014/main" val="10000"/>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类型（</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TYPE</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1"/>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类（</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class</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2"/>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生存时间（</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TTL</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3"/>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资源数据长度（</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RDLENGTH</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4"/>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资源数据（</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RDATA</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5"/>
                  </a:ext>
                </a:extLst>
              </a:tr>
            </a:tbl>
          </a:graphicData>
        </a:graphic>
      </p:graphicFrame>
      <p:sp>
        <p:nvSpPr>
          <p:cNvPr id="13" name="标题 1">
            <a:extLst>
              <a:ext uri="{FF2B5EF4-FFF2-40B4-BE49-F238E27FC236}">
                <a16:creationId xmlns:a16="http://schemas.microsoft.com/office/drawing/2014/main" id="{8FC1EFB9-6BF2-42D5-8D49-8285615D5F8E}"/>
              </a:ext>
            </a:extLst>
          </p:cNvPr>
          <p:cNvSpPr>
            <a:spLocks noGrp="1"/>
          </p:cNvSpPr>
          <p:nvPr>
            <p:ph type="title"/>
          </p:nvPr>
        </p:nvSpPr>
        <p:spPr/>
        <p:txBody>
          <a:bodyPr>
            <a:normAutofit/>
          </a:bodyPr>
          <a:lstStyle/>
          <a:p>
            <a:r>
              <a:rPr lang="zh-CN" altLang="en-US" sz="3200" dirty="0">
                <a:sym typeface="+mn-ea"/>
              </a:rPr>
              <a:t>域名系统查询和响应：</a:t>
            </a:r>
            <a:r>
              <a:rPr lang="en-US" altLang="zh-CN" sz="3200" dirty="0">
                <a:sym typeface="+mn-ea"/>
              </a:rPr>
              <a:t>DNS</a:t>
            </a:r>
            <a:r>
              <a:rPr lang="zh-CN" altLang="en-US" sz="3200" dirty="0">
                <a:sym typeface="+mn-ea"/>
              </a:rPr>
              <a:t>报文格式中的“资源记录格式”</a:t>
            </a:r>
            <a:endParaRPr lang="zh-CN" altLang="en-US" sz="3200" dirty="0"/>
          </a:p>
        </p:txBody>
      </p:sp>
    </p:spTree>
    <p:extLst>
      <p:ext uri="{BB962C8B-B14F-4D97-AF65-F5344CB8AC3E}">
        <p14:creationId xmlns:p14="http://schemas.microsoft.com/office/powerpoint/2010/main" val="3626723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ym typeface="+mn-ea"/>
              </a:rPr>
              <a:t>域名系统查询和响应：</a:t>
            </a:r>
            <a:r>
              <a:rPr lang="en-US" altLang="zh-CN" sz="3200" dirty="0">
                <a:sym typeface="+mn-ea"/>
              </a:rPr>
              <a:t>DNS</a:t>
            </a:r>
            <a:r>
              <a:rPr lang="zh-CN" altLang="en-US" sz="3200" dirty="0">
                <a:sym typeface="+mn-ea"/>
              </a:rPr>
              <a:t>资源记录的不同类型详解</a:t>
            </a:r>
            <a:endParaRPr lang="zh-CN" altLang="en-US" sz="3200" dirty="0"/>
          </a:p>
        </p:txBody>
      </p:sp>
      <p:sp>
        <p:nvSpPr>
          <p:cNvPr id="6" name="内容占位符 2"/>
          <p:cNvSpPr>
            <a:spLocks noGrp="1"/>
          </p:cNvSpPr>
          <p:nvPr/>
        </p:nvSpPr>
        <p:spPr>
          <a:xfrm>
            <a:off x="660400" y="114034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Font typeface="Wingdings" panose="05000000000000000000" pitchFamily="2" charset="2"/>
              <a:buChar char="n"/>
            </a:pPr>
            <a:r>
              <a:rPr lang="en-US" altLang="zh-CN" sz="2400" dirty="0" err="1">
                <a:sym typeface="+mn-ea"/>
              </a:rPr>
              <a:t>DNS资源记录</a:t>
            </a:r>
            <a:r>
              <a:rPr kumimoji="1" lang="en-US" altLang="zh-CN" sz="2400" dirty="0" err="1">
                <a:cs typeface="微软雅黑" panose="020B0503020204020204" pitchFamily="34" charset="-122"/>
              </a:rPr>
              <a:t>格式</a:t>
            </a:r>
            <a:r>
              <a:rPr kumimoji="1" lang="en-US" altLang="zh-CN" sz="2400" dirty="0">
                <a:cs typeface="微软雅黑" panose="020B0503020204020204" pitchFamily="34" charset="-122"/>
                <a:sym typeface="Wingdings" panose="05000000000000000000" pitchFamily="2" charset="2"/>
              </a:rPr>
              <a:t>：(name, </a:t>
            </a:r>
            <a:r>
              <a:rPr kumimoji="1" lang="en-US" altLang="zh-CN" sz="2400" dirty="0" err="1">
                <a:cs typeface="微软雅黑" panose="020B0503020204020204" pitchFamily="34" charset="-122"/>
                <a:sym typeface="Wingdings" panose="05000000000000000000" pitchFamily="2" charset="2"/>
              </a:rPr>
              <a:t>ttl</a:t>
            </a:r>
            <a:r>
              <a:rPr kumimoji="1" lang="en-US" altLang="zh-CN" sz="2400" dirty="0">
                <a:cs typeface="微软雅黑" panose="020B0503020204020204" pitchFamily="34" charset="-122"/>
                <a:sym typeface="Wingdings" panose="05000000000000000000" pitchFamily="2" charset="2"/>
              </a:rPr>
              <a:t>, class, type, value)</a:t>
            </a:r>
            <a:r>
              <a:rPr kumimoji="1" lang="zh-CN" altLang="en-US" sz="2400" dirty="0">
                <a:cs typeface="微软雅黑" panose="020B0503020204020204" pitchFamily="34" charset="-122"/>
                <a:sym typeface="Wingdings" panose="05000000000000000000" pitchFamily="2" charset="2"/>
              </a:rPr>
              <a:t>：</a:t>
            </a:r>
            <a:endParaRPr lang="en-US" altLang="zh-CN" sz="2400" dirty="0">
              <a:sym typeface="+mn-ea"/>
            </a:endParaRPr>
          </a:p>
        </p:txBody>
      </p:sp>
      <p:sp>
        <p:nvSpPr>
          <p:cNvPr id="7" name="文本框 6"/>
          <p:cNvSpPr txBox="1"/>
          <p:nvPr/>
        </p:nvSpPr>
        <p:spPr>
          <a:xfrm>
            <a:off x="845712" y="1822255"/>
            <a:ext cx="3380105" cy="1000274"/>
          </a:xfrm>
          <a:prstGeom prst="rect">
            <a:avLst/>
          </a:prstGeom>
          <a:noFill/>
        </p:spPr>
        <p:txBody>
          <a:bodyPr wrap="square" rtlCol="0">
            <a:spAutoFit/>
          </a:bodyPr>
          <a:lstStyle/>
          <a:p>
            <a:pPr marL="342900" indent="-342900" algn="l">
              <a:spcBef>
                <a:spcPts val="300"/>
              </a:spcBef>
              <a:spcAft>
                <a:spcPts val="0"/>
              </a:spcAft>
              <a:buClrTx/>
              <a:buSzTx/>
              <a:buFont typeface="Wingdings" panose="05000000000000000000" pitchFamily="2" charset="2"/>
              <a:buChar char="Ø"/>
            </a:pPr>
            <a:r>
              <a:rPr kumimoji="1" lang="en-US" altLang="zh-CN"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tpye=A</a:t>
            </a:r>
          </a:p>
          <a:p>
            <a:pPr marL="625475" lvl="2" indent="-168275" algn="l">
              <a:spcBef>
                <a:spcPts val="300"/>
              </a:spcBef>
              <a:spcAft>
                <a:spcPts val="0"/>
              </a:spcAft>
              <a:buClrTx/>
              <a:buSzTx/>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name是主机名</a:t>
            </a:r>
          </a:p>
          <a:p>
            <a:pPr marL="625475" lvl="2" indent="-168275" algn="l">
              <a:spcBef>
                <a:spcPts val="300"/>
              </a:spcBef>
              <a:spcAft>
                <a:spcPts val="0"/>
              </a:spcAft>
              <a:buClrTx/>
              <a:buSzTx/>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value是IPv4地址</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框 12"/>
          <p:cNvSpPr txBox="1"/>
          <p:nvPr/>
        </p:nvSpPr>
        <p:spPr>
          <a:xfrm>
            <a:off x="5798241" y="1810092"/>
            <a:ext cx="6081480" cy="1277273"/>
          </a:xfrm>
          <a:prstGeom prst="rect">
            <a:avLst/>
          </a:prstGeom>
          <a:noFill/>
        </p:spPr>
        <p:txBody>
          <a:bodyPr wrap="square" rtlCol="0">
            <a:spAutoFit/>
          </a:bodyPr>
          <a:lstStyle/>
          <a:p>
            <a:pPr marL="342900" indent="-342900" algn="l">
              <a:spcBef>
                <a:spcPts val="300"/>
              </a:spcBef>
              <a:spcAft>
                <a:spcPts val="0"/>
              </a:spcAft>
              <a:buClrTx/>
              <a:buSzTx/>
              <a:buFont typeface="Wingdings" panose="05000000000000000000" pitchFamily="2" charset="2"/>
              <a:buChar char="Ø"/>
            </a:pPr>
            <a:r>
              <a:rPr kumimoji="1" lang="en-US" altLang="zh-CN"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tpye=CNAME</a:t>
            </a:r>
          </a:p>
          <a:p>
            <a:pPr marL="625475" lvl="1" indent="-168275" algn="l">
              <a:spcBef>
                <a:spcPts val="300"/>
              </a:spcBef>
              <a:spcAft>
                <a:spcPts val="0"/>
              </a:spcAft>
              <a:buClrTx/>
              <a:buSzTx/>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name是某些“规范”名称的别名，例如www.cs.vu.nl.是主机名papac022.vu.nl.的别名</a:t>
            </a:r>
          </a:p>
          <a:p>
            <a:pPr marL="625475" lvl="1" indent="-168275" algn="l">
              <a:spcBef>
                <a:spcPts val="300"/>
              </a:spcBef>
              <a:spcAft>
                <a:spcPts val="0"/>
              </a:spcAft>
              <a:buClrTx/>
              <a:buSzTx/>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value是IP地址</a:t>
            </a:r>
          </a:p>
        </p:txBody>
      </p:sp>
      <p:sp>
        <p:nvSpPr>
          <p:cNvPr id="15" name="文本框 14"/>
          <p:cNvSpPr txBox="1"/>
          <p:nvPr/>
        </p:nvSpPr>
        <p:spPr>
          <a:xfrm>
            <a:off x="845712" y="2790363"/>
            <a:ext cx="4297045" cy="1277273"/>
          </a:xfrm>
          <a:prstGeom prst="rect">
            <a:avLst/>
          </a:prstGeom>
          <a:noFill/>
        </p:spPr>
        <p:txBody>
          <a:bodyPr wrap="square" rtlCol="0">
            <a:spAutoFit/>
          </a:bodyPr>
          <a:lstStyle/>
          <a:p>
            <a:pPr marL="342900" indent="-342900" algn="just">
              <a:spcBef>
                <a:spcPts val="300"/>
              </a:spcBef>
              <a:spcAft>
                <a:spcPts val="0"/>
              </a:spcAft>
              <a:buClrTx/>
              <a:buSzTx/>
              <a:buFont typeface="Wingdings" panose="05000000000000000000" pitchFamily="2" charset="2"/>
              <a:buChar char="Ø"/>
            </a:pPr>
            <a:r>
              <a:rPr kumimoji="1" lang="en-US" altLang="zh-CN"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tpye=NS</a:t>
            </a:r>
          </a:p>
          <a:p>
            <a:pPr marL="625475" lvl="1" indent="-168275" algn="just">
              <a:spcBef>
                <a:spcPts val="300"/>
              </a:spcBef>
              <a:spcAft>
                <a:spcPts val="0"/>
              </a:spcAft>
              <a:buClrTx/>
              <a:buSzTx/>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name是请求域名</a:t>
            </a:r>
          </a:p>
          <a:p>
            <a:pPr marL="625475" lvl="1" indent="-168275" algn="just">
              <a:spcBef>
                <a:spcPts val="300"/>
              </a:spcBef>
              <a:spcAft>
                <a:spcPts val="0"/>
              </a:spcAft>
              <a:buClrTx/>
              <a:buSzTx/>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value是管理请求域名的权限名称服务器的主机名</a:t>
            </a:r>
            <a:endParaRPr lang="en-US" altLang="zh-CN"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文本框 16"/>
          <p:cNvSpPr txBox="1"/>
          <p:nvPr/>
        </p:nvSpPr>
        <p:spPr>
          <a:xfrm>
            <a:off x="5784307" y="3061474"/>
            <a:ext cx="6905625" cy="1000274"/>
          </a:xfrm>
          <a:prstGeom prst="rect">
            <a:avLst/>
          </a:prstGeom>
          <a:noFill/>
        </p:spPr>
        <p:txBody>
          <a:bodyPr wrap="square" rtlCol="0">
            <a:spAutoFit/>
          </a:bodyPr>
          <a:lstStyle/>
          <a:p>
            <a:pPr marL="342900" indent="-342900" algn="l">
              <a:spcBef>
                <a:spcPts val="300"/>
              </a:spcBef>
              <a:spcAft>
                <a:spcPts val="0"/>
              </a:spcAft>
              <a:buClrTx/>
              <a:buSzTx/>
              <a:buFont typeface="Wingdings" panose="05000000000000000000" pitchFamily="2" charset="2"/>
              <a:buChar char="Ø"/>
            </a:pPr>
            <a:r>
              <a:rPr kumimoji="1" lang="en-US" altLang="zh-CN"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tpye=MX</a:t>
            </a:r>
          </a:p>
          <a:p>
            <a:pPr marL="625475" lvl="1" indent="-168275" algn="l">
              <a:spcBef>
                <a:spcPts val="300"/>
              </a:spcBef>
              <a:spcAft>
                <a:spcPts val="0"/>
              </a:spcAft>
              <a:buClrTx/>
              <a:buSzTx/>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name是请求域名</a:t>
            </a:r>
          </a:p>
          <a:p>
            <a:pPr marL="625475" lvl="1" indent="-168275" algn="l">
              <a:spcBef>
                <a:spcPts val="300"/>
              </a:spcBef>
              <a:spcAft>
                <a:spcPts val="0"/>
              </a:spcAft>
              <a:buClrTx/>
              <a:buSzTx/>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value是与请求域名关联的SMTP邮件服务器的名称</a:t>
            </a:r>
          </a:p>
        </p:txBody>
      </p:sp>
      <p:sp>
        <p:nvSpPr>
          <p:cNvPr id="12" name="文本框 11">
            <a:extLst>
              <a:ext uri="{FF2B5EF4-FFF2-40B4-BE49-F238E27FC236}">
                <a16:creationId xmlns:a16="http://schemas.microsoft.com/office/drawing/2014/main" id="{E0B3911C-4281-48A3-BFA8-2E1300904512}"/>
              </a:ext>
            </a:extLst>
          </p:cNvPr>
          <p:cNvSpPr txBox="1"/>
          <p:nvPr/>
        </p:nvSpPr>
        <p:spPr>
          <a:xfrm>
            <a:off x="739979" y="4138669"/>
            <a:ext cx="3863975" cy="1277273"/>
          </a:xfrm>
          <a:prstGeom prst="rect">
            <a:avLst/>
          </a:prstGeom>
          <a:noFill/>
        </p:spPr>
        <p:txBody>
          <a:bodyPr wrap="square" rtlCol="0">
            <a:spAutoFit/>
          </a:bodyPr>
          <a:lstStyle/>
          <a:p>
            <a:pPr marL="342900" indent="-342900" algn="l">
              <a:spcBef>
                <a:spcPts val="300"/>
              </a:spcBef>
              <a:spcAft>
                <a:spcPts val="0"/>
              </a:spcAft>
              <a:buClrTx/>
              <a:buSzTx/>
              <a:buFont typeface="Wingdings" panose="05000000000000000000" pitchFamily="2" charset="2"/>
              <a:buChar char="Ø"/>
            </a:pPr>
            <a:r>
              <a:rPr kumimoji="1" lang="en-US" altLang="zh-CN"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tpye=SOA</a:t>
            </a:r>
          </a:p>
          <a:p>
            <a:pPr marL="625475" lvl="2" indent="-168275" algn="l">
              <a:spcBef>
                <a:spcPts val="300"/>
              </a:spcBef>
              <a:spcAft>
                <a:spcPts val="0"/>
              </a:spcAft>
              <a:buClrTx/>
              <a:buSzTx/>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name是请求域名</a:t>
            </a:r>
          </a:p>
          <a:p>
            <a:pPr marL="625475" lvl="2" indent="-168275" algn="l">
              <a:spcBef>
                <a:spcPts val="300"/>
              </a:spcBef>
              <a:spcAft>
                <a:spcPts val="0"/>
              </a:spcAft>
              <a:buClrTx/>
              <a:buSzTx/>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value是请求域名的DNS区域的权限性信息</a:t>
            </a:r>
            <a:endParaRPr lang="en-US" altLang="zh-CN"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a:extLst>
              <a:ext uri="{FF2B5EF4-FFF2-40B4-BE49-F238E27FC236}">
                <a16:creationId xmlns:a16="http://schemas.microsoft.com/office/drawing/2014/main" id="{BC0042F0-E739-43EF-BBE4-751ABEF0DB9A}"/>
              </a:ext>
            </a:extLst>
          </p:cNvPr>
          <p:cNvSpPr txBox="1"/>
          <p:nvPr/>
        </p:nvSpPr>
        <p:spPr>
          <a:xfrm>
            <a:off x="5806915" y="4138669"/>
            <a:ext cx="5828030" cy="1000274"/>
          </a:xfrm>
          <a:prstGeom prst="rect">
            <a:avLst/>
          </a:prstGeom>
          <a:noFill/>
        </p:spPr>
        <p:txBody>
          <a:bodyPr wrap="square" rtlCol="0">
            <a:spAutoFit/>
          </a:bodyPr>
          <a:lstStyle/>
          <a:p>
            <a:pPr marL="342900" indent="-342900" algn="l">
              <a:spcBef>
                <a:spcPts val="300"/>
              </a:spcBef>
              <a:spcAft>
                <a:spcPts val="0"/>
              </a:spcAft>
              <a:buClrTx/>
              <a:buSzTx/>
              <a:buFont typeface="Wingdings" panose="05000000000000000000" pitchFamily="2" charset="2"/>
              <a:buChar char="Ø"/>
            </a:pPr>
            <a:r>
              <a:rPr kumimoji="1" lang="en-US" altLang="zh-CN"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tpye=TXT</a:t>
            </a:r>
          </a:p>
          <a:p>
            <a:pPr marL="531813" lvl="2" indent="-74613" algn="l">
              <a:spcBef>
                <a:spcPts val="300"/>
              </a:spcBef>
              <a:spcAft>
                <a:spcPts val="0"/>
              </a:spcAft>
              <a:buClrTx/>
              <a:buSzTx/>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name是请求域名</a:t>
            </a:r>
          </a:p>
          <a:p>
            <a:pPr marL="531813" lvl="2" indent="-74613" algn="l">
              <a:spcBef>
                <a:spcPts val="300"/>
              </a:spcBef>
              <a:spcAft>
                <a:spcPts val="0"/>
              </a:spcAft>
              <a:buClrTx/>
              <a:buSzTx/>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value是某个主机名或域名设置的说明</a:t>
            </a:r>
          </a:p>
        </p:txBody>
      </p:sp>
      <p:sp>
        <p:nvSpPr>
          <p:cNvPr id="16" name="文本框 15">
            <a:extLst>
              <a:ext uri="{FF2B5EF4-FFF2-40B4-BE49-F238E27FC236}">
                <a16:creationId xmlns:a16="http://schemas.microsoft.com/office/drawing/2014/main" id="{C66C26CE-2173-41E0-A2D9-E85ECEF6A938}"/>
              </a:ext>
            </a:extLst>
          </p:cNvPr>
          <p:cNvSpPr txBox="1"/>
          <p:nvPr/>
        </p:nvSpPr>
        <p:spPr>
          <a:xfrm>
            <a:off x="845712" y="5486975"/>
            <a:ext cx="4602480" cy="1000274"/>
          </a:xfrm>
          <a:prstGeom prst="rect">
            <a:avLst/>
          </a:prstGeom>
          <a:noFill/>
        </p:spPr>
        <p:txBody>
          <a:bodyPr wrap="square" rtlCol="0">
            <a:spAutoFit/>
          </a:bodyPr>
          <a:lstStyle/>
          <a:p>
            <a:pPr marL="342900" indent="-342900" algn="l">
              <a:spcBef>
                <a:spcPts val="300"/>
              </a:spcBef>
              <a:spcAft>
                <a:spcPts val="0"/>
              </a:spcAft>
              <a:buClrTx/>
              <a:buSzTx/>
              <a:buFont typeface="Wingdings" panose="05000000000000000000" pitchFamily="2" charset="2"/>
              <a:buChar char="Ø"/>
            </a:pPr>
            <a:r>
              <a:rPr kumimoji="1" lang="en-US" altLang="zh-CN"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tpye=AAAA</a:t>
            </a:r>
          </a:p>
          <a:p>
            <a:pPr marL="625475" lvl="2" indent="-168275" algn="l">
              <a:spcBef>
                <a:spcPts val="300"/>
              </a:spcBef>
              <a:spcAft>
                <a:spcPts val="0"/>
              </a:spcAft>
              <a:buClrTx/>
              <a:buSzTx/>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name是请求域名</a:t>
            </a:r>
          </a:p>
          <a:p>
            <a:pPr marL="625475" lvl="2" indent="-168275" algn="l">
              <a:spcBef>
                <a:spcPts val="300"/>
              </a:spcBef>
              <a:spcAft>
                <a:spcPts val="0"/>
              </a:spcAft>
              <a:buClrTx/>
              <a:buSzTx/>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value是请求域名的IPv6地址</a:t>
            </a:r>
          </a:p>
        </p:txBody>
      </p:sp>
      <p:sp>
        <p:nvSpPr>
          <p:cNvPr id="18" name="文本框 17">
            <a:extLst>
              <a:ext uri="{FF2B5EF4-FFF2-40B4-BE49-F238E27FC236}">
                <a16:creationId xmlns:a16="http://schemas.microsoft.com/office/drawing/2014/main" id="{998704CE-DD44-4291-BD34-1621E7BA9293}"/>
              </a:ext>
            </a:extLst>
          </p:cNvPr>
          <p:cNvSpPr txBox="1"/>
          <p:nvPr/>
        </p:nvSpPr>
        <p:spPr>
          <a:xfrm>
            <a:off x="5798241" y="5415942"/>
            <a:ext cx="6385085" cy="1000274"/>
          </a:xfrm>
          <a:prstGeom prst="rect">
            <a:avLst/>
          </a:prstGeom>
          <a:noFill/>
        </p:spPr>
        <p:txBody>
          <a:bodyPr wrap="square" rtlCol="0">
            <a:spAutoFit/>
          </a:bodyPr>
          <a:lstStyle/>
          <a:p>
            <a:pPr marL="342900" indent="-342900" algn="l">
              <a:spcBef>
                <a:spcPts val="300"/>
              </a:spcBef>
              <a:spcAft>
                <a:spcPts val="0"/>
              </a:spcAft>
              <a:buClrTx/>
              <a:buSzTx/>
              <a:buFont typeface="Wingdings" panose="05000000000000000000" pitchFamily="2" charset="2"/>
              <a:buChar char="Ø"/>
            </a:pPr>
            <a:r>
              <a:rPr kumimoji="1" lang="en-US" altLang="zh-CN"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tpye=PTR</a:t>
            </a:r>
          </a:p>
          <a:p>
            <a:pPr marL="625475" lvl="2" indent="-168275" algn="l">
              <a:spcBef>
                <a:spcPts val="300"/>
              </a:spcBef>
              <a:spcAft>
                <a:spcPts val="0"/>
              </a:spcAft>
              <a:buClrTx/>
              <a:buSzTx/>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name是IP地址</a:t>
            </a:r>
          </a:p>
          <a:p>
            <a:pPr marL="625475" lvl="2" indent="-168275" algn="l">
              <a:spcBef>
                <a:spcPts val="300"/>
              </a:spcBef>
              <a:spcAft>
                <a:spcPts val="0"/>
              </a:spcAft>
              <a:buClrTx/>
              <a:buSzTx/>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value是与给定 IP 地址关联的域名</a:t>
            </a:r>
          </a:p>
        </p:txBody>
      </p:sp>
    </p:spTree>
    <p:extLst>
      <p:ext uri="{BB962C8B-B14F-4D97-AF65-F5344CB8AC3E}">
        <p14:creationId xmlns:p14="http://schemas.microsoft.com/office/powerpoint/2010/main" val="22136165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ym typeface="+mn-ea"/>
              </a:rPr>
              <a:t>域名系统查询和响应：</a:t>
            </a:r>
            <a:r>
              <a:rPr lang="en-US" altLang="zh-CN" sz="3200" dirty="0">
                <a:sym typeface="+mn-ea"/>
              </a:rPr>
              <a:t>DNS</a:t>
            </a:r>
            <a:r>
              <a:rPr lang="zh-CN" altLang="en-US" sz="3200" dirty="0">
                <a:sym typeface="+mn-ea"/>
              </a:rPr>
              <a:t>的安全性</a:t>
            </a:r>
            <a:endParaRPr lang="zh-CN" altLang="en-US" sz="3200" dirty="0"/>
          </a:p>
        </p:txBody>
      </p:sp>
      <p:sp>
        <p:nvSpPr>
          <p:cNvPr id="3" name="内容占位符 2">
            <a:extLst>
              <a:ext uri="{FF2B5EF4-FFF2-40B4-BE49-F238E27FC236}">
                <a16:creationId xmlns:a16="http://schemas.microsoft.com/office/drawing/2014/main" id="{891AF963-36DF-4C8B-BF62-2BF2E5FCC8FC}"/>
              </a:ext>
            </a:extLst>
          </p:cNvPr>
          <p:cNvSpPr>
            <a:spLocks noGrp="1"/>
          </p:cNvSpPr>
          <p:nvPr>
            <p:ph idx="1"/>
          </p:nvPr>
        </p:nvSpPr>
        <p:spPr/>
        <p:txBody>
          <a:bodyPr/>
          <a:lstStyle/>
          <a:p>
            <a:r>
              <a:rPr lang="en-US" altLang="zh-CN" dirty="0">
                <a:sym typeface="+mn-ea"/>
              </a:rPr>
              <a:t>DNS </a:t>
            </a:r>
            <a:r>
              <a:rPr lang="zh-CN" altLang="en-US" dirty="0">
                <a:sym typeface="+mn-ea"/>
              </a:rPr>
              <a:t>的安全性</a:t>
            </a:r>
            <a:r>
              <a:rPr lang="en-US" altLang="zh-CN" dirty="0">
                <a:sym typeface="+mn-ea"/>
              </a:rPr>
              <a:t>DNSSEC</a:t>
            </a:r>
            <a:r>
              <a:rPr lang="zh-CN" altLang="en-US" dirty="0">
                <a:sym typeface="+mn-ea"/>
              </a:rPr>
              <a:t>：</a:t>
            </a:r>
            <a:endParaRPr lang="en-US" altLang="zh-CN" dirty="0">
              <a:sym typeface="+mn-ea"/>
            </a:endParaRPr>
          </a:p>
          <a:p>
            <a:pPr marL="597150" lvl="1" indent="-285750" algn="just">
              <a:lnSpc>
                <a:spcPct val="150000"/>
              </a:lnSpc>
            </a:pPr>
            <a:r>
              <a:rPr lang="zh-CN" altLang="en-US" dirty="0">
                <a:cs typeface="微软雅黑" panose="020B0503020204020204" pitchFamily="34" charset="-122"/>
                <a:sym typeface="+mn-ea"/>
              </a:rPr>
              <a:t>DNS最初并没有设计强大的安全机制来保证数据的</a:t>
            </a:r>
            <a:r>
              <a:rPr kumimoji="1" lang="en-US" altLang="zh-CN" noProof="0" dirty="0" err="1">
                <a:ln>
                  <a:noFill/>
                </a:ln>
                <a:solidFill>
                  <a:srgbClr val="C00000"/>
                </a:solidFill>
                <a:effectLst/>
                <a:uLnTx/>
                <a:uFillTx/>
                <a:cs typeface="微软雅黑" panose="020B0503020204020204" pitchFamily="34" charset="-122"/>
                <a:sym typeface="+mn-ea"/>
              </a:rPr>
              <a:t>完整性和真实性</a:t>
            </a:r>
            <a:r>
              <a:rPr lang="zh-CN" altLang="en-US" dirty="0">
                <a:cs typeface="微软雅黑" panose="020B0503020204020204" pitchFamily="34" charset="-122"/>
                <a:sym typeface="+mn-ea"/>
              </a:rPr>
              <a:t>。多年来，发现了许多威胁DNS</a:t>
            </a:r>
            <a:r>
              <a:rPr kumimoji="1" lang="en-US" altLang="zh-CN" noProof="0" dirty="0" err="1">
                <a:ln>
                  <a:noFill/>
                </a:ln>
                <a:solidFill>
                  <a:srgbClr val="C00000"/>
                </a:solidFill>
                <a:effectLst/>
                <a:uLnTx/>
                <a:uFillTx/>
                <a:cs typeface="微软雅黑" panose="020B0503020204020204" pitchFamily="34" charset="-122"/>
                <a:sym typeface="+mn-ea"/>
              </a:rPr>
              <a:t>系统可靠性和可信性</a:t>
            </a:r>
            <a:r>
              <a:rPr lang="zh-CN" altLang="en-US" dirty="0">
                <a:cs typeface="微软雅黑" panose="020B0503020204020204" pitchFamily="34" charset="-122"/>
                <a:sym typeface="+mn-ea"/>
              </a:rPr>
              <a:t>的漏洞</a:t>
            </a:r>
            <a:endParaRPr lang="en-US" altLang="zh-CN"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597150" lvl="1" indent="-285750" algn="just">
              <a:lnSpc>
                <a:spcPct val="150000"/>
              </a:lnSpc>
            </a:pPr>
            <a:r>
              <a:rPr lang="zh-CN" altLang="en-US" dirty="0">
                <a:cs typeface="微软雅黑" panose="020B0503020204020204" pitchFamily="34" charset="-122"/>
                <a:sym typeface="+mn-ea"/>
              </a:rPr>
              <a:t>DNSSEC依靠</a:t>
            </a:r>
            <a:r>
              <a:rPr kumimoji="1" lang="en-US" altLang="zh-CN" noProof="0" dirty="0" err="1">
                <a:ln>
                  <a:noFill/>
                </a:ln>
                <a:solidFill>
                  <a:srgbClr val="C00000"/>
                </a:solidFill>
                <a:effectLst/>
                <a:uLnTx/>
                <a:uFillTx/>
                <a:cs typeface="微软雅黑" panose="020B0503020204020204" pitchFamily="34" charset="-122"/>
                <a:sym typeface="+mn-ea"/>
              </a:rPr>
              <a:t>数字签名</a:t>
            </a:r>
            <a:r>
              <a:rPr lang="zh-CN" altLang="en-US" dirty="0">
                <a:cs typeface="微软雅黑" panose="020B0503020204020204" pitchFamily="34" charset="-122"/>
                <a:sym typeface="+mn-ea"/>
              </a:rPr>
              <a:t>保证DNS应答报文的</a:t>
            </a:r>
            <a:r>
              <a:rPr kumimoji="1" lang="en-US" altLang="zh-CN" noProof="0" dirty="0" err="1">
                <a:ln>
                  <a:noFill/>
                </a:ln>
                <a:solidFill>
                  <a:srgbClr val="C00000"/>
                </a:solidFill>
                <a:effectLst/>
                <a:uLnTx/>
                <a:uFillTx/>
                <a:cs typeface="微软雅黑" panose="020B0503020204020204" pitchFamily="34" charset="-122"/>
                <a:sym typeface="+mn-ea"/>
              </a:rPr>
              <a:t>真实性和完整性</a:t>
            </a:r>
            <a:r>
              <a:rPr lang="zh-CN" altLang="en-US" dirty="0">
                <a:cs typeface="微软雅黑" panose="020B0503020204020204" pitchFamily="34" charset="-122"/>
                <a:sym typeface="+mn-ea"/>
              </a:rPr>
              <a:t>，包括通过身份验证拒绝DNS数据存在的机制</a:t>
            </a:r>
            <a:endParaRPr lang="en-US" altLang="zh-CN"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597150" lvl="1" indent="-285750" algn="just">
              <a:lnSpc>
                <a:spcPct val="150000"/>
              </a:lnSpc>
            </a:pPr>
            <a:r>
              <a:rPr lang="zh-CN" altLang="en-US" dirty="0">
                <a:cs typeface="微软雅黑" panose="020B0503020204020204" pitchFamily="34" charset="-122"/>
                <a:sym typeface="+mn-ea"/>
              </a:rPr>
              <a:t>在DNSSEC的使用中，域名服务器用自己的</a:t>
            </a:r>
            <a:r>
              <a:rPr kumimoji="1" lang="en-US" altLang="zh-CN" noProof="0" dirty="0" err="1">
                <a:ln>
                  <a:noFill/>
                </a:ln>
                <a:solidFill>
                  <a:srgbClr val="C00000"/>
                </a:solidFill>
                <a:effectLst/>
                <a:uLnTx/>
                <a:uFillTx/>
                <a:cs typeface="微软雅黑" panose="020B0503020204020204" pitchFamily="34" charset="-122"/>
                <a:sym typeface="+mn-ea"/>
              </a:rPr>
              <a:t>私有密钥</a:t>
            </a:r>
            <a:r>
              <a:rPr lang="zh-CN" altLang="en-US" dirty="0">
                <a:cs typeface="微软雅黑" panose="020B0503020204020204" pitchFamily="34" charset="-122"/>
                <a:sym typeface="+mn-ea"/>
              </a:rPr>
              <a:t>对</a:t>
            </a:r>
            <a:r>
              <a:rPr kumimoji="1" lang="en-US" altLang="zh-CN" noProof="0" dirty="0" err="1">
                <a:ln>
                  <a:noFill/>
                </a:ln>
                <a:solidFill>
                  <a:srgbClr val="C00000"/>
                </a:solidFill>
                <a:effectLst/>
                <a:uLnTx/>
                <a:uFillTx/>
                <a:cs typeface="微软雅黑" panose="020B0503020204020204" pitchFamily="34" charset="-122"/>
                <a:sym typeface="+mn-ea"/>
              </a:rPr>
              <a:t>资源记录</a:t>
            </a:r>
            <a:r>
              <a:rPr lang="zh-CN" altLang="en-US" dirty="0">
                <a:cs typeface="微软雅黑" panose="020B0503020204020204" pitchFamily="34" charset="-122"/>
                <a:sym typeface="+mn-ea"/>
              </a:rPr>
              <a:t>(Resource Record, RR)进行</a:t>
            </a:r>
            <a:r>
              <a:rPr kumimoji="1" lang="en-US" altLang="zh-CN" noProof="0" dirty="0" err="1">
                <a:ln>
                  <a:noFill/>
                </a:ln>
                <a:solidFill>
                  <a:srgbClr val="C00000"/>
                </a:solidFill>
                <a:effectLst/>
                <a:uLnTx/>
                <a:uFillTx/>
                <a:cs typeface="微软雅黑" panose="020B0503020204020204" pitchFamily="34" charset="-122"/>
                <a:sym typeface="+mn-ea"/>
              </a:rPr>
              <a:t>签名</a:t>
            </a:r>
            <a:r>
              <a:rPr lang="zh-CN" altLang="en-US" dirty="0">
                <a:cs typeface="微软雅黑" panose="020B0503020204020204" pitchFamily="34" charset="-122"/>
                <a:sym typeface="+mn-ea"/>
              </a:rPr>
              <a:t>，解析服务器用域名服务器的</a:t>
            </a:r>
            <a:r>
              <a:rPr kumimoji="1" lang="en-US" altLang="zh-CN" noProof="0" dirty="0" err="1">
                <a:ln>
                  <a:noFill/>
                </a:ln>
                <a:solidFill>
                  <a:srgbClr val="C00000"/>
                </a:solidFill>
                <a:effectLst/>
                <a:uLnTx/>
                <a:uFillTx/>
                <a:cs typeface="微软雅黑" panose="020B0503020204020204" pitchFamily="34" charset="-122"/>
                <a:sym typeface="+mn-ea"/>
              </a:rPr>
              <a:t>公开密钥</a:t>
            </a:r>
            <a:r>
              <a:rPr lang="zh-CN" altLang="en-US" dirty="0">
                <a:cs typeface="微软雅黑" panose="020B0503020204020204" pitchFamily="34" charset="-122"/>
                <a:sym typeface="+mn-ea"/>
              </a:rPr>
              <a:t>对收到的</a:t>
            </a:r>
            <a:r>
              <a:rPr kumimoji="1" lang="en-US" altLang="zh-CN" noProof="0" dirty="0" err="1">
                <a:ln>
                  <a:noFill/>
                </a:ln>
                <a:solidFill>
                  <a:srgbClr val="C00000"/>
                </a:solidFill>
                <a:effectLst/>
                <a:uLnTx/>
                <a:uFillTx/>
                <a:cs typeface="微软雅黑" panose="020B0503020204020204" pitchFamily="34" charset="-122"/>
                <a:sym typeface="+mn-ea"/>
              </a:rPr>
              <a:t>应答信息</a:t>
            </a:r>
            <a:r>
              <a:rPr lang="zh-CN" altLang="en-US" dirty="0">
                <a:cs typeface="微软雅黑" panose="020B0503020204020204" pitchFamily="34" charset="-122"/>
                <a:sym typeface="+mn-ea"/>
              </a:rPr>
              <a:t>进行</a:t>
            </a:r>
            <a:r>
              <a:rPr kumimoji="1" lang="en-US" altLang="zh-CN" noProof="0" dirty="0" err="1">
                <a:ln>
                  <a:noFill/>
                </a:ln>
                <a:solidFill>
                  <a:srgbClr val="C00000"/>
                </a:solidFill>
                <a:effectLst/>
                <a:uLnTx/>
                <a:uFillTx/>
                <a:cs typeface="微软雅黑" panose="020B0503020204020204" pitchFamily="34" charset="-122"/>
                <a:sym typeface="+mn-ea"/>
              </a:rPr>
              <a:t>验证</a:t>
            </a:r>
            <a:r>
              <a:rPr lang="zh-CN" altLang="en-US" dirty="0">
                <a:cs typeface="微软雅黑" panose="020B0503020204020204" pitchFamily="34" charset="-122"/>
                <a:sym typeface="+mn-ea"/>
              </a:rPr>
              <a:t>。如果</a:t>
            </a:r>
            <a:r>
              <a:rPr kumimoji="1" lang="en-US" altLang="zh-CN" noProof="0" dirty="0" err="1">
                <a:ln>
                  <a:noFill/>
                </a:ln>
                <a:solidFill>
                  <a:srgbClr val="C00000"/>
                </a:solidFill>
                <a:effectLst/>
                <a:uLnTx/>
                <a:uFillTx/>
                <a:cs typeface="微软雅黑" panose="020B0503020204020204" pitchFamily="34" charset="-122"/>
                <a:sym typeface="+mn-ea"/>
              </a:rPr>
              <a:t>验证失败</a:t>
            </a:r>
            <a:r>
              <a:rPr lang="zh-CN" altLang="en-US" dirty="0">
                <a:cs typeface="微软雅黑" panose="020B0503020204020204" pitchFamily="34" charset="-122"/>
                <a:sym typeface="+mn-ea"/>
              </a:rPr>
              <a:t>，表明这一报文可能是</a:t>
            </a:r>
            <a:r>
              <a:rPr kumimoji="1" lang="en-US" altLang="zh-CN" noProof="0" dirty="0" err="1">
                <a:ln>
                  <a:noFill/>
                </a:ln>
                <a:solidFill>
                  <a:srgbClr val="C00000"/>
                </a:solidFill>
                <a:effectLst/>
                <a:uLnTx/>
                <a:uFillTx/>
                <a:cs typeface="微软雅黑" panose="020B0503020204020204" pitchFamily="34" charset="-122"/>
                <a:sym typeface="+mn-ea"/>
              </a:rPr>
              <a:t>假冒</a:t>
            </a:r>
            <a:r>
              <a:rPr lang="zh-CN" altLang="en-US" dirty="0">
                <a:cs typeface="微软雅黑" panose="020B0503020204020204" pitchFamily="34" charset="-122"/>
                <a:sym typeface="+mn-ea"/>
              </a:rPr>
              <a:t>的，或者在传输过程、缓存过程中被</a:t>
            </a:r>
            <a:r>
              <a:rPr kumimoji="1" lang="en-US" altLang="zh-CN" noProof="0" dirty="0" err="1">
                <a:ln>
                  <a:noFill/>
                </a:ln>
                <a:solidFill>
                  <a:srgbClr val="C00000"/>
                </a:solidFill>
                <a:effectLst/>
                <a:uLnTx/>
                <a:uFillTx/>
                <a:cs typeface="微软雅黑" panose="020B0503020204020204" pitchFamily="34" charset="-122"/>
                <a:sym typeface="+mn-ea"/>
              </a:rPr>
              <a:t>篡改</a:t>
            </a:r>
            <a:r>
              <a:rPr lang="zh-CN" altLang="en-US" dirty="0">
                <a:cs typeface="微软雅黑" panose="020B0503020204020204" pitchFamily="34" charset="-122"/>
                <a:sym typeface="+mn-ea"/>
              </a:rPr>
              <a:t>了</a:t>
            </a:r>
            <a:endParaRPr lang="zh-CN" altLang="en-US" dirty="0">
              <a:cs typeface="微软雅黑" panose="020B0503020204020204" pitchFamily="34" charset="-122"/>
            </a:endParaRPr>
          </a:p>
        </p:txBody>
      </p:sp>
    </p:spTree>
    <p:extLst>
      <p:ext uri="{BB962C8B-B14F-4D97-AF65-F5344CB8AC3E}">
        <p14:creationId xmlns:p14="http://schemas.microsoft.com/office/powerpoint/2010/main" val="643325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ym typeface="+mn-ea"/>
              </a:rPr>
              <a:t>域名系统查询和响应：</a:t>
            </a:r>
            <a:r>
              <a:rPr lang="en-US" altLang="zh-CN" sz="3200" dirty="0">
                <a:sym typeface="+mn-ea"/>
              </a:rPr>
              <a:t>DNS</a:t>
            </a:r>
            <a:r>
              <a:rPr lang="zh-CN" altLang="en-US" sz="3200" dirty="0">
                <a:sym typeface="+mn-ea"/>
              </a:rPr>
              <a:t>安全性控制流程</a:t>
            </a:r>
            <a:endParaRPr lang="zh-CN" altLang="en-US" sz="3200" dirty="0"/>
          </a:p>
        </p:txBody>
      </p:sp>
      <p:grpSp>
        <p:nvGrpSpPr>
          <p:cNvPr id="3" name="组合 2">
            <a:extLst>
              <a:ext uri="{FF2B5EF4-FFF2-40B4-BE49-F238E27FC236}">
                <a16:creationId xmlns:a16="http://schemas.microsoft.com/office/drawing/2014/main" id="{FE75E7EB-CFCA-43BC-86D6-E62A2DA35E40}"/>
              </a:ext>
            </a:extLst>
          </p:cNvPr>
          <p:cNvGrpSpPr/>
          <p:nvPr/>
        </p:nvGrpSpPr>
        <p:grpSpPr>
          <a:xfrm>
            <a:off x="574040" y="1376680"/>
            <a:ext cx="11088754" cy="4656655"/>
            <a:chOff x="614218" y="1724556"/>
            <a:chExt cx="11146289" cy="4578019"/>
          </a:xfrm>
        </p:grpSpPr>
        <p:sp>
          <p:nvSpPr>
            <p:cNvPr id="21" name="文本框 20"/>
            <p:cNvSpPr txBox="1"/>
            <p:nvPr/>
          </p:nvSpPr>
          <p:spPr>
            <a:xfrm>
              <a:off x="6661590" y="4581844"/>
              <a:ext cx="5098917" cy="1322070"/>
            </a:xfrm>
            <a:prstGeom prst="rect">
              <a:avLst/>
            </a:prstGeom>
            <a:noFill/>
            <a:ln w="38100">
              <a:solidFill>
                <a:srgbClr val="333399"/>
              </a:solidFill>
            </a:ln>
          </p:spPr>
          <p:txBody>
            <a:bodyPr wrap="square" rtlCol="0">
              <a:spAutoFit/>
            </a:bodyPr>
            <a:lstStyle/>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test.net. 	DNSKEY	 (public key of test.net.)</a:t>
              </a:r>
            </a:p>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	RRSIG	DNSKEY	(signature by test.net.)</a:t>
              </a:r>
            </a:p>
            <a:p>
              <a:endPar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endParaRPr>
            </a:p>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www.test.net.	A	192.168.1.100</a:t>
              </a:r>
            </a:p>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www.test.net.	RRSIG A	test.net.(signature)</a:t>
              </a:r>
            </a:p>
          </p:txBody>
        </p:sp>
        <p:sp>
          <p:nvSpPr>
            <p:cNvPr id="23" name="文本框 22"/>
            <p:cNvSpPr txBox="1"/>
            <p:nvPr/>
          </p:nvSpPr>
          <p:spPr>
            <a:xfrm>
              <a:off x="7437394" y="4013566"/>
              <a:ext cx="3005455" cy="398780"/>
            </a:xfrm>
            <a:prstGeom prst="rect">
              <a:avLst/>
            </a:prstGeom>
            <a:noFill/>
          </p:spPr>
          <p:txBody>
            <a:bodyPr wrap="non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管理</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test.net.</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的域名服务器</a:t>
              </a:r>
            </a:p>
          </p:txBody>
        </p:sp>
        <p:sp>
          <p:nvSpPr>
            <p:cNvPr id="25" name="文本框 24"/>
            <p:cNvSpPr txBox="1"/>
            <p:nvPr/>
          </p:nvSpPr>
          <p:spPr>
            <a:xfrm>
              <a:off x="6848372" y="2247901"/>
              <a:ext cx="4893149" cy="1322070"/>
            </a:xfrm>
            <a:prstGeom prst="rect">
              <a:avLst/>
            </a:prstGeom>
            <a:noFill/>
            <a:ln w="38100">
              <a:solidFill>
                <a:srgbClr val="333399"/>
              </a:solidFill>
            </a:ln>
          </p:spPr>
          <p:txBody>
            <a:bodyPr wrap="square" rtlCol="0">
              <a:spAutoFit/>
            </a:bodyPr>
            <a:lstStyle/>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net. 	DNSKEY	 (public key of net.)</a:t>
              </a:r>
            </a:p>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	RRSIG	DNSKEY	(signature by net.)</a:t>
              </a:r>
            </a:p>
            <a:p>
              <a:endPar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endParaRPr>
            </a:p>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test.net.	DS	(hash of </a:t>
              </a:r>
              <a:r>
                <a:rPr lang="en-US" altLang="zh-CN" sz="1600" dirty="0" err="1">
                  <a:solidFill>
                    <a:schemeClr val="tx1"/>
                  </a:solidFill>
                  <a:latin typeface="微软雅黑" panose="020B0503020204020204" pitchFamily="34" charset="-122"/>
                  <a:ea typeface="微软雅黑" panose="020B0503020204020204" pitchFamily="34" charset="-122"/>
                  <a:cs typeface="Times New Roman" panose="02020603050405020304" charset="0"/>
                </a:rPr>
                <a:t>dnskey</a:t>
              </a:r>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 of test.net)</a:t>
              </a:r>
            </a:p>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	RRSIG DS	net.(signature)</a:t>
              </a:r>
            </a:p>
          </p:txBody>
        </p:sp>
        <p:sp>
          <p:nvSpPr>
            <p:cNvPr id="27" name="文本框 26"/>
            <p:cNvSpPr txBox="1"/>
            <p:nvPr/>
          </p:nvSpPr>
          <p:spPr>
            <a:xfrm>
              <a:off x="7918284" y="1728177"/>
              <a:ext cx="2588895" cy="398780"/>
            </a:xfrm>
            <a:prstGeom prst="rect">
              <a:avLst/>
            </a:prstGeom>
            <a:noFill/>
          </p:spPr>
          <p:txBody>
            <a:bodyPr wrap="non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管理</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net.</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的域名服务器</a:t>
              </a:r>
            </a:p>
          </p:txBody>
        </p:sp>
        <p:cxnSp>
          <p:nvCxnSpPr>
            <p:cNvPr id="31" name="直接箭头连接符 30"/>
            <p:cNvCxnSpPr/>
            <p:nvPr/>
          </p:nvCxnSpPr>
          <p:spPr>
            <a:xfrm>
              <a:off x="2507808" y="4608924"/>
              <a:ext cx="40147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051641" y="4189478"/>
              <a:ext cx="2941069" cy="369332"/>
            </a:xfrm>
            <a:prstGeom prst="rect">
              <a:avLst/>
            </a:prstGeom>
            <a:noFill/>
          </p:spPr>
          <p:txBody>
            <a:bodyPr wrap="square" rtlCol="0">
              <a:spAutoFit/>
            </a:bodyPr>
            <a:lstStyle/>
            <a:p>
              <a:pPr algn="ct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请求</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www.test.net</a:t>
              </a:r>
            </a:p>
          </p:txBody>
        </p:sp>
        <p:cxnSp>
          <p:nvCxnSpPr>
            <p:cNvPr id="35" name="直接箭头连接符 34"/>
            <p:cNvCxnSpPr/>
            <p:nvPr/>
          </p:nvCxnSpPr>
          <p:spPr>
            <a:xfrm flipH="1" flipV="1">
              <a:off x="2507808" y="5055563"/>
              <a:ext cx="4014766" cy="11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2347189" y="4647578"/>
              <a:ext cx="4290014" cy="368300"/>
            </a:xfrm>
            <a:prstGeom prst="rect">
              <a:avLst/>
            </a:prstGeom>
            <a:noFill/>
          </p:spPr>
          <p:txBody>
            <a:bodyPr wrap="square" rtlCol="0">
              <a:spAutoFit/>
            </a:bodyPr>
            <a:lstStyle/>
            <a:p>
              <a:pPr algn="ct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返回</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www.test.net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记录和</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RRSIG</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8" name="直接箭头连接符 47"/>
            <p:cNvCxnSpPr/>
            <p:nvPr/>
          </p:nvCxnSpPr>
          <p:spPr>
            <a:xfrm>
              <a:off x="2622437" y="5424895"/>
              <a:ext cx="3824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2572457" y="5055478"/>
              <a:ext cx="4290014" cy="368300"/>
            </a:xfrm>
            <a:prstGeom prst="rect">
              <a:avLst/>
            </a:prstGeom>
            <a:noFill/>
          </p:spPr>
          <p:txBody>
            <a:bodyPr wrap="square" rtlCol="0">
              <a:spAutoFit/>
            </a:bodyPr>
            <a:lstStyle/>
            <a:p>
              <a:pPr algn="ct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请求</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test.net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DNSKEY</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记录</a:t>
              </a:r>
            </a:p>
          </p:txBody>
        </p:sp>
        <p:sp>
          <p:nvSpPr>
            <p:cNvPr id="55" name="文本框 54"/>
            <p:cNvSpPr txBox="1"/>
            <p:nvPr/>
          </p:nvSpPr>
          <p:spPr>
            <a:xfrm>
              <a:off x="2572457" y="5540090"/>
              <a:ext cx="4290014" cy="645160"/>
            </a:xfrm>
            <a:prstGeom prst="rect">
              <a:avLst/>
            </a:prstGeom>
            <a:noFill/>
          </p:spPr>
          <p:txBody>
            <a:bodyPr wrap="square" rtlCol="0">
              <a:spAutoFit/>
            </a:bodyPr>
            <a:lstStyle/>
            <a:p>
              <a:pPr algn="ct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返回</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test.net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DNSKEY</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记录和该</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DNSKEY</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RRSIG</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记录</a:t>
              </a:r>
            </a:p>
          </p:txBody>
        </p:sp>
        <p:cxnSp>
          <p:nvCxnSpPr>
            <p:cNvPr id="56" name="直接箭头连接符 55"/>
            <p:cNvCxnSpPr/>
            <p:nvPr/>
          </p:nvCxnSpPr>
          <p:spPr>
            <a:xfrm flipH="1" flipV="1">
              <a:off x="2478973" y="5863255"/>
              <a:ext cx="404360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614218" y="1724556"/>
              <a:ext cx="1893590" cy="4578019"/>
              <a:chOff x="194879" y="1936011"/>
              <a:chExt cx="2542382" cy="3963700"/>
            </a:xfrm>
          </p:grpSpPr>
          <p:sp>
            <p:nvSpPr>
              <p:cNvPr id="59" name="文本框 58"/>
              <p:cNvSpPr txBox="1"/>
              <p:nvPr/>
            </p:nvSpPr>
            <p:spPr>
              <a:xfrm>
                <a:off x="194879" y="1936011"/>
                <a:ext cx="2542382" cy="3963700"/>
              </a:xfrm>
              <a:prstGeom prst="rect">
                <a:avLst/>
              </a:prstGeom>
              <a:noFill/>
              <a:ln w="38100">
                <a:solidFill>
                  <a:schemeClr val="accent1"/>
                </a:solidFill>
              </a:ln>
            </p:spPr>
            <p:txBody>
              <a:bodyPr wrap="square" rtlCol="0">
                <a:spAutoFit/>
              </a:bodyPr>
              <a:lstStyle/>
              <a:p>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60" name="文本框 59"/>
              <p:cNvSpPr txBox="1"/>
              <p:nvPr/>
            </p:nvSpPr>
            <p:spPr>
              <a:xfrm>
                <a:off x="226478" y="3411738"/>
                <a:ext cx="2482306" cy="879372"/>
              </a:xfrm>
              <a:prstGeom prst="rect">
                <a:avLst/>
              </a:prstGeom>
              <a:noFill/>
            </p:spPr>
            <p:txBody>
              <a:bodyPr wrap="square" rtlCol="0">
                <a:sp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支持</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DNSSEC</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p>
              <a:p>
                <a:pPr algn="ct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解析器</a:t>
                </a:r>
              </a:p>
            </p:txBody>
          </p:sp>
        </p:grpSp>
        <p:cxnSp>
          <p:nvCxnSpPr>
            <p:cNvPr id="64" name="直接箭头连接符 63"/>
            <p:cNvCxnSpPr/>
            <p:nvPr/>
          </p:nvCxnSpPr>
          <p:spPr>
            <a:xfrm>
              <a:off x="2486598" y="2561846"/>
              <a:ext cx="40147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3249085" y="2192514"/>
              <a:ext cx="2443480" cy="368300"/>
            </a:xfrm>
            <a:prstGeom prst="rect">
              <a:avLst/>
            </a:prstGeom>
            <a:noFill/>
          </p:spPr>
          <p:txBody>
            <a:bodyPr wrap="none" rtlCol="0">
              <a:spAutoFit/>
            </a:bodyPr>
            <a:lstStyle/>
            <a:p>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请求</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test.net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DS</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记录</a:t>
              </a:r>
            </a:p>
          </p:txBody>
        </p:sp>
        <p:cxnSp>
          <p:nvCxnSpPr>
            <p:cNvPr id="66" name="直接箭头连接符 65"/>
            <p:cNvCxnSpPr/>
            <p:nvPr/>
          </p:nvCxnSpPr>
          <p:spPr>
            <a:xfrm flipH="1">
              <a:off x="2559182" y="3071281"/>
              <a:ext cx="40264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2539502" y="2688256"/>
              <a:ext cx="4094480" cy="368300"/>
            </a:xfrm>
            <a:prstGeom prst="rect">
              <a:avLst/>
            </a:prstGeom>
            <a:noFill/>
          </p:spPr>
          <p:txBody>
            <a:bodyPr wrap="none" rtlCol="0">
              <a:spAutoFit/>
            </a:bodyPr>
            <a:lstStyle/>
            <a:p>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返回</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test.net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DS</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记录和该</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DS</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RRSIG</a:t>
              </a:r>
            </a:p>
          </p:txBody>
        </p:sp>
      </p:grpSp>
    </p:spTree>
    <p:extLst>
      <p:ext uri="{BB962C8B-B14F-4D97-AF65-F5344CB8AC3E}">
        <p14:creationId xmlns:p14="http://schemas.microsoft.com/office/powerpoint/2010/main" val="2108842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AC1ACCED-DA44-4A48-9934-80178C03EF9D}"/>
              </a:ext>
            </a:extLst>
          </p:cNvPr>
          <p:cNvSpPr>
            <a:spLocks noGrp="1"/>
          </p:cNvSpPr>
          <p:nvPr>
            <p:ph type="title"/>
          </p:nvPr>
        </p:nvSpPr>
        <p:spPr/>
        <p:txBody>
          <a:bodyPr>
            <a:normAutofit/>
          </a:bodyPr>
          <a:lstStyle/>
          <a:p>
            <a:r>
              <a:rPr lang="zh-CN" altLang="en-US" sz="3200" dirty="0">
                <a:sym typeface="+mn-ea"/>
              </a:rPr>
              <a:t>域名系统查询和响应：</a:t>
            </a:r>
            <a:r>
              <a:rPr lang="en-US" altLang="zh-CN" sz="3200" dirty="0">
                <a:sym typeface="+mn-ea"/>
              </a:rPr>
              <a:t>DNS</a:t>
            </a:r>
            <a:r>
              <a:rPr lang="zh-CN" altLang="en-US" sz="3200" dirty="0">
                <a:sym typeface="+mn-ea"/>
              </a:rPr>
              <a:t>安全性控制流程</a:t>
            </a:r>
            <a:endParaRPr lang="zh-CN" altLang="en-US" sz="3200" dirty="0"/>
          </a:p>
        </p:txBody>
      </p:sp>
      <p:sp>
        <p:nvSpPr>
          <p:cNvPr id="2" name="内容占位符 1">
            <a:extLst>
              <a:ext uri="{FF2B5EF4-FFF2-40B4-BE49-F238E27FC236}">
                <a16:creationId xmlns:a16="http://schemas.microsoft.com/office/drawing/2014/main" id="{FAFA625A-0186-4319-AA35-9BF7CA014D07}"/>
              </a:ext>
            </a:extLst>
          </p:cNvPr>
          <p:cNvSpPr>
            <a:spLocks noGrp="1"/>
          </p:cNvSpPr>
          <p:nvPr>
            <p:ph idx="1"/>
          </p:nvPr>
        </p:nvSpPr>
        <p:spPr/>
        <p:txBody>
          <a:bodyPr/>
          <a:lstStyle/>
          <a:p>
            <a:r>
              <a:rPr lang="en-US" altLang="zh-CN" dirty="0">
                <a:sym typeface="+mn-ea"/>
              </a:rPr>
              <a:t>DNSSEC</a:t>
            </a:r>
            <a:r>
              <a:rPr lang="zh-CN" altLang="en-US" dirty="0">
                <a:sym typeface="+mn-ea"/>
              </a:rPr>
              <a:t>工作流程：</a:t>
            </a:r>
            <a:endParaRPr lang="en-US" altLang="zh-CN" dirty="0">
              <a:sym typeface="+mn-ea"/>
            </a:endParaRPr>
          </a:p>
          <a:p>
            <a:pPr marL="654300" lvl="1" indent="-342900" algn="just">
              <a:lnSpc>
                <a:spcPct val="150000"/>
              </a:lnSpc>
            </a:pPr>
            <a:r>
              <a:rPr lang="zh-CN" altLang="en-US" dirty="0">
                <a:cs typeface="微软雅黑" panose="020B0503020204020204" pitchFamily="34" charset="-122"/>
                <a:sym typeface="+mn-ea"/>
              </a:rPr>
              <a:t>一个支持DNSSEC的解析器向支持DNSSEC并管理test.net域名的权限域名服务器请求域名www.test.net.</a:t>
            </a:r>
            <a:endParaRPr lang="en-US" altLang="zh-CN"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654300" lvl="1" indent="-342900" algn="just">
              <a:lnSpc>
                <a:spcPct val="150000"/>
              </a:lnSpc>
            </a:pPr>
            <a:r>
              <a:rPr lang="zh-CN" altLang="en-US" dirty="0">
                <a:cs typeface="微软雅黑" panose="020B0503020204020204" pitchFamily="34" charset="-122"/>
                <a:sym typeface="+mn-ea"/>
              </a:rPr>
              <a:t>解析器除了得到一个标准的</a:t>
            </a:r>
            <a:r>
              <a:rPr kumimoji="1" lang="en-US" altLang="zh-CN" noProof="0" dirty="0" err="1">
                <a:ln>
                  <a:noFill/>
                </a:ln>
                <a:solidFill>
                  <a:srgbClr val="C00000"/>
                </a:solidFill>
                <a:effectLst/>
                <a:uLnTx/>
                <a:uFillTx/>
                <a:cs typeface="微软雅黑" panose="020B0503020204020204" pitchFamily="34" charset="-122"/>
                <a:sym typeface="+mn-ea"/>
              </a:rPr>
              <a:t>A记录</a:t>
            </a:r>
            <a:r>
              <a:rPr lang="zh-CN" altLang="en-US" dirty="0">
                <a:cs typeface="微软雅黑" panose="020B0503020204020204" pitchFamily="34" charset="-122"/>
                <a:sym typeface="+mn-ea"/>
              </a:rPr>
              <a:t>(IP 地址)以外，还收到一个</a:t>
            </a:r>
            <a:r>
              <a:rPr kumimoji="1" lang="en-US" altLang="zh-CN" noProof="0" dirty="0" err="1">
                <a:ln>
                  <a:noFill/>
                </a:ln>
                <a:solidFill>
                  <a:srgbClr val="C00000"/>
                </a:solidFill>
                <a:effectLst/>
                <a:uLnTx/>
                <a:uFillTx/>
                <a:cs typeface="微软雅黑" panose="020B0503020204020204" pitchFamily="34" charset="-122"/>
                <a:sym typeface="+mn-ea"/>
              </a:rPr>
              <a:t>同名的RRSIG记录</a:t>
            </a:r>
            <a:r>
              <a:rPr lang="zh-CN" altLang="en-US" dirty="0">
                <a:cs typeface="微软雅黑" panose="020B0503020204020204" pitchFamily="34" charset="-122"/>
                <a:sym typeface="+mn-ea"/>
              </a:rPr>
              <a:t>，其中包含test.net这个授权域的</a:t>
            </a:r>
            <a:r>
              <a:rPr kumimoji="1" lang="en-US" altLang="zh-CN" noProof="0" dirty="0" err="1">
                <a:ln>
                  <a:noFill/>
                </a:ln>
                <a:solidFill>
                  <a:srgbClr val="C00000"/>
                </a:solidFill>
                <a:effectLst/>
                <a:uLnTx/>
                <a:uFillTx/>
                <a:cs typeface="微软雅黑" panose="020B0503020204020204" pitchFamily="34" charset="-122"/>
                <a:sym typeface="+mn-ea"/>
              </a:rPr>
              <a:t>数字签名</a:t>
            </a:r>
            <a:r>
              <a:rPr lang="zh-CN" altLang="en-US" dirty="0">
                <a:cs typeface="微软雅黑" panose="020B0503020204020204" pitchFamily="34" charset="-122"/>
                <a:sym typeface="+mn-ea"/>
              </a:rPr>
              <a:t>，它是用test.net.的</a:t>
            </a:r>
            <a:r>
              <a:rPr kumimoji="1" lang="en-US" altLang="zh-CN" noProof="0" dirty="0" err="1">
                <a:ln>
                  <a:noFill/>
                </a:ln>
                <a:solidFill>
                  <a:srgbClr val="C00000"/>
                </a:solidFill>
                <a:effectLst/>
                <a:uLnTx/>
                <a:uFillTx/>
                <a:cs typeface="微软雅黑" panose="020B0503020204020204" pitchFamily="34" charset="-122"/>
                <a:sym typeface="+mn-ea"/>
              </a:rPr>
              <a:t>私有密钥</a:t>
            </a:r>
            <a:r>
              <a:rPr lang="zh-CN" altLang="en-US" dirty="0">
                <a:cs typeface="微软雅黑" panose="020B0503020204020204" pitchFamily="34" charset="-122"/>
                <a:sym typeface="+mn-ea"/>
              </a:rPr>
              <a:t>来签名的</a:t>
            </a:r>
            <a:endParaRPr lang="en-US" altLang="zh-CN"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654300" lvl="1" indent="-342900" algn="just">
              <a:lnSpc>
                <a:spcPct val="150000"/>
              </a:lnSpc>
            </a:pPr>
            <a:r>
              <a:rPr lang="zh-CN" altLang="en-US" dirty="0">
                <a:cs typeface="微软雅黑" panose="020B0503020204020204" pitchFamily="34" charset="-122"/>
                <a:sym typeface="+mn-ea"/>
              </a:rPr>
              <a:t>为了验证这一签名的正确性，解析服务器可以再次向test.net</a:t>
            </a:r>
            <a:r>
              <a:rPr lang="en-US" altLang="zh-CN" dirty="0">
                <a:cs typeface="微软雅黑" panose="020B0503020204020204" pitchFamily="34" charset="-122"/>
                <a:sym typeface="+mn-ea"/>
              </a:rPr>
              <a:t>.</a:t>
            </a:r>
            <a:r>
              <a:rPr lang="zh-CN" altLang="en-US" dirty="0">
                <a:cs typeface="微软雅黑" panose="020B0503020204020204" pitchFamily="34" charset="-122"/>
                <a:sym typeface="+mn-ea"/>
              </a:rPr>
              <a:t>的域名服务器查询响应的</a:t>
            </a:r>
            <a:r>
              <a:rPr kumimoji="1" lang="en-US" altLang="zh-CN" noProof="0" dirty="0" err="1">
                <a:ln>
                  <a:noFill/>
                </a:ln>
                <a:solidFill>
                  <a:srgbClr val="C00000"/>
                </a:solidFill>
                <a:effectLst/>
                <a:uLnTx/>
                <a:uFillTx/>
                <a:cs typeface="微软雅黑" panose="020B0503020204020204" pitchFamily="34" charset="-122"/>
                <a:sym typeface="+mn-ea"/>
              </a:rPr>
              <a:t>公开密钥</a:t>
            </a:r>
            <a:r>
              <a:rPr lang="zh-CN" altLang="en-US" dirty="0">
                <a:cs typeface="微软雅黑" panose="020B0503020204020204" pitchFamily="34" charset="-122"/>
                <a:sym typeface="+mn-ea"/>
              </a:rPr>
              <a:t>，即</a:t>
            </a:r>
            <a:r>
              <a:rPr kumimoji="1" lang="en-US" altLang="zh-CN" noProof="0" dirty="0" err="1">
                <a:ln>
                  <a:noFill/>
                </a:ln>
                <a:solidFill>
                  <a:srgbClr val="C00000"/>
                </a:solidFill>
                <a:effectLst/>
                <a:uLnTx/>
                <a:uFillTx/>
                <a:cs typeface="微软雅黑" panose="020B0503020204020204" pitchFamily="34" charset="-122"/>
                <a:sym typeface="+mn-ea"/>
              </a:rPr>
              <a:t>DNSKEY资源记录</a:t>
            </a:r>
            <a:endParaRPr lang="en-US" altLang="zh-CN"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654300" lvl="1" indent="-342900" algn="just">
              <a:lnSpc>
                <a:spcPct val="150000"/>
              </a:lnSpc>
            </a:pPr>
            <a:r>
              <a:rPr lang="zh-CN" altLang="en-US" dirty="0">
                <a:cs typeface="微软雅黑" panose="020B0503020204020204" pitchFamily="34" charset="-122"/>
                <a:sym typeface="+mn-ea"/>
              </a:rPr>
              <a:t>解析服务器就可以用其中的</a:t>
            </a:r>
            <a:r>
              <a:rPr kumimoji="1" lang="en-US" altLang="zh-CN" noProof="0" dirty="0" err="1">
                <a:ln>
                  <a:noFill/>
                </a:ln>
                <a:solidFill>
                  <a:srgbClr val="C00000"/>
                </a:solidFill>
                <a:effectLst/>
                <a:uLnTx/>
                <a:uFillTx/>
                <a:cs typeface="微软雅黑" panose="020B0503020204020204" pitchFamily="34" charset="-122"/>
                <a:sym typeface="+mn-ea"/>
              </a:rPr>
              <a:t>公钥</a:t>
            </a:r>
            <a:r>
              <a:rPr lang="zh-CN" altLang="en-US" dirty="0">
                <a:cs typeface="微软雅黑" panose="020B0503020204020204" pitchFamily="34" charset="-122"/>
                <a:sym typeface="+mn-ea"/>
              </a:rPr>
              <a:t>验证上述记录(关于</a:t>
            </a:r>
            <a:r>
              <a:rPr lang="en-US" altLang="zh-CN" dirty="0">
                <a:cs typeface="微软雅黑" panose="020B0503020204020204" pitchFamily="34" charset="-122"/>
                <a:sym typeface="+mn-ea"/>
              </a:rPr>
              <a:t>www.</a:t>
            </a:r>
            <a:r>
              <a:rPr lang="zh-CN" altLang="en-US" dirty="0">
                <a:cs typeface="微软雅黑" panose="020B0503020204020204" pitchFamily="34" charset="-122"/>
                <a:sym typeface="+mn-ea"/>
              </a:rPr>
              <a:t>test.net.的RRSIG记录)的</a:t>
            </a:r>
            <a:r>
              <a:rPr kumimoji="1" lang="en-US" altLang="zh-CN" noProof="0" dirty="0" err="1">
                <a:ln>
                  <a:noFill/>
                </a:ln>
                <a:solidFill>
                  <a:srgbClr val="C00000"/>
                </a:solidFill>
                <a:effectLst/>
                <a:uLnTx/>
                <a:uFillTx/>
                <a:cs typeface="微软雅黑" panose="020B0503020204020204" pitchFamily="34" charset="-122"/>
                <a:sym typeface="+mn-ea"/>
              </a:rPr>
              <a:t>真实性与完整性</a:t>
            </a:r>
            <a:endParaRPr lang="zh-CN" altLang="en-US" dirty="0">
              <a:cs typeface="微软雅黑" panose="020B0503020204020204" pitchFamily="34" charset="-122"/>
            </a:endParaRPr>
          </a:p>
        </p:txBody>
      </p:sp>
    </p:spTree>
    <p:extLst>
      <p:ext uri="{BB962C8B-B14F-4D97-AF65-F5344CB8AC3E}">
        <p14:creationId xmlns:p14="http://schemas.microsoft.com/office/powerpoint/2010/main" val="1591817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ym typeface="+mn-ea"/>
              </a:rPr>
              <a:t>域名系统高速缓存</a:t>
            </a:r>
            <a:endParaRPr lang="zh-CN" altLang="en-US" sz="3200" dirty="0"/>
          </a:p>
        </p:txBody>
      </p:sp>
      <p:sp>
        <p:nvSpPr>
          <p:cNvPr id="3" name="内容占位符 2">
            <a:extLst>
              <a:ext uri="{FF2B5EF4-FFF2-40B4-BE49-F238E27FC236}">
                <a16:creationId xmlns:a16="http://schemas.microsoft.com/office/drawing/2014/main" id="{8CB994CB-313F-4CB0-83A4-05B29763006A}"/>
              </a:ext>
            </a:extLst>
          </p:cNvPr>
          <p:cNvSpPr>
            <a:spLocks noGrp="1"/>
          </p:cNvSpPr>
          <p:nvPr>
            <p:ph idx="1"/>
          </p:nvPr>
        </p:nvSpPr>
        <p:spPr/>
        <p:txBody>
          <a:bodyPr>
            <a:normAutofit fontScale="92500"/>
          </a:bodyPr>
          <a:lstStyle/>
          <a:p>
            <a:pPr eaLnBrk="0" hangingPunct="0">
              <a:lnSpc>
                <a:spcPct val="150000"/>
              </a:lnSpc>
            </a:pPr>
            <a:r>
              <a:rPr lang="zh-CN" altLang="en-US" sz="2400" dirty="0">
                <a:solidFill>
                  <a:srgbClr val="0000FF"/>
                </a:solidFill>
                <a:latin typeface="+mn-ea"/>
              </a:rPr>
              <a:t>每个域名服务器都维护一个高速缓存</a:t>
            </a:r>
            <a:r>
              <a:rPr lang="zh-CN" altLang="en-US" sz="2400" dirty="0">
                <a:latin typeface="+mn-ea"/>
              </a:rPr>
              <a:t>，存放最近用过的名字以及从何处获得名字映射信息的记录。</a:t>
            </a:r>
          </a:p>
          <a:p>
            <a:pPr eaLnBrk="0" hangingPunct="0">
              <a:lnSpc>
                <a:spcPct val="150000"/>
              </a:lnSpc>
            </a:pPr>
            <a:r>
              <a:rPr lang="zh-CN" altLang="en-US" sz="2400" dirty="0">
                <a:latin typeface="+mn-ea"/>
              </a:rPr>
              <a:t>可大大减轻根域名服务器负荷，使互联网上 </a:t>
            </a:r>
            <a:r>
              <a:rPr lang="en-US" altLang="zh-CN" sz="2400" dirty="0">
                <a:latin typeface="+mn-ea"/>
              </a:rPr>
              <a:t>DNS </a:t>
            </a:r>
            <a:r>
              <a:rPr lang="zh-CN" altLang="en-US" sz="2400" dirty="0">
                <a:latin typeface="+mn-ea"/>
              </a:rPr>
              <a:t>查询请求和回答报文的数量大为减少。</a:t>
            </a:r>
            <a:r>
              <a:rPr lang="zh-CN" altLang="en-US" sz="2400" dirty="0">
                <a:cs typeface="微软雅黑" panose="020B0503020204020204" pitchFamily="34" charset="-122"/>
                <a:sym typeface="+mn-ea"/>
              </a:rPr>
              <a:t>而且也能够</a:t>
            </a:r>
            <a:r>
              <a:rPr kumimoji="1" lang="en-US" altLang="zh-CN" sz="2400" dirty="0" err="1">
                <a:cs typeface="微软雅黑" panose="020B0503020204020204" pitchFamily="34" charset="-122"/>
                <a:sym typeface="+mn-ea"/>
              </a:rPr>
              <a:t>使</a:t>
            </a:r>
            <a:r>
              <a:rPr lang="en-US" altLang="zh-CN" sz="2400" dirty="0" err="1">
                <a:cs typeface="微软雅黑" panose="020B0503020204020204" pitchFamily="34" charset="-122"/>
                <a:sym typeface="+mn-ea"/>
              </a:rPr>
              <a:t>Internet</a:t>
            </a:r>
            <a:r>
              <a:rPr lang="zh-CN" altLang="en-US" sz="2400" dirty="0">
                <a:cs typeface="微软雅黑" panose="020B0503020204020204" pitchFamily="34" charset="-122"/>
                <a:sym typeface="+mn-ea"/>
              </a:rPr>
              <a:t>上的</a:t>
            </a:r>
            <a:r>
              <a:rPr kumimoji="1" lang="en-US" altLang="zh-CN" sz="2400" dirty="0" err="1">
                <a:solidFill>
                  <a:srgbClr val="C00000"/>
                </a:solidFill>
                <a:cs typeface="微软雅黑" panose="020B0503020204020204" pitchFamily="34" charset="-122"/>
                <a:sym typeface="+mn-ea"/>
              </a:rPr>
              <a:t>DNS查询请求和回答报文的数量大为减少</a:t>
            </a:r>
            <a:r>
              <a:rPr kumimoji="1" lang="zh-CN" altLang="en-US" sz="2400" dirty="0">
                <a:solidFill>
                  <a:srgbClr val="C00000"/>
                </a:solidFill>
                <a:cs typeface="微软雅黑" panose="020B0503020204020204" pitchFamily="34" charset="-122"/>
                <a:sym typeface="+mn-ea"/>
              </a:rPr>
              <a:t>。</a:t>
            </a:r>
            <a:r>
              <a:rPr lang="zh-CN" altLang="en-US" sz="2400" dirty="0">
                <a:latin typeface="+mn-ea"/>
              </a:rPr>
              <a:t> </a:t>
            </a:r>
          </a:p>
          <a:p>
            <a:pPr eaLnBrk="0" hangingPunct="0">
              <a:lnSpc>
                <a:spcPct val="150000"/>
              </a:lnSpc>
            </a:pPr>
            <a:r>
              <a:rPr lang="zh-CN" altLang="en-US" sz="2400" dirty="0">
                <a:latin typeface="+mn-ea"/>
              </a:rPr>
              <a:t>为保持高速缓存中的内容正确，域名服务器应为每项内容设置计时器，并处理超过合理时间的项（例如，每个项目只存放两天）。</a:t>
            </a:r>
          </a:p>
          <a:p>
            <a:pPr eaLnBrk="0" hangingPunct="0">
              <a:lnSpc>
                <a:spcPct val="150000"/>
              </a:lnSpc>
            </a:pPr>
            <a:r>
              <a:rPr lang="zh-CN" altLang="en-US" sz="2400" dirty="0">
                <a:latin typeface="+mn-ea"/>
              </a:rPr>
              <a:t>当权限域名服务器回答一个查询请求时，在响应中都指明绑定有效存在的时间值。增加此时间值可减少网络开销，而减少此时间值可提高域名转换的准确性。 </a:t>
            </a:r>
          </a:p>
        </p:txBody>
      </p:sp>
    </p:spTree>
    <p:extLst>
      <p:ext uri="{BB962C8B-B14F-4D97-AF65-F5344CB8AC3E}">
        <p14:creationId xmlns:p14="http://schemas.microsoft.com/office/powerpoint/2010/main" val="16754860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24AA1-09D7-EC3A-301E-028F418A25B3}"/>
              </a:ext>
            </a:extLst>
          </p:cNvPr>
          <p:cNvSpPr>
            <a:spLocks noGrp="1"/>
          </p:cNvSpPr>
          <p:nvPr>
            <p:ph type="title"/>
          </p:nvPr>
        </p:nvSpPr>
        <p:spPr/>
        <p:txBody>
          <a:bodyPr>
            <a:normAutofit/>
          </a:bodyPr>
          <a:lstStyle/>
          <a:p>
            <a:r>
              <a:rPr lang="zh-CN" altLang="en-US" sz="3200" dirty="0"/>
              <a:t>目录</a:t>
            </a:r>
            <a:endParaRPr lang="en-US" sz="3200" dirty="0"/>
          </a:p>
        </p:txBody>
      </p:sp>
      <p:sp>
        <p:nvSpPr>
          <p:cNvPr id="5" name="Text Placeholder 4">
            <a:extLst>
              <a:ext uri="{FF2B5EF4-FFF2-40B4-BE49-F238E27FC236}">
                <a16:creationId xmlns:a16="http://schemas.microsoft.com/office/drawing/2014/main" id="{94C7ACB6-4040-4F8E-DAE4-CD916FCA3B1A}"/>
              </a:ext>
            </a:extLst>
          </p:cNvPr>
          <p:cNvSpPr>
            <a:spLocks noGrp="1"/>
          </p:cNvSpPr>
          <p:nvPr>
            <p:ph sz="quarter" idx="1"/>
          </p:nvPr>
        </p:nvSpPr>
        <p:spPr>
          <a:xfrm>
            <a:off x="3745077" y="1130300"/>
            <a:ext cx="7773821" cy="4999038"/>
          </a:xfrm>
        </p:spPr>
        <p:txBody>
          <a:bodyPr>
            <a:normAutofit/>
          </a:bodyPr>
          <a:lstStyle/>
          <a:p>
            <a:pPr marL="0" indent="0">
              <a:spcBef>
                <a:spcPts val="600"/>
              </a:spcBef>
              <a:buNone/>
            </a:pPr>
            <a:r>
              <a:rPr kumimoji="1" lang="en-US" altLang="zh-CN" sz="2400" dirty="0">
                <a:latin typeface="Microsoft YaHei" panose="020B0503020204020204" pitchFamily="34" charset="-122"/>
                <a:ea typeface="Microsoft YaHei" panose="020B0503020204020204" pitchFamily="34" charset="-122"/>
              </a:rPr>
              <a:t>1 </a:t>
            </a:r>
            <a:r>
              <a:rPr kumimoji="1" lang="zh-CN" altLang="zh-CN" sz="2400" dirty="0">
                <a:latin typeface="Microsoft YaHei" panose="020B0503020204020204" pitchFamily="34" charset="-122"/>
                <a:ea typeface="Microsoft YaHei" panose="020B0503020204020204" pitchFamily="34" charset="-122"/>
              </a:rPr>
              <a:t>应用层概述</a:t>
            </a:r>
            <a:endParaRPr kumimoji="1" lang="en-US" altLang="zh-CN" sz="2400" dirty="0">
              <a:latin typeface="Microsoft YaHei" panose="020B0503020204020204" pitchFamily="34" charset="-122"/>
              <a:ea typeface="Microsoft YaHei" panose="020B0503020204020204" pitchFamily="34" charset="-122"/>
            </a:endParaRPr>
          </a:p>
          <a:p>
            <a:pPr marL="0" indent="0">
              <a:spcBef>
                <a:spcPts val="0"/>
              </a:spcBef>
              <a:buNone/>
            </a:pPr>
            <a:r>
              <a:rPr lang="en-US" altLang="zh-CN" sz="2400" dirty="0"/>
              <a:t>2 DNS</a:t>
            </a:r>
            <a:r>
              <a:rPr lang="zh-CN" altLang="en-US" sz="2400" dirty="0"/>
              <a:t>域名系统</a:t>
            </a:r>
            <a:endParaRPr lang="en-US" altLang="zh-CN" sz="2400" dirty="0"/>
          </a:p>
          <a:p>
            <a:pPr marL="0" indent="0">
              <a:spcBef>
                <a:spcPts val="0"/>
              </a:spcBef>
              <a:buNone/>
            </a:pPr>
            <a:r>
              <a:rPr lang="en-US" altLang="zh-CN" sz="2400" b="1" dirty="0">
                <a:solidFill>
                  <a:srgbClr val="FF0000"/>
                </a:solidFill>
              </a:rPr>
              <a:t>3 </a:t>
            </a:r>
            <a:r>
              <a:rPr lang="zh-CN" altLang="zh-CN" sz="2400" b="1" dirty="0">
                <a:solidFill>
                  <a:srgbClr val="FF0000"/>
                </a:solidFill>
              </a:rPr>
              <a:t>电子邮件</a:t>
            </a:r>
            <a:r>
              <a:rPr lang="zh-CN" altLang="en-US" sz="2400" b="1" dirty="0">
                <a:solidFill>
                  <a:srgbClr val="FF0000"/>
                </a:solidFill>
              </a:rPr>
              <a:t>服务</a:t>
            </a:r>
            <a:r>
              <a:rPr lang="en-US" altLang="zh-CN" sz="2400" b="1" dirty="0">
                <a:solidFill>
                  <a:srgbClr val="FF0000"/>
                </a:solidFill>
              </a:rPr>
              <a:t>SMTP</a:t>
            </a:r>
          </a:p>
          <a:p>
            <a:pPr marL="0" indent="0">
              <a:spcBef>
                <a:spcPts val="0"/>
              </a:spcBef>
              <a:buNone/>
            </a:pPr>
            <a:r>
              <a:rPr lang="en-US" altLang="zh-CN" sz="2400" dirty="0"/>
              <a:t>4 FTP</a:t>
            </a:r>
            <a:r>
              <a:rPr lang="zh-CN" altLang="en-US" sz="2400" dirty="0"/>
              <a:t>文件传输</a:t>
            </a:r>
            <a:endParaRPr lang="en-US" altLang="zh-CN" sz="2400" dirty="0"/>
          </a:p>
          <a:p>
            <a:pPr marL="0" indent="0">
              <a:spcBef>
                <a:spcPts val="0"/>
              </a:spcBef>
              <a:buNone/>
            </a:pPr>
            <a:r>
              <a:rPr lang="en-US" altLang="zh-CN" sz="2400" dirty="0"/>
              <a:t>5 Web </a:t>
            </a:r>
            <a:r>
              <a:rPr lang="zh-CN" altLang="en-US" sz="2400" dirty="0"/>
              <a:t>服务</a:t>
            </a:r>
            <a:endParaRPr lang="en-US" altLang="zh-CN" sz="2400" dirty="0"/>
          </a:p>
          <a:p>
            <a:pPr marL="0" indent="0">
              <a:spcBef>
                <a:spcPts val="0"/>
              </a:spcBef>
              <a:buNone/>
            </a:pPr>
            <a:r>
              <a:rPr lang="en-US" altLang="zh-CN" sz="2400" dirty="0"/>
              <a:t>6 </a:t>
            </a:r>
            <a:r>
              <a:rPr lang="zh-CN" altLang="en-US" sz="2400" dirty="0"/>
              <a:t>网络流</a:t>
            </a:r>
            <a:r>
              <a:rPr lang="zh-CN" altLang="zh-CN" sz="2400" dirty="0"/>
              <a:t>媒体应用</a:t>
            </a:r>
            <a:endParaRPr lang="en-US" altLang="zh-CN" sz="2400" dirty="0"/>
          </a:p>
          <a:p>
            <a:pPr marL="0" indent="0">
              <a:spcBef>
                <a:spcPts val="0"/>
              </a:spcBef>
              <a:buNone/>
            </a:pPr>
            <a:r>
              <a:rPr lang="en-US" altLang="zh-CN" sz="2400" dirty="0"/>
              <a:t>7 CDN</a:t>
            </a:r>
            <a:r>
              <a:rPr lang="zh-CN" altLang="zh-CN" sz="2400" dirty="0"/>
              <a:t>内容分发网络</a:t>
            </a:r>
            <a:r>
              <a:rPr lang="zh-CN" altLang="en-US" sz="2400" dirty="0"/>
              <a:t>及 </a:t>
            </a:r>
            <a:r>
              <a:rPr lang="en-US" altLang="zh-CN" sz="2400" dirty="0"/>
              <a:t>P2P </a:t>
            </a:r>
            <a:r>
              <a:rPr lang="zh-CN" altLang="zh-CN" sz="2400" dirty="0"/>
              <a:t>应用</a:t>
            </a:r>
            <a:endParaRPr lang="en-US" altLang="zh-CN" sz="2400" dirty="0"/>
          </a:p>
          <a:p>
            <a:pPr marL="0" indent="0">
              <a:spcBef>
                <a:spcPts val="0"/>
              </a:spcBef>
              <a:buNone/>
            </a:pPr>
            <a:r>
              <a:rPr lang="en-US" altLang="zh-CN" sz="2400" dirty="0"/>
              <a:t>8 </a:t>
            </a:r>
            <a:r>
              <a:rPr lang="zh-CN" altLang="en-US" sz="2400" dirty="0"/>
              <a:t>总结</a:t>
            </a:r>
            <a:endParaRPr lang="en-US" altLang="zh-CN" sz="2400" dirty="0"/>
          </a:p>
        </p:txBody>
      </p:sp>
    </p:spTree>
    <p:custDataLst>
      <p:tags r:id="rId1"/>
    </p:custDataLst>
    <p:extLst>
      <p:ext uri="{BB962C8B-B14F-4D97-AF65-F5344CB8AC3E}">
        <p14:creationId xmlns:p14="http://schemas.microsoft.com/office/powerpoint/2010/main" val="22067021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电子邮件概述</a:t>
            </a:r>
          </a:p>
        </p:txBody>
      </p:sp>
      <p:sp>
        <p:nvSpPr>
          <p:cNvPr id="3" name="内容占位符 2"/>
          <p:cNvSpPr>
            <a:spLocks noGrp="1"/>
          </p:cNvSpPr>
          <p:nvPr>
            <p:ph idx="1"/>
          </p:nvPr>
        </p:nvSpPr>
        <p:spPr/>
        <p:txBody>
          <a:bodyPr>
            <a:normAutofit/>
          </a:bodyPr>
          <a:lstStyle/>
          <a:p>
            <a:pPr>
              <a:lnSpc>
                <a:spcPct val="130000"/>
              </a:lnSpc>
              <a:spcAft>
                <a:spcPts val="0"/>
              </a:spcAft>
            </a:pPr>
            <a:r>
              <a:rPr lang="zh-CN" altLang="en-US" dirty="0"/>
              <a:t>电子邮件（</a:t>
            </a:r>
            <a:r>
              <a:rPr lang="en-US" altLang="zh-CN" dirty="0"/>
              <a:t>E-mail</a:t>
            </a:r>
            <a:r>
              <a:rPr lang="zh-CN" altLang="en-US" dirty="0"/>
              <a:t>）是 </a:t>
            </a:r>
            <a:r>
              <a:rPr lang="en-US" altLang="zh-CN" dirty="0"/>
              <a:t>Internet </a:t>
            </a:r>
            <a:r>
              <a:rPr lang="zh-CN" altLang="en-US" dirty="0"/>
              <a:t>中最广泛的应用，是一种异步通讯媒介</a:t>
            </a:r>
          </a:p>
          <a:p>
            <a:pPr>
              <a:lnSpc>
                <a:spcPct val="130000"/>
              </a:lnSpc>
              <a:spcAft>
                <a:spcPts val="0"/>
              </a:spcAft>
            </a:pPr>
            <a:r>
              <a:rPr lang="zh-CN" altLang="en-US" dirty="0"/>
              <a:t>优越性</a:t>
            </a:r>
          </a:p>
          <a:p>
            <a:pPr marL="457200" lvl="1" indent="-190500">
              <a:lnSpc>
                <a:spcPct val="130000"/>
              </a:lnSpc>
              <a:spcBef>
                <a:spcPts val="1000"/>
              </a:spcBef>
            </a:pPr>
            <a:r>
              <a:rPr lang="zh-CN" altLang="en-US" dirty="0"/>
              <a:t>使用方便</a:t>
            </a:r>
            <a:endParaRPr lang="en-US" altLang="zh-CN" dirty="0"/>
          </a:p>
          <a:p>
            <a:pPr marL="457200" lvl="1" indent="-190500">
              <a:lnSpc>
                <a:spcPct val="130000"/>
              </a:lnSpc>
              <a:spcBef>
                <a:spcPts val="1000"/>
              </a:spcBef>
            </a:pPr>
            <a:r>
              <a:rPr lang="zh-CN" altLang="en-US" dirty="0"/>
              <a:t>传递迅速</a:t>
            </a:r>
            <a:endParaRPr lang="en-US" altLang="zh-CN" dirty="0"/>
          </a:p>
          <a:p>
            <a:pPr marL="457200" lvl="1" indent="-190500">
              <a:lnSpc>
                <a:spcPct val="130000"/>
              </a:lnSpc>
              <a:spcBef>
                <a:spcPts val="1000"/>
              </a:spcBef>
            </a:pPr>
            <a:r>
              <a:rPr lang="zh-CN" altLang="en-US" dirty="0"/>
              <a:t>费用低廉</a:t>
            </a:r>
            <a:endParaRPr lang="en-US" altLang="zh-CN" dirty="0"/>
          </a:p>
          <a:p>
            <a:pPr marL="457200" lvl="1" indent="-190500">
              <a:lnSpc>
                <a:spcPct val="130000"/>
              </a:lnSpc>
              <a:spcBef>
                <a:spcPts val="1000"/>
              </a:spcBef>
            </a:pPr>
            <a:r>
              <a:rPr lang="zh-CN" altLang="en-US" dirty="0"/>
              <a:t>可以传送多种类型的信息（包括：文字信息，声音和图像等）</a:t>
            </a:r>
          </a:p>
        </p:txBody>
      </p:sp>
    </p:spTree>
    <p:extLst>
      <p:ext uri="{BB962C8B-B14F-4D97-AF65-F5344CB8AC3E}">
        <p14:creationId xmlns:p14="http://schemas.microsoft.com/office/powerpoint/2010/main" val="35400242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矩形 420">
            <a:extLst>
              <a:ext uri="{FF2B5EF4-FFF2-40B4-BE49-F238E27FC236}">
                <a16:creationId xmlns:a16="http://schemas.microsoft.com/office/drawing/2014/main" id="{4B823BF1-A7B5-40CA-AAEF-1C92059B06C0}"/>
              </a:ext>
            </a:extLst>
          </p:cNvPr>
          <p:cNvSpPr/>
          <p:nvPr/>
        </p:nvSpPr>
        <p:spPr>
          <a:xfrm>
            <a:off x="7090979" y="4622721"/>
            <a:ext cx="880422" cy="1153916"/>
          </a:xfrm>
          <a:prstGeom prst="rect">
            <a:avLst/>
          </a:prstGeom>
          <a:solidFill>
            <a:srgbClr val="66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11C80F5-A642-4740-A854-7BBF480DA3A3}"/>
              </a:ext>
            </a:extLst>
          </p:cNvPr>
          <p:cNvSpPr/>
          <p:nvPr/>
        </p:nvSpPr>
        <p:spPr>
          <a:xfrm>
            <a:off x="3463733" y="4575878"/>
            <a:ext cx="880422" cy="1153916"/>
          </a:xfrm>
          <a:prstGeom prst="rect">
            <a:avLst/>
          </a:prstGeom>
          <a:solidFill>
            <a:srgbClr val="66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矩形 428"/>
          <p:cNvSpPr/>
          <p:nvPr/>
        </p:nvSpPr>
        <p:spPr>
          <a:xfrm>
            <a:off x="666750" y="1138202"/>
            <a:ext cx="10858500" cy="991425"/>
          </a:xfrm>
          <a:prstGeom prst="rect">
            <a:avLst/>
          </a:prstGeom>
        </p:spPr>
        <p:txBody>
          <a:bodyPr wrap="square" anchor="ctr">
            <a:spAutoFit/>
          </a:bodyPr>
          <a:lstStyle/>
          <a:p>
            <a:pPr marL="342900" indent="-342900">
              <a:lnSpc>
                <a:spcPts val="3200"/>
              </a:lnSpc>
              <a:buFont typeface="Wingdings" panose="05000000000000000000" pitchFamily="2" charset="2"/>
              <a:buChar char="n"/>
            </a:pPr>
            <a:r>
              <a:rPr lang="zh-CN" altLang="en-US" sz="2400" dirty="0">
                <a:solidFill>
                  <a:prstClr val="black"/>
                </a:solidFill>
                <a:latin typeface="微软雅黑" panose="020B0503020204020204" pitchFamily="34" charset="-122"/>
                <a:ea typeface="微软雅黑" panose="020B0503020204020204" pitchFamily="34" charset="-122"/>
              </a:rPr>
              <a:t>电子</a:t>
            </a:r>
            <a:r>
              <a:rPr lang="zh-CN" altLang="zh-CN" sz="2400" dirty="0">
                <a:solidFill>
                  <a:prstClr val="black"/>
                </a:solidFill>
                <a:latin typeface="微软雅黑" panose="020B0503020204020204" pitchFamily="34" charset="-122"/>
                <a:ea typeface="微软雅黑" panose="020B0503020204020204" pitchFamily="34" charset="-122"/>
              </a:rPr>
              <a:t>邮件系统采用</a:t>
            </a:r>
            <a:r>
              <a:rPr lang="zh-CN" altLang="en-US" sz="2400" dirty="0">
                <a:solidFill>
                  <a:prstClr val="black"/>
                </a:solidFill>
                <a:latin typeface="微软雅黑" panose="020B0503020204020204" pitchFamily="34" charset="-122"/>
                <a:ea typeface="微软雅黑" panose="020B0503020204020204" pitchFamily="34" charset="-122"/>
              </a:rPr>
              <a:t>客户</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服务器</a:t>
            </a:r>
            <a:r>
              <a:rPr lang="zh-CN" altLang="zh-CN" sz="2400" dirty="0">
                <a:solidFill>
                  <a:prstClr val="black"/>
                </a:solidFill>
                <a:latin typeface="微软雅黑" panose="020B0503020204020204" pitchFamily="34" charset="-122"/>
                <a:ea typeface="微软雅黑" panose="020B0503020204020204" pitchFamily="34" charset="-122"/>
              </a:rPr>
              <a:t>工作模式</a:t>
            </a:r>
            <a:r>
              <a:rPr lang="zh-CN" altLang="en-US" sz="2400" dirty="0">
                <a:solidFill>
                  <a:prstClr val="black"/>
                </a:solidFill>
                <a:latin typeface="微软雅黑" panose="020B0503020204020204" pitchFamily="34" charset="-122"/>
                <a:ea typeface="微软雅黑" panose="020B0503020204020204" pitchFamily="34" charset="-122"/>
              </a:rPr>
              <a:t>。</a:t>
            </a:r>
            <a:endParaRPr lang="en-US" altLang="zh-CN" sz="2400" dirty="0">
              <a:solidFill>
                <a:prstClr val="black"/>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n"/>
            </a:pPr>
            <a:r>
              <a:rPr lang="zh-CN" altLang="en-US" sz="2400" dirty="0">
                <a:solidFill>
                  <a:prstClr val="black"/>
                </a:solidFill>
                <a:latin typeface="微软雅黑" panose="020B0503020204020204" pitchFamily="34" charset="-122"/>
                <a:ea typeface="微软雅黑" panose="020B0503020204020204" pitchFamily="34" charset="-122"/>
              </a:rPr>
              <a:t>邮件系统包括：用户代理、邮件服务器、电子邮件传输协议等</a:t>
            </a:r>
            <a:r>
              <a:rPr lang="zh-CN" altLang="en-US" sz="2400" dirty="0">
                <a:latin typeface="+mn-ea"/>
              </a:rPr>
              <a:t>三个主要构件。</a:t>
            </a:r>
            <a:endParaRPr lang="en-US" altLang="zh-CN" sz="2400" dirty="0">
              <a:latin typeface="+mn-ea"/>
            </a:endParaRPr>
          </a:p>
        </p:txBody>
      </p:sp>
      <p:sp>
        <p:nvSpPr>
          <p:cNvPr id="3" name="标题 2">
            <a:extLst>
              <a:ext uri="{FF2B5EF4-FFF2-40B4-BE49-F238E27FC236}">
                <a16:creationId xmlns:a16="http://schemas.microsoft.com/office/drawing/2014/main" id="{87735AD1-5E10-4776-AFE7-62120DFB2BA7}"/>
              </a:ext>
            </a:extLst>
          </p:cNvPr>
          <p:cNvSpPr>
            <a:spLocks noGrp="1"/>
          </p:cNvSpPr>
          <p:nvPr>
            <p:ph type="title"/>
          </p:nvPr>
        </p:nvSpPr>
        <p:spPr/>
        <p:txBody>
          <a:bodyPr>
            <a:normAutofit/>
          </a:bodyPr>
          <a:lstStyle/>
          <a:p>
            <a:r>
              <a:rPr kumimoji="1" lang="zh-CN" altLang="en-US" sz="2800" dirty="0"/>
              <a:t>电子邮件系统体系结构</a:t>
            </a:r>
            <a:endParaRPr lang="zh-CN" altLang="en-US" dirty="0"/>
          </a:p>
        </p:txBody>
      </p:sp>
      <p:grpSp>
        <p:nvGrpSpPr>
          <p:cNvPr id="413" name="Group 438">
            <a:extLst>
              <a:ext uri="{FF2B5EF4-FFF2-40B4-BE49-F238E27FC236}">
                <a16:creationId xmlns:a16="http://schemas.microsoft.com/office/drawing/2014/main" id="{9A92A691-1846-4E38-AEA7-42636EF10B3C}"/>
              </a:ext>
            </a:extLst>
          </p:cNvPr>
          <p:cNvGrpSpPr>
            <a:grpSpLocks/>
          </p:cNvGrpSpPr>
          <p:nvPr/>
        </p:nvGrpSpPr>
        <p:grpSpPr bwMode="auto">
          <a:xfrm flipH="1">
            <a:off x="8206916" y="4782164"/>
            <a:ext cx="705489" cy="743673"/>
            <a:chOff x="246" y="1767"/>
            <a:chExt cx="557" cy="639"/>
          </a:xfrm>
        </p:grpSpPr>
        <p:grpSp>
          <p:nvGrpSpPr>
            <p:cNvPr id="818" name="Group 439">
              <a:extLst>
                <a:ext uri="{FF2B5EF4-FFF2-40B4-BE49-F238E27FC236}">
                  <a16:creationId xmlns:a16="http://schemas.microsoft.com/office/drawing/2014/main" id="{4A06F43D-7748-4CFB-B0DF-B0D86E86F3CE}"/>
                </a:ext>
              </a:extLst>
            </p:cNvPr>
            <p:cNvGrpSpPr>
              <a:grpSpLocks/>
            </p:cNvGrpSpPr>
            <p:nvPr/>
          </p:nvGrpSpPr>
          <p:grpSpPr bwMode="auto">
            <a:xfrm>
              <a:off x="246" y="1943"/>
              <a:ext cx="557" cy="463"/>
              <a:chOff x="246" y="1943"/>
              <a:chExt cx="557" cy="463"/>
            </a:xfrm>
          </p:grpSpPr>
          <p:sp>
            <p:nvSpPr>
              <p:cNvPr id="871" name="Freeform 440">
                <a:extLst>
                  <a:ext uri="{FF2B5EF4-FFF2-40B4-BE49-F238E27FC236}">
                    <a16:creationId xmlns:a16="http://schemas.microsoft.com/office/drawing/2014/main" id="{3AEBD116-8C76-49A9-BB3D-7904ED542167}"/>
                  </a:ext>
                </a:extLst>
              </p:cNvPr>
              <p:cNvSpPr>
                <a:spLocks/>
              </p:cNvSpPr>
              <p:nvPr/>
            </p:nvSpPr>
            <p:spPr bwMode="auto">
              <a:xfrm>
                <a:off x="373" y="2005"/>
                <a:ext cx="196" cy="295"/>
              </a:xfrm>
              <a:custGeom>
                <a:avLst/>
                <a:gdLst>
                  <a:gd name="T0" fmla="*/ 652 w 982"/>
                  <a:gd name="T1" fmla="*/ 26 h 1477"/>
                  <a:gd name="T2" fmla="*/ 982 w 982"/>
                  <a:gd name="T3" fmla="*/ 1347 h 1477"/>
                  <a:gd name="T4" fmla="*/ 0 w 982"/>
                  <a:gd name="T5" fmla="*/ 1477 h 1477"/>
                  <a:gd name="T6" fmla="*/ 252 w 982"/>
                  <a:gd name="T7" fmla="*/ 0 h 1477"/>
                </a:gdLst>
                <a:ahLst/>
                <a:cxnLst>
                  <a:cxn ang="0">
                    <a:pos x="T0" y="T1"/>
                  </a:cxn>
                  <a:cxn ang="0">
                    <a:pos x="T2" y="T3"/>
                  </a:cxn>
                  <a:cxn ang="0">
                    <a:pos x="T4" y="T5"/>
                  </a:cxn>
                  <a:cxn ang="0">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900">
                  <a:solidFill>
                    <a:srgbClr val="0836BF"/>
                  </a:solidFill>
                </a:endParaRPr>
              </a:p>
            </p:txBody>
          </p:sp>
          <p:grpSp>
            <p:nvGrpSpPr>
              <p:cNvPr id="872" name="Group 441">
                <a:extLst>
                  <a:ext uri="{FF2B5EF4-FFF2-40B4-BE49-F238E27FC236}">
                    <a16:creationId xmlns:a16="http://schemas.microsoft.com/office/drawing/2014/main" id="{B6ABF517-5729-401F-A181-D256F322D48A}"/>
                  </a:ext>
                </a:extLst>
              </p:cNvPr>
              <p:cNvGrpSpPr>
                <a:grpSpLocks/>
              </p:cNvGrpSpPr>
              <p:nvPr/>
            </p:nvGrpSpPr>
            <p:grpSpPr bwMode="auto">
              <a:xfrm>
                <a:off x="246" y="1943"/>
                <a:ext cx="551" cy="121"/>
                <a:chOff x="246" y="1943"/>
                <a:chExt cx="551" cy="121"/>
              </a:xfrm>
            </p:grpSpPr>
            <p:sp>
              <p:nvSpPr>
                <p:cNvPr id="874" name="Freeform 442">
                  <a:extLst>
                    <a:ext uri="{FF2B5EF4-FFF2-40B4-BE49-F238E27FC236}">
                      <a16:creationId xmlns:a16="http://schemas.microsoft.com/office/drawing/2014/main" id="{5F55846B-5052-4A66-B66D-DBD6D393BA78}"/>
                    </a:ext>
                  </a:extLst>
                </p:cNvPr>
                <p:cNvSpPr>
                  <a:spLocks/>
                </p:cNvSpPr>
                <p:nvPr/>
              </p:nvSpPr>
              <p:spPr bwMode="auto">
                <a:xfrm>
                  <a:off x="246" y="1943"/>
                  <a:ext cx="551" cy="104"/>
                </a:xfrm>
                <a:custGeom>
                  <a:avLst/>
                  <a:gdLst>
                    <a:gd name="T0" fmla="*/ 2751 w 2751"/>
                    <a:gd name="T1" fmla="*/ 270 h 522"/>
                    <a:gd name="T2" fmla="*/ 1016 w 2751"/>
                    <a:gd name="T3" fmla="*/ 522 h 522"/>
                    <a:gd name="T4" fmla="*/ 0 w 2751"/>
                    <a:gd name="T5" fmla="*/ 132 h 522"/>
                    <a:gd name="T6" fmla="*/ 1302 w 2751"/>
                    <a:gd name="T7" fmla="*/ 0 h 522"/>
                    <a:gd name="T8" fmla="*/ 2751 w 2751"/>
                    <a:gd name="T9" fmla="*/ 270 h 522"/>
                  </a:gdLst>
                  <a:ahLst/>
                  <a:cxnLst>
                    <a:cxn ang="0">
                      <a:pos x="T0" y="T1"/>
                    </a:cxn>
                    <a:cxn ang="0">
                      <a:pos x="T2" y="T3"/>
                    </a:cxn>
                    <a:cxn ang="0">
                      <a:pos x="T4" y="T5"/>
                    </a:cxn>
                    <a:cxn ang="0">
                      <a:pos x="T6" y="T7"/>
                    </a:cxn>
                    <a:cxn ang="0">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headEnd/>
                  <a:tailEnd/>
                </a:ln>
              </p:spPr>
              <p:txBody>
                <a:bodyPr/>
                <a:lstStyle/>
                <a:p>
                  <a:endParaRPr lang="zh-CN" altLang="en-US" sz="900">
                    <a:solidFill>
                      <a:srgbClr val="0836BF"/>
                    </a:solidFill>
                  </a:endParaRPr>
                </a:p>
              </p:txBody>
            </p:sp>
            <p:sp>
              <p:nvSpPr>
                <p:cNvPr id="875" name="Freeform 443">
                  <a:extLst>
                    <a:ext uri="{FF2B5EF4-FFF2-40B4-BE49-F238E27FC236}">
                      <a16:creationId xmlns:a16="http://schemas.microsoft.com/office/drawing/2014/main" id="{F4B2197D-A6E2-46CB-AB6F-5E207B7F19FB}"/>
                    </a:ext>
                  </a:extLst>
                </p:cNvPr>
                <p:cNvSpPr>
                  <a:spLocks/>
                </p:cNvSpPr>
                <p:nvPr/>
              </p:nvSpPr>
              <p:spPr bwMode="auto">
                <a:xfrm>
                  <a:off x="450" y="1997"/>
                  <a:ext cx="345" cy="67"/>
                </a:xfrm>
                <a:custGeom>
                  <a:avLst/>
                  <a:gdLst>
                    <a:gd name="T0" fmla="*/ 1728 w 1728"/>
                    <a:gd name="T1" fmla="*/ 0 h 337"/>
                    <a:gd name="T2" fmla="*/ 0 w 1728"/>
                    <a:gd name="T3" fmla="*/ 251 h 337"/>
                    <a:gd name="T4" fmla="*/ 0 w 1728"/>
                    <a:gd name="T5" fmla="*/ 337 h 337"/>
                    <a:gd name="T6" fmla="*/ 1728 w 1728"/>
                    <a:gd name="T7" fmla="*/ 88 h 337"/>
                    <a:gd name="T8" fmla="*/ 1728 w 1728"/>
                    <a:gd name="T9" fmla="*/ 0 h 337"/>
                  </a:gdLst>
                  <a:ahLst/>
                  <a:cxnLst>
                    <a:cxn ang="0">
                      <a:pos x="T0" y="T1"/>
                    </a:cxn>
                    <a:cxn ang="0">
                      <a:pos x="T2" y="T3"/>
                    </a:cxn>
                    <a:cxn ang="0">
                      <a:pos x="T4" y="T5"/>
                    </a:cxn>
                    <a:cxn ang="0">
                      <a:pos x="T6" y="T7"/>
                    </a:cxn>
                    <a:cxn ang="0">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headEnd/>
                  <a:tailEnd/>
                </a:ln>
              </p:spPr>
              <p:txBody>
                <a:bodyPr/>
                <a:lstStyle/>
                <a:p>
                  <a:endParaRPr lang="zh-CN" altLang="en-US" sz="900">
                    <a:solidFill>
                      <a:srgbClr val="0836BF"/>
                    </a:solidFill>
                  </a:endParaRPr>
                </a:p>
              </p:txBody>
            </p:sp>
            <p:sp>
              <p:nvSpPr>
                <p:cNvPr id="876" name="Freeform 444">
                  <a:extLst>
                    <a:ext uri="{FF2B5EF4-FFF2-40B4-BE49-F238E27FC236}">
                      <a16:creationId xmlns:a16="http://schemas.microsoft.com/office/drawing/2014/main" id="{D536A8E0-9894-4BB3-A0D7-1835CE4040ED}"/>
                    </a:ext>
                  </a:extLst>
                </p:cNvPr>
                <p:cNvSpPr>
                  <a:spLocks/>
                </p:cNvSpPr>
                <p:nvPr/>
              </p:nvSpPr>
              <p:spPr bwMode="auto">
                <a:xfrm>
                  <a:off x="246" y="1969"/>
                  <a:ext cx="204" cy="95"/>
                </a:xfrm>
                <a:custGeom>
                  <a:avLst/>
                  <a:gdLst>
                    <a:gd name="T0" fmla="*/ 1016 w 1016"/>
                    <a:gd name="T1" fmla="*/ 476 h 476"/>
                    <a:gd name="T2" fmla="*/ 1016 w 1016"/>
                    <a:gd name="T3" fmla="*/ 390 h 476"/>
                    <a:gd name="T4" fmla="*/ 0 w 1016"/>
                    <a:gd name="T5" fmla="*/ 0 h 476"/>
                    <a:gd name="T6" fmla="*/ 0 w 1016"/>
                    <a:gd name="T7" fmla="*/ 60 h 476"/>
                    <a:gd name="T8" fmla="*/ 1016 w 1016"/>
                    <a:gd name="T9" fmla="*/ 476 h 476"/>
                  </a:gdLst>
                  <a:ahLst/>
                  <a:cxnLst>
                    <a:cxn ang="0">
                      <a:pos x="T0" y="T1"/>
                    </a:cxn>
                    <a:cxn ang="0">
                      <a:pos x="T2" y="T3"/>
                    </a:cxn>
                    <a:cxn ang="0">
                      <a:pos x="T4" y="T5"/>
                    </a:cxn>
                    <a:cxn ang="0">
                      <a:pos x="T6" y="T7"/>
                    </a:cxn>
                    <a:cxn ang="0">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headEnd/>
                  <a:tailEnd/>
                </a:ln>
              </p:spPr>
              <p:txBody>
                <a:bodyPr/>
                <a:lstStyle/>
                <a:p>
                  <a:endParaRPr lang="zh-CN" altLang="en-US" sz="900">
                    <a:solidFill>
                      <a:srgbClr val="0836BF"/>
                    </a:solidFill>
                  </a:endParaRPr>
                </a:p>
              </p:txBody>
            </p:sp>
          </p:grpSp>
          <p:sp>
            <p:nvSpPr>
              <p:cNvPr id="873" name="Freeform 445">
                <a:extLst>
                  <a:ext uri="{FF2B5EF4-FFF2-40B4-BE49-F238E27FC236}">
                    <a16:creationId xmlns:a16="http://schemas.microsoft.com/office/drawing/2014/main" id="{BA226EB6-A7EA-4F41-BD4C-1967303B79EE}"/>
                  </a:ext>
                </a:extLst>
              </p:cNvPr>
              <p:cNvSpPr>
                <a:spLocks/>
              </p:cNvSpPr>
              <p:nvPr/>
            </p:nvSpPr>
            <p:spPr bwMode="auto">
              <a:xfrm>
                <a:off x="564" y="2028"/>
                <a:ext cx="239" cy="378"/>
              </a:xfrm>
              <a:custGeom>
                <a:avLst/>
                <a:gdLst>
                  <a:gd name="T0" fmla="*/ 660 w 1195"/>
                  <a:gd name="T1" fmla="*/ 0 h 1893"/>
                  <a:gd name="T2" fmla="*/ 1195 w 1195"/>
                  <a:gd name="T3" fmla="*/ 1747 h 1893"/>
                  <a:gd name="T4" fmla="*/ 0 w 1195"/>
                  <a:gd name="T5" fmla="*/ 1893 h 1893"/>
                  <a:gd name="T6" fmla="*/ 191 w 1195"/>
                  <a:gd name="T7" fmla="*/ 35 h 1893"/>
                </a:gdLst>
                <a:ahLst/>
                <a:cxnLst>
                  <a:cxn ang="0">
                    <a:pos x="T0" y="T1"/>
                  </a:cxn>
                  <a:cxn ang="0">
                    <a:pos x="T2" y="T3"/>
                  </a:cxn>
                  <a:cxn ang="0">
                    <a:pos x="T4" y="T5"/>
                  </a:cxn>
                  <a:cxn ang="0">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900">
                  <a:solidFill>
                    <a:srgbClr val="0836BF"/>
                  </a:solidFill>
                </a:endParaRPr>
              </a:p>
            </p:txBody>
          </p:sp>
        </p:grpSp>
        <p:grpSp>
          <p:nvGrpSpPr>
            <p:cNvPr id="819" name="Group 446">
              <a:extLst>
                <a:ext uri="{FF2B5EF4-FFF2-40B4-BE49-F238E27FC236}">
                  <a16:creationId xmlns:a16="http://schemas.microsoft.com/office/drawing/2014/main" id="{302DFB5C-45A0-423C-AE16-BFF9A16F0C87}"/>
                </a:ext>
              </a:extLst>
            </p:cNvPr>
            <p:cNvGrpSpPr>
              <a:grpSpLocks/>
            </p:cNvGrpSpPr>
            <p:nvPr/>
          </p:nvGrpSpPr>
          <p:grpSpPr bwMode="auto">
            <a:xfrm>
              <a:off x="325" y="1767"/>
              <a:ext cx="383" cy="268"/>
              <a:chOff x="325" y="1767"/>
              <a:chExt cx="383" cy="268"/>
            </a:xfrm>
          </p:grpSpPr>
          <p:grpSp>
            <p:nvGrpSpPr>
              <p:cNvPr id="820" name="Group 447">
                <a:extLst>
                  <a:ext uri="{FF2B5EF4-FFF2-40B4-BE49-F238E27FC236}">
                    <a16:creationId xmlns:a16="http://schemas.microsoft.com/office/drawing/2014/main" id="{A91284C3-05DF-4DBF-88F6-CF7983158363}"/>
                  </a:ext>
                </a:extLst>
              </p:cNvPr>
              <p:cNvGrpSpPr>
                <a:grpSpLocks/>
              </p:cNvGrpSpPr>
              <p:nvPr/>
            </p:nvGrpSpPr>
            <p:grpSpPr bwMode="auto">
              <a:xfrm>
                <a:off x="412" y="1767"/>
                <a:ext cx="296" cy="243"/>
                <a:chOff x="412" y="1767"/>
                <a:chExt cx="296" cy="243"/>
              </a:xfrm>
            </p:grpSpPr>
            <p:grpSp>
              <p:nvGrpSpPr>
                <p:cNvPr id="853" name="Group 448">
                  <a:extLst>
                    <a:ext uri="{FF2B5EF4-FFF2-40B4-BE49-F238E27FC236}">
                      <a16:creationId xmlns:a16="http://schemas.microsoft.com/office/drawing/2014/main" id="{412D47DC-20DE-4B18-8FC3-D2B232FF8F73}"/>
                    </a:ext>
                  </a:extLst>
                </p:cNvPr>
                <p:cNvGrpSpPr>
                  <a:grpSpLocks/>
                </p:cNvGrpSpPr>
                <p:nvPr/>
              </p:nvGrpSpPr>
              <p:grpSpPr bwMode="auto">
                <a:xfrm>
                  <a:off x="412" y="1767"/>
                  <a:ext cx="296" cy="243"/>
                  <a:chOff x="412" y="1767"/>
                  <a:chExt cx="296" cy="243"/>
                </a:xfrm>
              </p:grpSpPr>
              <p:grpSp>
                <p:nvGrpSpPr>
                  <p:cNvPr id="862" name="Group 449">
                    <a:extLst>
                      <a:ext uri="{FF2B5EF4-FFF2-40B4-BE49-F238E27FC236}">
                        <a16:creationId xmlns:a16="http://schemas.microsoft.com/office/drawing/2014/main" id="{2DAACF04-602A-4A63-9E59-228778EC54F7}"/>
                      </a:ext>
                    </a:extLst>
                  </p:cNvPr>
                  <p:cNvGrpSpPr>
                    <a:grpSpLocks/>
                  </p:cNvGrpSpPr>
                  <p:nvPr/>
                </p:nvGrpSpPr>
                <p:grpSpPr bwMode="auto">
                  <a:xfrm>
                    <a:off x="412" y="1904"/>
                    <a:ext cx="296" cy="106"/>
                    <a:chOff x="412" y="1904"/>
                    <a:chExt cx="296" cy="106"/>
                  </a:xfrm>
                </p:grpSpPr>
                <p:sp>
                  <p:nvSpPr>
                    <p:cNvPr id="868" name="Freeform 450">
                      <a:extLst>
                        <a:ext uri="{FF2B5EF4-FFF2-40B4-BE49-F238E27FC236}">
                          <a16:creationId xmlns:a16="http://schemas.microsoft.com/office/drawing/2014/main" id="{F7305686-2E56-40DA-9A17-C7658D4FB178}"/>
                        </a:ext>
                      </a:extLst>
                    </p:cNvPr>
                    <p:cNvSpPr>
                      <a:spLocks/>
                    </p:cNvSpPr>
                    <p:nvPr/>
                  </p:nvSpPr>
                  <p:spPr bwMode="auto">
                    <a:xfrm>
                      <a:off x="412" y="1904"/>
                      <a:ext cx="170" cy="106"/>
                    </a:xfrm>
                    <a:custGeom>
                      <a:avLst/>
                      <a:gdLst>
                        <a:gd name="T0" fmla="*/ 848 w 848"/>
                        <a:gd name="T1" fmla="*/ 162 h 530"/>
                        <a:gd name="T2" fmla="*/ 848 w 848"/>
                        <a:gd name="T3" fmla="*/ 530 h 530"/>
                        <a:gd name="T4" fmla="*/ 0 w 848"/>
                        <a:gd name="T5" fmla="*/ 258 h 530"/>
                        <a:gd name="T6" fmla="*/ 0 w 848"/>
                        <a:gd name="T7" fmla="*/ 0 h 530"/>
                        <a:gd name="T8" fmla="*/ 848 w 848"/>
                        <a:gd name="T9" fmla="*/ 162 h 530"/>
                      </a:gdLst>
                      <a:ahLst/>
                      <a:cxnLst>
                        <a:cxn ang="0">
                          <a:pos x="T0" y="T1"/>
                        </a:cxn>
                        <a:cxn ang="0">
                          <a:pos x="T2" y="T3"/>
                        </a:cxn>
                        <a:cxn ang="0">
                          <a:pos x="T4" y="T5"/>
                        </a:cxn>
                        <a:cxn ang="0">
                          <a:pos x="T6" y="T7"/>
                        </a:cxn>
                        <a:cxn ang="0">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headEnd/>
                      <a:tailEnd/>
                    </a:ln>
                  </p:spPr>
                  <p:txBody>
                    <a:bodyPr/>
                    <a:lstStyle/>
                    <a:p>
                      <a:endParaRPr lang="zh-CN" altLang="en-US" sz="900">
                        <a:solidFill>
                          <a:srgbClr val="0836BF"/>
                        </a:solidFill>
                      </a:endParaRPr>
                    </a:p>
                  </p:txBody>
                </p:sp>
                <p:sp>
                  <p:nvSpPr>
                    <p:cNvPr id="869" name="Freeform 451">
                      <a:extLst>
                        <a:ext uri="{FF2B5EF4-FFF2-40B4-BE49-F238E27FC236}">
                          <a16:creationId xmlns:a16="http://schemas.microsoft.com/office/drawing/2014/main" id="{90C45002-C71A-4594-82E5-1B3BBDD3D2DB}"/>
                        </a:ext>
                      </a:extLst>
                    </p:cNvPr>
                    <p:cNvSpPr>
                      <a:spLocks/>
                    </p:cNvSpPr>
                    <p:nvPr/>
                  </p:nvSpPr>
                  <p:spPr bwMode="auto">
                    <a:xfrm>
                      <a:off x="582" y="1929"/>
                      <a:ext cx="126" cy="81"/>
                    </a:xfrm>
                    <a:custGeom>
                      <a:avLst/>
                      <a:gdLst>
                        <a:gd name="T0" fmla="*/ 0 w 631"/>
                        <a:gd name="T1" fmla="*/ 36 h 404"/>
                        <a:gd name="T2" fmla="*/ 0 w 631"/>
                        <a:gd name="T3" fmla="*/ 404 h 404"/>
                        <a:gd name="T4" fmla="*/ 631 w 631"/>
                        <a:gd name="T5" fmla="*/ 312 h 404"/>
                        <a:gd name="T6" fmla="*/ 631 w 631"/>
                        <a:gd name="T7" fmla="*/ 0 h 404"/>
                        <a:gd name="T8" fmla="*/ 0 w 631"/>
                        <a:gd name="T9" fmla="*/ 36 h 404"/>
                      </a:gdLst>
                      <a:ahLst/>
                      <a:cxnLst>
                        <a:cxn ang="0">
                          <a:pos x="T0" y="T1"/>
                        </a:cxn>
                        <a:cxn ang="0">
                          <a:pos x="T2" y="T3"/>
                        </a:cxn>
                        <a:cxn ang="0">
                          <a:pos x="T4" y="T5"/>
                        </a:cxn>
                        <a:cxn ang="0">
                          <a:pos x="T6" y="T7"/>
                        </a:cxn>
                        <a:cxn ang="0">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headEnd/>
                      <a:tailEnd/>
                    </a:ln>
                  </p:spPr>
                  <p:txBody>
                    <a:bodyPr/>
                    <a:lstStyle/>
                    <a:p>
                      <a:endParaRPr lang="zh-CN" altLang="en-US" sz="900">
                        <a:solidFill>
                          <a:srgbClr val="0836BF"/>
                        </a:solidFill>
                      </a:endParaRPr>
                    </a:p>
                  </p:txBody>
                </p:sp>
                <p:sp>
                  <p:nvSpPr>
                    <p:cNvPr id="870" name="Freeform 452">
                      <a:extLst>
                        <a:ext uri="{FF2B5EF4-FFF2-40B4-BE49-F238E27FC236}">
                          <a16:creationId xmlns:a16="http://schemas.microsoft.com/office/drawing/2014/main" id="{366D7F87-8E98-45E5-BC86-12473FB692C3}"/>
                        </a:ext>
                      </a:extLst>
                    </p:cNvPr>
                    <p:cNvSpPr>
                      <a:spLocks/>
                    </p:cNvSpPr>
                    <p:nvPr/>
                  </p:nvSpPr>
                  <p:spPr bwMode="auto">
                    <a:xfrm>
                      <a:off x="412" y="1904"/>
                      <a:ext cx="296" cy="32"/>
                    </a:xfrm>
                    <a:custGeom>
                      <a:avLst/>
                      <a:gdLst>
                        <a:gd name="T0" fmla="*/ 1479 w 1479"/>
                        <a:gd name="T1" fmla="*/ 126 h 162"/>
                        <a:gd name="T2" fmla="*/ 842 w 1479"/>
                        <a:gd name="T3" fmla="*/ 162 h 162"/>
                        <a:gd name="T4" fmla="*/ 0 w 1479"/>
                        <a:gd name="T5" fmla="*/ 0 h 162"/>
                        <a:gd name="T6" fmla="*/ 619 w 1479"/>
                        <a:gd name="T7" fmla="*/ 0 h 162"/>
                        <a:gd name="T8" fmla="*/ 1479 w 1479"/>
                        <a:gd name="T9" fmla="*/ 126 h 162"/>
                      </a:gdLst>
                      <a:ahLst/>
                      <a:cxnLst>
                        <a:cxn ang="0">
                          <a:pos x="T0" y="T1"/>
                        </a:cxn>
                        <a:cxn ang="0">
                          <a:pos x="T2" y="T3"/>
                        </a:cxn>
                        <a:cxn ang="0">
                          <a:pos x="T4" y="T5"/>
                        </a:cxn>
                        <a:cxn ang="0">
                          <a:pos x="T6" y="T7"/>
                        </a:cxn>
                        <a:cxn ang="0">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headEnd/>
                      <a:tailEnd/>
                    </a:ln>
                  </p:spPr>
                  <p:txBody>
                    <a:bodyPr/>
                    <a:lstStyle/>
                    <a:p>
                      <a:endParaRPr lang="zh-CN" altLang="en-US" sz="900">
                        <a:solidFill>
                          <a:srgbClr val="0836BF"/>
                        </a:solidFill>
                      </a:endParaRPr>
                    </a:p>
                  </p:txBody>
                </p:sp>
              </p:grpSp>
              <p:sp>
                <p:nvSpPr>
                  <p:cNvPr id="863" name="Freeform 453">
                    <a:extLst>
                      <a:ext uri="{FF2B5EF4-FFF2-40B4-BE49-F238E27FC236}">
                        <a16:creationId xmlns:a16="http://schemas.microsoft.com/office/drawing/2014/main" id="{5A8A4A2F-1B49-4411-9F02-28EA3CBA19D5}"/>
                      </a:ext>
                    </a:extLst>
                  </p:cNvPr>
                  <p:cNvSpPr>
                    <a:spLocks/>
                  </p:cNvSpPr>
                  <p:nvPr/>
                </p:nvSpPr>
                <p:spPr bwMode="auto">
                  <a:xfrm>
                    <a:off x="504" y="1895"/>
                    <a:ext cx="108" cy="30"/>
                  </a:xfrm>
                  <a:custGeom>
                    <a:avLst/>
                    <a:gdLst>
                      <a:gd name="T0" fmla="*/ 538 w 538"/>
                      <a:gd name="T1" fmla="*/ 86 h 151"/>
                      <a:gd name="T2" fmla="*/ 538 w 538"/>
                      <a:gd name="T3" fmla="*/ 135 h 151"/>
                      <a:gd name="T4" fmla="*/ 287 w 538"/>
                      <a:gd name="T5" fmla="*/ 151 h 151"/>
                      <a:gd name="T6" fmla="*/ 0 w 538"/>
                      <a:gd name="T7" fmla="*/ 97 h 151"/>
                      <a:gd name="T8" fmla="*/ 0 w 538"/>
                      <a:gd name="T9" fmla="*/ 0 h 151"/>
                      <a:gd name="T10" fmla="*/ 538 w 538"/>
                      <a:gd name="T11" fmla="*/ 86 h 151"/>
                    </a:gdLst>
                    <a:ahLst/>
                    <a:cxnLst>
                      <a:cxn ang="0">
                        <a:pos x="T0" y="T1"/>
                      </a:cxn>
                      <a:cxn ang="0">
                        <a:pos x="T2" y="T3"/>
                      </a:cxn>
                      <a:cxn ang="0">
                        <a:pos x="T4" y="T5"/>
                      </a:cxn>
                      <a:cxn ang="0">
                        <a:pos x="T6" y="T7"/>
                      </a:cxn>
                      <a:cxn ang="0">
                        <a:pos x="T8" y="T9"/>
                      </a:cxn>
                      <a:cxn ang="0">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headEnd/>
                    <a:tailEnd/>
                  </a:ln>
                </p:spPr>
                <p:txBody>
                  <a:bodyPr/>
                  <a:lstStyle/>
                  <a:p>
                    <a:endParaRPr lang="zh-CN" altLang="en-US" sz="900">
                      <a:solidFill>
                        <a:srgbClr val="0836BF"/>
                      </a:solidFill>
                    </a:endParaRPr>
                  </a:p>
                </p:txBody>
              </p:sp>
              <p:grpSp>
                <p:nvGrpSpPr>
                  <p:cNvPr id="864" name="Group 454">
                    <a:extLst>
                      <a:ext uri="{FF2B5EF4-FFF2-40B4-BE49-F238E27FC236}">
                        <a16:creationId xmlns:a16="http://schemas.microsoft.com/office/drawing/2014/main" id="{BC1A22F1-2E28-4375-836B-6C24FBA9BB1D}"/>
                      </a:ext>
                    </a:extLst>
                  </p:cNvPr>
                  <p:cNvGrpSpPr>
                    <a:grpSpLocks/>
                  </p:cNvGrpSpPr>
                  <p:nvPr/>
                </p:nvGrpSpPr>
                <p:grpSpPr bwMode="auto">
                  <a:xfrm>
                    <a:off x="446" y="1767"/>
                    <a:ext cx="239" cy="151"/>
                    <a:chOff x="446" y="1767"/>
                    <a:chExt cx="239" cy="151"/>
                  </a:xfrm>
                </p:grpSpPr>
                <p:sp>
                  <p:nvSpPr>
                    <p:cNvPr id="865" name="Freeform 455">
                      <a:extLst>
                        <a:ext uri="{FF2B5EF4-FFF2-40B4-BE49-F238E27FC236}">
                          <a16:creationId xmlns:a16="http://schemas.microsoft.com/office/drawing/2014/main" id="{8DE4FD62-8DBD-4F7A-98AA-08E2539ACB4D}"/>
                        </a:ext>
                      </a:extLst>
                    </p:cNvPr>
                    <p:cNvSpPr>
                      <a:spLocks/>
                    </p:cNvSpPr>
                    <p:nvPr/>
                  </p:nvSpPr>
                  <p:spPr bwMode="auto">
                    <a:xfrm>
                      <a:off x="446" y="1767"/>
                      <a:ext cx="137" cy="148"/>
                    </a:xfrm>
                    <a:custGeom>
                      <a:avLst/>
                      <a:gdLst>
                        <a:gd name="T0" fmla="*/ 589 w 686"/>
                        <a:gd name="T1" fmla="*/ 740 h 740"/>
                        <a:gd name="T2" fmla="*/ 686 w 686"/>
                        <a:gd name="T3" fmla="*/ 24 h 740"/>
                        <a:gd name="T4" fmla="*/ 95 w 686"/>
                        <a:gd name="T5" fmla="*/ 0 h 740"/>
                        <a:gd name="T6" fmla="*/ 0 w 686"/>
                        <a:gd name="T7" fmla="*/ 638 h 740"/>
                        <a:gd name="T8" fmla="*/ 589 w 686"/>
                        <a:gd name="T9" fmla="*/ 740 h 740"/>
                      </a:gdLst>
                      <a:ahLst/>
                      <a:cxnLst>
                        <a:cxn ang="0">
                          <a:pos x="T0" y="T1"/>
                        </a:cxn>
                        <a:cxn ang="0">
                          <a:pos x="T2" y="T3"/>
                        </a:cxn>
                        <a:cxn ang="0">
                          <a:pos x="T4" y="T5"/>
                        </a:cxn>
                        <a:cxn ang="0">
                          <a:pos x="T6" y="T7"/>
                        </a:cxn>
                        <a:cxn ang="0">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headEnd/>
                      <a:tailEnd/>
                    </a:ln>
                  </p:spPr>
                  <p:txBody>
                    <a:bodyPr/>
                    <a:lstStyle/>
                    <a:p>
                      <a:endParaRPr lang="zh-CN" altLang="en-US" sz="900">
                        <a:solidFill>
                          <a:srgbClr val="0836BF"/>
                        </a:solidFill>
                      </a:endParaRPr>
                    </a:p>
                  </p:txBody>
                </p:sp>
                <p:sp>
                  <p:nvSpPr>
                    <p:cNvPr id="866" name="Freeform 456">
                      <a:extLst>
                        <a:ext uri="{FF2B5EF4-FFF2-40B4-BE49-F238E27FC236}">
                          <a16:creationId xmlns:a16="http://schemas.microsoft.com/office/drawing/2014/main" id="{F5171FD6-37A5-4D53-B3E5-234E1A141565}"/>
                        </a:ext>
                      </a:extLst>
                    </p:cNvPr>
                    <p:cNvSpPr>
                      <a:spLocks/>
                    </p:cNvSpPr>
                    <p:nvPr/>
                  </p:nvSpPr>
                  <p:spPr bwMode="auto">
                    <a:xfrm>
                      <a:off x="564" y="1771"/>
                      <a:ext cx="121" cy="147"/>
                    </a:xfrm>
                    <a:custGeom>
                      <a:avLst/>
                      <a:gdLst>
                        <a:gd name="T0" fmla="*/ 97 w 608"/>
                        <a:gd name="T1" fmla="*/ 0 h 735"/>
                        <a:gd name="T2" fmla="*/ 608 w 608"/>
                        <a:gd name="T3" fmla="*/ 163 h 735"/>
                        <a:gd name="T4" fmla="*/ 536 w 608"/>
                        <a:gd name="T5" fmla="*/ 735 h 735"/>
                        <a:gd name="T6" fmla="*/ 0 w 608"/>
                        <a:gd name="T7" fmla="*/ 717 h 735"/>
                        <a:gd name="T8" fmla="*/ 97 w 608"/>
                        <a:gd name="T9" fmla="*/ 0 h 735"/>
                      </a:gdLst>
                      <a:ahLst/>
                      <a:cxnLst>
                        <a:cxn ang="0">
                          <a:pos x="T0" y="T1"/>
                        </a:cxn>
                        <a:cxn ang="0">
                          <a:pos x="T2" y="T3"/>
                        </a:cxn>
                        <a:cxn ang="0">
                          <a:pos x="T4" y="T5"/>
                        </a:cxn>
                        <a:cxn ang="0">
                          <a:pos x="T6" y="T7"/>
                        </a:cxn>
                        <a:cxn ang="0">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headEnd/>
                      <a:tailEnd/>
                    </a:ln>
                  </p:spPr>
                  <p:txBody>
                    <a:bodyPr/>
                    <a:lstStyle/>
                    <a:p>
                      <a:endParaRPr lang="zh-CN" altLang="en-US" sz="900">
                        <a:solidFill>
                          <a:srgbClr val="0836BF"/>
                        </a:solidFill>
                      </a:endParaRPr>
                    </a:p>
                  </p:txBody>
                </p:sp>
                <p:sp>
                  <p:nvSpPr>
                    <p:cNvPr id="867" name="Freeform 457">
                      <a:extLst>
                        <a:ext uri="{FF2B5EF4-FFF2-40B4-BE49-F238E27FC236}">
                          <a16:creationId xmlns:a16="http://schemas.microsoft.com/office/drawing/2014/main" id="{C8D09C94-D553-4166-8646-C5796A1721FC}"/>
                        </a:ext>
                      </a:extLst>
                    </p:cNvPr>
                    <p:cNvSpPr>
                      <a:spLocks/>
                    </p:cNvSpPr>
                    <p:nvPr/>
                  </p:nvSpPr>
                  <p:spPr bwMode="auto">
                    <a:xfrm>
                      <a:off x="462" y="1781"/>
                      <a:ext cx="98" cy="112"/>
                    </a:xfrm>
                    <a:custGeom>
                      <a:avLst/>
                      <a:gdLst>
                        <a:gd name="T0" fmla="*/ 493 w 493"/>
                        <a:gd name="T1" fmla="*/ 25 h 557"/>
                        <a:gd name="T2" fmla="*/ 423 w 493"/>
                        <a:gd name="T3" fmla="*/ 557 h 557"/>
                        <a:gd name="T4" fmla="*/ 0 w 493"/>
                        <a:gd name="T5" fmla="*/ 494 h 557"/>
                        <a:gd name="T6" fmla="*/ 73 w 493"/>
                        <a:gd name="T7" fmla="*/ 0 h 557"/>
                        <a:gd name="T8" fmla="*/ 493 w 493"/>
                        <a:gd name="T9" fmla="*/ 25 h 557"/>
                      </a:gdLst>
                      <a:ahLst/>
                      <a:cxnLst>
                        <a:cxn ang="0">
                          <a:pos x="T0" y="T1"/>
                        </a:cxn>
                        <a:cxn ang="0">
                          <a:pos x="T2" y="T3"/>
                        </a:cxn>
                        <a:cxn ang="0">
                          <a:pos x="T4" y="T5"/>
                        </a:cxn>
                        <a:cxn ang="0">
                          <a:pos x="T6" y="T7"/>
                        </a:cxn>
                        <a:cxn ang="0">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headEnd/>
                      <a:tailEnd/>
                    </a:ln>
                  </p:spPr>
                  <p:txBody>
                    <a:bodyPr/>
                    <a:lstStyle/>
                    <a:p>
                      <a:endParaRPr lang="zh-CN" altLang="en-US" sz="900">
                        <a:solidFill>
                          <a:srgbClr val="0836BF"/>
                        </a:solidFill>
                      </a:endParaRPr>
                    </a:p>
                  </p:txBody>
                </p:sp>
              </p:grpSp>
            </p:grpSp>
            <p:grpSp>
              <p:nvGrpSpPr>
                <p:cNvPr id="854" name="Group 458">
                  <a:extLst>
                    <a:ext uri="{FF2B5EF4-FFF2-40B4-BE49-F238E27FC236}">
                      <a16:creationId xmlns:a16="http://schemas.microsoft.com/office/drawing/2014/main" id="{042E8057-4F66-4265-A3B6-F4EEBEC1496A}"/>
                    </a:ext>
                  </a:extLst>
                </p:cNvPr>
                <p:cNvGrpSpPr>
                  <a:grpSpLocks/>
                </p:cNvGrpSpPr>
                <p:nvPr/>
              </p:nvGrpSpPr>
              <p:grpSpPr bwMode="auto">
                <a:xfrm>
                  <a:off x="424" y="1915"/>
                  <a:ext cx="97" cy="69"/>
                  <a:chOff x="424" y="1915"/>
                  <a:chExt cx="97" cy="69"/>
                </a:xfrm>
              </p:grpSpPr>
              <p:sp>
                <p:nvSpPr>
                  <p:cNvPr id="855" name="Freeform 459">
                    <a:extLst>
                      <a:ext uri="{FF2B5EF4-FFF2-40B4-BE49-F238E27FC236}">
                        <a16:creationId xmlns:a16="http://schemas.microsoft.com/office/drawing/2014/main" id="{291C35CE-8F1F-46FC-A364-47EAA8511ADC}"/>
                      </a:ext>
                    </a:extLst>
                  </p:cNvPr>
                  <p:cNvSpPr>
                    <a:spLocks/>
                  </p:cNvSpPr>
                  <p:nvPr/>
                </p:nvSpPr>
                <p:spPr bwMode="auto">
                  <a:xfrm>
                    <a:off x="424" y="1915"/>
                    <a:ext cx="97" cy="69"/>
                  </a:xfrm>
                  <a:custGeom>
                    <a:avLst/>
                    <a:gdLst>
                      <a:gd name="T0" fmla="*/ 0 w 483"/>
                      <a:gd name="T1" fmla="*/ 0 h 346"/>
                      <a:gd name="T2" fmla="*/ 483 w 483"/>
                      <a:gd name="T3" fmla="*/ 104 h 346"/>
                      <a:gd name="T4" fmla="*/ 483 w 483"/>
                      <a:gd name="T5" fmla="*/ 346 h 346"/>
                      <a:gd name="T6" fmla="*/ 0 w 483"/>
                      <a:gd name="T7" fmla="*/ 195 h 346"/>
                      <a:gd name="T8" fmla="*/ 0 w 483"/>
                      <a:gd name="T9" fmla="*/ 0 h 346"/>
                    </a:gdLst>
                    <a:ahLst/>
                    <a:cxnLst>
                      <a:cxn ang="0">
                        <a:pos x="T0" y="T1"/>
                      </a:cxn>
                      <a:cxn ang="0">
                        <a:pos x="T2" y="T3"/>
                      </a:cxn>
                      <a:cxn ang="0">
                        <a:pos x="T4" y="T5"/>
                      </a:cxn>
                      <a:cxn ang="0">
                        <a:pos x="T6" y="T7"/>
                      </a:cxn>
                      <a:cxn ang="0">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headEnd/>
                    <a:tailEnd/>
                  </a:ln>
                </p:spPr>
                <p:txBody>
                  <a:bodyPr/>
                  <a:lstStyle/>
                  <a:p>
                    <a:endParaRPr lang="zh-CN" altLang="en-US" sz="900">
                      <a:solidFill>
                        <a:srgbClr val="0836BF"/>
                      </a:solidFill>
                    </a:endParaRPr>
                  </a:p>
                </p:txBody>
              </p:sp>
              <p:sp>
                <p:nvSpPr>
                  <p:cNvPr id="856" name="Line 460">
                    <a:extLst>
                      <a:ext uri="{FF2B5EF4-FFF2-40B4-BE49-F238E27FC236}">
                        <a16:creationId xmlns:a16="http://schemas.microsoft.com/office/drawing/2014/main" id="{6C167148-72C8-4474-89A7-E12C50302921}"/>
                      </a:ext>
                    </a:extLst>
                  </p:cNvPr>
                  <p:cNvSpPr>
                    <a:spLocks noChangeShapeType="1"/>
                  </p:cNvSpPr>
                  <p:nvPr/>
                </p:nvSpPr>
                <p:spPr bwMode="auto">
                  <a:xfrm flipH="1" flipV="1">
                    <a:off x="433" y="1933"/>
                    <a:ext cx="26" cy="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57" name="Line 461">
                    <a:extLst>
                      <a:ext uri="{FF2B5EF4-FFF2-40B4-BE49-F238E27FC236}">
                        <a16:creationId xmlns:a16="http://schemas.microsoft.com/office/drawing/2014/main" id="{01C300A8-2E2F-4A2A-9554-6D68E16C874B}"/>
                      </a:ext>
                    </a:extLst>
                  </p:cNvPr>
                  <p:cNvSpPr>
                    <a:spLocks noChangeShapeType="1"/>
                  </p:cNvSpPr>
                  <p:nvPr/>
                </p:nvSpPr>
                <p:spPr bwMode="auto">
                  <a:xfrm>
                    <a:off x="472" y="1941"/>
                    <a:ext cx="34" cy="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58" name="Line 462">
                    <a:extLst>
                      <a:ext uri="{FF2B5EF4-FFF2-40B4-BE49-F238E27FC236}">
                        <a16:creationId xmlns:a16="http://schemas.microsoft.com/office/drawing/2014/main" id="{3891450E-9AE0-48E6-8C5B-94FF5E4A96F4}"/>
                      </a:ext>
                    </a:extLst>
                  </p:cNvPr>
                  <p:cNvSpPr>
                    <a:spLocks noChangeShapeType="1"/>
                  </p:cNvSpPr>
                  <p:nvPr/>
                </p:nvSpPr>
                <p:spPr bwMode="auto">
                  <a:xfrm>
                    <a:off x="465" y="1924"/>
                    <a:ext cx="1" cy="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59" name="Line 463">
                    <a:extLst>
                      <a:ext uri="{FF2B5EF4-FFF2-40B4-BE49-F238E27FC236}">
                        <a16:creationId xmlns:a16="http://schemas.microsoft.com/office/drawing/2014/main" id="{58BD5282-2D73-4B44-B458-F260AA68278B}"/>
                      </a:ext>
                    </a:extLst>
                  </p:cNvPr>
                  <p:cNvSpPr>
                    <a:spLocks noChangeShapeType="1"/>
                  </p:cNvSpPr>
                  <p:nvPr/>
                </p:nvSpPr>
                <p:spPr bwMode="auto">
                  <a:xfrm>
                    <a:off x="511" y="1934"/>
                    <a:ext cx="1" cy="4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60" name="Line 464">
                    <a:extLst>
                      <a:ext uri="{FF2B5EF4-FFF2-40B4-BE49-F238E27FC236}">
                        <a16:creationId xmlns:a16="http://schemas.microsoft.com/office/drawing/2014/main" id="{FC3D877F-9119-42CA-A7FA-98B76C747419}"/>
                      </a:ext>
                    </a:extLst>
                  </p:cNvPr>
                  <p:cNvSpPr>
                    <a:spLocks noChangeShapeType="1"/>
                  </p:cNvSpPr>
                  <p:nvPr/>
                </p:nvSpPr>
                <p:spPr bwMode="auto">
                  <a:xfrm>
                    <a:off x="425" y="1933"/>
                    <a:ext cx="88"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61" name="Line 465">
                    <a:extLst>
                      <a:ext uri="{FF2B5EF4-FFF2-40B4-BE49-F238E27FC236}">
                        <a16:creationId xmlns:a16="http://schemas.microsoft.com/office/drawing/2014/main" id="{55D36E80-3162-4565-A357-83ABD89ADCBC}"/>
                      </a:ext>
                    </a:extLst>
                  </p:cNvPr>
                  <p:cNvSpPr>
                    <a:spLocks noChangeShapeType="1"/>
                  </p:cNvSpPr>
                  <p:nvPr/>
                </p:nvSpPr>
                <p:spPr bwMode="auto">
                  <a:xfrm flipH="1" flipV="1">
                    <a:off x="424" y="1926"/>
                    <a:ext cx="89" cy="2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grpSp>
          </p:grpSp>
          <p:grpSp>
            <p:nvGrpSpPr>
              <p:cNvPr id="821" name="Group 466">
                <a:extLst>
                  <a:ext uri="{FF2B5EF4-FFF2-40B4-BE49-F238E27FC236}">
                    <a16:creationId xmlns:a16="http://schemas.microsoft.com/office/drawing/2014/main" id="{EB9AB663-992F-465B-822E-B727FD174FCA}"/>
                  </a:ext>
                </a:extLst>
              </p:cNvPr>
              <p:cNvGrpSpPr>
                <a:grpSpLocks/>
              </p:cNvGrpSpPr>
              <p:nvPr/>
            </p:nvGrpSpPr>
            <p:grpSpPr bwMode="auto">
              <a:xfrm>
                <a:off x="325" y="1917"/>
                <a:ext cx="231" cy="118"/>
                <a:chOff x="325" y="1917"/>
                <a:chExt cx="231" cy="118"/>
              </a:xfrm>
            </p:grpSpPr>
            <p:grpSp>
              <p:nvGrpSpPr>
                <p:cNvPr id="822" name="Group 467">
                  <a:extLst>
                    <a:ext uri="{FF2B5EF4-FFF2-40B4-BE49-F238E27FC236}">
                      <a16:creationId xmlns:a16="http://schemas.microsoft.com/office/drawing/2014/main" id="{2CFEBA82-1AB9-4E2F-A17F-271833EF7854}"/>
                    </a:ext>
                  </a:extLst>
                </p:cNvPr>
                <p:cNvGrpSpPr>
                  <a:grpSpLocks/>
                </p:cNvGrpSpPr>
                <p:nvPr/>
              </p:nvGrpSpPr>
              <p:grpSpPr bwMode="auto">
                <a:xfrm>
                  <a:off x="504" y="1981"/>
                  <a:ext cx="37" cy="28"/>
                  <a:chOff x="504" y="1981"/>
                  <a:chExt cx="37" cy="28"/>
                </a:xfrm>
              </p:grpSpPr>
              <p:sp>
                <p:nvSpPr>
                  <p:cNvPr id="851" name="Freeform 468">
                    <a:extLst>
                      <a:ext uri="{FF2B5EF4-FFF2-40B4-BE49-F238E27FC236}">
                        <a16:creationId xmlns:a16="http://schemas.microsoft.com/office/drawing/2014/main" id="{F9B34A3E-662E-4D2A-8AC6-DB4E5B8D665C}"/>
                      </a:ext>
                    </a:extLst>
                  </p:cNvPr>
                  <p:cNvSpPr>
                    <a:spLocks/>
                  </p:cNvSpPr>
                  <p:nvPr/>
                </p:nvSpPr>
                <p:spPr bwMode="auto">
                  <a:xfrm>
                    <a:off x="531" y="1981"/>
                    <a:ext cx="10" cy="28"/>
                  </a:xfrm>
                  <a:custGeom>
                    <a:avLst/>
                    <a:gdLst>
                      <a:gd name="T0" fmla="*/ 37 w 53"/>
                      <a:gd name="T1" fmla="*/ 0 h 140"/>
                      <a:gd name="T2" fmla="*/ 53 w 53"/>
                      <a:gd name="T3" fmla="*/ 131 h 140"/>
                      <a:gd name="T4" fmla="*/ 14 w 53"/>
                      <a:gd name="T5" fmla="*/ 140 h 140"/>
                      <a:gd name="T6" fmla="*/ 0 w 53"/>
                      <a:gd name="T7" fmla="*/ 6 h 140"/>
                      <a:gd name="T8" fmla="*/ 37 w 53"/>
                      <a:gd name="T9" fmla="*/ 0 h 140"/>
                    </a:gdLst>
                    <a:ahLst/>
                    <a:cxnLst>
                      <a:cxn ang="0">
                        <a:pos x="T0" y="T1"/>
                      </a:cxn>
                      <a:cxn ang="0">
                        <a:pos x="T2" y="T3"/>
                      </a:cxn>
                      <a:cxn ang="0">
                        <a:pos x="T4" y="T5"/>
                      </a:cxn>
                      <a:cxn ang="0">
                        <a:pos x="T6" y="T7"/>
                      </a:cxn>
                      <a:cxn ang="0">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headEnd/>
                    <a:tailEnd/>
                  </a:ln>
                </p:spPr>
                <p:txBody>
                  <a:bodyPr/>
                  <a:lstStyle/>
                  <a:p>
                    <a:endParaRPr lang="zh-CN" altLang="en-US" sz="900">
                      <a:solidFill>
                        <a:srgbClr val="0836BF"/>
                      </a:solidFill>
                    </a:endParaRPr>
                  </a:p>
                </p:txBody>
              </p:sp>
              <p:sp>
                <p:nvSpPr>
                  <p:cNvPr id="852" name="Freeform 469">
                    <a:extLst>
                      <a:ext uri="{FF2B5EF4-FFF2-40B4-BE49-F238E27FC236}">
                        <a16:creationId xmlns:a16="http://schemas.microsoft.com/office/drawing/2014/main" id="{200C75AC-564F-4130-B4C0-EEB562D68346}"/>
                      </a:ext>
                    </a:extLst>
                  </p:cNvPr>
                  <p:cNvSpPr>
                    <a:spLocks/>
                  </p:cNvSpPr>
                  <p:nvPr/>
                </p:nvSpPr>
                <p:spPr bwMode="auto">
                  <a:xfrm>
                    <a:off x="504" y="1985"/>
                    <a:ext cx="29" cy="24"/>
                  </a:xfrm>
                  <a:custGeom>
                    <a:avLst/>
                    <a:gdLst>
                      <a:gd name="T0" fmla="*/ 136 w 148"/>
                      <a:gd name="T1" fmla="*/ 5 h 122"/>
                      <a:gd name="T2" fmla="*/ 148 w 148"/>
                      <a:gd name="T3" fmla="*/ 122 h 122"/>
                      <a:gd name="T4" fmla="*/ 0 w 148"/>
                      <a:gd name="T5" fmla="*/ 61 h 122"/>
                      <a:gd name="T6" fmla="*/ 58 w 148"/>
                      <a:gd name="T7" fmla="*/ 43 h 122"/>
                      <a:gd name="T8" fmla="*/ 111 w 148"/>
                      <a:gd name="T9" fmla="*/ 70 h 122"/>
                      <a:gd name="T10" fmla="*/ 94 w 148"/>
                      <a:gd name="T11" fmla="*/ 0 h 122"/>
                      <a:gd name="T12" fmla="*/ 136 w 148"/>
                      <a:gd name="T13" fmla="*/ 5 h 122"/>
                    </a:gdLst>
                    <a:ahLst/>
                    <a:cxnLst>
                      <a:cxn ang="0">
                        <a:pos x="T0" y="T1"/>
                      </a:cxn>
                      <a:cxn ang="0">
                        <a:pos x="T2" y="T3"/>
                      </a:cxn>
                      <a:cxn ang="0">
                        <a:pos x="T4" y="T5"/>
                      </a:cxn>
                      <a:cxn ang="0">
                        <a:pos x="T6" y="T7"/>
                      </a:cxn>
                      <a:cxn ang="0">
                        <a:pos x="T8" y="T9"/>
                      </a:cxn>
                      <a:cxn ang="0">
                        <a:pos x="T10" y="T11"/>
                      </a:cxn>
                      <a:cxn ang="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headEnd/>
                    <a:tailEnd/>
                  </a:ln>
                </p:spPr>
                <p:txBody>
                  <a:bodyPr/>
                  <a:lstStyle/>
                  <a:p>
                    <a:endParaRPr lang="zh-CN" altLang="en-US" sz="900">
                      <a:solidFill>
                        <a:srgbClr val="0836BF"/>
                      </a:solidFill>
                    </a:endParaRPr>
                  </a:p>
                </p:txBody>
              </p:sp>
            </p:grpSp>
            <p:grpSp>
              <p:nvGrpSpPr>
                <p:cNvPr id="823" name="Group 470">
                  <a:extLst>
                    <a:ext uri="{FF2B5EF4-FFF2-40B4-BE49-F238E27FC236}">
                      <a16:creationId xmlns:a16="http://schemas.microsoft.com/office/drawing/2014/main" id="{A4E73BD2-37E0-4218-8107-CF4D5D9702C4}"/>
                    </a:ext>
                  </a:extLst>
                </p:cNvPr>
                <p:cNvGrpSpPr>
                  <a:grpSpLocks/>
                </p:cNvGrpSpPr>
                <p:nvPr/>
              </p:nvGrpSpPr>
              <p:grpSpPr bwMode="auto">
                <a:xfrm>
                  <a:off x="325" y="1917"/>
                  <a:ext cx="231" cy="118"/>
                  <a:chOff x="325" y="1917"/>
                  <a:chExt cx="231" cy="118"/>
                </a:xfrm>
              </p:grpSpPr>
              <p:sp>
                <p:nvSpPr>
                  <p:cNvPr id="824" name="Freeform 471">
                    <a:extLst>
                      <a:ext uri="{FF2B5EF4-FFF2-40B4-BE49-F238E27FC236}">
                        <a16:creationId xmlns:a16="http://schemas.microsoft.com/office/drawing/2014/main" id="{D0FA17D3-F616-4923-BF53-20CDBF765464}"/>
                      </a:ext>
                    </a:extLst>
                  </p:cNvPr>
                  <p:cNvSpPr>
                    <a:spLocks/>
                  </p:cNvSpPr>
                  <p:nvPr/>
                </p:nvSpPr>
                <p:spPr bwMode="auto">
                  <a:xfrm>
                    <a:off x="326" y="1917"/>
                    <a:ext cx="226" cy="105"/>
                  </a:xfrm>
                  <a:custGeom>
                    <a:avLst/>
                    <a:gdLst>
                      <a:gd name="T0" fmla="*/ 1132 w 1132"/>
                      <a:gd name="T1" fmla="*/ 223 h 525"/>
                      <a:gd name="T2" fmla="*/ 589 w 1132"/>
                      <a:gd name="T3" fmla="*/ 525 h 525"/>
                      <a:gd name="T4" fmla="*/ 0 w 1132"/>
                      <a:gd name="T5" fmla="*/ 230 h 525"/>
                      <a:gd name="T6" fmla="*/ 452 w 1132"/>
                      <a:gd name="T7" fmla="*/ 0 h 525"/>
                      <a:gd name="T8" fmla="*/ 1132 w 1132"/>
                      <a:gd name="T9" fmla="*/ 223 h 525"/>
                    </a:gdLst>
                    <a:ahLst/>
                    <a:cxnLst>
                      <a:cxn ang="0">
                        <a:pos x="T0" y="T1"/>
                      </a:cxn>
                      <a:cxn ang="0">
                        <a:pos x="T2" y="T3"/>
                      </a:cxn>
                      <a:cxn ang="0">
                        <a:pos x="T4" y="T5"/>
                      </a:cxn>
                      <a:cxn ang="0">
                        <a:pos x="T6" y="T7"/>
                      </a:cxn>
                      <a:cxn ang="0">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headEnd/>
                    <a:tailEnd/>
                  </a:ln>
                </p:spPr>
                <p:txBody>
                  <a:bodyPr/>
                  <a:lstStyle/>
                  <a:p>
                    <a:endParaRPr lang="zh-CN" altLang="en-US" sz="900">
                      <a:solidFill>
                        <a:srgbClr val="0836BF"/>
                      </a:solidFill>
                    </a:endParaRPr>
                  </a:p>
                </p:txBody>
              </p:sp>
              <p:sp>
                <p:nvSpPr>
                  <p:cNvPr id="825" name="Freeform 472">
                    <a:extLst>
                      <a:ext uri="{FF2B5EF4-FFF2-40B4-BE49-F238E27FC236}">
                        <a16:creationId xmlns:a16="http://schemas.microsoft.com/office/drawing/2014/main" id="{56918E59-EFD9-4E8A-898E-4166D74590D7}"/>
                      </a:ext>
                    </a:extLst>
                  </p:cNvPr>
                  <p:cNvSpPr>
                    <a:spLocks/>
                  </p:cNvSpPr>
                  <p:nvPr/>
                </p:nvSpPr>
                <p:spPr bwMode="auto">
                  <a:xfrm>
                    <a:off x="443" y="1961"/>
                    <a:ext cx="113" cy="74"/>
                  </a:xfrm>
                  <a:custGeom>
                    <a:avLst/>
                    <a:gdLst>
                      <a:gd name="T0" fmla="*/ 547 w 566"/>
                      <a:gd name="T1" fmla="*/ 0 h 371"/>
                      <a:gd name="T2" fmla="*/ 0 w 566"/>
                      <a:gd name="T3" fmla="*/ 307 h 371"/>
                      <a:gd name="T4" fmla="*/ 16 w 566"/>
                      <a:gd name="T5" fmla="*/ 371 h 371"/>
                      <a:gd name="T6" fmla="*/ 566 w 566"/>
                      <a:gd name="T7" fmla="*/ 60 h 371"/>
                      <a:gd name="T8" fmla="*/ 547 w 566"/>
                      <a:gd name="T9" fmla="*/ 0 h 371"/>
                    </a:gdLst>
                    <a:ahLst/>
                    <a:cxnLst>
                      <a:cxn ang="0">
                        <a:pos x="T0" y="T1"/>
                      </a:cxn>
                      <a:cxn ang="0">
                        <a:pos x="T2" y="T3"/>
                      </a:cxn>
                      <a:cxn ang="0">
                        <a:pos x="T4" y="T5"/>
                      </a:cxn>
                      <a:cxn ang="0">
                        <a:pos x="T6" y="T7"/>
                      </a:cxn>
                      <a:cxn ang="0">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headEnd/>
                    <a:tailEnd/>
                  </a:ln>
                </p:spPr>
                <p:txBody>
                  <a:bodyPr/>
                  <a:lstStyle/>
                  <a:p>
                    <a:endParaRPr lang="zh-CN" altLang="en-US" sz="900">
                      <a:solidFill>
                        <a:srgbClr val="0836BF"/>
                      </a:solidFill>
                    </a:endParaRPr>
                  </a:p>
                </p:txBody>
              </p:sp>
              <p:sp>
                <p:nvSpPr>
                  <p:cNvPr id="826" name="Freeform 473">
                    <a:extLst>
                      <a:ext uri="{FF2B5EF4-FFF2-40B4-BE49-F238E27FC236}">
                        <a16:creationId xmlns:a16="http://schemas.microsoft.com/office/drawing/2014/main" id="{13F5BDA3-E2BE-4345-BB24-7A824162AFBB}"/>
                      </a:ext>
                    </a:extLst>
                  </p:cNvPr>
                  <p:cNvSpPr>
                    <a:spLocks/>
                  </p:cNvSpPr>
                  <p:nvPr/>
                </p:nvSpPr>
                <p:spPr bwMode="auto">
                  <a:xfrm>
                    <a:off x="325" y="1963"/>
                    <a:ext cx="121" cy="72"/>
                  </a:xfrm>
                  <a:custGeom>
                    <a:avLst/>
                    <a:gdLst>
                      <a:gd name="T0" fmla="*/ 605 w 605"/>
                      <a:gd name="T1" fmla="*/ 363 h 363"/>
                      <a:gd name="T2" fmla="*/ 587 w 605"/>
                      <a:gd name="T3" fmla="*/ 295 h 363"/>
                      <a:gd name="T4" fmla="*/ 0 w 605"/>
                      <a:gd name="T5" fmla="*/ 0 h 363"/>
                      <a:gd name="T6" fmla="*/ 21 w 605"/>
                      <a:gd name="T7" fmla="*/ 53 h 363"/>
                      <a:gd name="T8" fmla="*/ 605 w 605"/>
                      <a:gd name="T9" fmla="*/ 363 h 363"/>
                    </a:gdLst>
                    <a:ahLst/>
                    <a:cxnLst>
                      <a:cxn ang="0">
                        <a:pos x="T0" y="T1"/>
                      </a:cxn>
                      <a:cxn ang="0">
                        <a:pos x="T2" y="T3"/>
                      </a:cxn>
                      <a:cxn ang="0">
                        <a:pos x="T4" y="T5"/>
                      </a:cxn>
                      <a:cxn ang="0">
                        <a:pos x="T6" y="T7"/>
                      </a:cxn>
                      <a:cxn ang="0">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headEnd/>
                    <a:tailEnd/>
                  </a:ln>
                </p:spPr>
                <p:txBody>
                  <a:bodyPr/>
                  <a:lstStyle/>
                  <a:p>
                    <a:endParaRPr lang="zh-CN" altLang="en-US" sz="900">
                      <a:solidFill>
                        <a:srgbClr val="0836BF"/>
                      </a:solidFill>
                    </a:endParaRPr>
                  </a:p>
                </p:txBody>
              </p:sp>
              <p:sp>
                <p:nvSpPr>
                  <p:cNvPr id="827" name="Freeform 474">
                    <a:extLst>
                      <a:ext uri="{FF2B5EF4-FFF2-40B4-BE49-F238E27FC236}">
                        <a16:creationId xmlns:a16="http://schemas.microsoft.com/office/drawing/2014/main" id="{A0211DF3-58CC-4D09-BC7D-48EE23539A15}"/>
                      </a:ext>
                    </a:extLst>
                  </p:cNvPr>
                  <p:cNvSpPr>
                    <a:spLocks/>
                  </p:cNvSpPr>
                  <p:nvPr/>
                </p:nvSpPr>
                <p:spPr bwMode="auto">
                  <a:xfrm>
                    <a:off x="417" y="1966"/>
                    <a:ext cx="90" cy="46"/>
                  </a:xfrm>
                  <a:custGeom>
                    <a:avLst/>
                    <a:gdLst>
                      <a:gd name="T0" fmla="*/ 454 w 454"/>
                      <a:gd name="T1" fmla="*/ 59 h 230"/>
                      <a:gd name="T2" fmla="*/ 297 w 454"/>
                      <a:gd name="T3" fmla="*/ 0 h 230"/>
                      <a:gd name="T4" fmla="*/ 0 w 454"/>
                      <a:gd name="T5" fmla="*/ 161 h 230"/>
                      <a:gd name="T6" fmla="*/ 151 w 454"/>
                      <a:gd name="T7" fmla="*/ 230 h 230"/>
                      <a:gd name="T8" fmla="*/ 454 w 454"/>
                      <a:gd name="T9" fmla="*/ 59 h 230"/>
                    </a:gdLst>
                    <a:ahLst/>
                    <a:cxnLst>
                      <a:cxn ang="0">
                        <a:pos x="T0" y="T1"/>
                      </a:cxn>
                      <a:cxn ang="0">
                        <a:pos x="T2" y="T3"/>
                      </a:cxn>
                      <a:cxn ang="0">
                        <a:pos x="T4" y="T5"/>
                      </a:cxn>
                      <a:cxn ang="0">
                        <a:pos x="T6" y="T7"/>
                      </a:cxn>
                      <a:cxn ang="0">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828" name="Freeform 475">
                    <a:extLst>
                      <a:ext uri="{FF2B5EF4-FFF2-40B4-BE49-F238E27FC236}">
                        <a16:creationId xmlns:a16="http://schemas.microsoft.com/office/drawing/2014/main" id="{8531A6F7-DF56-44C9-A205-2DB972FAEA5C}"/>
                      </a:ext>
                    </a:extLst>
                  </p:cNvPr>
                  <p:cNvSpPr>
                    <a:spLocks/>
                  </p:cNvSpPr>
                  <p:nvPr/>
                </p:nvSpPr>
                <p:spPr bwMode="auto">
                  <a:xfrm>
                    <a:off x="336" y="1934"/>
                    <a:ext cx="134" cy="61"/>
                  </a:xfrm>
                  <a:custGeom>
                    <a:avLst/>
                    <a:gdLst>
                      <a:gd name="T0" fmla="*/ 669 w 669"/>
                      <a:gd name="T1" fmla="*/ 150 h 309"/>
                      <a:gd name="T2" fmla="*/ 377 w 669"/>
                      <a:gd name="T3" fmla="*/ 309 h 309"/>
                      <a:gd name="T4" fmla="*/ 0 w 669"/>
                      <a:gd name="T5" fmla="*/ 132 h 309"/>
                      <a:gd name="T6" fmla="*/ 273 w 669"/>
                      <a:gd name="T7" fmla="*/ 0 h 309"/>
                      <a:gd name="T8" fmla="*/ 669 w 669"/>
                      <a:gd name="T9" fmla="*/ 150 h 309"/>
                    </a:gdLst>
                    <a:ahLst/>
                    <a:cxnLst>
                      <a:cxn ang="0">
                        <a:pos x="T0" y="T1"/>
                      </a:cxn>
                      <a:cxn ang="0">
                        <a:pos x="T2" y="T3"/>
                      </a:cxn>
                      <a:cxn ang="0">
                        <a:pos x="T4" y="T5"/>
                      </a:cxn>
                      <a:cxn ang="0">
                        <a:pos x="T6" y="T7"/>
                      </a:cxn>
                      <a:cxn ang="0">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829" name="Freeform 476">
                    <a:extLst>
                      <a:ext uri="{FF2B5EF4-FFF2-40B4-BE49-F238E27FC236}">
                        <a16:creationId xmlns:a16="http://schemas.microsoft.com/office/drawing/2014/main" id="{3462638C-2CC6-42BE-BE63-DDC0B7A414BE}"/>
                      </a:ext>
                    </a:extLst>
                  </p:cNvPr>
                  <p:cNvSpPr>
                    <a:spLocks/>
                  </p:cNvSpPr>
                  <p:nvPr/>
                </p:nvSpPr>
                <p:spPr bwMode="auto">
                  <a:xfrm>
                    <a:off x="393" y="1920"/>
                    <a:ext cx="148" cy="57"/>
                  </a:xfrm>
                  <a:custGeom>
                    <a:avLst/>
                    <a:gdLst>
                      <a:gd name="T0" fmla="*/ 584 w 738"/>
                      <a:gd name="T1" fmla="*/ 283 h 283"/>
                      <a:gd name="T2" fmla="*/ 738 w 738"/>
                      <a:gd name="T3" fmla="*/ 205 h 283"/>
                      <a:gd name="T4" fmla="*/ 118 w 738"/>
                      <a:gd name="T5" fmla="*/ 0 h 283"/>
                      <a:gd name="T6" fmla="*/ 0 w 738"/>
                      <a:gd name="T7" fmla="*/ 60 h 283"/>
                      <a:gd name="T8" fmla="*/ 584 w 738"/>
                      <a:gd name="T9" fmla="*/ 283 h 283"/>
                    </a:gdLst>
                    <a:ahLst/>
                    <a:cxnLst>
                      <a:cxn ang="0">
                        <a:pos x="T0" y="T1"/>
                      </a:cxn>
                      <a:cxn ang="0">
                        <a:pos x="T2" y="T3"/>
                      </a:cxn>
                      <a:cxn ang="0">
                        <a:pos x="T4" y="T5"/>
                      </a:cxn>
                      <a:cxn ang="0">
                        <a:pos x="T6" y="T7"/>
                      </a:cxn>
                      <a:cxn ang="0">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830" name="Line 477">
                    <a:extLst>
                      <a:ext uri="{FF2B5EF4-FFF2-40B4-BE49-F238E27FC236}">
                        <a16:creationId xmlns:a16="http://schemas.microsoft.com/office/drawing/2014/main" id="{113E691C-0F56-46B3-84D3-83DCCB3C7708}"/>
                      </a:ext>
                    </a:extLst>
                  </p:cNvPr>
                  <p:cNvSpPr>
                    <a:spLocks noChangeShapeType="1"/>
                  </p:cNvSpPr>
                  <p:nvPr/>
                </p:nvSpPr>
                <p:spPr bwMode="auto">
                  <a:xfrm flipH="1" flipV="1">
                    <a:off x="411" y="1923"/>
                    <a:ext cx="128" cy="4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31" name="Line 478">
                    <a:extLst>
                      <a:ext uri="{FF2B5EF4-FFF2-40B4-BE49-F238E27FC236}">
                        <a16:creationId xmlns:a16="http://schemas.microsoft.com/office/drawing/2014/main" id="{CFF2E4D8-7701-44DB-A8F2-69A9FB70CB81}"/>
                      </a:ext>
                    </a:extLst>
                  </p:cNvPr>
                  <p:cNvSpPr>
                    <a:spLocks noChangeShapeType="1"/>
                  </p:cNvSpPr>
                  <p:nvPr/>
                </p:nvSpPr>
                <p:spPr bwMode="auto">
                  <a:xfrm flipH="1" flipV="1">
                    <a:off x="404" y="1925"/>
                    <a:ext cx="124" cy="45"/>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32" name="Line 479">
                    <a:extLst>
                      <a:ext uri="{FF2B5EF4-FFF2-40B4-BE49-F238E27FC236}">
                        <a16:creationId xmlns:a16="http://schemas.microsoft.com/office/drawing/2014/main" id="{8F65B0F7-F802-45B5-8DF7-C1C4235290D1}"/>
                      </a:ext>
                    </a:extLst>
                  </p:cNvPr>
                  <p:cNvSpPr>
                    <a:spLocks noChangeShapeType="1"/>
                  </p:cNvSpPr>
                  <p:nvPr/>
                </p:nvSpPr>
                <p:spPr bwMode="auto">
                  <a:xfrm flipH="1" flipV="1">
                    <a:off x="399" y="1930"/>
                    <a:ext cx="121" cy="46"/>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33" name="Line 480">
                    <a:extLst>
                      <a:ext uri="{FF2B5EF4-FFF2-40B4-BE49-F238E27FC236}">
                        <a16:creationId xmlns:a16="http://schemas.microsoft.com/office/drawing/2014/main" id="{7F07B787-EAC0-4C53-BED9-50FA505A35F7}"/>
                      </a:ext>
                    </a:extLst>
                  </p:cNvPr>
                  <p:cNvSpPr>
                    <a:spLocks noChangeShapeType="1"/>
                  </p:cNvSpPr>
                  <p:nvPr/>
                </p:nvSpPr>
                <p:spPr bwMode="auto">
                  <a:xfrm flipH="1" flipV="1">
                    <a:off x="384" y="1937"/>
                    <a:ext cx="119"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34" name="Line 481">
                    <a:extLst>
                      <a:ext uri="{FF2B5EF4-FFF2-40B4-BE49-F238E27FC236}">
                        <a16:creationId xmlns:a16="http://schemas.microsoft.com/office/drawing/2014/main" id="{BB1FE032-832F-405C-B1E5-4BEE5B525C24}"/>
                      </a:ext>
                    </a:extLst>
                  </p:cNvPr>
                  <p:cNvSpPr>
                    <a:spLocks noChangeShapeType="1"/>
                  </p:cNvSpPr>
                  <p:nvPr/>
                </p:nvSpPr>
                <p:spPr bwMode="auto">
                  <a:xfrm flipH="1" flipV="1">
                    <a:off x="375" y="1942"/>
                    <a:ext cx="118"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35" name="Line 482">
                    <a:extLst>
                      <a:ext uri="{FF2B5EF4-FFF2-40B4-BE49-F238E27FC236}">
                        <a16:creationId xmlns:a16="http://schemas.microsoft.com/office/drawing/2014/main" id="{7FF5FD06-1023-49FD-BDAE-A5A45DAF2EAD}"/>
                      </a:ext>
                    </a:extLst>
                  </p:cNvPr>
                  <p:cNvSpPr>
                    <a:spLocks noChangeShapeType="1"/>
                  </p:cNvSpPr>
                  <p:nvPr/>
                </p:nvSpPr>
                <p:spPr bwMode="auto">
                  <a:xfrm flipH="1" flipV="1">
                    <a:off x="365" y="1946"/>
                    <a:ext cx="119"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36" name="Line 483">
                    <a:extLst>
                      <a:ext uri="{FF2B5EF4-FFF2-40B4-BE49-F238E27FC236}">
                        <a16:creationId xmlns:a16="http://schemas.microsoft.com/office/drawing/2014/main" id="{70FDFE11-2A3B-4666-AD09-BF025AD49490}"/>
                      </a:ext>
                    </a:extLst>
                  </p:cNvPr>
                  <p:cNvSpPr>
                    <a:spLocks noChangeShapeType="1"/>
                  </p:cNvSpPr>
                  <p:nvPr/>
                </p:nvSpPr>
                <p:spPr bwMode="auto">
                  <a:xfrm flipH="1" flipV="1">
                    <a:off x="358" y="1951"/>
                    <a:ext cx="114" cy="50"/>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37" name="Line 484">
                    <a:extLst>
                      <a:ext uri="{FF2B5EF4-FFF2-40B4-BE49-F238E27FC236}">
                        <a16:creationId xmlns:a16="http://schemas.microsoft.com/office/drawing/2014/main" id="{1D57975F-781F-4395-82D2-8A25811A15B4}"/>
                      </a:ext>
                    </a:extLst>
                  </p:cNvPr>
                  <p:cNvSpPr>
                    <a:spLocks noChangeShapeType="1"/>
                  </p:cNvSpPr>
                  <p:nvPr/>
                </p:nvSpPr>
                <p:spPr bwMode="auto">
                  <a:xfrm flipH="1" flipV="1">
                    <a:off x="347" y="1956"/>
                    <a:ext cx="114"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38" name="Line 485">
                    <a:extLst>
                      <a:ext uri="{FF2B5EF4-FFF2-40B4-BE49-F238E27FC236}">
                        <a16:creationId xmlns:a16="http://schemas.microsoft.com/office/drawing/2014/main" id="{D6485D94-F384-4582-9165-F8660B3D1825}"/>
                      </a:ext>
                    </a:extLst>
                  </p:cNvPr>
                  <p:cNvSpPr>
                    <a:spLocks noChangeShapeType="1"/>
                  </p:cNvSpPr>
                  <p:nvPr/>
                </p:nvSpPr>
                <p:spPr bwMode="auto">
                  <a:xfrm flipH="1">
                    <a:off x="437" y="1974"/>
                    <a:ext cx="61" cy="3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39" name="Line 486">
                    <a:extLst>
                      <a:ext uri="{FF2B5EF4-FFF2-40B4-BE49-F238E27FC236}">
                        <a16:creationId xmlns:a16="http://schemas.microsoft.com/office/drawing/2014/main" id="{6A855E5F-FDA5-4E3E-8AB1-38540CA3933B}"/>
                      </a:ext>
                    </a:extLst>
                  </p:cNvPr>
                  <p:cNvSpPr>
                    <a:spLocks noChangeShapeType="1"/>
                  </p:cNvSpPr>
                  <p:nvPr/>
                </p:nvSpPr>
                <p:spPr bwMode="auto">
                  <a:xfrm flipH="1">
                    <a:off x="426" y="1970"/>
                    <a:ext cx="58" cy="32"/>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40" name="Line 487">
                    <a:extLst>
                      <a:ext uri="{FF2B5EF4-FFF2-40B4-BE49-F238E27FC236}">
                        <a16:creationId xmlns:a16="http://schemas.microsoft.com/office/drawing/2014/main" id="{8ABFE085-1E42-47A7-8453-CDFF4AFF4CF7}"/>
                      </a:ext>
                    </a:extLst>
                  </p:cNvPr>
                  <p:cNvSpPr>
                    <a:spLocks noChangeShapeType="1"/>
                  </p:cNvSpPr>
                  <p:nvPr/>
                </p:nvSpPr>
                <p:spPr bwMode="auto">
                  <a:xfrm flipH="1">
                    <a:off x="401" y="1959"/>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41" name="Line 488">
                    <a:extLst>
                      <a:ext uri="{FF2B5EF4-FFF2-40B4-BE49-F238E27FC236}">
                        <a16:creationId xmlns:a16="http://schemas.microsoft.com/office/drawing/2014/main" id="{FC78B81B-6B20-4EFA-91BB-8F22A01D672F}"/>
                      </a:ext>
                    </a:extLst>
                  </p:cNvPr>
                  <p:cNvSpPr>
                    <a:spLocks noChangeShapeType="1"/>
                  </p:cNvSpPr>
                  <p:nvPr/>
                </p:nvSpPr>
                <p:spPr bwMode="auto">
                  <a:xfrm flipH="1">
                    <a:off x="387" y="1954"/>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42" name="Line 489">
                    <a:extLst>
                      <a:ext uri="{FF2B5EF4-FFF2-40B4-BE49-F238E27FC236}">
                        <a16:creationId xmlns:a16="http://schemas.microsoft.com/office/drawing/2014/main" id="{72084FDF-3832-4DFE-B5BA-B2031AABE165}"/>
                      </a:ext>
                    </a:extLst>
                  </p:cNvPr>
                  <p:cNvSpPr>
                    <a:spLocks noChangeShapeType="1"/>
                  </p:cNvSpPr>
                  <p:nvPr/>
                </p:nvSpPr>
                <p:spPr bwMode="auto">
                  <a:xfrm flipH="1">
                    <a:off x="375" y="1949"/>
                    <a:ext cx="56"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43" name="Line 490">
                    <a:extLst>
                      <a:ext uri="{FF2B5EF4-FFF2-40B4-BE49-F238E27FC236}">
                        <a16:creationId xmlns:a16="http://schemas.microsoft.com/office/drawing/2014/main" id="{1D0F0B7B-7566-46A5-BF1A-F0303EC0F288}"/>
                      </a:ext>
                    </a:extLst>
                  </p:cNvPr>
                  <p:cNvSpPr>
                    <a:spLocks noChangeShapeType="1"/>
                  </p:cNvSpPr>
                  <p:nvPr/>
                </p:nvSpPr>
                <p:spPr bwMode="auto">
                  <a:xfrm flipH="1">
                    <a:off x="364" y="1944"/>
                    <a:ext cx="53"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44" name="Line 491">
                    <a:extLst>
                      <a:ext uri="{FF2B5EF4-FFF2-40B4-BE49-F238E27FC236}">
                        <a16:creationId xmlns:a16="http://schemas.microsoft.com/office/drawing/2014/main" id="{42D03386-7F49-4EB9-B363-A0ED9AB3CF1F}"/>
                      </a:ext>
                    </a:extLst>
                  </p:cNvPr>
                  <p:cNvSpPr>
                    <a:spLocks noChangeShapeType="1"/>
                  </p:cNvSpPr>
                  <p:nvPr/>
                </p:nvSpPr>
                <p:spPr bwMode="auto">
                  <a:xfrm flipH="1">
                    <a:off x="352" y="1939"/>
                    <a:ext cx="55"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45" name="Line 492">
                    <a:extLst>
                      <a:ext uri="{FF2B5EF4-FFF2-40B4-BE49-F238E27FC236}">
                        <a16:creationId xmlns:a16="http://schemas.microsoft.com/office/drawing/2014/main" id="{2D52544B-0F3A-4E80-8378-77D055A18179}"/>
                      </a:ext>
                    </a:extLst>
                  </p:cNvPr>
                  <p:cNvSpPr>
                    <a:spLocks noChangeShapeType="1"/>
                  </p:cNvSpPr>
                  <p:nvPr/>
                </p:nvSpPr>
                <p:spPr bwMode="auto">
                  <a:xfrm flipH="1">
                    <a:off x="494" y="1955"/>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46" name="Line 493">
                    <a:extLst>
                      <a:ext uri="{FF2B5EF4-FFF2-40B4-BE49-F238E27FC236}">
                        <a16:creationId xmlns:a16="http://schemas.microsoft.com/office/drawing/2014/main" id="{D67D4FDF-F401-46ED-9ED6-8D8E9B8F976B}"/>
                      </a:ext>
                    </a:extLst>
                  </p:cNvPr>
                  <p:cNvSpPr>
                    <a:spLocks noChangeShapeType="1"/>
                  </p:cNvSpPr>
                  <p:nvPr/>
                </p:nvSpPr>
                <p:spPr bwMode="auto">
                  <a:xfrm flipH="1">
                    <a:off x="477" y="1949"/>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47" name="Line 494">
                    <a:extLst>
                      <a:ext uri="{FF2B5EF4-FFF2-40B4-BE49-F238E27FC236}">
                        <a16:creationId xmlns:a16="http://schemas.microsoft.com/office/drawing/2014/main" id="{2E04A9F3-C63A-4978-A02E-563D652AA23B}"/>
                      </a:ext>
                    </a:extLst>
                  </p:cNvPr>
                  <p:cNvSpPr>
                    <a:spLocks noChangeShapeType="1"/>
                  </p:cNvSpPr>
                  <p:nvPr/>
                </p:nvSpPr>
                <p:spPr bwMode="auto">
                  <a:xfrm flipH="1">
                    <a:off x="460" y="1943"/>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48" name="Line 495">
                    <a:extLst>
                      <a:ext uri="{FF2B5EF4-FFF2-40B4-BE49-F238E27FC236}">
                        <a16:creationId xmlns:a16="http://schemas.microsoft.com/office/drawing/2014/main" id="{742B8B5D-BDB9-4C9D-88D8-E510D62C43C2}"/>
                      </a:ext>
                    </a:extLst>
                  </p:cNvPr>
                  <p:cNvSpPr>
                    <a:spLocks noChangeShapeType="1"/>
                  </p:cNvSpPr>
                  <p:nvPr/>
                </p:nvSpPr>
                <p:spPr bwMode="auto">
                  <a:xfrm flipH="1">
                    <a:off x="443" y="1937"/>
                    <a:ext cx="27"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49" name="Line 496">
                    <a:extLst>
                      <a:ext uri="{FF2B5EF4-FFF2-40B4-BE49-F238E27FC236}">
                        <a16:creationId xmlns:a16="http://schemas.microsoft.com/office/drawing/2014/main" id="{23F83087-E115-47C0-9528-22F775FF5972}"/>
                      </a:ext>
                    </a:extLst>
                  </p:cNvPr>
                  <p:cNvSpPr>
                    <a:spLocks noChangeShapeType="1"/>
                  </p:cNvSpPr>
                  <p:nvPr/>
                </p:nvSpPr>
                <p:spPr bwMode="auto">
                  <a:xfrm flipH="1">
                    <a:off x="427" y="1931"/>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50" name="Line 497">
                    <a:extLst>
                      <a:ext uri="{FF2B5EF4-FFF2-40B4-BE49-F238E27FC236}">
                        <a16:creationId xmlns:a16="http://schemas.microsoft.com/office/drawing/2014/main" id="{0E5531EE-39AF-4251-9F94-85AF8997FC17}"/>
                      </a:ext>
                    </a:extLst>
                  </p:cNvPr>
                  <p:cNvSpPr>
                    <a:spLocks noChangeShapeType="1"/>
                  </p:cNvSpPr>
                  <p:nvPr/>
                </p:nvSpPr>
                <p:spPr bwMode="auto">
                  <a:xfrm flipH="1">
                    <a:off x="408" y="1925"/>
                    <a:ext cx="24"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grpSp>
          </p:grpSp>
        </p:grpSp>
      </p:grpSp>
      <p:sp>
        <p:nvSpPr>
          <p:cNvPr id="414" name="Line 4">
            <a:extLst>
              <a:ext uri="{FF2B5EF4-FFF2-40B4-BE49-F238E27FC236}">
                <a16:creationId xmlns:a16="http://schemas.microsoft.com/office/drawing/2014/main" id="{BE55BFFF-A324-4C87-A39C-7B9620C6EF9A}"/>
              </a:ext>
            </a:extLst>
          </p:cNvPr>
          <p:cNvSpPr>
            <a:spLocks noChangeShapeType="1"/>
          </p:cNvSpPr>
          <p:nvPr/>
        </p:nvSpPr>
        <p:spPr bwMode="auto">
          <a:xfrm flipH="1" flipV="1">
            <a:off x="2850513" y="5111522"/>
            <a:ext cx="607962" cy="55863"/>
          </a:xfrm>
          <a:prstGeom prst="line">
            <a:avLst/>
          </a:prstGeom>
          <a:noFill/>
          <a:ln w="38100">
            <a:solidFill>
              <a:srgbClr val="333399"/>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416" name="Freeform 5">
            <a:extLst>
              <a:ext uri="{FF2B5EF4-FFF2-40B4-BE49-F238E27FC236}">
                <a16:creationId xmlns:a16="http://schemas.microsoft.com/office/drawing/2014/main" id="{6C44AC69-77AE-434C-B308-EB4B5EE739A5}"/>
              </a:ext>
            </a:extLst>
          </p:cNvPr>
          <p:cNvSpPr>
            <a:spLocks/>
          </p:cNvSpPr>
          <p:nvPr/>
        </p:nvSpPr>
        <p:spPr bwMode="auto">
          <a:xfrm>
            <a:off x="7942198" y="5063806"/>
            <a:ext cx="607962" cy="104743"/>
          </a:xfrm>
          <a:custGeom>
            <a:avLst/>
            <a:gdLst>
              <a:gd name="T0" fmla="*/ 480 w 480"/>
              <a:gd name="T1" fmla="*/ 0 h 90"/>
              <a:gd name="T2" fmla="*/ 0 w 480"/>
              <a:gd name="T3" fmla="*/ 90 h 90"/>
            </a:gdLst>
            <a:ahLst/>
            <a:cxnLst>
              <a:cxn ang="0">
                <a:pos x="T0" y="T1"/>
              </a:cxn>
              <a:cxn ang="0">
                <a:pos x="T2" y="T3"/>
              </a:cxn>
            </a:cxnLst>
            <a:rect l="0" t="0" r="r" b="b"/>
            <a:pathLst>
              <a:path w="480" h="90">
                <a:moveTo>
                  <a:pt x="480" y="0"/>
                </a:moveTo>
                <a:lnTo>
                  <a:pt x="0" y="90"/>
                </a:lnTo>
              </a:path>
            </a:pathLst>
          </a:custGeom>
          <a:noFill/>
          <a:ln w="38100" cmpd="sng">
            <a:solidFill>
              <a:srgbClr val="333399"/>
            </a:solidFill>
            <a:round/>
            <a:headEnd type="none" w="med" len="me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419" name="Line 6">
            <a:extLst>
              <a:ext uri="{FF2B5EF4-FFF2-40B4-BE49-F238E27FC236}">
                <a16:creationId xmlns:a16="http://schemas.microsoft.com/office/drawing/2014/main" id="{D88DA559-D0B1-4831-A80A-79FC119EBA79}"/>
              </a:ext>
            </a:extLst>
          </p:cNvPr>
          <p:cNvSpPr>
            <a:spLocks noChangeShapeType="1"/>
          </p:cNvSpPr>
          <p:nvPr/>
        </p:nvSpPr>
        <p:spPr bwMode="auto">
          <a:xfrm flipH="1" flipV="1">
            <a:off x="6665477" y="5223247"/>
            <a:ext cx="623162" cy="0"/>
          </a:xfrm>
          <a:prstGeom prst="line">
            <a:avLst/>
          </a:prstGeom>
          <a:noFill/>
          <a:ln w="38100">
            <a:solidFill>
              <a:srgbClr val="333399"/>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420" name="Line 7">
            <a:extLst>
              <a:ext uri="{FF2B5EF4-FFF2-40B4-BE49-F238E27FC236}">
                <a16:creationId xmlns:a16="http://schemas.microsoft.com/office/drawing/2014/main" id="{647D3FA4-B817-487A-B8F4-02F06423FB4C}"/>
              </a:ext>
            </a:extLst>
          </p:cNvPr>
          <p:cNvSpPr>
            <a:spLocks noChangeShapeType="1"/>
          </p:cNvSpPr>
          <p:nvPr/>
        </p:nvSpPr>
        <p:spPr bwMode="auto">
          <a:xfrm flipH="1" flipV="1">
            <a:off x="4248827" y="5213937"/>
            <a:ext cx="623162" cy="0"/>
          </a:xfrm>
          <a:prstGeom prst="line">
            <a:avLst/>
          </a:prstGeom>
          <a:noFill/>
          <a:ln w="38100">
            <a:solidFill>
              <a:srgbClr val="333399"/>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422" name="Text Box 8">
            <a:extLst>
              <a:ext uri="{FF2B5EF4-FFF2-40B4-BE49-F238E27FC236}">
                <a16:creationId xmlns:a16="http://schemas.microsoft.com/office/drawing/2014/main" id="{55AFEA4A-4A10-42F6-B1E6-9C13E3E38F44}"/>
              </a:ext>
            </a:extLst>
          </p:cNvPr>
          <p:cNvSpPr txBox="1">
            <a:spLocks noChangeArrowheads="1"/>
          </p:cNvSpPr>
          <p:nvPr/>
        </p:nvSpPr>
        <p:spPr bwMode="auto">
          <a:xfrm>
            <a:off x="2174156" y="5732996"/>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900">
                <a:solidFill>
                  <a:srgbClr val="0836BF"/>
                </a:solidFill>
              </a:rPr>
              <a:t>发送方</a:t>
            </a:r>
          </a:p>
        </p:txBody>
      </p:sp>
      <p:sp>
        <p:nvSpPr>
          <p:cNvPr id="468" name="Text Box 9">
            <a:extLst>
              <a:ext uri="{FF2B5EF4-FFF2-40B4-BE49-F238E27FC236}">
                <a16:creationId xmlns:a16="http://schemas.microsoft.com/office/drawing/2014/main" id="{25665ECA-36EF-4347-AEC4-5B2C57BA9B71}"/>
              </a:ext>
            </a:extLst>
          </p:cNvPr>
          <p:cNvSpPr txBox="1">
            <a:spLocks noChangeArrowheads="1"/>
          </p:cNvSpPr>
          <p:nvPr/>
        </p:nvSpPr>
        <p:spPr bwMode="auto">
          <a:xfrm>
            <a:off x="3093699" y="594364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900">
                <a:solidFill>
                  <a:srgbClr val="0836BF"/>
                </a:solidFill>
              </a:rPr>
              <a:t>邮件缓存</a:t>
            </a:r>
          </a:p>
        </p:txBody>
      </p:sp>
      <p:sp>
        <p:nvSpPr>
          <p:cNvPr id="469" name="Text Box 10">
            <a:extLst>
              <a:ext uri="{FF2B5EF4-FFF2-40B4-BE49-F238E27FC236}">
                <a16:creationId xmlns:a16="http://schemas.microsoft.com/office/drawing/2014/main" id="{5A08A599-7C8D-4D65-8A83-25253F0B560B}"/>
              </a:ext>
            </a:extLst>
          </p:cNvPr>
          <p:cNvSpPr txBox="1">
            <a:spLocks noChangeArrowheads="1"/>
          </p:cNvSpPr>
          <p:nvPr/>
        </p:nvSpPr>
        <p:spPr bwMode="auto">
          <a:xfrm>
            <a:off x="6376695" y="5895928"/>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900">
                <a:solidFill>
                  <a:srgbClr val="0836BF"/>
                </a:solidFill>
              </a:rPr>
              <a:t>   </a:t>
            </a:r>
            <a:r>
              <a:rPr kumimoji="1" lang="zh-CN" altLang="en-US" sz="900">
                <a:solidFill>
                  <a:srgbClr val="0836BF"/>
                </a:solidFill>
              </a:rPr>
              <a:t>接收端</a:t>
            </a:r>
          </a:p>
          <a:p>
            <a:r>
              <a:rPr kumimoji="1" lang="zh-CN" altLang="en-US" sz="900">
                <a:solidFill>
                  <a:srgbClr val="0836BF"/>
                </a:solidFill>
              </a:rPr>
              <a:t>邮件服务器</a:t>
            </a:r>
          </a:p>
        </p:txBody>
      </p:sp>
      <p:grpSp>
        <p:nvGrpSpPr>
          <p:cNvPr id="471" name="Group 12">
            <a:extLst>
              <a:ext uri="{FF2B5EF4-FFF2-40B4-BE49-F238E27FC236}">
                <a16:creationId xmlns:a16="http://schemas.microsoft.com/office/drawing/2014/main" id="{C3235616-AB35-4321-9D33-E1E06F74BFD7}"/>
              </a:ext>
            </a:extLst>
          </p:cNvPr>
          <p:cNvGrpSpPr>
            <a:grpSpLocks/>
          </p:cNvGrpSpPr>
          <p:nvPr/>
        </p:nvGrpSpPr>
        <p:grpSpPr bwMode="auto">
          <a:xfrm>
            <a:off x="7350702" y="4799621"/>
            <a:ext cx="364777" cy="335177"/>
            <a:chOff x="2351" y="2975"/>
            <a:chExt cx="481" cy="433"/>
          </a:xfrm>
        </p:grpSpPr>
        <p:sp>
          <p:nvSpPr>
            <p:cNvPr id="809" name="Rectangle 13">
              <a:extLst>
                <a:ext uri="{FF2B5EF4-FFF2-40B4-BE49-F238E27FC236}">
                  <a16:creationId xmlns:a16="http://schemas.microsoft.com/office/drawing/2014/main" id="{0CDF19CE-3E4D-4FA1-ADD9-17F7ADE00A5D}"/>
                </a:ext>
              </a:extLst>
            </p:cNvPr>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sz="900">
                <a:solidFill>
                  <a:srgbClr val="0836BF"/>
                </a:solidFill>
              </a:endParaRPr>
            </a:p>
          </p:txBody>
        </p:sp>
        <p:sp>
          <p:nvSpPr>
            <p:cNvPr id="810" name="Line 14">
              <a:extLst>
                <a:ext uri="{FF2B5EF4-FFF2-40B4-BE49-F238E27FC236}">
                  <a16:creationId xmlns:a16="http://schemas.microsoft.com/office/drawing/2014/main" id="{FD6B647D-C6F9-4A26-BD61-DB5D315DD59A}"/>
                </a:ext>
              </a:extLst>
            </p:cNvPr>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811" name="Line 15">
              <a:extLst>
                <a:ext uri="{FF2B5EF4-FFF2-40B4-BE49-F238E27FC236}">
                  <a16:creationId xmlns:a16="http://schemas.microsoft.com/office/drawing/2014/main" id="{D6CCC332-2E9F-43D6-826D-E0229B7E1341}"/>
                </a:ext>
              </a:extLst>
            </p:cNvPr>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812" name="Line 16">
              <a:extLst>
                <a:ext uri="{FF2B5EF4-FFF2-40B4-BE49-F238E27FC236}">
                  <a16:creationId xmlns:a16="http://schemas.microsoft.com/office/drawing/2014/main" id="{6D842F6B-0460-4E8D-90E8-EB8B3CF5006C}"/>
                </a:ext>
              </a:extLst>
            </p:cNvPr>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813" name="Line 17">
              <a:extLst>
                <a:ext uri="{FF2B5EF4-FFF2-40B4-BE49-F238E27FC236}">
                  <a16:creationId xmlns:a16="http://schemas.microsoft.com/office/drawing/2014/main" id="{6B5E5C7A-854E-44CD-81CE-085A4C0DED94}"/>
                </a:ext>
              </a:extLst>
            </p:cNvPr>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814" name="Line 18">
              <a:extLst>
                <a:ext uri="{FF2B5EF4-FFF2-40B4-BE49-F238E27FC236}">
                  <a16:creationId xmlns:a16="http://schemas.microsoft.com/office/drawing/2014/main" id="{520B4EF4-EAD4-4F9B-958E-8476E4D15429}"/>
                </a:ext>
              </a:extLst>
            </p:cNvPr>
            <p:cNvSpPr>
              <a:spLocks noChangeShapeType="1"/>
            </p:cNvSpPr>
            <p:nvPr/>
          </p:nvSpPr>
          <p:spPr bwMode="auto">
            <a:xfrm rot="-16200000">
              <a:off x="2519" y="3191"/>
              <a:ext cx="432"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815" name="Line 19">
              <a:extLst>
                <a:ext uri="{FF2B5EF4-FFF2-40B4-BE49-F238E27FC236}">
                  <a16:creationId xmlns:a16="http://schemas.microsoft.com/office/drawing/2014/main" id="{CA6B1E23-E18C-40C4-9377-2D8F4704D852}"/>
                </a:ext>
              </a:extLst>
            </p:cNvPr>
            <p:cNvSpPr>
              <a:spLocks noChangeShapeType="1"/>
            </p:cNvSpPr>
            <p:nvPr/>
          </p:nvSpPr>
          <p:spPr bwMode="auto">
            <a:xfrm rot="-16200000">
              <a:off x="2423" y="3191"/>
              <a:ext cx="432"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816" name="Line 20">
              <a:extLst>
                <a:ext uri="{FF2B5EF4-FFF2-40B4-BE49-F238E27FC236}">
                  <a16:creationId xmlns:a16="http://schemas.microsoft.com/office/drawing/2014/main" id="{0B770DEC-D346-43F1-96B1-1A9AC1CD5DD8}"/>
                </a:ext>
              </a:extLst>
            </p:cNvPr>
            <p:cNvSpPr>
              <a:spLocks noChangeShapeType="1"/>
            </p:cNvSpPr>
            <p:nvPr/>
          </p:nvSpPr>
          <p:spPr bwMode="auto">
            <a:xfrm rot="-16200000">
              <a:off x="2327" y="3191"/>
              <a:ext cx="432"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817" name="Line 21">
              <a:extLst>
                <a:ext uri="{FF2B5EF4-FFF2-40B4-BE49-F238E27FC236}">
                  <a16:creationId xmlns:a16="http://schemas.microsoft.com/office/drawing/2014/main" id="{23F36C29-C126-414A-912E-F364938E6FFB}"/>
                </a:ext>
              </a:extLst>
            </p:cNvPr>
            <p:cNvSpPr>
              <a:spLocks noChangeShapeType="1"/>
            </p:cNvSpPr>
            <p:nvPr/>
          </p:nvSpPr>
          <p:spPr bwMode="auto">
            <a:xfrm rot="-16200000">
              <a:off x="2231" y="3191"/>
              <a:ext cx="432"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grpSp>
        <p:nvGrpSpPr>
          <p:cNvPr id="472" name="Group 22">
            <a:extLst>
              <a:ext uri="{FF2B5EF4-FFF2-40B4-BE49-F238E27FC236}">
                <a16:creationId xmlns:a16="http://schemas.microsoft.com/office/drawing/2014/main" id="{117C0ACB-88FD-41F0-B2A1-291395C81876}"/>
              </a:ext>
            </a:extLst>
          </p:cNvPr>
          <p:cNvGrpSpPr>
            <a:grpSpLocks/>
          </p:cNvGrpSpPr>
          <p:nvPr/>
        </p:nvGrpSpPr>
        <p:grpSpPr bwMode="auto">
          <a:xfrm>
            <a:off x="7267107" y="5204626"/>
            <a:ext cx="582631" cy="335177"/>
            <a:chOff x="1296" y="768"/>
            <a:chExt cx="556" cy="336"/>
          </a:xfrm>
        </p:grpSpPr>
        <p:sp>
          <p:nvSpPr>
            <p:cNvPr id="786" name="Rectangle 23">
              <a:extLst>
                <a:ext uri="{FF2B5EF4-FFF2-40B4-BE49-F238E27FC236}">
                  <a16:creationId xmlns:a16="http://schemas.microsoft.com/office/drawing/2014/main" id="{E9C5F159-7C8F-4D01-B923-7629C5A18E9B}"/>
                </a:ext>
              </a:extLst>
            </p:cNvPr>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a:endParaRPr kumimoji="1" lang="zh-CN" altLang="zh-CN" sz="900">
                <a:solidFill>
                  <a:srgbClr val="0836BF"/>
                </a:solidFill>
              </a:endParaRPr>
            </a:p>
          </p:txBody>
        </p:sp>
        <p:grpSp>
          <p:nvGrpSpPr>
            <p:cNvPr id="787" name="Group 24">
              <a:extLst>
                <a:ext uri="{FF2B5EF4-FFF2-40B4-BE49-F238E27FC236}">
                  <a16:creationId xmlns:a16="http://schemas.microsoft.com/office/drawing/2014/main" id="{1384F7FE-9354-4219-9598-7C0198FCD3EF}"/>
                </a:ext>
              </a:extLst>
            </p:cNvPr>
            <p:cNvGrpSpPr>
              <a:grpSpLocks/>
            </p:cNvGrpSpPr>
            <p:nvPr/>
          </p:nvGrpSpPr>
          <p:grpSpPr bwMode="auto">
            <a:xfrm>
              <a:off x="1367" y="829"/>
              <a:ext cx="393" cy="214"/>
              <a:chOff x="2928" y="3744"/>
              <a:chExt cx="528" cy="336"/>
            </a:xfrm>
          </p:grpSpPr>
          <p:grpSp>
            <p:nvGrpSpPr>
              <p:cNvPr id="788" name="Group 25">
                <a:extLst>
                  <a:ext uri="{FF2B5EF4-FFF2-40B4-BE49-F238E27FC236}">
                    <a16:creationId xmlns:a16="http://schemas.microsoft.com/office/drawing/2014/main" id="{51D73A89-BA9F-463D-8524-20911EE49BAC}"/>
                  </a:ext>
                </a:extLst>
              </p:cNvPr>
              <p:cNvGrpSpPr>
                <a:grpSpLocks/>
              </p:cNvGrpSpPr>
              <p:nvPr/>
            </p:nvGrpSpPr>
            <p:grpSpPr bwMode="auto">
              <a:xfrm>
                <a:off x="3024" y="3744"/>
                <a:ext cx="432" cy="240"/>
                <a:chOff x="2736" y="3648"/>
                <a:chExt cx="432" cy="240"/>
              </a:xfrm>
            </p:grpSpPr>
            <p:grpSp>
              <p:nvGrpSpPr>
                <p:cNvPr id="803" name="Group 26">
                  <a:extLst>
                    <a:ext uri="{FF2B5EF4-FFF2-40B4-BE49-F238E27FC236}">
                      <a16:creationId xmlns:a16="http://schemas.microsoft.com/office/drawing/2014/main" id="{F766133B-9CEC-4E5D-9B3B-ABE6513969C2}"/>
                    </a:ext>
                  </a:extLst>
                </p:cNvPr>
                <p:cNvGrpSpPr>
                  <a:grpSpLocks/>
                </p:cNvGrpSpPr>
                <p:nvPr/>
              </p:nvGrpSpPr>
              <p:grpSpPr bwMode="auto">
                <a:xfrm>
                  <a:off x="2736" y="3648"/>
                  <a:ext cx="432" cy="240"/>
                  <a:chOff x="2592" y="3504"/>
                  <a:chExt cx="576" cy="384"/>
                </a:xfrm>
              </p:grpSpPr>
              <p:sp>
                <p:nvSpPr>
                  <p:cNvPr id="805" name="Rectangle 27">
                    <a:extLst>
                      <a:ext uri="{FF2B5EF4-FFF2-40B4-BE49-F238E27FC236}">
                        <a16:creationId xmlns:a16="http://schemas.microsoft.com/office/drawing/2014/main" id="{531466E8-5F54-45B4-92D3-A9B77D9F920B}"/>
                      </a:ext>
                    </a:extLst>
                  </p:cNvPr>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806" name="Freeform 28">
                    <a:extLst>
                      <a:ext uri="{FF2B5EF4-FFF2-40B4-BE49-F238E27FC236}">
                        <a16:creationId xmlns:a16="http://schemas.microsoft.com/office/drawing/2014/main" id="{4EFA5BDA-C3CE-4E0E-B8C0-9E573FBED2C7}"/>
                      </a:ext>
                    </a:extLst>
                  </p:cNvPr>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Lst>
                    <a:ahLst/>
                    <a:cxnLst>
                      <a:cxn ang="0">
                        <a:pos x="T0" y="T1"/>
                      </a:cxn>
                      <a:cxn ang="0">
                        <a:pos x="T2" y="T3"/>
                      </a:cxn>
                      <a:cxn ang="0">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807" name="Line 29">
                    <a:extLst>
                      <a:ext uri="{FF2B5EF4-FFF2-40B4-BE49-F238E27FC236}">
                        <a16:creationId xmlns:a16="http://schemas.microsoft.com/office/drawing/2014/main" id="{549D11C0-69B5-4E7F-9970-A799749CEEE2}"/>
                      </a:ext>
                    </a:extLst>
                  </p:cNvPr>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808" name="Line 30">
                    <a:extLst>
                      <a:ext uri="{FF2B5EF4-FFF2-40B4-BE49-F238E27FC236}">
                        <a16:creationId xmlns:a16="http://schemas.microsoft.com/office/drawing/2014/main" id="{57CEB954-8E66-4CF5-B38E-EFDEAA1297FE}"/>
                      </a:ext>
                    </a:extLst>
                  </p:cNvPr>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sp>
              <p:nvSpPr>
                <p:cNvPr id="804" name="Line 31">
                  <a:extLst>
                    <a:ext uri="{FF2B5EF4-FFF2-40B4-BE49-F238E27FC236}">
                      <a16:creationId xmlns:a16="http://schemas.microsoft.com/office/drawing/2014/main" id="{B4481051-D297-414A-8BB7-F42F71D5B3A9}"/>
                    </a:ext>
                  </a:extLst>
                </p:cNvPr>
                <p:cNvSpPr>
                  <a:spLocks noChangeShapeType="1"/>
                </p:cNvSpPr>
                <p:nvPr/>
              </p:nvSpPr>
              <p:spPr bwMode="auto">
                <a:xfrm>
                  <a:off x="2736" y="3648"/>
                  <a:ext cx="424"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grpSp>
            <p:nvGrpSpPr>
              <p:cNvPr id="789" name="Group 32">
                <a:extLst>
                  <a:ext uri="{FF2B5EF4-FFF2-40B4-BE49-F238E27FC236}">
                    <a16:creationId xmlns:a16="http://schemas.microsoft.com/office/drawing/2014/main" id="{5C793394-F5CF-42C9-B390-B79CF70CBEDE}"/>
                  </a:ext>
                </a:extLst>
              </p:cNvPr>
              <p:cNvGrpSpPr>
                <a:grpSpLocks/>
              </p:cNvGrpSpPr>
              <p:nvPr/>
            </p:nvGrpSpPr>
            <p:grpSpPr bwMode="auto">
              <a:xfrm>
                <a:off x="2976" y="3792"/>
                <a:ext cx="432" cy="240"/>
                <a:chOff x="2736" y="3648"/>
                <a:chExt cx="432" cy="240"/>
              </a:xfrm>
            </p:grpSpPr>
            <p:grpSp>
              <p:nvGrpSpPr>
                <p:cNvPr id="797" name="Group 33">
                  <a:extLst>
                    <a:ext uri="{FF2B5EF4-FFF2-40B4-BE49-F238E27FC236}">
                      <a16:creationId xmlns:a16="http://schemas.microsoft.com/office/drawing/2014/main" id="{A81C8E86-3C14-458A-868E-AD179AF42356}"/>
                    </a:ext>
                  </a:extLst>
                </p:cNvPr>
                <p:cNvGrpSpPr>
                  <a:grpSpLocks/>
                </p:cNvGrpSpPr>
                <p:nvPr/>
              </p:nvGrpSpPr>
              <p:grpSpPr bwMode="auto">
                <a:xfrm>
                  <a:off x="2736" y="3648"/>
                  <a:ext cx="432" cy="240"/>
                  <a:chOff x="2592" y="3504"/>
                  <a:chExt cx="576" cy="384"/>
                </a:xfrm>
              </p:grpSpPr>
              <p:sp>
                <p:nvSpPr>
                  <p:cNvPr id="799" name="Rectangle 34">
                    <a:extLst>
                      <a:ext uri="{FF2B5EF4-FFF2-40B4-BE49-F238E27FC236}">
                        <a16:creationId xmlns:a16="http://schemas.microsoft.com/office/drawing/2014/main" id="{87653F01-9A8C-4F59-94F9-69D53C725975}"/>
                      </a:ext>
                    </a:extLst>
                  </p:cNvPr>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800" name="Freeform 35">
                    <a:extLst>
                      <a:ext uri="{FF2B5EF4-FFF2-40B4-BE49-F238E27FC236}">
                        <a16:creationId xmlns:a16="http://schemas.microsoft.com/office/drawing/2014/main" id="{C06BC664-3EDA-44A4-BD92-59D79C8AD029}"/>
                      </a:ext>
                    </a:extLst>
                  </p:cNvPr>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Lst>
                    <a:ahLst/>
                    <a:cxnLst>
                      <a:cxn ang="0">
                        <a:pos x="T0" y="T1"/>
                      </a:cxn>
                      <a:cxn ang="0">
                        <a:pos x="T2" y="T3"/>
                      </a:cxn>
                      <a:cxn ang="0">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801" name="Line 36">
                    <a:extLst>
                      <a:ext uri="{FF2B5EF4-FFF2-40B4-BE49-F238E27FC236}">
                        <a16:creationId xmlns:a16="http://schemas.microsoft.com/office/drawing/2014/main" id="{3DA4A612-C91E-4ECA-8D83-577E3BA2BBDD}"/>
                      </a:ext>
                    </a:extLst>
                  </p:cNvPr>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802" name="Line 37">
                    <a:extLst>
                      <a:ext uri="{FF2B5EF4-FFF2-40B4-BE49-F238E27FC236}">
                        <a16:creationId xmlns:a16="http://schemas.microsoft.com/office/drawing/2014/main" id="{A513AA97-42C9-41D8-9901-1A65D60EE957}"/>
                      </a:ext>
                    </a:extLst>
                  </p:cNvPr>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sp>
              <p:nvSpPr>
                <p:cNvPr id="798" name="Line 38">
                  <a:extLst>
                    <a:ext uri="{FF2B5EF4-FFF2-40B4-BE49-F238E27FC236}">
                      <a16:creationId xmlns:a16="http://schemas.microsoft.com/office/drawing/2014/main" id="{DDEFB6FC-5B7A-40B5-B86F-A31BF7653F58}"/>
                    </a:ext>
                  </a:extLst>
                </p:cNvPr>
                <p:cNvSpPr>
                  <a:spLocks noChangeShapeType="1"/>
                </p:cNvSpPr>
                <p:nvPr/>
              </p:nvSpPr>
              <p:spPr bwMode="auto">
                <a:xfrm>
                  <a:off x="2736" y="3648"/>
                  <a:ext cx="424"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grpSp>
            <p:nvGrpSpPr>
              <p:cNvPr id="790" name="Group 39">
                <a:extLst>
                  <a:ext uri="{FF2B5EF4-FFF2-40B4-BE49-F238E27FC236}">
                    <a16:creationId xmlns:a16="http://schemas.microsoft.com/office/drawing/2014/main" id="{9F43FF9C-9C70-4436-A72B-9299D1872CD9}"/>
                  </a:ext>
                </a:extLst>
              </p:cNvPr>
              <p:cNvGrpSpPr>
                <a:grpSpLocks/>
              </p:cNvGrpSpPr>
              <p:nvPr/>
            </p:nvGrpSpPr>
            <p:grpSpPr bwMode="auto">
              <a:xfrm>
                <a:off x="2928" y="3840"/>
                <a:ext cx="432" cy="240"/>
                <a:chOff x="2736" y="3648"/>
                <a:chExt cx="432" cy="240"/>
              </a:xfrm>
            </p:grpSpPr>
            <p:grpSp>
              <p:nvGrpSpPr>
                <p:cNvPr id="791" name="Group 40">
                  <a:extLst>
                    <a:ext uri="{FF2B5EF4-FFF2-40B4-BE49-F238E27FC236}">
                      <a16:creationId xmlns:a16="http://schemas.microsoft.com/office/drawing/2014/main" id="{38DFA3E5-27DD-4039-A245-FE28D2EE29BA}"/>
                    </a:ext>
                  </a:extLst>
                </p:cNvPr>
                <p:cNvGrpSpPr>
                  <a:grpSpLocks/>
                </p:cNvGrpSpPr>
                <p:nvPr/>
              </p:nvGrpSpPr>
              <p:grpSpPr bwMode="auto">
                <a:xfrm>
                  <a:off x="2736" y="3648"/>
                  <a:ext cx="432" cy="240"/>
                  <a:chOff x="2592" y="3504"/>
                  <a:chExt cx="576" cy="384"/>
                </a:xfrm>
              </p:grpSpPr>
              <p:sp>
                <p:nvSpPr>
                  <p:cNvPr id="793" name="Rectangle 41">
                    <a:extLst>
                      <a:ext uri="{FF2B5EF4-FFF2-40B4-BE49-F238E27FC236}">
                        <a16:creationId xmlns:a16="http://schemas.microsoft.com/office/drawing/2014/main" id="{FDFCE5F7-B95C-4963-8BDF-9614A80022F5}"/>
                      </a:ext>
                    </a:extLst>
                  </p:cNvPr>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794" name="Freeform 42">
                    <a:extLst>
                      <a:ext uri="{FF2B5EF4-FFF2-40B4-BE49-F238E27FC236}">
                        <a16:creationId xmlns:a16="http://schemas.microsoft.com/office/drawing/2014/main" id="{61E154AA-0BEF-442A-A128-B45B03594761}"/>
                      </a:ext>
                    </a:extLst>
                  </p:cNvPr>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Lst>
                    <a:ahLst/>
                    <a:cxnLst>
                      <a:cxn ang="0">
                        <a:pos x="T0" y="T1"/>
                      </a:cxn>
                      <a:cxn ang="0">
                        <a:pos x="T2" y="T3"/>
                      </a:cxn>
                      <a:cxn ang="0">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795" name="Line 43">
                    <a:extLst>
                      <a:ext uri="{FF2B5EF4-FFF2-40B4-BE49-F238E27FC236}">
                        <a16:creationId xmlns:a16="http://schemas.microsoft.com/office/drawing/2014/main" id="{2B539767-0323-4F28-9F73-3E1B608EBBCB}"/>
                      </a:ext>
                    </a:extLst>
                  </p:cNvPr>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796" name="Line 44">
                    <a:extLst>
                      <a:ext uri="{FF2B5EF4-FFF2-40B4-BE49-F238E27FC236}">
                        <a16:creationId xmlns:a16="http://schemas.microsoft.com/office/drawing/2014/main" id="{196E3AB1-4604-4D66-9589-E2FC43E05C84}"/>
                      </a:ext>
                    </a:extLst>
                  </p:cNvPr>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sp>
              <p:nvSpPr>
                <p:cNvPr id="792" name="Line 45">
                  <a:extLst>
                    <a:ext uri="{FF2B5EF4-FFF2-40B4-BE49-F238E27FC236}">
                      <a16:creationId xmlns:a16="http://schemas.microsoft.com/office/drawing/2014/main" id="{6ACDE281-B2ED-41E1-A543-5385B73A98AF}"/>
                    </a:ext>
                  </a:extLst>
                </p:cNvPr>
                <p:cNvSpPr>
                  <a:spLocks noChangeShapeType="1"/>
                </p:cNvSpPr>
                <p:nvPr/>
              </p:nvSpPr>
              <p:spPr bwMode="auto">
                <a:xfrm>
                  <a:off x="2736" y="3648"/>
                  <a:ext cx="424"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grpSp>
      </p:grpSp>
      <p:grpSp>
        <p:nvGrpSpPr>
          <p:cNvPr id="473" name="Group 46">
            <a:extLst>
              <a:ext uri="{FF2B5EF4-FFF2-40B4-BE49-F238E27FC236}">
                <a16:creationId xmlns:a16="http://schemas.microsoft.com/office/drawing/2014/main" id="{97D98A93-F2D1-45C1-828F-4DF748272B11}"/>
              </a:ext>
            </a:extLst>
          </p:cNvPr>
          <p:cNvGrpSpPr>
            <a:grpSpLocks/>
          </p:cNvGrpSpPr>
          <p:nvPr/>
        </p:nvGrpSpPr>
        <p:grpSpPr bwMode="auto">
          <a:xfrm>
            <a:off x="2310946" y="4877597"/>
            <a:ext cx="705490" cy="743673"/>
            <a:chOff x="246" y="1767"/>
            <a:chExt cx="557" cy="639"/>
          </a:xfrm>
        </p:grpSpPr>
        <p:grpSp>
          <p:nvGrpSpPr>
            <p:cNvPr id="727" name="Group 47">
              <a:extLst>
                <a:ext uri="{FF2B5EF4-FFF2-40B4-BE49-F238E27FC236}">
                  <a16:creationId xmlns:a16="http://schemas.microsoft.com/office/drawing/2014/main" id="{F3031F1D-ECE7-4393-9C52-1AF3E04ED691}"/>
                </a:ext>
              </a:extLst>
            </p:cNvPr>
            <p:cNvGrpSpPr>
              <a:grpSpLocks/>
            </p:cNvGrpSpPr>
            <p:nvPr/>
          </p:nvGrpSpPr>
          <p:grpSpPr bwMode="auto">
            <a:xfrm>
              <a:off x="246" y="1943"/>
              <a:ext cx="557" cy="463"/>
              <a:chOff x="246" y="1943"/>
              <a:chExt cx="557" cy="463"/>
            </a:xfrm>
          </p:grpSpPr>
          <p:sp>
            <p:nvSpPr>
              <p:cNvPr id="780" name="Freeform 48">
                <a:extLst>
                  <a:ext uri="{FF2B5EF4-FFF2-40B4-BE49-F238E27FC236}">
                    <a16:creationId xmlns:a16="http://schemas.microsoft.com/office/drawing/2014/main" id="{72E14365-8307-40D5-B1AF-BDEE2B7F4B1B}"/>
                  </a:ext>
                </a:extLst>
              </p:cNvPr>
              <p:cNvSpPr>
                <a:spLocks/>
              </p:cNvSpPr>
              <p:nvPr/>
            </p:nvSpPr>
            <p:spPr bwMode="auto">
              <a:xfrm>
                <a:off x="373" y="2005"/>
                <a:ext cx="196" cy="295"/>
              </a:xfrm>
              <a:custGeom>
                <a:avLst/>
                <a:gdLst>
                  <a:gd name="T0" fmla="*/ 652 w 982"/>
                  <a:gd name="T1" fmla="*/ 26 h 1477"/>
                  <a:gd name="T2" fmla="*/ 982 w 982"/>
                  <a:gd name="T3" fmla="*/ 1347 h 1477"/>
                  <a:gd name="T4" fmla="*/ 0 w 982"/>
                  <a:gd name="T5" fmla="*/ 1477 h 1477"/>
                  <a:gd name="T6" fmla="*/ 252 w 982"/>
                  <a:gd name="T7" fmla="*/ 0 h 1477"/>
                </a:gdLst>
                <a:ahLst/>
                <a:cxnLst>
                  <a:cxn ang="0">
                    <a:pos x="T0" y="T1"/>
                  </a:cxn>
                  <a:cxn ang="0">
                    <a:pos x="T2" y="T3"/>
                  </a:cxn>
                  <a:cxn ang="0">
                    <a:pos x="T4" y="T5"/>
                  </a:cxn>
                  <a:cxn ang="0">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900">
                  <a:solidFill>
                    <a:srgbClr val="0836BF"/>
                  </a:solidFill>
                </a:endParaRPr>
              </a:p>
            </p:txBody>
          </p:sp>
          <p:grpSp>
            <p:nvGrpSpPr>
              <p:cNvPr id="781" name="Group 49">
                <a:extLst>
                  <a:ext uri="{FF2B5EF4-FFF2-40B4-BE49-F238E27FC236}">
                    <a16:creationId xmlns:a16="http://schemas.microsoft.com/office/drawing/2014/main" id="{2BDF2AAE-61BA-4D33-A0AC-9FEDAFFF3867}"/>
                  </a:ext>
                </a:extLst>
              </p:cNvPr>
              <p:cNvGrpSpPr>
                <a:grpSpLocks/>
              </p:cNvGrpSpPr>
              <p:nvPr/>
            </p:nvGrpSpPr>
            <p:grpSpPr bwMode="auto">
              <a:xfrm>
                <a:off x="246" y="1943"/>
                <a:ext cx="551" cy="121"/>
                <a:chOff x="246" y="1943"/>
                <a:chExt cx="551" cy="121"/>
              </a:xfrm>
            </p:grpSpPr>
            <p:sp>
              <p:nvSpPr>
                <p:cNvPr id="783" name="Freeform 50">
                  <a:extLst>
                    <a:ext uri="{FF2B5EF4-FFF2-40B4-BE49-F238E27FC236}">
                      <a16:creationId xmlns:a16="http://schemas.microsoft.com/office/drawing/2014/main" id="{DDF74B52-8464-4B09-B61B-60DEDE693355}"/>
                    </a:ext>
                  </a:extLst>
                </p:cNvPr>
                <p:cNvSpPr>
                  <a:spLocks/>
                </p:cNvSpPr>
                <p:nvPr/>
              </p:nvSpPr>
              <p:spPr bwMode="auto">
                <a:xfrm>
                  <a:off x="246" y="1943"/>
                  <a:ext cx="551" cy="104"/>
                </a:xfrm>
                <a:custGeom>
                  <a:avLst/>
                  <a:gdLst>
                    <a:gd name="T0" fmla="*/ 2751 w 2751"/>
                    <a:gd name="T1" fmla="*/ 270 h 522"/>
                    <a:gd name="T2" fmla="*/ 1016 w 2751"/>
                    <a:gd name="T3" fmla="*/ 522 h 522"/>
                    <a:gd name="T4" fmla="*/ 0 w 2751"/>
                    <a:gd name="T5" fmla="*/ 132 h 522"/>
                    <a:gd name="T6" fmla="*/ 1302 w 2751"/>
                    <a:gd name="T7" fmla="*/ 0 h 522"/>
                    <a:gd name="T8" fmla="*/ 2751 w 2751"/>
                    <a:gd name="T9" fmla="*/ 270 h 522"/>
                  </a:gdLst>
                  <a:ahLst/>
                  <a:cxnLst>
                    <a:cxn ang="0">
                      <a:pos x="T0" y="T1"/>
                    </a:cxn>
                    <a:cxn ang="0">
                      <a:pos x="T2" y="T3"/>
                    </a:cxn>
                    <a:cxn ang="0">
                      <a:pos x="T4" y="T5"/>
                    </a:cxn>
                    <a:cxn ang="0">
                      <a:pos x="T6" y="T7"/>
                    </a:cxn>
                    <a:cxn ang="0">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headEnd/>
                  <a:tailEnd/>
                </a:ln>
              </p:spPr>
              <p:txBody>
                <a:bodyPr/>
                <a:lstStyle/>
                <a:p>
                  <a:endParaRPr lang="zh-CN" altLang="en-US" sz="900">
                    <a:solidFill>
                      <a:srgbClr val="0836BF"/>
                    </a:solidFill>
                  </a:endParaRPr>
                </a:p>
              </p:txBody>
            </p:sp>
            <p:sp>
              <p:nvSpPr>
                <p:cNvPr id="784" name="Freeform 51">
                  <a:extLst>
                    <a:ext uri="{FF2B5EF4-FFF2-40B4-BE49-F238E27FC236}">
                      <a16:creationId xmlns:a16="http://schemas.microsoft.com/office/drawing/2014/main" id="{C5CC1F0A-7A5D-46F7-8E5A-E61E2D8A9BDE}"/>
                    </a:ext>
                  </a:extLst>
                </p:cNvPr>
                <p:cNvSpPr>
                  <a:spLocks/>
                </p:cNvSpPr>
                <p:nvPr/>
              </p:nvSpPr>
              <p:spPr bwMode="auto">
                <a:xfrm>
                  <a:off x="450" y="1997"/>
                  <a:ext cx="345" cy="67"/>
                </a:xfrm>
                <a:custGeom>
                  <a:avLst/>
                  <a:gdLst>
                    <a:gd name="T0" fmla="*/ 1728 w 1728"/>
                    <a:gd name="T1" fmla="*/ 0 h 337"/>
                    <a:gd name="T2" fmla="*/ 0 w 1728"/>
                    <a:gd name="T3" fmla="*/ 251 h 337"/>
                    <a:gd name="T4" fmla="*/ 0 w 1728"/>
                    <a:gd name="T5" fmla="*/ 337 h 337"/>
                    <a:gd name="T6" fmla="*/ 1728 w 1728"/>
                    <a:gd name="T7" fmla="*/ 88 h 337"/>
                    <a:gd name="T8" fmla="*/ 1728 w 1728"/>
                    <a:gd name="T9" fmla="*/ 0 h 337"/>
                  </a:gdLst>
                  <a:ahLst/>
                  <a:cxnLst>
                    <a:cxn ang="0">
                      <a:pos x="T0" y="T1"/>
                    </a:cxn>
                    <a:cxn ang="0">
                      <a:pos x="T2" y="T3"/>
                    </a:cxn>
                    <a:cxn ang="0">
                      <a:pos x="T4" y="T5"/>
                    </a:cxn>
                    <a:cxn ang="0">
                      <a:pos x="T6" y="T7"/>
                    </a:cxn>
                    <a:cxn ang="0">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headEnd/>
                  <a:tailEnd/>
                </a:ln>
              </p:spPr>
              <p:txBody>
                <a:bodyPr/>
                <a:lstStyle/>
                <a:p>
                  <a:endParaRPr lang="zh-CN" altLang="en-US" sz="900">
                    <a:solidFill>
                      <a:srgbClr val="0836BF"/>
                    </a:solidFill>
                  </a:endParaRPr>
                </a:p>
              </p:txBody>
            </p:sp>
            <p:sp>
              <p:nvSpPr>
                <p:cNvPr id="785" name="Freeform 52">
                  <a:extLst>
                    <a:ext uri="{FF2B5EF4-FFF2-40B4-BE49-F238E27FC236}">
                      <a16:creationId xmlns:a16="http://schemas.microsoft.com/office/drawing/2014/main" id="{9248B944-B5F0-46A1-9FB6-08A7593AD3FB}"/>
                    </a:ext>
                  </a:extLst>
                </p:cNvPr>
                <p:cNvSpPr>
                  <a:spLocks/>
                </p:cNvSpPr>
                <p:nvPr/>
              </p:nvSpPr>
              <p:spPr bwMode="auto">
                <a:xfrm>
                  <a:off x="246" y="1969"/>
                  <a:ext cx="204" cy="95"/>
                </a:xfrm>
                <a:custGeom>
                  <a:avLst/>
                  <a:gdLst>
                    <a:gd name="T0" fmla="*/ 1016 w 1016"/>
                    <a:gd name="T1" fmla="*/ 476 h 476"/>
                    <a:gd name="T2" fmla="*/ 1016 w 1016"/>
                    <a:gd name="T3" fmla="*/ 390 h 476"/>
                    <a:gd name="T4" fmla="*/ 0 w 1016"/>
                    <a:gd name="T5" fmla="*/ 0 h 476"/>
                    <a:gd name="T6" fmla="*/ 0 w 1016"/>
                    <a:gd name="T7" fmla="*/ 60 h 476"/>
                    <a:gd name="T8" fmla="*/ 1016 w 1016"/>
                    <a:gd name="T9" fmla="*/ 476 h 476"/>
                  </a:gdLst>
                  <a:ahLst/>
                  <a:cxnLst>
                    <a:cxn ang="0">
                      <a:pos x="T0" y="T1"/>
                    </a:cxn>
                    <a:cxn ang="0">
                      <a:pos x="T2" y="T3"/>
                    </a:cxn>
                    <a:cxn ang="0">
                      <a:pos x="T4" y="T5"/>
                    </a:cxn>
                    <a:cxn ang="0">
                      <a:pos x="T6" y="T7"/>
                    </a:cxn>
                    <a:cxn ang="0">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headEnd/>
                  <a:tailEnd/>
                </a:ln>
              </p:spPr>
              <p:txBody>
                <a:bodyPr/>
                <a:lstStyle/>
                <a:p>
                  <a:endParaRPr lang="zh-CN" altLang="en-US" sz="900">
                    <a:solidFill>
                      <a:srgbClr val="0836BF"/>
                    </a:solidFill>
                  </a:endParaRPr>
                </a:p>
              </p:txBody>
            </p:sp>
          </p:grpSp>
          <p:sp>
            <p:nvSpPr>
              <p:cNvPr id="782" name="Freeform 53">
                <a:extLst>
                  <a:ext uri="{FF2B5EF4-FFF2-40B4-BE49-F238E27FC236}">
                    <a16:creationId xmlns:a16="http://schemas.microsoft.com/office/drawing/2014/main" id="{CCC1D78A-E851-4545-9C67-AF65589043FC}"/>
                  </a:ext>
                </a:extLst>
              </p:cNvPr>
              <p:cNvSpPr>
                <a:spLocks/>
              </p:cNvSpPr>
              <p:nvPr/>
            </p:nvSpPr>
            <p:spPr bwMode="auto">
              <a:xfrm>
                <a:off x="564" y="2028"/>
                <a:ext cx="239" cy="378"/>
              </a:xfrm>
              <a:custGeom>
                <a:avLst/>
                <a:gdLst>
                  <a:gd name="T0" fmla="*/ 660 w 1195"/>
                  <a:gd name="T1" fmla="*/ 0 h 1893"/>
                  <a:gd name="T2" fmla="*/ 1195 w 1195"/>
                  <a:gd name="T3" fmla="*/ 1747 h 1893"/>
                  <a:gd name="T4" fmla="*/ 0 w 1195"/>
                  <a:gd name="T5" fmla="*/ 1893 h 1893"/>
                  <a:gd name="T6" fmla="*/ 191 w 1195"/>
                  <a:gd name="T7" fmla="*/ 35 h 1893"/>
                </a:gdLst>
                <a:ahLst/>
                <a:cxnLst>
                  <a:cxn ang="0">
                    <a:pos x="T0" y="T1"/>
                  </a:cxn>
                  <a:cxn ang="0">
                    <a:pos x="T2" y="T3"/>
                  </a:cxn>
                  <a:cxn ang="0">
                    <a:pos x="T4" y="T5"/>
                  </a:cxn>
                  <a:cxn ang="0">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900">
                  <a:solidFill>
                    <a:srgbClr val="0836BF"/>
                  </a:solidFill>
                </a:endParaRPr>
              </a:p>
            </p:txBody>
          </p:sp>
        </p:grpSp>
        <p:grpSp>
          <p:nvGrpSpPr>
            <p:cNvPr id="728" name="Group 54">
              <a:extLst>
                <a:ext uri="{FF2B5EF4-FFF2-40B4-BE49-F238E27FC236}">
                  <a16:creationId xmlns:a16="http://schemas.microsoft.com/office/drawing/2014/main" id="{670A37DF-74B5-4519-BAF6-5B91D3840D67}"/>
                </a:ext>
              </a:extLst>
            </p:cNvPr>
            <p:cNvGrpSpPr>
              <a:grpSpLocks/>
            </p:cNvGrpSpPr>
            <p:nvPr/>
          </p:nvGrpSpPr>
          <p:grpSpPr bwMode="auto">
            <a:xfrm>
              <a:off x="325" y="1767"/>
              <a:ext cx="383" cy="268"/>
              <a:chOff x="325" y="1767"/>
              <a:chExt cx="383" cy="268"/>
            </a:xfrm>
          </p:grpSpPr>
          <p:grpSp>
            <p:nvGrpSpPr>
              <p:cNvPr id="729" name="Group 55">
                <a:extLst>
                  <a:ext uri="{FF2B5EF4-FFF2-40B4-BE49-F238E27FC236}">
                    <a16:creationId xmlns:a16="http://schemas.microsoft.com/office/drawing/2014/main" id="{F3161156-DD57-4C88-B239-1D67CF581A8A}"/>
                  </a:ext>
                </a:extLst>
              </p:cNvPr>
              <p:cNvGrpSpPr>
                <a:grpSpLocks/>
              </p:cNvGrpSpPr>
              <p:nvPr/>
            </p:nvGrpSpPr>
            <p:grpSpPr bwMode="auto">
              <a:xfrm>
                <a:off x="412" y="1767"/>
                <a:ext cx="296" cy="243"/>
                <a:chOff x="412" y="1767"/>
                <a:chExt cx="296" cy="243"/>
              </a:xfrm>
            </p:grpSpPr>
            <p:grpSp>
              <p:nvGrpSpPr>
                <p:cNvPr id="762" name="Group 56">
                  <a:extLst>
                    <a:ext uri="{FF2B5EF4-FFF2-40B4-BE49-F238E27FC236}">
                      <a16:creationId xmlns:a16="http://schemas.microsoft.com/office/drawing/2014/main" id="{9C07D978-CAF9-48B1-8142-196E11EEB0DC}"/>
                    </a:ext>
                  </a:extLst>
                </p:cNvPr>
                <p:cNvGrpSpPr>
                  <a:grpSpLocks/>
                </p:cNvGrpSpPr>
                <p:nvPr/>
              </p:nvGrpSpPr>
              <p:grpSpPr bwMode="auto">
                <a:xfrm>
                  <a:off x="412" y="1767"/>
                  <a:ext cx="296" cy="243"/>
                  <a:chOff x="412" y="1767"/>
                  <a:chExt cx="296" cy="243"/>
                </a:xfrm>
              </p:grpSpPr>
              <p:grpSp>
                <p:nvGrpSpPr>
                  <p:cNvPr id="771" name="Group 57">
                    <a:extLst>
                      <a:ext uri="{FF2B5EF4-FFF2-40B4-BE49-F238E27FC236}">
                        <a16:creationId xmlns:a16="http://schemas.microsoft.com/office/drawing/2014/main" id="{EEF527A1-5A90-45B6-A058-524050A5A64C}"/>
                      </a:ext>
                    </a:extLst>
                  </p:cNvPr>
                  <p:cNvGrpSpPr>
                    <a:grpSpLocks/>
                  </p:cNvGrpSpPr>
                  <p:nvPr/>
                </p:nvGrpSpPr>
                <p:grpSpPr bwMode="auto">
                  <a:xfrm>
                    <a:off x="412" y="1904"/>
                    <a:ext cx="296" cy="106"/>
                    <a:chOff x="412" y="1904"/>
                    <a:chExt cx="296" cy="106"/>
                  </a:xfrm>
                </p:grpSpPr>
                <p:sp>
                  <p:nvSpPr>
                    <p:cNvPr id="777" name="Freeform 58">
                      <a:extLst>
                        <a:ext uri="{FF2B5EF4-FFF2-40B4-BE49-F238E27FC236}">
                          <a16:creationId xmlns:a16="http://schemas.microsoft.com/office/drawing/2014/main" id="{3D639B10-1EBE-4ED1-8894-ECAEFE1C6F79}"/>
                        </a:ext>
                      </a:extLst>
                    </p:cNvPr>
                    <p:cNvSpPr>
                      <a:spLocks/>
                    </p:cNvSpPr>
                    <p:nvPr/>
                  </p:nvSpPr>
                  <p:spPr bwMode="auto">
                    <a:xfrm>
                      <a:off x="412" y="1904"/>
                      <a:ext cx="170" cy="106"/>
                    </a:xfrm>
                    <a:custGeom>
                      <a:avLst/>
                      <a:gdLst>
                        <a:gd name="T0" fmla="*/ 848 w 848"/>
                        <a:gd name="T1" fmla="*/ 162 h 530"/>
                        <a:gd name="T2" fmla="*/ 848 w 848"/>
                        <a:gd name="T3" fmla="*/ 530 h 530"/>
                        <a:gd name="T4" fmla="*/ 0 w 848"/>
                        <a:gd name="T5" fmla="*/ 258 h 530"/>
                        <a:gd name="T6" fmla="*/ 0 w 848"/>
                        <a:gd name="T7" fmla="*/ 0 h 530"/>
                        <a:gd name="T8" fmla="*/ 848 w 848"/>
                        <a:gd name="T9" fmla="*/ 162 h 530"/>
                      </a:gdLst>
                      <a:ahLst/>
                      <a:cxnLst>
                        <a:cxn ang="0">
                          <a:pos x="T0" y="T1"/>
                        </a:cxn>
                        <a:cxn ang="0">
                          <a:pos x="T2" y="T3"/>
                        </a:cxn>
                        <a:cxn ang="0">
                          <a:pos x="T4" y="T5"/>
                        </a:cxn>
                        <a:cxn ang="0">
                          <a:pos x="T6" y="T7"/>
                        </a:cxn>
                        <a:cxn ang="0">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headEnd/>
                      <a:tailEnd/>
                    </a:ln>
                  </p:spPr>
                  <p:txBody>
                    <a:bodyPr/>
                    <a:lstStyle/>
                    <a:p>
                      <a:endParaRPr lang="zh-CN" altLang="en-US" sz="900">
                        <a:solidFill>
                          <a:srgbClr val="0836BF"/>
                        </a:solidFill>
                      </a:endParaRPr>
                    </a:p>
                  </p:txBody>
                </p:sp>
                <p:sp>
                  <p:nvSpPr>
                    <p:cNvPr id="778" name="Freeform 59">
                      <a:extLst>
                        <a:ext uri="{FF2B5EF4-FFF2-40B4-BE49-F238E27FC236}">
                          <a16:creationId xmlns:a16="http://schemas.microsoft.com/office/drawing/2014/main" id="{F7F7F343-F2CA-46F7-90B0-3C21AA6DEFD2}"/>
                        </a:ext>
                      </a:extLst>
                    </p:cNvPr>
                    <p:cNvSpPr>
                      <a:spLocks/>
                    </p:cNvSpPr>
                    <p:nvPr/>
                  </p:nvSpPr>
                  <p:spPr bwMode="auto">
                    <a:xfrm>
                      <a:off x="582" y="1929"/>
                      <a:ext cx="126" cy="81"/>
                    </a:xfrm>
                    <a:custGeom>
                      <a:avLst/>
                      <a:gdLst>
                        <a:gd name="T0" fmla="*/ 0 w 631"/>
                        <a:gd name="T1" fmla="*/ 36 h 404"/>
                        <a:gd name="T2" fmla="*/ 0 w 631"/>
                        <a:gd name="T3" fmla="*/ 404 h 404"/>
                        <a:gd name="T4" fmla="*/ 631 w 631"/>
                        <a:gd name="T5" fmla="*/ 312 h 404"/>
                        <a:gd name="T6" fmla="*/ 631 w 631"/>
                        <a:gd name="T7" fmla="*/ 0 h 404"/>
                        <a:gd name="T8" fmla="*/ 0 w 631"/>
                        <a:gd name="T9" fmla="*/ 36 h 404"/>
                      </a:gdLst>
                      <a:ahLst/>
                      <a:cxnLst>
                        <a:cxn ang="0">
                          <a:pos x="T0" y="T1"/>
                        </a:cxn>
                        <a:cxn ang="0">
                          <a:pos x="T2" y="T3"/>
                        </a:cxn>
                        <a:cxn ang="0">
                          <a:pos x="T4" y="T5"/>
                        </a:cxn>
                        <a:cxn ang="0">
                          <a:pos x="T6" y="T7"/>
                        </a:cxn>
                        <a:cxn ang="0">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headEnd/>
                      <a:tailEnd/>
                    </a:ln>
                  </p:spPr>
                  <p:txBody>
                    <a:bodyPr/>
                    <a:lstStyle/>
                    <a:p>
                      <a:endParaRPr lang="zh-CN" altLang="en-US" sz="900">
                        <a:solidFill>
                          <a:srgbClr val="0836BF"/>
                        </a:solidFill>
                      </a:endParaRPr>
                    </a:p>
                  </p:txBody>
                </p:sp>
                <p:sp>
                  <p:nvSpPr>
                    <p:cNvPr id="779" name="Freeform 60">
                      <a:extLst>
                        <a:ext uri="{FF2B5EF4-FFF2-40B4-BE49-F238E27FC236}">
                          <a16:creationId xmlns:a16="http://schemas.microsoft.com/office/drawing/2014/main" id="{F51B5980-4191-42E3-86B6-064A7BF69CD5}"/>
                        </a:ext>
                      </a:extLst>
                    </p:cNvPr>
                    <p:cNvSpPr>
                      <a:spLocks/>
                    </p:cNvSpPr>
                    <p:nvPr/>
                  </p:nvSpPr>
                  <p:spPr bwMode="auto">
                    <a:xfrm>
                      <a:off x="412" y="1904"/>
                      <a:ext cx="296" cy="32"/>
                    </a:xfrm>
                    <a:custGeom>
                      <a:avLst/>
                      <a:gdLst>
                        <a:gd name="T0" fmla="*/ 1479 w 1479"/>
                        <a:gd name="T1" fmla="*/ 126 h 162"/>
                        <a:gd name="T2" fmla="*/ 842 w 1479"/>
                        <a:gd name="T3" fmla="*/ 162 h 162"/>
                        <a:gd name="T4" fmla="*/ 0 w 1479"/>
                        <a:gd name="T5" fmla="*/ 0 h 162"/>
                        <a:gd name="T6" fmla="*/ 619 w 1479"/>
                        <a:gd name="T7" fmla="*/ 0 h 162"/>
                        <a:gd name="T8" fmla="*/ 1479 w 1479"/>
                        <a:gd name="T9" fmla="*/ 126 h 162"/>
                      </a:gdLst>
                      <a:ahLst/>
                      <a:cxnLst>
                        <a:cxn ang="0">
                          <a:pos x="T0" y="T1"/>
                        </a:cxn>
                        <a:cxn ang="0">
                          <a:pos x="T2" y="T3"/>
                        </a:cxn>
                        <a:cxn ang="0">
                          <a:pos x="T4" y="T5"/>
                        </a:cxn>
                        <a:cxn ang="0">
                          <a:pos x="T6" y="T7"/>
                        </a:cxn>
                        <a:cxn ang="0">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headEnd/>
                      <a:tailEnd/>
                    </a:ln>
                  </p:spPr>
                  <p:txBody>
                    <a:bodyPr/>
                    <a:lstStyle/>
                    <a:p>
                      <a:endParaRPr lang="zh-CN" altLang="en-US" sz="900">
                        <a:solidFill>
                          <a:srgbClr val="0836BF"/>
                        </a:solidFill>
                      </a:endParaRPr>
                    </a:p>
                  </p:txBody>
                </p:sp>
              </p:grpSp>
              <p:sp>
                <p:nvSpPr>
                  <p:cNvPr id="772" name="Freeform 61">
                    <a:extLst>
                      <a:ext uri="{FF2B5EF4-FFF2-40B4-BE49-F238E27FC236}">
                        <a16:creationId xmlns:a16="http://schemas.microsoft.com/office/drawing/2014/main" id="{C57DA53B-5F11-4CFA-82BA-0CBA38E6B777}"/>
                      </a:ext>
                    </a:extLst>
                  </p:cNvPr>
                  <p:cNvSpPr>
                    <a:spLocks/>
                  </p:cNvSpPr>
                  <p:nvPr/>
                </p:nvSpPr>
                <p:spPr bwMode="auto">
                  <a:xfrm>
                    <a:off x="504" y="1895"/>
                    <a:ext cx="108" cy="30"/>
                  </a:xfrm>
                  <a:custGeom>
                    <a:avLst/>
                    <a:gdLst>
                      <a:gd name="T0" fmla="*/ 538 w 538"/>
                      <a:gd name="T1" fmla="*/ 86 h 151"/>
                      <a:gd name="T2" fmla="*/ 538 w 538"/>
                      <a:gd name="T3" fmla="*/ 135 h 151"/>
                      <a:gd name="T4" fmla="*/ 287 w 538"/>
                      <a:gd name="T5" fmla="*/ 151 h 151"/>
                      <a:gd name="T6" fmla="*/ 0 w 538"/>
                      <a:gd name="T7" fmla="*/ 97 h 151"/>
                      <a:gd name="T8" fmla="*/ 0 w 538"/>
                      <a:gd name="T9" fmla="*/ 0 h 151"/>
                      <a:gd name="T10" fmla="*/ 538 w 538"/>
                      <a:gd name="T11" fmla="*/ 86 h 151"/>
                    </a:gdLst>
                    <a:ahLst/>
                    <a:cxnLst>
                      <a:cxn ang="0">
                        <a:pos x="T0" y="T1"/>
                      </a:cxn>
                      <a:cxn ang="0">
                        <a:pos x="T2" y="T3"/>
                      </a:cxn>
                      <a:cxn ang="0">
                        <a:pos x="T4" y="T5"/>
                      </a:cxn>
                      <a:cxn ang="0">
                        <a:pos x="T6" y="T7"/>
                      </a:cxn>
                      <a:cxn ang="0">
                        <a:pos x="T8" y="T9"/>
                      </a:cxn>
                      <a:cxn ang="0">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headEnd/>
                    <a:tailEnd/>
                  </a:ln>
                </p:spPr>
                <p:txBody>
                  <a:bodyPr/>
                  <a:lstStyle/>
                  <a:p>
                    <a:endParaRPr lang="zh-CN" altLang="en-US" sz="900">
                      <a:solidFill>
                        <a:srgbClr val="0836BF"/>
                      </a:solidFill>
                    </a:endParaRPr>
                  </a:p>
                </p:txBody>
              </p:sp>
              <p:grpSp>
                <p:nvGrpSpPr>
                  <p:cNvPr id="773" name="Group 62">
                    <a:extLst>
                      <a:ext uri="{FF2B5EF4-FFF2-40B4-BE49-F238E27FC236}">
                        <a16:creationId xmlns:a16="http://schemas.microsoft.com/office/drawing/2014/main" id="{4019210F-3C28-43D3-989C-BC3B5CCFC964}"/>
                      </a:ext>
                    </a:extLst>
                  </p:cNvPr>
                  <p:cNvGrpSpPr>
                    <a:grpSpLocks/>
                  </p:cNvGrpSpPr>
                  <p:nvPr/>
                </p:nvGrpSpPr>
                <p:grpSpPr bwMode="auto">
                  <a:xfrm>
                    <a:off x="446" y="1767"/>
                    <a:ext cx="239" cy="151"/>
                    <a:chOff x="446" y="1767"/>
                    <a:chExt cx="239" cy="151"/>
                  </a:xfrm>
                </p:grpSpPr>
                <p:sp>
                  <p:nvSpPr>
                    <p:cNvPr id="774" name="Freeform 63">
                      <a:extLst>
                        <a:ext uri="{FF2B5EF4-FFF2-40B4-BE49-F238E27FC236}">
                          <a16:creationId xmlns:a16="http://schemas.microsoft.com/office/drawing/2014/main" id="{54D9DCE9-6042-472B-AB0D-82B3AD3128DE}"/>
                        </a:ext>
                      </a:extLst>
                    </p:cNvPr>
                    <p:cNvSpPr>
                      <a:spLocks/>
                    </p:cNvSpPr>
                    <p:nvPr/>
                  </p:nvSpPr>
                  <p:spPr bwMode="auto">
                    <a:xfrm>
                      <a:off x="446" y="1767"/>
                      <a:ext cx="137" cy="148"/>
                    </a:xfrm>
                    <a:custGeom>
                      <a:avLst/>
                      <a:gdLst>
                        <a:gd name="T0" fmla="*/ 589 w 686"/>
                        <a:gd name="T1" fmla="*/ 740 h 740"/>
                        <a:gd name="T2" fmla="*/ 686 w 686"/>
                        <a:gd name="T3" fmla="*/ 24 h 740"/>
                        <a:gd name="T4" fmla="*/ 95 w 686"/>
                        <a:gd name="T5" fmla="*/ 0 h 740"/>
                        <a:gd name="T6" fmla="*/ 0 w 686"/>
                        <a:gd name="T7" fmla="*/ 638 h 740"/>
                        <a:gd name="T8" fmla="*/ 589 w 686"/>
                        <a:gd name="T9" fmla="*/ 740 h 740"/>
                      </a:gdLst>
                      <a:ahLst/>
                      <a:cxnLst>
                        <a:cxn ang="0">
                          <a:pos x="T0" y="T1"/>
                        </a:cxn>
                        <a:cxn ang="0">
                          <a:pos x="T2" y="T3"/>
                        </a:cxn>
                        <a:cxn ang="0">
                          <a:pos x="T4" y="T5"/>
                        </a:cxn>
                        <a:cxn ang="0">
                          <a:pos x="T6" y="T7"/>
                        </a:cxn>
                        <a:cxn ang="0">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headEnd/>
                      <a:tailEnd/>
                    </a:ln>
                  </p:spPr>
                  <p:txBody>
                    <a:bodyPr/>
                    <a:lstStyle/>
                    <a:p>
                      <a:endParaRPr lang="zh-CN" altLang="en-US" sz="900">
                        <a:solidFill>
                          <a:srgbClr val="0836BF"/>
                        </a:solidFill>
                      </a:endParaRPr>
                    </a:p>
                  </p:txBody>
                </p:sp>
                <p:sp>
                  <p:nvSpPr>
                    <p:cNvPr id="775" name="Freeform 64">
                      <a:extLst>
                        <a:ext uri="{FF2B5EF4-FFF2-40B4-BE49-F238E27FC236}">
                          <a16:creationId xmlns:a16="http://schemas.microsoft.com/office/drawing/2014/main" id="{7013D82A-3DCA-42EA-AC22-5FBED5ABF6CD}"/>
                        </a:ext>
                      </a:extLst>
                    </p:cNvPr>
                    <p:cNvSpPr>
                      <a:spLocks/>
                    </p:cNvSpPr>
                    <p:nvPr/>
                  </p:nvSpPr>
                  <p:spPr bwMode="auto">
                    <a:xfrm>
                      <a:off x="564" y="1771"/>
                      <a:ext cx="121" cy="147"/>
                    </a:xfrm>
                    <a:custGeom>
                      <a:avLst/>
                      <a:gdLst>
                        <a:gd name="T0" fmla="*/ 97 w 608"/>
                        <a:gd name="T1" fmla="*/ 0 h 735"/>
                        <a:gd name="T2" fmla="*/ 608 w 608"/>
                        <a:gd name="T3" fmla="*/ 163 h 735"/>
                        <a:gd name="T4" fmla="*/ 536 w 608"/>
                        <a:gd name="T5" fmla="*/ 735 h 735"/>
                        <a:gd name="T6" fmla="*/ 0 w 608"/>
                        <a:gd name="T7" fmla="*/ 717 h 735"/>
                        <a:gd name="T8" fmla="*/ 97 w 608"/>
                        <a:gd name="T9" fmla="*/ 0 h 735"/>
                      </a:gdLst>
                      <a:ahLst/>
                      <a:cxnLst>
                        <a:cxn ang="0">
                          <a:pos x="T0" y="T1"/>
                        </a:cxn>
                        <a:cxn ang="0">
                          <a:pos x="T2" y="T3"/>
                        </a:cxn>
                        <a:cxn ang="0">
                          <a:pos x="T4" y="T5"/>
                        </a:cxn>
                        <a:cxn ang="0">
                          <a:pos x="T6" y="T7"/>
                        </a:cxn>
                        <a:cxn ang="0">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headEnd/>
                      <a:tailEnd/>
                    </a:ln>
                  </p:spPr>
                  <p:txBody>
                    <a:bodyPr/>
                    <a:lstStyle/>
                    <a:p>
                      <a:endParaRPr lang="zh-CN" altLang="en-US" sz="900">
                        <a:solidFill>
                          <a:srgbClr val="0836BF"/>
                        </a:solidFill>
                      </a:endParaRPr>
                    </a:p>
                  </p:txBody>
                </p:sp>
                <p:sp>
                  <p:nvSpPr>
                    <p:cNvPr id="776" name="Freeform 65">
                      <a:extLst>
                        <a:ext uri="{FF2B5EF4-FFF2-40B4-BE49-F238E27FC236}">
                          <a16:creationId xmlns:a16="http://schemas.microsoft.com/office/drawing/2014/main" id="{6B34C864-8693-44BA-8982-B9DDD9EF6CF0}"/>
                        </a:ext>
                      </a:extLst>
                    </p:cNvPr>
                    <p:cNvSpPr>
                      <a:spLocks/>
                    </p:cNvSpPr>
                    <p:nvPr/>
                  </p:nvSpPr>
                  <p:spPr bwMode="auto">
                    <a:xfrm>
                      <a:off x="462" y="1781"/>
                      <a:ext cx="98" cy="112"/>
                    </a:xfrm>
                    <a:custGeom>
                      <a:avLst/>
                      <a:gdLst>
                        <a:gd name="T0" fmla="*/ 493 w 493"/>
                        <a:gd name="T1" fmla="*/ 25 h 557"/>
                        <a:gd name="T2" fmla="*/ 423 w 493"/>
                        <a:gd name="T3" fmla="*/ 557 h 557"/>
                        <a:gd name="T4" fmla="*/ 0 w 493"/>
                        <a:gd name="T5" fmla="*/ 494 h 557"/>
                        <a:gd name="T6" fmla="*/ 73 w 493"/>
                        <a:gd name="T7" fmla="*/ 0 h 557"/>
                        <a:gd name="T8" fmla="*/ 493 w 493"/>
                        <a:gd name="T9" fmla="*/ 25 h 557"/>
                      </a:gdLst>
                      <a:ahLst/>
                      <a:cxnLst>
                        <a:cxn ang="0">
                          <a:pos x="T0" y="T1"/>
                        </a:cxn>
                        <a:cxn ang="0">
                          <a:pos x="T2" y="T3"/>
                        </a:cxn>
                        <a:cxn ang="0">
                          <a:pos x="T4" y="T5"/>
                        </a:cxn>
                        <a:cxn ang="0">
                          <a:pos x="T6" y="T7"/>
                        </a:cxn>
                        <a:cxn ang="0">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headEnd/>
                      <a:tailEnd/>
                    </a:ln>
                  </p:spPr>
                  <p:txBody>
                    <a:bodyPr/>
                    <a:lstStyle/>
                    <a:p>
                      <a:endParaRPr lang="zh-CN" altLang="en-US" sz="900">
                        <a:solidFill>
                          <a:srgbClr val="0836BF"/>
                        </a:solidFill>
                      </a:endParaRPr>
                    </a:p>
                  </p:txBody>
                </p:sp>
              </p:grpSp>
            </p:grpSp>
            <p:grpSp>
              <p:nvGrpSpPr>
                <p:cNvPr id="763" name="Group 66">
                  <a:extLst>
                    <a:ext uri="{FF2B5EF4-FFF2-40B4-BE49-F238E27FC236}">
                      <a16:creationId xmlns:a16="http://schemas.microsoft.com/office/drawing/2014/main" id="{4C5127E0-9A91-4D92-9932-C0EB28E8CCC4}"/>
                    </a:ext>
                  </a:extLst>
                </p:cNvPr>
                <p:cNvGrpSpPr>
                  <a:grpSpLocks/>
                </p:cNvGrpSpPr>
                <p:nvPr/>
              </p:nvGrpSpPr>
              <p:grpSpPr bwMode="auto">
                <a:xfrm>
                  <a:off x="424" y="1915"/>
                  <a:ext cx="97" cy="69"/>
                  <a:chOff x="424" y="1915"/>
                  <a:chExt cx="97" cy="69"/>
                </a:xfrm>
              </p:grpSpPr>
              <p:sp>
                <p:nvSpPr>
                  <p:cNvPr id="764" name="Freeform 67">
                    <a:extLst>
                      <a:ext uri="{FF2B5EF4-FFF2-40B4-BE49-F238E27FC236}">
                        <a16:creationId xmlns:a16="http://schemas.microsoft.com/office/drawing/2014/main" id="{DB09509A-0E54-42BE-B5DF-A46271270422}"/>
                      </a:ext>
                    </a:extLst>
                  </p:cNvPr>
                  <p:cNvSpPr>
                    <a:spLocks/>
                  </p:cNvSpPr>
                  <p:nvPr/>
                </p:nvSpPr>
                <p:spPr bwMode="auto">
                  <a:xfrm>
                    <a:off x="424" y="1915"/>
                    <a:ext cx="97" cy="69"/>
                  </a:xfrm>
                  <a:custGeom>
                    <a:avLst/>
                    <a:gdLst>
                      <a:gd name="T0" fmla="*/ 0 w 483"/>
                      <a:gd name="T1" fmla="*/ 0 h 346"/>
                      <a:gd name="T2" fmla="*/ 483 w 483"/>
                      <a:gd name="T3" fmla="*/ 104 h 346"/>
                      <a:gd name="T4" fmla="*/ 483 w 483"/>
                      <a:gd name="T5" fmla="*/ 346 h 346"/>
                      <a:gd name="T6" fmla="*/ 0 w 483"/>
                      <a:gd name="T7" fmla="*/ 195 h 346"/>
                      <a:gd name="T8" fmla="*/ 0 w 483"/>
                      <a:gd name="T9" fmla="*/ 0 h 346"/>
                    </a:gdLst>
                    <a:ahLst/>
                    <a:cxnLst>
                      <a:cxn ang="0">
                        <a:pos x="T0" y="T1"/>
                      </a:cxn>
                      <a:cxn ang="0">
                        <a:pos x="T2" y="T3"/>
                      </a:cxn>
                      <a:cxn ang="0">
                        <a:pos x="T4" y="T5"/>
                      </a:cxn>
                      <a:cxn ang="0">
                        <a:pos x="T6" y="T7"/>
                      </a:cxn>
                      <a:cxn ang="0">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headEnd/>
                    <a:tailEnd/>
                  </a:ln>
                </p:spPr>
                <p:txBody>
                  <a:bodyPr/>
                  <a:lstStyle/>
                  <a:p>
                    <a:endParaRPr lang="zh-CN" altLang="en-US" sz="900">
                      <a:solidFill>
                        <a:srgbClr val="0836BF"/>
                      </a:solidFill>
                    </a:endParaRPr>
                  </a:p>
                </p:txBody>
              </p:sp>
              <p:sp>
                <p:nvSpPr>
                  <p:cNvPr id="765" name="Line 68">
                    <a:extLst>
                      <a:ext uri="{FF2B5EF4-FFF2-40B4-BE49-F238E27FC236}">
                        <a16:creationId xmlns:a16="http://schemas.microsoft.com/office/drawing/2014/main" id="{5D5BD546-F0CE-4701-A4A9-CA2CFB8590F7}"/>
                      </a:ext>
                    </a:extLst>
                  </p:cNvPr>
                  <p:cNvSpPr>
                    <a:spLocks noChangeShapeType="1"/>
                  </p:cNvSpPr>
                  <p:nvPr/>
                </p:nvSpPr>
                <p:spPr bwMode="auto">
                  <a:xfrm flipH="1" flipV="1">
                    <a:off x="433" y="1933"/>
                    <a:ext cx="26" cy="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66" name="Line 69">
                    <a:extLst>
                      <a:ext uri="{FF2B5EF4-FFF2-40B4-BE49-F238E27FC236}">
                        <a16:creationId xmlns:a16="http://schemas.microsoft.com/office/drawing/2014/main" id="{A2942070-CF04-4F90-BD28-5E62EB52916D}"/>
                      </a:ext>
                    </a:extLst>
                  </p:cNvPr>
                  <p:cNvSpPr>
                    <a:spLocks noChangeShapeType="1"/>
                  </p:cNvSpPr>
                  <p:nvPr/>
                </p:nvSpPr>
                <p:spPr bwMode="auto">
                  <a:xfrm>
                    <a:off x="472" y="1941"/>
                    <a:ext cx="34" cy="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67" name="Line 70">
                    <a:extLst>
                      <a:ext uri="{FF2B5EF4-FFF2-40B4-BE49-F238E27FC236}">
                        <a16:creationId xmlns:a16="http://schemas.microsoft.com/office/drawing/2014/main" id="{2E2C4D7A-AD1F-4406-8CF1-210ABE617DB0}"/>
                      </a:ext>
                    </a:extLst>
                  </p:cNvPr>
                  <p:cNvSpPr>
                    <a:spLocks noChangeShapeType="1"/>
                  </p:cNvSpPr>
                  <p:nvPr/>
                </p:nvSpPr>
                <p:spPr bwMode="auto">
                  <a:xfrm>
                    <a:off x="465" y="1924"/>
                    <a:ext cx="1" cy="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68" name="Line 71">
                    <a:extLst>
                      <a:ext uri="{FF2B5EF4-FFF2-40B4-BE49-F238E27FC236}">
                        <a16:creationId xmlns:a16="http://schemas.microsoft.com/office/drawing/2014/main" id="{0CC7F5D5-B644-4CC1-9727-14D3E28B8056}"/>
                      </a:ext>
                    </a:extLst>
                  </p:cNvPr>
                  <p:cNvSpPr>
                    <a:spLocks noChangeShapeType="1"/>
                  </p:cNvSpPr>
                  <p:nvPr/>
                </p:nvSpPr>
                <p:spPr bwMode="auto">
                  <a:xfrm>
                    <a:off x="511" y="1934"/>
                    <a:ext cx="1" cy="4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69" name="Line 72">
                    <a:extLst>
                      <a:ext uri="{FF2B5EF4-FFF2-40B4-BE49-F238E27FC236}">
                        <a16:creationId xmlns:a16="http://schemas.microsoft.com/office/drawing/2014/main" id="{CE9A336E-FFA8-407E-8FF9-A03AEF6F2437}"/>
                      </a:ext>
                    </a:extLst>
                  </p:cNvPr>
                  <p:cNvSpPr>
                    <a:spLocks noChangeShapeType="1"/>
                  </p:cNvSpPr>
                  <p:nvPr/>
                </p:nvSpPr>
                <p:spPr bwMode="auto">
                  <a:xfrm>
                    <a:off x="425" y="1933"/>
                    <a:ext cx="88"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70" name="Line 73">
                    <a:extLst>
                      <a:ext uri="{FF2B5EF4-FFF2-40B4-BE49-F238E27FC236}">
                        <a16:creationId xmlns:a16="http://schemas.microsoft.com/office/drawing/2014/main" id="{E9856741-DC28-4502-B90D-CA8B2263FD2A}"/>
                      </a:ext>
                    </a:extLst>
                  </p:cNvPr>
                  <p:cNvSpPr>
                    <a:spLocks noChangeShapeType="1"/>
                  </p:cNvSpPr>
                  <p:nvPr/>
                </p:nvSpPr>
                <p:spPr bwMode="auto">
                  <a:xfrm flipH="1" flipV="1">
                    <a:off x="424" y="1926"/>
                    <a:ext cx="89" cy="2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grpSp>
          </p:grpSp>
          <p:grpSp>
            <p:nvGrpSpPr>
              <p:cNvPr id="730" name="Group 74">
                <a:extLst>
                  <a:ext uri="{FF2B5EF4-FFF2-40B4-BE49-F238E27FC236}">
                    <a16:creationId xmlns:a16="http://schemas.microsoft.com/office/drawing/2014/main" id="{283EC5DD-436B-46DC-A679-7EAADDB7C493}"/>
                  </a:ext>
                </a:extLst>
              </p:cNvPr>
              <p:cNvGrpSpPr>
                <a:grpSpLocks/>
              </p:cNvGrpSpPr>
              <p:nvPr/>
            </p:nvGrpSpPr>
            <p:grpSpPr bwMode="auto">
              <a:xfrm>
                <a:off x="325" y="1917"/>
                <a:ext cx="231" cy="118"/>
                <a:chOff x="325" y="1917"/>
                <a:chExt cx="231" cy="118"/>
              </a:xfrm>
            </p:grpSpPr>
            <p:grpSp>
              <p:nvGrpSpPr>
                <p:cNvPr id="731" name="Group 75">
                  <a:extLst>
                    <a:ext uri="{FF2B5EF4-FFF2-40B4-BE49-F238E27FC236}">
                      <a16:creationId xmlns:a16="http://schemas.microsoft.com/office/drawing/2014/main" id="{7969D0D9-8740-48BA-B200-549418F9B158}"/>
                    </a:ext>
                  </a:extLst>
                </p:cNvPr>
                <p:cNvGrpSpPr>
                  <a:grpSpLocks/>
                </p:cNvGrpSpPr>
                <p:nvPr/>
              </p:nvGrpSpPr>
              <p:grpSpPr bwMode="auto">
                <a:xfrm>
                  <a:off x="504" y="1981"/>
                  <a:ext cx="37" cy="28"/>
                  <a:chOff x="504" y="1981"/>
                  <a:chExt cx="37" cy="28"/>
                </a:xfrm>
              </p:grpSpPr>
              <p:sp>
                <p:nvSpPr>
                  <p:cNvPr id="760" name="Freeform 76">
                    <a:extLst>
                      <a:ext uri="{FF2B5EF4-FFF2-40B4-BE49-F238E27FC236}">
                        <a16:creationId xmlns:a16="http://schemas.microsoft.com/office/drawing/2014/main" id="{F9F4B18D-CD7B-4B41-8BC5-B58640C23ED8}"/>
                      </a:ext>
                    </a:extLst>
                  </p:cNvPr>
                  <p:cNvSpPr>
                    <a:spLocks/>
                  </p:cNvSpPr>
                  <p:nvPr/>
                </p:nvSpPr>
                <p:spPr bwMode="auto">
                  <a:xfrm>
                    <a:off x="531" y="1981"/>
                    <a:ext cx="10" cy="28"/>
                  </a:xfrm>
                  <a:custGeom>
                    <a:avLst/>
                    <a:gdLst>
                      <a:gd name="T0" fmla="*/ 37 w 53"/>
                      <a:gd name="T1" fmla="*/ 0 h 140"/>
                      <a:gd name="T2" fmla="*/ 53 w 53"/>
                      <a:gd name="T3" fmla="*/ 131 h 140"/>
                      <a:gd name="T4" fmla="*/ 14 w 53"/>
                      <a:gd name="T5" fmla="*/ 140 h 140"/>
                      <a:gd name="T6" fmla="*/ 0 w 53"/>
                      <a:gd name="T7" fmla="*/ 6 h 140"/>
                      <a:gd name="T8" fmla="*/ 37 w 53"/>
                      <a:gd name="T9" fmla="*/ 0 h 140"/>
                    </a:gdLst>
                    <a:ahLst/>
                    <a:cxnLst>
                      <a:cxn ang="0">
                        <a:pos x="T0" y="T1"/>
                      </a:cxn>
                      <a:cxn ang="0">
                        <a:pos x="T2" y="T3"/>
                      </a:cxn>
                      <a:cxn ang="0">
                        <a:pos x="T4" y="T5"/>
                      </a:cxn>
                      <a:cxn ang="0">
                        <a:pos x="T6" y="T7"/>
                      </a:cxn>
                      <a:cxn ang="0">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headEnd/>
                    <a:tailEnd/>
                  </a:ln>
                </p:spPr>
                <p:txBody>
                  <a:bodyPr/>
                  <a:lstStyle/>
                  <a:p>
                    <a:endParaRPr lang="zh-CN" altLang="en-US" sz="900">
                      <a:solidFill>
                        <a:srgbClr val="0836BF"/>
                      </a:solidFill>
                    </a:endParaRPr>
                  </a:p>
                </p:txBody>
              </p:sp>
              <p:sp>
                <p:nvSpPr>
                  <p:cNvPr id="761" name="Freeform 77">
                    <a:extLst>
                      <a:ext uri="{FF2B5EF4-FFF2-40B4-BE49-F238E27FC236}">
                        <a16:creationId xmlns:a16="http://schemas.microsoft.com/office/drawing/2014/main" id="{12AB5E35-45C9-4AAE-8DEA-5237CFCE4D4C}"/>
                      </a:ext>
                    </a:extLst>
                  </p:cNvPr>
                  <p:cNvSpPr>
                    <a:spLocks/>
                  </p:cNvSpPr>
                  <p:nvPr/>
                </p:nvSpPr>
                <p:spPr bwMode="auto">
                  <a:xfrm>
                    <a:off x="504" y="1985"/>
                    <a:ext cx="29" cy="24"/>
                  </a:xfrm>
                  <a:custGeom>
                    <a:avLst/>
                    <a:gdLst>
                      <a:gd name="T0" fmla="*/ 136 w 148"/>
                      <a:gd name="T1" fmla="*/ 5 h 122"/>
                      <a:gd name="T2" fmla="*/ 148 w 148"/>
                      <a:gd name="T3" fmla="*/ 122 h 122"/>
                      <a:gd name="T4" fmla="*/ 0 w 148"/>
                      <a:gd name="T5" fmla="*/ 61 h 122"/>
                      <a:gd name="T6" fmla="*/ 58 w 148"/>
                      <a:gd name="T7" fmla="*/ 43 h 122"/>
                      <a:gd name="T8" fmla="*/ 111 w 148"/>
                      <a:gd name="T9" fmla="*/ 70 h 122"/>
                      <a:gd name="T10" fmla="*/ 94 w 148"/>
                      <a:gd name="T11" fmla="*/ 0 h 122"/>
                      <a:gd name="T12" fmla="*/ 136 w 148"/>
                      <a:gd name="T13" fmla="*/ 5 h 122"/>
                    </a:gdLst>
                    <a:ahLst/>
                    <a:cxnLst>
                      <a:cxn ang="0">
                        <a:pos x="T0" y="T1"/>
                      </a:cxn>
                      <a:cxn ang="0">
                        <a:pos x="T2" y="T3"/>
                      </a:cxn>
                      <a:cxn ang="0">
                        <a:pos x="T4" y="T5"/>
                      </a:cxn>
                      <a:cxn ang="0">
                        <a:pos x="T6" y="T7"/>
                      </a:cxn>
                      <a:cxn ang="0">
                        <a:pos x="T8" y="T9"/>
                      </a:cxn>
                      <a:cxn ang="0">
                        <a:pos x="T10" y="T11"/>
                      </a:cxn>
                      <a:cxn ang="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headEnd/>
                    <a:tailEnd/>
                  </a:ln>
                </p:spPr>
                <p:txBody>
                  <a:bodyPr/>
                  <a:lstStyle/>
                  <a:p>
                    <a:endParaRPr lang="zh-CN" altLang="en-US" sz="900">
                      <a:solidFill>
                        <a:srgbClr val="0836BF"/>
                      </a:solidFill>
                    </a:endParaRPr>
                  </a:p>
                </p:txBody>
              </p:sp>
            </p:grpSp>
            <p:grpSp>
              <p:nvGrpSpPr>
                <p:cNvPr id="732" name="Group 78">
                  <a:extLst>
                    <a:ext uri="{FF2B5EF4-FFF2-40B4-BE49-F238E27FC236}">
                      <a16:creationId xmlns:a16="http://schemas.microsoft.com/office/drawing/2014/main" id="{81644009-61E3-40A9-ADEC-61E2D95115E2}"/>
                    </a:ext>
                  </a:extLst>
                </p:cNvPr>
                <p:cNvGrpSpPr>
                  <a:grpSpLocks/>
                </p:cNvGrpSpPr>
                <p:nvPr/>
              </p:nvGrpSpPr>
              <p:grpSpPr bwMode="auto">
                <a:xfrm>
                  <a:off x="325" y="1917"/>
                  <a:ext cx="231" cy="118"/>
                  <a:chOff x="325" y="1917"/>
                  <a:chExt cx="231" cy="118"/>
                </a:xfrm>
              </p:grpSpPr>
              <p:sp>
                <p:nvSpPr>
                  <p:cNvPr id="733" name="Freeform 79">
                    <a:extLst>
                      <a:ext uri="{FF2B5EF4-FFF2-40B4-BE49-F238E27FC236}">
                        <a16:creationId xmlns:a16="http://schemas.microsoft.com/office/drawing/2014/main" id="{3B5349FA-8E5D-4B02-B612-349DCA60E544}"/>
                      </a:ext>
                    </a:extLst>
                  </p:cNvPr>
                  <p:cNvSpPr>
                    <a:spLocks/>
                  </p:cNvSpPr>
                  <p:nvPr/>
                </p:nvSpPr>
                <p:spPr bwMode="auto">
                  <a:xfrm>
                    <a:off x="326" y="1917"/>
                    <a:ext cx="226" cy="105"/>
                  </a:xfrm>
                  <a:custGeom>
                    <a:avLst/>
                    <a:gdLst>
                      <a:gd name="T0" fmla="*/ 1132 w 1132"/>
                      <a:gd name="T1" fmla="*/ 223 h 525"/>
                      <a:gd name="T2" fmla="*/ 589 w 1132"/>
                      <a:gd name="T3" fmla="*/ 525 h 525"/>
                      <a:gd name="T4" fmla="*/ 0 w 1132"/>
                      <a:gd name="T5" fmla="*/ 230 h 525"/>
                      <a:gd name="T6" fmla="*/ 452 w 1132"/>
                      <a:gd name="T7" fmla="*/ 0 h 525"/>
                      <a:gd name="T8" fmla="*/ 1132 w 1132"/>
                      <a:gd name="T9" fmla="*/ 223 h 525"/>
                    </a:gdLst>
                    <a:ahLst/>
                    <a:cxnLst>
                      <a:cxn ang="0">
                        <a:pos x="T0" y="T1"/>
                      </a:cxn>
                      <a:cxn ang="0">
                        <a:pos x="T2" y="T3"/>
                      </a:cxn>
                      <a:cxn ang="0">
                        <a:pos x="T4" y="T5"/>
                      </a:cxn>
                      <a:cxn ang="0">
                        <a:pos x="T6" y="T7"/>
                      </a:cxn>
                      <a:cxn ang="0">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headEnd/>
                    <a:tailEnd/>
                  </a:ln>
                </p:spPr>
                <p:txBody>
                  <a:bodyPr/>
                  <a:lstStyle/>
                  <a:p>
                    <a:endParaRPr lang="zh-CN" altLang="en-US" sz="900">
                      <a:solidFill>
                        <a:srgbClr val="0836BF"/>
                      </a:solidFill>
                    </a:endParaRPr>
                  </a:p>
                </p:txBody>
              </p:sp>
              <p:sp>
                <p:nvSpPr>
                  <p:cNvPr id="734" name="Freeform 80">
                    <a:extLst>
                      <a:ext uri="{FF2B5EF4-FFF2-40B4-BE49-F238E27FC236}">
                        <a16:creationId xmlns:a16="http://schemas.microsoft.com/office/drawing/2014/main" id="{DFDF80D6-D9A0-4450-8F77-FEFCCD225885}"/>
                      </a:ext>
                    </a:extLst>
                  </p:cNvPr>
                  <p:cNvSpPr>
                    <a:spLocks/>
                  </p:cNvSpPr>
                  <p:nvPr/>
                </p:nvSpPr>
                <p:spPr bwMode="auto">
                  <a:xfrm>
                    <a:off x="443" y="1961"/>
                    <a:ext cx="113" cy="74"/>
                  </a:xfrm>
                  <a:custGeom>
                    <a:avLst/>
                    <a:gdLst>
                      <a:gd name="T0" fmla="*/ 547 w 566"/>
                      <a:gd name="T1" fmla="*/ 0 h 371"/>
                      <a:gd name="T2" fmla="*/ 0 w 566"/>
                      <a:gd name="T3" fmla="*/ 307 h 371"/>
                      <a:gd name="T4" fmla="*/ 16 w 566"/>
                      <a:gd name="T5" fmla="*/ 371 h 371"/>
                      <a:gd name="T6" fmla="*/ 566 w 566"/>
                      <a:gd name="T7" fmla="*/ 60 h 371"/>
                      <a:gd name="T8" fmla="*/ 547 w 566"/>
                      <a:gd name="T9" fmla="*/ 0 h 371"/>
                    </a:gdLst>
                    <a:ahLst/>
                    <a:cxnLst>
                      <a:cxn ang="0">
                        <a:pos x="T0" y="T1"/>
                      </a:cxn>
                      <a:cxn ang="0">
                        <a:pos x="T2" y="T3"/>
                      </a:cxn>
                      <a:cxn ang="0">
                        <a:pos x="T4" y="T5"/>
                      </a:cxn>
                      <a:cxn ang="0">
                        <a:pos x="T6" y="T7"/>
                      </a:cxn>
                      <a:cxn ang="0">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headEnd/>
                    <a:tailEnd/>
                  </a:ln>
                </p:spPr>
                <p:txBody>
                  <a:bodyPr/>
                  <a:lstStyle/>
                  <a:p>
                    <a:endParaRPr lang="zh-CN" altLang="en-US" sz="900">
                      <a:solidFill>
                        <a:srgbClr val="0836BF"/>
                      </a:solidFill>
                    </a:endParaRPr>
                  </a:p>
                </p:txBody>
              </p:sp>
              <p:sp>
                <p:nvSpPr>
                  <p:cNvPr id="735" name="Freeform 81">
                    <a:extLst>
                      <a:ext uri="{FF2B5EF4-FFF2-40B4-BE49-F238E27FC236}">
                        <a16:creationId xmlns:a16="http://schemas.microsoft.com/office/drawing/2014/main" id="{E3C817F8-7390-4DAA-964A-AB8E782AA230}"/>
                      </a:ext>
                    </a:extLst>
                  </p:cNvPr>
                  <p:cNvSpPr>
                    <a:spLocks/>
                  </p:cNvSpPr>
                  <p:nvPr/>
                </p:nvSpPr>
                <p:spPr bwMode="auto">
                  <a:xfrm>
                    <a:off x="325" y="1963"/>
                    <a:ext cx="121" cy="72"/>
                  </a:xfrm>
                  <a:custGeom>
                    <a:avLst/>
                    <a:gdLst>
                      <a:gd name="T0" fmla="*/ 605 w 605"/>
                      <a:gd name="T1" fmla="*/ 363 h 363"/>
                      <a:gd name="T2" fmla="*/ 587 w 605"/>
                      <a:gd name="T3" fmla="*/ 295 h 363"/>
                      <a:gd name="T4" fmla="*/ 0 w 605"/>
                      <a:gd name="T5" fmla="*/ 0 h 363"/>
                      <a:gd name="T6" fmla="*/ 21 w 605"/>
                      <a:gd name="T7" fmla="*/ 53 h 363"/>
                      <a:gd name="T8" fmla="*/ 605 w 605"/>
                      <a:gd name="T9" fmla="*/ 363 h 363"/>
                    </a:gdLst>
                    <a:ahLst/>
                    <a:cxnLst>
                      <a:cxn ang="0">
                        <a:pos x="T0" y="T1"/>
                      </a:cxn>
                      <a:cxn ang="0">
                        <a:pos x="T2" y="T3"/>
                      </a:cxn>
                      <a:cxn ang="0">
                        <a:pos x="T4" y="T5"/>
                      </a:cxn>
                      <a:cxn ang="0">
                        <a:pos x="T6" y="T7"/>
                      </a:cxn>
                      <a:cxn ang="0">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headEnd/>
                    <a:tailEnd/>
                  </a:ln>
                </p:spPr>
                <p:txBody>
                  <a:bodyPr/>
                  <a:lstStyle/>
                  <a:p>
                    <a:endParaRPr lang="zh-CN" altLang="en-US" sz="900">
                      <a:solidFill>
                        <a:srgbClr val="0836BF"/>
                      </a:solidFill>
                    </a:endParaRPr>
                  </a:p>
                </p:txBody>
              </p:sp>
              <p:sp>
                <p:nvSpPr>
                  <p:cNvPr id="736" name="Freeform 82">
                    <a:extLst>
                      <a:ext uri="{FF2B5EF4-FFF2-40B4-BE49-F238E27FC236}">
                        <a16:creationId xmlns:a16="http://schemas.microsoft.com/office/drawing/2014/main" id="{C43CAFE6-0C71-4BAA-8FE6-6752BEE5B8FB}"/>
                      </a:ext>
                    </a:extLst>
                  </p:cNvPr>
                  <p:cNvSpPr>
                    <a:spLocks/>
                  </p:cNvSpPr>
                  <p:nvPr/>
                </p:nvSpPr>
                <p:spPr bwMode="auto">
                  <a:xfrm>
                    <a:off x="417" y="1966"/>
                    <a:ext cx="90" cy="46"/>
                  </a:xfrm>
                  <a:custGeom>
                    <a:avLst/>
                    <a:gdLst>
                      <a:gd name="T0" fmla="*/ 454 w 454"/>
                      <a:gd name="T1" fmla="*/ 59 h 230"/>
                      <a:gd name="T2" fmla="*/ 297 w 454"/>
                      <a:gd name="T3" fmla="*/ 0 h 230"/>
                      <a:gd name="T4" fmla="*/ 0 w 454"/>
                      <a:gd name="T5" fmla="*/ 161 h 230"/>
                      <a:gd name="T6" fmla="*/ 151 w 454"/>
                      <a:gd name="T7" fmla="*/ 230 h 230"/>
                      <a:gd name="T8" fmla="*/ 454 w 454"/>
                      <a:gd name="T9" fmla="*/ 59 h 230"/>
                    </a:gdLst>
                    <a:ahLst/>
                    <a:cxnLst>
                      <a:cxn ang="0">
                        <a:pos x="T0" y="T1"/>
                      </a:cxn>
                      <a:cxn ang="0">
                        <a:pos x="T2" y="T3"/>
                      </a:cxn>
                      <a:cxn ang="0">
                        <a:pos x="T4" y="T5"/>
                      </a:cxn>
                      <a:cxn ang="0">
                        <a:pos x="T6" y="T7"/>
                      </a:cxn>
                      <a:cxn ang="0">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737" name="Freeform 83">
                    <a:extLst>
                      <a:ext uri="{FF2B5EF4-FFF2-40B4-BE49-F238E27FC236}">
                        <a16:creationId xmlns:a16="http://schemas.microsoft.com/office/drawing/2014/main" id="{4828DB12-94EB-472C-8763-A9F3ED67197F}"/>
                      </a:ext>
                    </a:extLst>
                  </p:cNvPr>
                  <p:cNvSpPr>
                    <a:spLocks/>
                  </p:cNvSpPr>
                  <p:nvPr/>
                </p:nvSpPr>
                <p:spPr bwMode="auto">
                  <a:xfrm>
                    <a:off x="336" y="1934"/>
                    <a:ext cx="134" cy="61"/>
                  </a:xfrm>
                  <a:custGeom>
                    <a:avLst/>
                    <a:gdLst>
                      <a:gd name="T0" fmla="*/ 669 w 669"/>
                      <a:gd name="T1" fmla="*/ 150 h 309"/>
                      <a:gd name="T2" fmla="*/ 377 w 669"/>
                      <a:gd name="T3" fmla="*/ 309 h 309"/>
                      <a:gd name="T4" fmla="*/ 0 w 669"/>
                      <a:gd name="T5" fmla="*/ 132 h 309"/>
                      <a:gd name="T6" fmla="*/ 273 w 669"/>
                      <a:gd name="T7" fmla="*/ 0 h 309"/>
                      <a:gd name="T8" fmla="*/ 669 w 669"/>
                      <a:gd name="T9" fmla="*/ 150 h 309"/>
                    </a:gdLst>
                    <a:ahLst/>
                    <a:cxnLst>
                      <a:cxn ang="0">
                        <a:pos x="T0" y="T1"/>
                      </a:cxn>
                      <a:cxn ang="0">
                        <a:pos x="T2" y="T3"/>
                      </a:cxn>
                      <a:cxn ang="0">
                        <a:pos x="T4" y="T5"/>
                      </a:cxn>
                      <a:cxn ang="0">
                        <a:pos x="T6" y="T7"/>
                      </a:cxn>
                      <a:cxn ang="0">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738" name="Freeform 84">
                    <a:extLst>
                      <a:ext uri="{FF2B5EF4-FFF2-40B4-BE49-F238E27FC236}">
                        <a16:creationId xmlns:a16="http://schemas.microsoft.com/office/drawing/2014/main" id="{5667B601-C563-44FA-A693-772E7B8EBD8F}"/>
                      </a:ext>
                    </a:extLst>
                  </p:cNvPr>
                  <p:cNvSpPr>
                    <a:spLocks/>
                  </p:cNvSpPr>
                  <p:nvPr/>
                </p:nvSpPr>
                <p:spPr bwMode="auto">
                  <a:xfrm>
                    <a:off x="393" y="1920"/>
                    <a:ext cx="148" cy="57"/>
                  </a:xfrm>
                  <a:custGeom>
                    <a:avLst/>
                    <a:gdLst>
                      <a:gd name="T0" fmla="*/ 584 w 738"/>
                      <a:gd name="T1" fmla="*/ 283 h 283"/>
                      <a:gd name="T2" fmla="*/ 738 w 738"/>
                      <a:gd name="T3" fmla="*/ 205 h 283"/>
                      <a:gd name="T4" fmla="*/ 118 w 738"/>
                      <a:gd name="T5" fmla="*/ 0 h 283"/>
                      <a:gd name="T6" fmla="*/ 0 w 738"/>
                      <a:gd name="T7" fmla="*/ 60 h 283"/>
                      <a:gd name="T8" fmla="*/ 584 w 738"/>
                      <a:gd name="T9" fmla="*/ 283 h 283"/>
                    </a:gdLst>
                    <a:ahLst/>
                    <a:cxnLst>
                      <a:cxn ang="0">
                        <a:pos x="T0" y="T1"/>
                      </a:cxn>
                      <a:cxn ang="0">
                        <a:pos x="T2" y="T3"/>
                      </a:cxn>
                      <a:cxn ang="0">
                        <a:pos x="T4" y="T5"/>
                      </a:cxn>
                      <a:cxn ang="0">
                        <a:pos x="T6" y="T7"/>
                      </a:cxn>
                      <a:cxn ang="0">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739" name="Line 85">
                    <a:extLst>
                      <a:ext uri="{FF2B5EF4-FFF2-40B4-BE49-F238E27FC236}">
                        <a16:creationId xmlns:a16="http://schemas.microsoft.com/office/drawing/2014/main" id="{8078983D-F47E-4B79-BDAC-660C974962CA}"/>
                      </a:ext>
                    </a:extLst>
                  </p:cNvPr>
                  <p:cNvSpPr>
                    <a:spLocks noChangeShapeType="1"/>
                  </p:cNvSpPr>
                  <p:nvPr/>
                </p:nvSpPr>
                <p:spPr bwMode="auto">
                  <a:xfrm flipH="1" flipV="1">
                    <a:off x="411" y="1923"/>
                    <a:ext cx="128" cy="4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40" name="Line 86">
                    <a:extLst>
                      <a:ext uri="{FF2B5EF4-FFF2-40B4-BE49-F238E27FC236}">
                        <a16:creationId xmlns:a16="http://schemas.microsoft.com/office/drawing/2014/main" id="{C5CC174B-65B6-411C-85FE-60E11402015D}"/>
                      </a:ext>
                    </a:extLst>
                  </p:cNvPr>
                  <p:cNvSpPr>
                    <a:spLocks noChangeShapeType="1"/>
                  </p:cNvSpPr>
                  <p:nvPr/>
                </p:nvSpPr>
                <p:spPr bwMode="auto">
                  <a:xfrm flipH="1" flipV="1">
                    <a:off x="404" y="1925"/>
                    <a:ext cx="124" cy="45"/>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41" name="Line 87">
                    <a:extLst>
                      <a:ext uri="{FF2B5EF4-FFF2-40B4-BE49-F238E27FC236}">
                        <a16:creationId xmlns:a16="http://schemas.microsoft.com/office/drawing/2014/main" id="{829E7046-CBF5-4853-A22C-FAD271B90D96}"/>
                      </a:ext>
                    </a:extLst>
                  </p:cNvPr>
                  <p:cNvSpPr>
                    <a:spLocks noChangeShapeType="1"/>
                  </p:cNvSpPr>
                  <p:nvPr/>
                </p:nvSpPr>
                <p:spPr bwMode="auto">
                  <a:xfrm flipH="1" flipV="1">
                    <a:off x="399" y="1930"/>
                    <a:ext cx="121" cy="46"/>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42" name="Line 88">
                    <a:extLst>
                      <a:ext uri="{FF2B5EF4-FFF2-40B4-BE49-F238E27FC236}">
                        <a16:creationId xmlns:a16="http://schemas.microsoft.com/office/drawing/2014/main" id="{7FFF91E0-A19E-48CD-9765-4CBDAE41238F}"/>
                      </a:ext>
                    </a:extLst>
                  </p:cNvPr>
                  <p:cNvSpPr>
                    <a:spLocks noChangeShapeType="1"/>
                  </p:cNvSpPr>
                  <p:nvPr/>
                </p:nvSpPr>
                <p:spPr bwMode="auto">
                  <a:xfrm flipH="1" flipV="1">
                    <a:off x="384" y="1937"/>
                    <a:ext cx="119"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43" name="Line 89">
                    <a:extLst>
                      <a:ext uri="{FF2B5EF4-FFF2-40B4-BE49-F238E27FC236}">
                        <a16:creationId xmlns:a16="http://schemas.microsoft.com/office/drawing/2014/main" id="{2E048069-3732-408F-A84F-B1BA586DB913}"/>
                      </a:ext>
                    </a:extLst>
                  </p:cNvPr>
                  <p:cNvSpPr>
                    <a:spLocks noChangeShapeType="1"/>
                  </p:cNvSpPr>
                  <p:nvPr/>
                </p:nvSpPr>
                <p:spPr bwMode="auto">
                  <a:xfrm flipH="1" flipV="1">
                    <a:off x="375" y="1942"/>
                    <a:ext cx="118"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44" name="Line 90">
                    <a:extLst>
                      <a:ext uri="{FF2B5EF4-FFF2-40B4-BE49-F238E27FC236}">
                        <a16:creationId xmlns:a16="http://schemas.microsoft.com/office/drawing/2014/main" id="{8337AF19-13D3-4B4A-91D0-4460E43E709F}"/>
                      </a:ext>
                    </a:extLst>
                  </p:cNvPr>
                  <p:cNvSpPr>
                    <a:spLocks noChangeShapeType="1"/>
                  </p:cNvSpPr>
                  <p:nvPr/>
                </p:nvSpPr>
                <p:spPr bwMode="auto">
                  <a:xfrm flipH="1" flipV="1">
                    <a:off x="365" y="1946"/>
                    <a:ext cx="119"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45" name="Line 91">
                    <a:extLst>
                      <a:ext uri="{FF2B5EF4-FFF2-40B4-BE49-F238E27FC236}">
                        <a16:creationId xmlns:a16="http://schemas.microsoft.com/office/drawing/2014/main" id="{2A1B908A-D436-4197-B49B-5F66038D2402}"/>
                      </a:ext>
                    </a:extLst>
                  </p:cNvPr>
                  <p:cNvSpPr>
                    <a:spLocks noChangeShapeType="1"/>
                  </p:cNvSpPr>
                  <p:nvPr/>
                </p:nvSpPr>
                <p:spPr bwMode="auto">
                  <a:xfrm flipH="1" flipV="1">
                    <a:off x="358" y="1951"/>
                    <a:ext cx="114" cy="50"/>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46" name="Line 92">
                    <a:extLst>
                      <a:ext uri="{FF2B5EF4-FFF2-40B4-BE49-F238E27FC236}">
                        <a16:creationId xmlns:a16="http://schemas.microsoft.com/office/drawing/2014/main" id="{9540225C-8EA4-48F9-8A10-0B060423A27D}"/>
                      </a:ext>
                    </a:extLst>
                  </p:cNvPr>
                  <p:cNvSpPr>
                    <a:spLocks noChangeShapeType="1"/>
                  </p:cNvSpPr>
                  <p:nvPr/>
                </p:nvSpPr>
                <p:spPr bwMode="auto">
                  <a:xfrm flipH="1" flipV="1">
                    <a:off x="347" y="1956"/>
                    <a:ext cx="114"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47" name="Line 93">
                    <a:extLst>
                      <a:ext uri="{FF2B5EF4-FFF2-40B4-BE49-F238E27FC236}">
                        <a16:creationId xmlns:a16="http://schemas.microsoft.com/office/drawing/2014/main" id="{B64A1FC1-321E-4642-9B5E-1484E86E898F}"/>
                      </a:ext>
                    </a:extLst>
                  </p:cNvPr>
                  <p:cNvSpPr>
                    <a:spLocks noChangeShapeType="1"/>
                  </p:cNvSpPr>
                  <p:nvPr/>
                </p:nvSpPr>
                <p:spPr bwMode="auto">
                  <a:xfrm flipH="1">
                    <a:off x="437" y="1974"/>
                    <a:ext cx="61" cy="3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48" name="Line 94">
                    <a:extLst>
                      <a:ext uri="{FF2B5EF4-FFF2-40B4-BE49-F238E27FC236}">
                        <a16:creationId xmlns:a16="http://schemas.microsoft.com/office/drawing/2014/main" id="{BC47404C-CF28-4640-8281-B0507D490DAF}"/>
                      </a:ext>
                    </a:extLst>
                  </p:cNvPr>
                  <p:cNvSpPr>
                    <a:spLocks noChangeShapeType="1"/>
                  </p:cNvSpPr>
                  <p:nvPr/>
                </p:nvSpPr>
                <p:spPr bwMode="auto">
                  <a:xfrm flipH="1">
                    <a:off x="426" y="1970"/>
                    <a:ext cx="58" cy="32"/>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49" name="Line 95">
                    <a:extLst>
                      <a:ext uri="{FF2B5EF4-FFF2-40B4-BE49-F238E27FC236}">
                        <a16:creationId xmlns:a16="http://schemas.microsoft.com/office/drawing/2014/main" id="{458FE4CF-30AF-45F6-836C-DE3DFC381589}"/>
                      </a:ext>
                    </a:extLst>
                  </p:cNvPr>
                  <p:cNvSpPr>
                    <a:spLocks noChangeShapeType="1"/>
                  </p:cNvSpPr>
                  <p:nvPr/>
                </p:nvSpPr>
                <p:spPr bwMode="auto">
                  <a:xfrm flipH="1">
                    <a:off x="401" y="1959"/>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50" name="Line 96">
                    <a:extLst>
                      <a:ext uri="{FF2B5EF4-FFF2-40B4-BE49-F238E27FC236}">
                        <a16:creationId xmlns:a16="http://schemas.microsoft.com/office/drawing/2014/main" id="{8909206C-EC3D-4DC0-A675-240DF8855758}"/>
                      </a:ext>
                    </a:extLst>
                  </p:cNvPr>
                  <p:cNvSpPr>
                    <a:spLocks noChangeShapeType="1"/>
                  </p:cNvSpPr>
                  <p:nvPr/>
                </p:nvSpPr>
                <p:spPr bwMode="auto">
                  <a:xfrm flipH="1">
                    <a:off x="387" y="1954"/>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51" name="Line 97">
                    <a:extLst>
                      <a:ext uri="{FF2B5EF4-FFF2-40B4-BE49-F238E27FC236}">
                        <a16:creationId xmlns:a16="http://schemas.microsoft.com/office/drawing/2014/main" id="{1B5523A4-C02A-4BD9-B9EA-C002ABA2F45B}"/>
                      </a:ext>
                    </a:extLst>
                  </p:cNvPr>
                  <p:cNvSpPr>
                    <a:spLocks noChangeShapeType="1"/>
                  </p:cNvSpPr>
                  <p:nvPr/>
                </p:nvSpPr>
                <p:spPr bwMode="auto">
                  <a:xfrm flipH="1">
                    <a:off x="375" y="1949"/>
                    <a:ext cx="56"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52" name="Line 98">
                    <a:extLst>
                      <a:ext uri="{FF2B5EF4-FFF2-40B4-BE49-F238E27FC236}">
                        <a16:creationId xmlns:a16="http://schemas.microsoft.com/office/drawing/2014/main" id="{1262E5A0-C76E-4439-9091-AF460EA0B160}"/>
                      </a:ext>
                    </a:extLst>
                  </p:cNvPr>
                  <p:cNvSpPr>
                    <a:spLocks noChangeShapeType="1"/>
                  </p:cNvSpPr>
                  <p:nvPr/>
                </p:nvSpPr>
                <p:spPr bwMode="auto">
                  <a:xfrm flipH="1">
                    <a:off x="364" y="1944"/>
                    <a:ext cx="53"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53" name="Line 99">
                    <a:extLst>
                      <a:ext uri="{FF2B5EF4-FFF2-40B4-BE49-F238E27FC236}">
                        <a16:creationId xmlns:a16="http://schemas.microsoft.com/office/drawing/2014/main" id="{B0E3F42C-797D-455C-82E1-B4D5E10D1137}"/>
                      </a:ext>
                    </a:extLst>
                  </p:cNvPr>
                  <p:cNvSpPr>
                    <a:spLocks noChangeShapeType="1"/>
                  </p:cNvSpPr>
                  <p:nvPr/>
                </p:nvSpPr>
                <p:spPr bwMode="auto">
                  <a:xfrm flipH="1">
                    <a:off x="352" y="1939"/>
                    <a:ext cx="55"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54" name="Line 100">
                    <a:extLst>
                      <a:ext uri="{FF2B5EF4-FFF2-40B4-BE49-F238E27FC236}">
                        <a16:creationId xmlns:a16="http://schemas.microsoft.com/office/drawing/2014/main" id="{561BFD45-6B24-40CF-B801-60FB8AD6BA44}"/>
                      </a:ext>
                    </a:extLst>
                  </p:cNvPr>
                  <p:cNvSpPr>
                    <a:spLocks noChangeShapeType="1"/>
                  </p:cNvSpPr>
                  <p:nvPr/>
                </p:nvSpPr>
                <p:spPr bwMode="auto">
                  <a:xfrm flipH="1">
                    <a:off x="494" y="1955"/>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55" name="Line 101">
                    <a:extLst>
                      <a:ext uri="{FF2B5EF4-FFF2-40B4-BE49-F238E27FC236}">
                        <a16:creationId xmlns:a16="http://schemas.microsoft.com/office/drawing/2014/main" id="{CB99A05B-E81E-4069-9653-B2F3A24C2E2C}"/>
                      </a:ext>
                    </a:extLst>
                  </p:cNvPr>
                  <p:cNvSpPr>
                    <a:spLocks noChangeShapeType="1"/>
                  </p:cNvSpPr>
                  <p:nvPr/>
                </p:nvSpPr>
                <p:spPr bwMode="auto">
                  <a:xfrm flipH="1">
                    <a:off x="477" y="1949"/>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56" name="Line 102">
                    <a:extLst>
                      <a:ext uri="{FF2B5EF4-FFF2-40B4-BE49-F238E27FC236}">
                        <a16:creationId xmlns:a16="http://schemas.microsoft.com/office/drawing/2014/main" id="{E6D645C8-2F81-417C-9659-0A2470960D48}"/>
                      </a:ext>
                    </a:extLst>
                  </p:cNvPr>
                  <p:cNvSpPr>
                    <a:spLocks noChangeShapeType="1"/>
                  </p:cNvSpPr>
                  <p:nvPr/>
                </p:nvSpPr>
                <p:spPr bwMode="auto">
                  <a:xfrm flipH="1">
                    <a:off x="460" y="1943"/>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57" name="Line 103">
                    <a:extLst>
                      <a:ext uri="{FF2B5EF4-FFF2-40B4-BE49-F238E27FC236}">
                        <a16:creationId xmlns:a16="http://schemas.microsoft.com/office/drawing/2014/main" id="{A438BEAE-1D90-4463-94E8-D2E1D543FCB7}"/>
                      </a:ext>
                    </a:extLst>
                  </p:cNvPr>
                  <p:cNvSpPr>
                    <a:spLocks noChangeShapeType="1"/>
                  </p:cNvSpPr>
                  <p:nvPr/>
                </p:nvSpPr>
                <p:spPr bwMode="auto">
                  <a:xfrm flipH="1">
                    <a:off x="443" y="1937"/>
                    <a:ext cx="27"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58" name="Line 104">
                    <a:extLst>
                      <a:ext uri="{FF2B5EF4-FFF2-40B4-BE49-F238E27FC236}">
                        <a16:creationId xmlns:a16="http://schemas.microsoft.com/office/drawing/2014/main" id="{8D77CAD0-1025-4B3C-8C9C-F9F5BA32372D}"/>
                      </a:ext>
                    </a:extLst>
                  </p:cNvPr>
                  <p:cNvSpPr>
                    <a:spLocks noChangeShapeType="1"/>
                  </p:cNvSpPr>
                  <p:nvPr/>
                </p:nvSpPr>
                <p:spPr bwMode="auto">
                  <a:xfrm flipH="1">
                    <a:off x="427" y="1931"/>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59" name="Line 105">
                    <a:extLst>
                      <a:ext uri="{FF2B5EF4-FFF2-40B4-BE49-F238E27FC236}">
                        <a16:creationId xmlns:a16="http://schemas.microsoft.com/office/drawing/2014/main" id="{B88C6980-7EC2-4A86-B190-E6BCB98BE998}"/>
                      </a:ext>
                    </a:extLst>
                  </p:cNvPr>
                  <p:cNvSpPr>
                    <a:spLocks noChangeShapeType="1"/>
                  </p:cNvSpPr>
                  <p:nvPr/>
                </p:nvSpPr>
                <p:spPr bwMode="auto">
                  <a:xfrm flipH="1">
                    <a:off x="408" y="1925"/>
                    <a:ext cx="24"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grpSp>
          </p:grpSp>
        </p:grpSp>
      </p:grpSp>
      <p:grpSp>
        <p:nvGrpSpPr>
          <p:cNvPr id="474" name="Group 106">
            <a:extLst>
              <a:ext uri="{FF2B5EF4-FFF2-40B4-BE49-F238E27FC236}">
                <a16:creationId xmlns:a16="http://schemas.microsoft.com/office/drawing/2014/main" id="{F0160C28-7B2F-4DBA-B2F3-115BA93B36A9}"/>
              </a:ext>
            </a:extLst>
          </p:cNvPr>
          <p:cNvGrpSpPr>
            <a:grpSpLocks/>
          </p:cNvGrpSpPr>
          <p:nvPr/>
        </p:nvGrpSpPr>
        <p:grpSpPr bwMode="auto">
          <a:xfrm>
            <a:off x="2362877" y="4999796"/>
            <a:ext cx="69662" cy="125691"/>
            <a:chOff x="287" y="1872"/>
            <a:chExt cx="55" cy="108"/>
          </a:xfrm>
        </p:grpSpPr>
        <p:sp>
          <p:nvSpPr>
            <p:cNvPr id="725" name="Freeform 107">
              <a:extLst>
                <a:ext uri="{FF2B5EF4-FFF2-40B4-BE49-F238E27FC236}">
                  <a16:creationId xmlns:a16="http://schemas.microsoft.com/office/drawing/2014/main" id="{81559B59-B967-4AC2-BBBF-249552315B25}"/>
                </a:ext>
              </a:extLst>
            </p:cNvPr>
            <p:cNvSpPr>
              <a:spLocks/>
            </p:cNvSpPr>
            <p:nvPr/>
          </p:nvSpPr>
          <p:spPr bwMode="auto">
            <a:xfrm>
              <a:off x="287" y="1872"/>
              <a:ext cx="55" cy="108"/>
            </a:xfrm>
            <a:custGeom>
              <a:avLst/>
              <a:gdLst>
                <a:gd name="T0" fmla="*/ 0 w 276"/>
                <a:gd name="T1" fmla="*/ 192 h 540"/>
                <a:gd name="T2" fmla="*/ 53 w 276"/>
                <a:gd name="T3" fmla="*/ 121 h 540"/>
                <a:gd name="T4" fmla="*/ 104 w 276"/>
                <a:gd name="T5" fmla="*/ 84 h 540"/>
                <a:gd name="T6" fmla="*/ 125 w 276"/>
                <a:gd name="T7" fmla="*/ 30 h 540"/>
                <a:gd name="T8" fmla="*/ 137 w 276"/>
                <a:gd name="T9" fmla="*/ 6 h 540"/>
                <a:gd name="T10" fmla="*/ 195 w 276"/>
                <a:gd name="T11" fmla="*/ 0 h 540"/>
                <a:gd name="T12" fmla="*/ 276 w 276"/>
                <a:gd name="T13" fmla="*/ 45 h 540"/>
                <a:gd name="T14" fmla="*/ 255 w 276"/>
                <a:gd name="T15" fmla="*/ 143 h 540"/>
                <a:gd name="T16" fmla="*/ 232 w 276"/>
                <a:gd name="T17" fmla="*/ 198 h 540"/>
                <a:gd name="T18" fmla="*/ 179 w 276"/>
                <a:gd name="T19" fmla="*/ 365 h 540"/>
                <a:gd name="T20" fmla="*/ 92 w 276"/>
                <a:gd name="T21" fmla="*/ 540 h 540"/>
                <a:gd name="T22" fmla="*/ 0 w 276"/>
                <a:gd name="T23" fmla="*/ 192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prstDash val="solid"/>
              <a:round/>
              <a:headEnd/>
              <a:tailEnd/>
            </a:ln>
          </p:spPr>
          <p:txBody>
            <a:bodyPr/>
            <a:lstStyle/>
            <a:p>
              <a:endParaRPr lang="zh-CN" altLang="en-US" sz="900">
                <a:solidFill>
                  <a:srgbClr val="0836BF"/>
                </a:solidFill>
              </a:endParaRPr>
            </a:p>
          </p:txBody>
        </p:sp>
        <p:sp>
          <p:nvSpPr>
            <p:cNvPr id="726" name="Freeform 108">
              <a:extLst>
                <a:ext uri="{FF2B5EF4-FFF2-40B4-BE49-F238E27FC236}">
                  <a16:creationId xmlns:a16="http://schemas.microsoft.com/office/drawing/2014/main" id="{8E3E9A02-133E-4A79-B699-B253734AE0FE}"/>
                </a:ext>
              </a:extLst>
            </p:cNvPr>
            <p:cNvSpPr>
              <a:spLocks/>
            </p:cNvSpPr>
            <p:nvPr/>
          </p:nvSpPr>
          <p:spPr bwMode="auto">
            <a:xfrm>
              <a:off x="296" y="1880"/>
              <a:ext cx="43" cy="77"/>
            </a:xfrm>
            <a:custGeom>
              <a:avLst/>
              <a:gdLst>
                <a:gd name="T0" fmla="*/ 91 w 216"/>
                <a:gd name="T1" fmla="*/ 0 h 385"/>
                <a:gd name="T2" fmla="*/ 115 w 216"/>
                <a:gd name="T3" fmla="*/ 25 h 385"/>
                <a:gd name="T4" fmla="*/ 165 w 216"/>
                <a:gd name="T5" fmla="*/ 46 h 385"/>
                <a:gd name="T6" fmla="*/ 216 w 216"/>
                <a:gd name="T7" fmla="*/ 44 h 385"/>
                <a:gd name="T8" fmla="*/ 185 w 216"/>
                <a:gd name="T9" fmla="*/ 132 h 385"/>
                <a:gd name="T10" fmla="*/ 147 w 216"/>
                <a:gd name="T11" fmla="*/ 128 h 385"/>
                <a:gd name="T12" fmla="*/ 118 w 216"/>
                <a:gd name="T13" fmla="*/ 112 h 385"/>
                <a:gd name="T14" fmla="*/ 134 w 216"/>
                <a:gd name="T15" fmla="*/ 138 h 385"/>
                <a:gd name="T16" fmla="*/ 177 w 216"/>
                <a:gd name="T17" fmla="*/ 146 h 385"/>
                <a:gd name="T18" fmla="*/ 145 w 216"/>
                <a:gd name="T19" fmla="*/ 242 h 385"/>
                <a:gd name="T20" fmla="*/ 124 w 216"/>
                <a:gd name="T21" fmla="*/ 312 h 385"/>
                <a:gd name="T22" fmla="*/ 115 w 216"/>
                <a:gd name="T23" fmla="*/ 271 h 385"/>
                <a:gd name="T24" fmla="*/ 103 w 216"/>
                <a:gd name="T25" fmla="*/ 197 h 385"/>
                <a:gd name="T26" fmla="*/ 102 w 216"/>
                <a:gd name="T27" fmla="*/ 155 h 385"/>
                <a:gd name="T28" fmla="*/ 94 w 216"/>
                <a:gd name="T29" fmla="*/ 173 h 385"/>
                <a:gd name="T30" fmla="*/ 94 w 216"/>
                <a:gd name="T31" fmla="*/ 222 h 385"/>
                <a:gd name="T32" fmla="*/ 103 w 216"/>
                <a:gd name="T33" fmla="*/ 290 h 385"/>
                <a:gd name="T34" fmla="*/ 110 w 216"/>
                <a:gd name="T35" fmla="*/ 333 h 385"/>
                <a:gd name="T36" fmla="*/ 91 w 216"/>
                <a:gd name="T37" fmla="*/ 385 h 385"/>
                <a:gd name="T38" fmla="*/ 55 w 216"/>
                <a:gd name="T39" fmla="*/ 250 h 385"/>
                <a:gd name="T40" fmla="*/ 39 w 216"/>
                <a:gd name="T41" fmla="*/ 204 h 385"/>
                <a:gd name="T42" fmla="*/ 12 w 216"/>
                <a:gd name="T43" fmla="*/ 135 h 385"/>
                <a:gd name="T44" fmla="*/ 0 w 216"/>
                <a:gd name="T45" fmla="*/ 115 h 385"/>
                <a:gd name="T46" fmla="*/ 16 w 216"/>
                <a:gd name="T47" fmla="*/ 88 h 385"/>
                <a:gd name="T48" fmla="*/ 64 w 216"/>
                <a:gd name="T49" fmla="*/ 64 h 385"/>
                <a:gd name="T50" fmla="*/ 81 w 216"/>
                <a:gd name="T51" fmla="*/ 87 h 385"/>
                <a:gd name="T52" fmla="*/ 71 w 216"/>
                <a:gd name="T53" fmla="*/ 46 h 385"/>
                <a:gd name="T54" fmla="*/ 91 w 216"/>
                <a:gd name="T55"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grpSp>
      <p:grpSp>
        <p:nvGrpSpPr>
          <p:cNvPr id="475" name="Group 109">
            <a:extLst>
              <a:ext uri="{FF2B5EF4-FFF2-40B4-BE49-F238E27FC236}">
                <a16:creationId xmlns:a16="http://schemas.microsoft.com/office/drawing/2014/main" id="{A73793AD-AB93-4C0F-9904-B15AAC50799C}"/>
              </a:ext>
            </a:extLst>
          </p:cNvPr>
          <p:cNvGrpSpPr>
            <a:grpSpLocks/>
          </p:cNvGrpSpPr>
          <p:nvPr/>
        </p:nvGrpSpPr>
        <p:grpSpPr bwMode="auto">
          <a:xfrm>
            <a:off x="2351477" y="4927640"/>
            <a:ext cx="88661" cy="88449"/>
            <a:chOff x="278" y="1810"/>
            <a:chExt cx="70" cy="76"/>
          </a:xfrm>
        </p:grpSpPr>
        <p:sp>
          <p:nvSpPr>
            <p:cNvPr id="710" name="Freeform 110">
              <a:extLst>
                <a:ext uri="{FF2B5EF4-FFF2-40B4-BE49-F238E27FC236}">
                  <a16:creationId xmlns:a16="http://schemas.microsoft.com/office/drawing/2014/main" id="{70183216-6694-4286-B6B2-2B7FF2CA09A3}"/>
                </a:ext>
              </a:extLst>
            </p:cNvPr>
            <p:cNvSpPr>
              <a:spLocks/>
            </p:cNvSpPr>
            <p:nvPr/>
          </p:nvSpPr>
          <p:spPr bwMode="auto">
            <a:xfrm>
              <a:off x="297" y="1815"/>
              <a:ext cx="51" cy="71"/>
            </a:xfrm>
            <a:custGeom>
              <a:avLst/>
              <a:gdLst>
                <a:gd name="T0" fmla="*/ 3 w 256"/>
                <a:gd name="T1" fmla="*/ 130 h 356"/>
                <a:gd name="T2" fmla="*/ 11 w 256"/>
                <a:gd name="T3" fmla="*/ 155 h 356"/>
                <a:gd name="T4" fmla="*/ 26 w 256"/>
                <a:gd name="T5" fmla="*/ 167 h 356"/>
                <a:gd name="T6" fmla="*/ 35 w 256"/>
                <a:gd name="T7" fmla="*/ 187 h 356"/>
                <a:gd name="T8" fmla="*/ 45 w 256"/>
                <a:gd name="T9" fmla="*/ 203 h 356"/>
                <a:gd name="T10" fmla="*/ 61 w 256"/>
                <a:gd name="T11" fmla="*/ 218 h 356"/>
                <a:gd name="T12" fmla="*/ 73 w 256"/>
                <a:gd name="T13" fmla="*/ 227 h 356"/>
                <a:gd name="T14" fmla="*/ 93 w 256"/>
                <a:gd name="T15" fmla="*/ 238 h 356"/>
                <a:gd name="T16" fmla="*/ 96 w 256"/>
                <a:gd name="T17" fmla="*/ 252 h 356"/>
                <a:gd name="T18" fmla="*/ 96 w 256"/>
                <a:gd name="T19" fmla="*/ 270 h 356"/>
                <a:gd name="T20" fmla="*/ 91 w 256"/>
                <a:gd name="T21" fmla="*/ 315 h 356"/>
                <a:gd name="T22" fmla="*/ 127 w 256"/>
                <a:gd name="T23" fmla="*/ 341 h 356"/>
                <a:gd name="T24" fmla="*/ 157 w 256"/>
                <a:gd name="T25" fmla="*/ 354 h 356"/>
                <a:gd name="T26" fmla="*/ 182 w 256"/>
                <a:gd name="T27" fmla="*/ 356 h 356"/>
                <a:gd name="T28" fmla="*/ 207 w 256"/>
                <a:gd name="T29" fmla="*/ 354 h 356"/>
                <a:gd name="T30" fmla="*/ 216 w 256"/>
                <a:gd name="T31" fmla="*/ 325 h 356"/>
                <a:gd name="T32" fmla="*/ 222 w 256"/>
                <a:gd name="T33" fmla="*/ 260 h 356"/>
                <a:gd name="T34" fmla="*/ 237 w 256"/>
                <a:gd name="T35" fmla="*/ 237 h 356"/>
                <a:gd name="T36" fmla="*/ 248 w 256"/>
                <a:gd name="T37" fmla="*/ 204 h 356"/>
                <a:gd name="T38" fmla="*/ 250 w 256"/>
                <a:gd name="T39" fmla="*/ 173 h 356"/>
                <a:gd name="T40" fmla="*/ 255 w 256"/>
                <a:gd name="T41" fmla="*/ 131 h 356"/>
                <a:gd name="T42" fmla="*/ 256 w 256"/>
                <a:gd name="T43" fmla="*/ 107 h 356"/>
                <a:gd name="T44" fmla="*/ 255 w 256"/>
                <a:gd name="T45" fmla="*/ 92 h 356"/>
                <a:gd name="T46" fmla="*/ 248 w 256"/>
                <a:gd name="T47" fmla="*/ 66 h 356"/>
                <a:gd name="T48" fmla="*/ 234 w 256"/>
                <a:gd name="T49" fmla="*/ 52 h 356"/>
                <a:gd name="T50" fmla="*/ 215 w 256"/>
                <a:gd name="T51" fmla="*/ 48 h 356"/>
                <a:gd name="T52" fmla="*/ 208 w 256"/>
                <a:gd name="T53" fmla="*/ 33 h 356"/>
                <a:gd name="T54" fmla="*/ 191 w 256"/>
                <a:gd name="T55" fmla="*/ 23 h 356"/>
                <a:gd name="T56" fmla="*/ 173 w 256"/>
                <a:gd name="T57" fmla="*/ 33 h 356"/>
                <a:gd name="T58" fmla="*/ 160 w 256"/>
                <a:gd name="T59" fmla="*/ 12 h 356"/>
                <a:gd name="T60" fmla="*/ 140 w 256"/>
                <a:gd name="T61" fmla="*/ 5 h 356"/>
                <a:gd name="T62" fmla="*/ 118 w 256"/>
                <a:gd name="T63" fmla="*/ 24 h 356"/>
                <a:gd name="T64" fmla="*/ 108 w 256"/>
                <a:gd name="T65" fmla="*/ 0 h 356"/>
                <a:gd name="T66" fmla="*/ 78 w 256"/>
                <a:gd name="T67" fmla="*/ 3 h 356"/>
                <a:gd name="T68" fmla="*/ 63 w 256"/>
                <a:gd name="T69" fmla="*/ 42 h 356"/>
                <a:gd name="T70" fmla="*/ 60 w 256"/>
                <a:gd name="T71" fmla="*/ 64 h 356"/>
                <a:gd name="T72" fmla="*/ 57 w 256"/>
                <a:gd name="T73" fmla="*/ 93 h 356"/>
                <a:gd name="T74" fmla="*/ 51 w 256"/>
                <a:gd name="T75" fmla="*/ 131 h 356"/>
                <a:gd name="T76" fmla="*/ 43 w 256"/>
                <a:gd name="T77" fmla="*/ 116 h 356"/>
                <a:gd name="T78" fmla="*/ 39 w 256"/>
                <a:gd name="T79" fmla="*/ 89 h 356"/>
                <a:gd name="T80" fmla="*/ 34 w 256"/>
                <a:gd name="T81" fmla="*/ 70 h 356"/>
                <a:gd name="T82" fmla="*/ 27 w 256"/>
                <a:gd name="T83" fmla="*/ 61 h 356"/>
                <a:gd name="T84" fmla="*/ 12 w 256"/>
                <a:gd name="T85" fmla="*/ 54 h 356"/>
                <a:gd name="T86" fmla="*/ 4 w 256"/>
                <a:gd name="T87" fmla="*/ 57 h 356"/>
                <a:gd name="T88" fmla="*/ 0 w 256"/>
                <a:gd name="T89" fmla="*/ 66 h 356"/>
                <a:gd name="T90" fmla="*/ 5 w 256"/>
                <a:gd name="T91" fmla="*/ 80 h 356"/>
                <a:gd name="T92" fmla="*/ 7 w 256"/>
                <a:gd name="T93" fmla="*/ 107 h 356"/>
                <a:gd name="T94" fmla="*/ 3 w 256"/>
                <a:gd name="T95" fmla="*/ 13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prstDash val="solid"/>
              <a:round/>
              <a:headEnd/>
              <a:tailEnd/>
            </a:ln>
          </p:spPr>
          <p:txBody>
            <a:bodyPr/>
            <a:lstStyle/>
            <a:p>
              <a:endParaRPr lang="zh-CN" altLang="en-US" sz="900">
                <a:solidFill>
                  <a:srgbClr val="0836BF"/>
                </a:solidFill>
              </a:endParaRPr>
            </a:p>
          </p:txBody>
        </p:sp>
        <p:sp>
          <p:nvSpPr>
            <p:cNvPr id="711" name="Freeform 111">
              <a:extLst>
                <a:ext uri="{FF2B5EF4-FFF2-40B4-BE49-F238E27FC236}">
                  <a16:creationId xmlns:a16="http://schemas.microsoft.com/office/drawing/2014/main" id="{6F8DB895-9247-43F7-8657-CB80DBC06EC8}"/>
                </a:ext>
              </a:extLst>
            </p:cNvPr>
            <p:cNvSpPr>
              <a:spLocks/>
            </p:cNvSpPr>
            <p:nvPr/>
          </p:nvSpPr>
          <p:spPr bwMode="auto">
            <a:xfrm>
              <a:off x="320" y="1820"/>
              <a:ext cx="26" cy="27"/>
            </a:xfrm>
            <a:custGeom>
              <a:avLst/>
              <a:gdLst>
                <a:gd name="T0" fmla="*/ 6 w 129"/>
                <a:gd name="T1" fmla="*/ 2 h 134"/>
                <a:gd name="T2" fmla="*/ 13 w 129"/>
                <a:gd name="T3" fmla="*/ 30 h 134"/>
                <a:gd name="T4" fmla="*/ 22 w 129"/>
                <a:gd name="T5" fmla="*/ 49 h 134"/>
                <a:gd name="T6" fmla="*/ 11 w 129"/>
                <a:gd name="T7" fmla="*/ 91 h 134"/>
                <a:gd name="T8" fmla="*/ 18 w 129"/>
                <a:gd name="T9" fmla="*/ 100 h 134"/>
                <a:gd name="T10" fmla="*/ 28 w 129"/>
                <a:gd name="T11" fmla="*/ 104 h 134"/>
                <a:gd name="T12" fmla="*/ 41 w 129"/>
                <a:gd name="T13" fmla="*/ 102 h 134"/>
                <a:gd name="T14" fmla="*/ 51 w 129"/>
                <a:gd name="T15" fmla="*/ 79 h 134"/>
                <a:gd name="T16" fmla="*/ 60 w 129"/>
                <a:gd name="T17" fmla="*/ 61 h 134"/>
                <a:gd name="T18" fmla="*/ 55 w 129"/>
                <a:gd name="T19" fmla="*/ 36 h 134"/>
                <a:gd name="T20" fmla="*/ 53 w 129"/>
                <a:gd name="T21" fmla="*/ 9 h 134"/>
                <a:gd name="T22" fmla="*/ 60 w 129"/>
                <a:gd name="T23" fmla="*/ 12 h 134"/>
                <a:gd name="T24" fmla="*/ 62 w 129"/>
                <a:gd name="T25" fmla="*/ 37 h 134"/>
                <a:gd name="T26" fmla="*/ 65 w 129"/>
                <a:gd name="T27" fmla="*/ 54 h 134"/>
                <a:gd name="T28" fmla="*/ 65 w 129"/>
                <a:gd name="T29" fmla="*/ 68 h 134"/>
                <a:gd name="T30" fmla="*/ 56 w 129"/>
                <a:gd name="T31" fmla="*/ 83 h 134"/>
                <a:gd name="T32" fmla="*/ 47 w 129"/>
                <a:gd name="T33" fmla="*/ 100 h 134"/>
                <a:gd name="T34" fmla="*/ 46 w 129"/>
                <a:gd name="T35" fmla="*/ 116 h 134"/>
                <a:gd name="T36" fmla="*/ 56 w 129"/>
                <a:gd name="T37" fmla="*/ 123 h 134"/>
                <a:gd name="T38" fmla="*/ 75 w 129"/>
                <a:gd name="T39" fmla="*/ 120 h 134"/>
                <a:gd name="T40" fmla="*/ 86 w 129"/>
                <a:gd name="T41" fmla="*/ 106 h 134"/>
                <a:gd name="T42" fmla="*/ 104 w 129"/>
                <a:gd name="T43" fmla="*/ 84 h 134"/>
                <a:gd name="T44" fmla="*/ 103 w 129"/>
                <a:gd name="T45" fmla="*/ 70 h 134"/>
                <a:gd name="T46" fmla="*/ 101 w 129"/>
                <a:gd name="T47" fmla="*/ 45 h 134"/>
                <a:gd name="T48" fmla="*/ 107 w 129"/>
                <a:gd name="T49" fmla="*/ 65 h 134"/>
                <a:gd name="T50" fmla="*/ 108 w 129"/>
                <a:gd name="T51" fmla="*/ 84 h 134"/>
                <a:gd name="T52" fmla="*/ 94 w 129"/>
                <a:gd name="T53" fmla="*/ 103 h 134"/>
                <a:gd name="T54" fmla="*/ 93 w 129"/>
                <a:gd name="T55" fmla="*/ 117 h 134"/>
                <a:gd name="T56" fmla="*/ 96 w 129"/>
                <a:gd name="T57" fmla="*/ 128 h 134"/>
                <a:gd name="T58" fmla="*/ 104 w 129"/>
                <a:gd name="T59" fmla="*/ 131 h 134"/>
                <a:gd name="T60" fmla="*/ 113 w 129"/>
                <a:gd name="T61" fmla="*/ 125 h 134"/>
                <a:gd name="T62" fmla="*/ 129 w 129"/>
                <a:gd name="T63" fmla="*/ 109 h 134"/>
                <a:gd name="T64" fmla="*/ 116 w 129"/>
                <a:gd name="T65" fmla="*/ 127 h 134"/>
                <a:gd name="T66" fmla="*/ 111 w 129"/>
                <a:gd name="T67" fmla="*/ 134 h 134"/>
                <a:gd name="T68" fmla="*/ 97 w 129"/>
                <a:gd name="T69" fmla="*/ 134 h 134"/>
                <a:gd name="T70" fmla="*/ 91 w 129"/>
                <a:gd name="T71" fmla="*/ 126 h 134"/>
                <a:gd name="T72" fmla="*/ 87 w 129"/>
                <a:gd name="T73" fmla="*/ 114 h 134"/>
                <a:gd name="T74" fmla="*/ 79 w 129"/>
                <a:gd name="T75" fmla="*/ 125 h 134"/>
                <a:gd name="T76" fmla="*/ 63 w 129"/>
                <a:gd name="T77" fmla="*/ 127 h 134"/>
                <a:gd name="T78" fmla="*/ 49 w 129"/>
                <a:gd name="T79" fmla="*/ 127 h 134"/>
                <a:gd name="T80" fmla="*/ 43 w 129"/>
                <a:gd name="T81" fmla="*/ 116 h 134"/>
                <a:gd name="T82" fmla="*/ 41 w 129"/>
                <a:gd name="T83" fmla="*/ 106 h 134"/>
                <a:gd name="T84" fmla="*/ 35 w 129"/>
                <a:gd name="T85" fmla="*/ 109 h 134"/>
                <a:gd name="T86" fmla="*/ 24 w 129"/>
                <a:gd name="T87" fmla="*/ 109 h 134"/>
                <a:gd name="T88" fmla="*/ 11 w 129"/>
                <a:gd name="T89" fmla="*/ 101 h 134"/>
                <a:gd name="T90" fmla="*/ 8 w 129"/>
                <a:gd name="T91" fmla="*/ 86 h 134"/>
                <a:gd name="T92" fmla="*/ 18 w 129"/>
                <a:gd name="T93" fmla="*/ 51 h 134"/>
                <a:gd name="T94" fmla="*/ 7 w 129"/>
                <a:gd name="T95" fmla="*/ 29 h 134"/>
                <a:gd name="T96" fmla="*/ 0 w 129"/>
                <a:gd name="T97" fmla="*/ 0 h 134"/>
                <a:gd name="T98" fmla="*/ 6 w 129"/>
                <a:gd name="T99"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712" name="Freeform 112">
              <a:extLst>
                <a:ext uri="{FF2B5EF4-FFF2-40B4-BE49-F238E27FC236}">
                  <a16:creationId xmlns:a16="http://schemas.microsoft.com/office/drawing/2014/main" id="{A4561A0B-106A-49CF-B077-494E6DDDF6AB}"/>
                </a:ext>
              </a:extLst>
            </p:cNvPr>
            <p:cNvSpPr>
              <a:spLocks/>
            </p:cNvSpPr>
            <p:nvPr/>
          </p:nvSpPr>
          <p:spPr bwMode="auto">
            <a:xfrm>
              <a:off x="325" y="1834"/>
              <a:ext cx="4" cy="1"/>
            </a:xfrm>
            <a:custGeom>
              <a:avLst/>
              <a:gdLst>
                <a:gd name="T0" fmla="*/ 0 w 20"/>
                <a:gd name="T1" fmla="*/ 5 h 5"/>
                <a:gd name="T2" fmla="*/ 6 w 20"/>
                <a:gd name="T3" fmla="*/ 4 h 5"/>
                <a:gd name="T4" fmla="*/ 20 w 20"/>
                <a:gd name="T5" fmla="*/ 4 h 5"/>
                <a:gd name="T6" fmla="*/ 5 w 20"/>
                <a:gd name="T7" fmla="*/ 0 h 5"/>
                <a:gd name="T8" fmla="*/ 0 w 20"/>
                <a:gd name="T9" fmla="*/ 5 h 5"/>
              </a:gdLst>
              <a:ahLst/>
              <a:cxnLst>
                <a:cxn ang="0">
                  <a:pos x="T0" y="T1"/>
                </a:cxn>
                <a:cxn ang="0">
                  <a:pos x="T2" y="T3"/>
                </a:cxn>
                <a:cxn ang="0">
                  <a:pos x="T4" y="T5"/>
                </a:cxn>
                <a:cxn ang="0">
                  <a:pos x="T6" y="T7"/>
                </a:cxn>
                <a:cxn ang="0">
                  <a:pos x="T8" y="T9"/>
                </a:cxn>
              </a:cxnLst>
              <a:rect l="0" t="0" r="r" b="b"/>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713" name="Freeform 113">
              <a:extLst>
                <a:ext uri="{FF2B5EF4-FFF2-40B4-BE49-F238E27FC236}">
                  <a16:creationId xmlns:a16="http://schemas.microsoft.com/office/drawing/2014/main" id="{73E8105D-D22F-4C8F-A7F4-D08B42264343}"/>
                </a:ext>
              </a:extLst>
            </p:cNvPr>
            <p:cNvSpPr>
              <a:spLocks/>
            </p:cNvSpPr>
            <p:nvPr/>
          </p:nvSpPr>
          <p:spPr bwMode="auto">
            <a:xfrm>
              <a:off x="330" y="1838"/>
              <a:ext cx="6" cy="2"/>
            </a:xfrm>
            <a:custGeom>
              <a:avLst/>
              <a:gdLst>
                <a:gd name="T0" fmla="*/ 27 w 27"/>
                <a:gd name="T1" fmla="*/ 7 h 9"/>
                <a:gd name="T2" fmla="*/ 23 w 27"/>
                <a:gd name="T3" fmla="*/ 3 h 9"/>
                <a:gd name="T4" fmla="*/ 17 w 27"/>
                <a:gd name="T5" fmla="*/ 1 h 9"/>
                <a:gd name="T6" fmla="*/ 6 w 27"/>
                <a:gd name="T7" fmla="*/ 0 h 9"/>
                <a:gd name="T8" fmla="*/ 0 w 27"/>
                <a:gd name="T9" fmla="*/ 9 h 9"/>
                <a:gd name="T10" fmla="*/ 8 w 27"/>
                <a:gd name="T11" fmla="*/ 3 h 9"/>
                <a:gd name="T12" fmla="*/ 15 w 27"/>
                <a:gd name="T13" fmla="*/ 2 h 9"/>
                <a:gd name="T14" fmla="*/ 27 w 27"/>
                <a:gd name="T15" fmla="*/ 7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714" name="Freeform 114">
              <a:extLst>
                <a:ext uri="{FF2B5EF4-FFF2-40B4-BE49-F238E27FC236}">
                  <a16:creationId xmlns:a16="http://schemas.microsoft.com/office/drawing/2014/main" id="{527B590B-4887-4CC8-AE07-5AEBAA7F09DD}"/>
                </a:ext>
              </a:extLst>
            </p:cNvPr>
            <p:cNvSpPr>
              <a:spLocks/>
            </p:cNvSpPr>
            <p:nvPr/>
          </p:nvSpPr>
          <p:spPr bwMode="auto">
            <a:xfrm>
              <a:off x="340" y="1841"/>
              <a:ext cx="4" cy="1"/>
            </a:xfrm>
            <a:custGeom>
              <a:avLst/>
              <a:gdLst>
                <a:gd name="T0" fmla="*/ 0 w 20"/>
                <a:gd name="T1" fmla="*/ 2 h 4"/>
                <a:gd name="T2" fmla="*/ 4 w 20"/>
                <a:gd name="T3" fmla="*/ 0 h 4"/>
                <a:gd name="T4" fmla="*/ 11 w 20"/>
                <a:gd name="T5" fmla="*/ 0 h 4"/>
                <a:gd name="T6" fmla="*/ 20 w 20"/>
                <a:gd name="T7" fmla="*/ 4 h 4"/>
                <a:gd name="T8" fmla="*/ 15 w 20"/>
                <a:gd name="T9" fmla="*/ 3 h 4"/>
                <a:gd name="T10" fmla="*/ 11 w 20"/>
                <a:gd name="T11" fmla="*/ 1 h 4"/>
                <a:gd name="T12" fmla="*/ 0 w 20"/>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715" name="Freeform 115">
              <a:extLst>
                <a:ext uri="{FF2B5EF4-FFF2-40B4-BE49-F238E27FC236}">
                  <a16:creationId xmlns:a16="http://schemas.microsoft.com/office/drawing/2014/main" id="{61AA024E-2EBB-4404-B0C8-0868E4FE0128}"/>
                </a:ext>
              </a:extLst>
            </p:cNvPr>
            <p:cNvSpPr>
              <a:spLocks/>
            </p:cNvSpPr>
            <p:nvPr/>
          </p:nvSpPr>
          <p:spPr bwMode="auto">
            <a:xfrm>
              <a:off x="323" y="1845"/>
              <a:ext cx="6" cy="15"/>
            </a:xfrm>
            <a:custGeom>
              <a:avLst/>
              <a:gdLst>
                <a:gd name="T0" fmla="*/ 0 w 31"/>
                <a:gd name="T1" fmla="*/ 0 h 74"/>
                <a:gd name="T2" fmla="*/ 17 w 31"/>
                <a:gd name="T3" fmla="*/ 19 h 74"/>
                <a:gd name="T4" fmla="*/ 25 w 31"/>
                <a:gd name="T5" fmla="*/ 42 h 74"/>
                <a:gd name="T6" fmla="*/ 26 w 31"/>
                <a:gd name="T7" fmla="*/ 74 h 74"/>
                <a:gd name="T8" fmla="*/ 31 w 31"/>
                <a:gd name="T9" fmla="*/ 49 h 74"/>
                <a:gd name="T10" fmla="*/ 29 w 31"/>
                <a:gd name="T11" fmla="*/ 29 h 74"/>
                <a:gd name="T12" fmla="*/ 24 w 31"/>
                <a:gd name="T13" fmla="*/ 20 h 74"/>
                <a:gd name="T14" fmla="*/ 0 w 31"/>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716" name="Freeform 116">
              <a:extLst>
                <a:ext uri="{FF2B5EF4-FFF2-40B4-BE49-F238E27FC236}">
                  <a16:creationId xmlns:a16="http://schemas.microsoft.com/office/drawing/2014/main" id="{D2B04088-EFFF-4D56-A252-DE2CC824602F}"/>
                </a:ext>
              </a:extLst>
            </p:cNvPr>
            <p:cNvSpPr>
              <a:spLocks/>
            </p:cNvSpPr>
            <p:nvPr/>
          </p:nvSpPr>
          <p:spPr bwMode="auto">
            <a:xfrm>
              <a:off x="308" y="1839"/>
              <a:ext cx="10" cy="5"/>
            </a:xfrm>
            <a:custGeom>
              <a:avLst/>
              <a:gdLst>
                <a:gd name="T0" fmla="*/ 0 w 50"/>
                <a:gd name="T1" fmla="*/ 11 h 25"/>
                <a:gd name="T2" fmla="*/ 19 w 50"/>
                <a:gd name="T3" fmla="*/ 13 h 25"/>
                <a:gd name="T4" fmla="*/ 50 w 50"/>
                <a:gd name="T5" fmla="*/ 25 h 25"/>
                <a:gd name="T6" fmla="*/ 28 w 50"/>
                <a:gd name="T7" fmla="*/ 9 h 25"/>
                <a:gd name="T8" fmla="*/ 1 w 50"/>
                <a:gd name="T9" fmla="*/ 0 h 25"/>
                <a:gd name="T10" fmla="*/ 0 w 50"/>
                <a:gd name="T11" fmla="*/ 11 h 25"/>
              </a:gdLst>
              <a:ahLst/>
              <a:cxnLst>
                <a:cxn ang="0">
                  <a:pos x="T0" y="T1"/>
                </a:cxn>
                <a:cxn ang="0">
                  <a:pos x="T2" y="T3"/>
                </a:cxn>
                <a:cxn ang="0">
                  <a:pos x="T4" y="T5"/>
                </a:cxn>
                <a:cxn ang="0">
                  <a:pos x="T6" y="T7"/>
                </a:cxn>
                <a:cxn ang="0">
                  <a:pos x="T8" y="T9"/>
                </a:cxn>
                <a:cxn ang="0">
                  <a:pos x="T10" y="T11"/>
                </a:cxn>
              </a:cxnLst>
              <a:rect l="0" t="0" r="r" b="b"/>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717" name="Freeform 117">
              <a:extLst>
                <a:ext uri="{FF2B5EF4-FFF2-40B4-BE49-F238E27FC236}">
                  <a16:creationId xmlns:a16="http://schemas.microsoft.com/office/drawing/2014/main" id="{4A5D362A-1D90-45FD-A8A0-173C5E93DD51}"/>
                </a:ext>
              </a:extLst>
            </p:cNvPr>
            <p:cNvSpPr>
              <a:spLocks/>
            </p:cNvSpPr>
            <p:nvPr/>
          </p:nvSpPr>
          <p:spPr bwMode="auto">
            <a:xfrm>
              <a:off x="321" y="1862"/>
              <a:ext cx="7" cy="7"/>
            </a:xfrm>
            <a:custGeom>
              <a:avLst/>
              <a:gdLst>
                <a:gd name="T0" fmla="*/ 39 w 39"/>
                <a:gd name="T1" fmla="*/ 0 h 33"/>
                <a:gd name="T2" fmla="*/ 20 w 39"/>
                <a:gd name="T3" fmla="*/ 21 h 33"/>
                <a:gd name="T4" fmla="*/ 0 w 39"/>
                <a:gd name="T5" fmla="*/ 33 h 33"/>
                <a:gd name="T6" fmla="*/ 26 w 39"/>
                <a:gd name="T7" fmla="*/ 25 h 33"/>
                <a:gd name="T8" fmla="*/ 39 w 39"/>
                <a:gd name="T9" fmla="*/ 0 h 33"/>
              </a:gdLst>
              <a:ahLst/>
              <a:cxnLst>
                <a:cxn ang="0">
                  <a:pos x="T0" y="T1"/>
                </a:cxn>
                <a:cxn ang="0">
                  <a:pos x="T2" y="T3"/>
                </a:cxn>
                <a:cxn ang="0">
                  <a:pos x="T4" y="T5"/>
                </a:cxn>
                <a:cxn ang="0">
                  <a:pos x="T6" y="T7"/>
                </a:cxn>
                <a:cxn ang="0">
                  <a:pos x="T8" y="T9"/>
                </a:cxn>
              </a:cxnLst>
              <a:rect l="0" t="0" r="r" b="b"/>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718" name="Freeform 118">
              <a:extLst>
                <a:ext uri="{FF2B5EF4-FFF2-40B4-BE49-F238E27FC236}">
                  <a16:creationId xmlns:a16="http://schemas.microsoft.com/office/drawing/2014/main" id="{377AB837-CAF6-4343-9D8E-BE2AF23F7CF3}"/>
                </a:ext>
              </a:extLst>
            </p:cNvPr>
            <p:cNvSpPr>
              <a:spLocks/>
            </p:cNvSpPr>
            <p:nvPr/>
          </p:nvSpPr>
          <p:spPr bwMode="auto">
            <a:xfrm>
              <a:off x="332" y="1858"/>
              <a:ext cx="7" cy="7"/>
            </a:xfrm>
            <a:custGeom>
              <a:avLst/>
              <a:gdLst>
                <a:gd name="T0" fmla="*/ 0 w 38"/>
                <a:gd name="T1" fmla="*/ 0 h 35"/>
                <a:gd name="T2" fmla="*/ 3 w 38"/>
                <a:gd name="T3" fmla="*/ 13 h 35"/>
                <a:gd name="T4" fmla="*/ 22 w 38"/>
                <a:gd name="T5" fmla="*/ 29 h 35"/>
                <a:gd name="T6" fmla="*/ 38 w 38"/>
                <a:gd name="T7" fmla="*/ 35 h 35"/>
                <a:gd name="T8" fmla="*/ 12 w 38"/>
                <a:gd name="T9" fmla="*/ 32 h 35"/>
                <a:gd name="T10" fmla="*/ 3 w 38"/>
                <a:gd name="T11" fmla="*/ 21 h 35"/>
                <a:gd name="T12" fmla="*/ 2 w 38"/>
                <a:gd name="T13" fmla="*/ 9 h 35"/>
                <a:gd name="T14" fmla="*/ 0 w 3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719" name="Freeform 119">
              <a:extLst>
                <a:ext uri="{FF2B5EF4-FFF2-40B4-BE49-F238E27FC236}">
                  <a16:creationId xmlns:a16="http://schemas.microsoft.com/office/drawing/2014/main" id="{BFB4F3B1-6FE0-416F-A859-B78F38EC14D0}"/>
                </a:ext>
              </a:extLst>
            </p:cNvPr>
            <p:cNvSpPr>
              <a:spLocks/>
            </p:cNvSpPr>
            <p:nvPr/>
          </p:nvSpPr>
          <p:spPr bwMode="auto">
            <a:xfrm>
              <a:off x="278" y="1810"/>
              <a:ext cx="41" cy="31"/>
            </a:xfrm>
            <a:custGeom>
              <a:avLst/>
              <a:gdLst>
                <a:gd name="T0" fmla="*/ 165 w 201"/>
                <a:gd name="T1" fmla="*/ 158 h 158"/>
                <a:gd name="T2" fmla="*/ 201 w 201"/>
                <a:gd name="T3" fmla="*/ 76 h 158"/>
                <a:gd name="T4" fmla="*/ 132 w 201"/>
                <a:gd name="T5" fmla="*/ 31 h 158"/>
                <a:gd name="T6" fmla="*/ 29 w 201"/>
                <a:gd name="T7" fmla="*/ 0 h 158"/>
                <a:gd name="T8" fmla="*/ 0 w 201"/>
                <a:gd name="T9" fmla="*/ 87 h 158"/>
                <a:gd name="T10" fmla="*/ 94 w 201"/>
                <a:gd name="T11" fmla="*/ 114 h 158"/>
                <a:gd name="T12" fmla="*/ 165 w 201"/>
                <a:gd name="T13" fmla="*/ 158 h 158"/>
              </a:gdLst>
              <a:ahLst/>
              <a:cxnLst>
                <a:cxn ang="0">
                  <a:pos x="T0" y="T1"/>
                </a:cxn>
                <a:cxn ang="0">
                  <a:pos x="T2" y="T3"/>
                </a:cxn>
                <a:cxn ang="0">
                  <a:pos x="T4" y="T5"/>
                </a:cxn>
                <a:cxn ang="0">
                  <a:pos x="T6" y="T7"/>
                </a:cxn>
                <a:cxn ang="0">
                  <a:pos x="T8" y="T9"/>
                </a:cxn>
                <a:cxn ang="0">
                  <a:pos x="T10" y="T11"/>
                </a:cxn>
                <a:cxn ang="0">
                  <a:pos x="T12" y="T13"/>
                </a:cxn>
              </a:cxnLst>
              <a:rect l="0" t="0" r="r" b="b"/>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prstDash val="solid"/>
              <a:round/>
              <a:headEnd/>
              <a:tailEnd/>
            </a:ln>
          </p:spPr>
          <p:txBody>
            <a:bodyPr/>
            <a:lstStyle/>
            <a:p>
              <a:endParaRPr lang="zh-CN" altLang="en-US" sz="900">
                <a:solidFill>
                  <a:srgbClr val="0836BF"/>
                </a:solidFill>
              </a:endParaRPr>
            </a:p>
          </p:txBody>
        </p:sp>
        <p:sp>
          <p:nvSpPr>
            <p:cNvPr id="720" name="Oval 120">
              <a:extLst>
                <a:ext uri="{FF2B5EF4-FFF2-40B4-BE49-F238E27FC236}">
                  <a16:creationId xmlns:a16="http://schemas.microsoft.com/office/drawing/2014/main" id="{9E606D7A-5DEC-4AC7-9EC7-808EAFFAEBDC}"/>
                </a:ext>
              </a:extLst>
            </p:cNvPr>
            <p:cNvSpPr>
              <a:spLocks noChangeArrowheads="1"/>
            </p:cNvSpPr>
            <p:nvPr/>
          </p:nvSpPr>
          <p:spPr bwMode="auto">
            <a:xfrm>
              <a:off x="304" y="1824"/>
              <a:ext cx="7" cy="9"/>
            </a:xfrm>
            <a:prstGeom prst="ellipse">
              <a:avLst/>
            </a:prstGeom>
            <a:solidFill>
              <a:srgbClr val="FFFFFF"/>
            </a:solidFill>
            <a:ln w="3175">
              <a:solidFill>
                <a:srgbClr val="000000"/>
              </a:solidFill>
              <a:round/>
              <a:headEnd/>
              <a:tailEnd/>
            </a:ln>
          </p:spPr>
          <p:txBody>
            <a:bodyPr/>
            <a:lstStyle/>
            <a:p>
              <a:endParaRPr lang="zh-CN" altLang="en-US" sz="900">
                <a:solidFill>
                  <a:srgbClr val="0836BF"/>
                </a:solidFill>
              </a:endParaRPr>
            </a:p>
          </p:txBody>
        </p:sp>
        <p:sp>
          <p:nvSpPr>
            <p:cNvPr id="721" name="Freeform 121">
              <a:extLst>
                <a:ext uri="{FF2B5EF4-FFF2-40B4-BE49-F238E27FC236}">
                  <a16:creationId xmlns:a16="http://schemas.microsoft.com/office/drawing/2014/main" id="{39CFCDC0-3DCA-4047-A884-03A4E0FC1565}"/>
                </a:ext>
              </a:extLst>
            </p:cNvPr>
            <p:cNvSpPr>
              <a:spLocks/>
            </p:cNvSpPr>
            <p:nvPr/>
          </p:nvSpPr>
          <p:spPr bwMode="auto">
            <a:xfrm>
              <a:off x="297" y="1826"/>
              <a:ext cx="10" cy="22"/>
            </a:xfrm>
            <a:custGeom>
              <a:avLst/>
              <a:gdLst>
                <a:gd name="T0" fmla="*/ 4 w 52"/>
                <a:gd name="T1" fmla="*/ 74 h 111"/>
                <a:gd name="T2" fmla="*/ 7 w 52"/>
                <a:gd name="T3" fmla="*/ 55 h 111"/>
                <a:gd name="T4" fmla="*/ 5 w 52"/>
                <a:gd name="T5" fmla="*/ 36 h 111"/>
                <a:gd name="T6" fmla="*/ 4 w 52"/>
                <a:gd name="T7" fmla="*/ 23 h 111"/>
                <a:gd name="T8" fmla="*/ 0 w 52"/>
                <a:gd name="T9" fmla="*/ 13 h 111"/>
                <a:gd name="T10" fmla="*/ 4 w 52"/>
                <a:gd name="T11" fmla="*/ 4 h 111"/>
                <a:gd name="T12" fmla="*/ 11 w 52"/>
                <a:gd name="T13" fmla="*/ 0 h 111"/>
                <a:gd name="T14" fmla="*/ 27 w 52"/>
                <a:gd name="T15" fmla="*/ 6 h 111"/>
                <a:gd name="T16" fmla="*/ 33 w 52"/>
                <a:gd name="T17" fmla="*/ 16 h 111"/>
                <a:gd name="T18" fmla="*/ 37 w 52"/>
                <a:gd name="T19" fmla="*/ 27 h 111"/>
                <a:gd name="T20" fmla="*/ 39 w 52"/>
                <a:gd name="T21" fmla="*/ 39 h 111"/>
                <a:gd name="T22" fmla="*/ 40 w 52"/>
                <a:gd name="T23" fmla="*/ 59 h 111"/>
                <a:gd name="T24" fmla="*/ 52 w 52"/>
                <a:gd name="T25" fmla="*/ 79 h 111"/>
                <a:gd name="T26" fmla="*/ 23 w 52"/>
                <a:gd name="T27" fmla="*/ 111 h 111"/>
                <a:gd name="T28" fmla="*/ 11 w 52"/>
                <a:gd name="T29" fmla="*/ 103 h 111"/>
                <a:gd name="T30" fmla="*/ 4 w 52"/>
                <a:gd name="T31"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prstDash val="solid"/>
              <a:round/>
              <a:headEnd/>
              <a:tailEnd/>
            </a:ln>
          </p:spPr>
          <p:txBody>
            <a:bodyPr/>
            <a:lstStyle/>
            <a:p>
              <a:endParaRPr lang="zh-CN" altLang="en-US" sz="900">
                <a:solidFill>
                  <a:srgbClr val="0836BF"/>
                </a:solidFill>
              </a:endParaRPr>
            </a:p>
          </p:txBody>
        </p:sp>
        <p:sp>
          <p:nvSpPr>
            <p:cNvPr id="722" name="Freeform 122">
              <a:extLst>
                <a:ext uri="{FF2B5EF4-FFF2-40B4-BE49-F238E27FC236}">
                  <a16:creationId xmlns:a16="http://schemas.microsoft.com/office/drawing/2014/main" id="{3505E185-00DE-41A2-A2D7-646ABAE4FB64}"/>
                </a:ext>
              </a:extLst>
            </p:cNvPr>
            <p:cNvSpPr>
              <a:spLocks/>
            </p:cNvSpPr>
            <p:nvPr/>
          </p:nvSpPr>
          <p:spPr bwMode="auto">
            <a:xfrm>
              <a:off x="301" y="1841"/>
              <a:ext cx="7" cy="7"/>
            </a:xfrm>
            <a:custGeom>
              <a:avLst/>
              <a:gdLst>
                <a:gd name="T0" fmla="*/ 24 w 35"/>
                <a:gd name="T1" fmla="*/ 0 h 34"/>
                <a:gd name="T2" fmla="*/ 35 w 35"/>
                <a:gd name="T3" fmla="*/ 4 h 34"/>
                <a:gd name="T4" fmla="*/ 9 w 35"/>
                <a:gd name="T5" fmla="*/ 34 h 34"/>
                <a:gd name="T6" fmla="*/ 0 w 35"/>
                <a:gd name="T7" fmla="*/ 26 h 34"/>
                <a:gd name="T8" fmla="*/ 24 w 35"/>
                <a:gd name="T9" fmla="*/ 0 h 34"/>
              </a:gdLst>
              <a:ahLst/>
              <a:cxnLst>
                <a:cxn ang="0">
                  <a:pos x="T0" y="T1"/>
                </a:cxn>
                <a:cxn ang="0">
                  <a:pos x="T2" y="T3"/>
                </a:cxn>
                <a:cxn ang="0">
                  <a:pos x="T4" y="T5"/>
                </a:cxn>
                <a:cxn ang="0">
                  <a:pos x="T6" y="T7"/>
                </a:cxn>
                <a:cxn ang="0">
                  <a:pos x="T8" y="T9"/>
                </a:cxn>
              </a:cxnLst>
              <a:rect l="0" t="0" r="r" b="b"/>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723" name="Freeform 123">
              <a:extLst>
                <a:ext uri="{FF2B5EF4-FFF2-40B4-BE49-F238E27FC236}">
                  <a16:creationId xmlns:a16="http://schemas.microsoft.com/office/drawing/2014/main" id="{7B4C3341-F19D-4E9F-A498-B69795ADFD92}"/>
                </a:ext>
              </a:extLst>
            </p:cNvPr>
            <p:cNvSpPr>
              <a:spLocks/>
            </p:cNvSpPr>
            <p:nvPr/>
          </p:nvSpPr>
          <p:spPr bwMode="auto">
            <a:xfrm>
              <a:off x="312" y="1815"/>
              <a:ext cx="9" cy="20"/>
            </a:xfrm>
            <a:custGeom>
              <a:avLst/>
              <a:gdLst>
                <a:gd name="T0" fmla="*/ 0 w 48"/>
                <a:gd name="T1" fmla="*/ 23 h 97"/>
                <a:gd name="T2" fmla="*/ 4 w 48"/>
                <a:gd name="T3" fmla="*/ 43 h 97"/>
                <a:gd name="T4" fmla="*/ 6 w 48"/>
                <a:gd name="T5" fmla="*/ 51 h 97"/>
                <a:gd name="T6" fmla="*/ 7 w 48"/>
                <a:gd name="T7" fmla="*/ 64 h 97"/>
                <a:gd name="T8" fmla="*/ 5 w 48"/>
                <a:gd name="T9" fmla="*/ 73 h 97"/>
                <a:gd name="T10" fmla="*/ 7 w 48"/>
                <a:gd name="T11" fmla="*/ 84 h 97"/>
                <a:gd name="T12" fmla="*/ 14 w 48"/>
                <a:gd name="T13" fmla="*/ 95 h 97"/>
                <a:gd name="T14" fmla="*/ 21 w 48"/>
                <a:gd name="T15" fmla="*/ 96 h 97"/>
                <a:gd name="T16" fmla="*/ 34 w 48"/>
                <a:gd name="T17" fmla="*/ 97 h 97"/>
                <a:gd name="T18" fmla="*/ 43 w 48"/>
                <a:gd name="T19" fmla="*/ 91 h 97"/>
                <a:gd name="T20" fmla="*/ 46 w 48"/>
                <a:gd name="T21" fmla="*/ 88 h 97"/>
                <a:gd name="T22" fmla="*/ 48 w 48"/>
                <a:gd name="T23" fmla="*/ 77 h 97"/>
                <a:gd name="T24" fmla="*/ 48 w 48"/>
                <a:gd name="T25" fmla="*/ 59 h 97"/>
                <a:gd name="T26" fmla="*/ 48 w 48"/>
                <a:gd name="T27" fmla="*/ 48 h 97"/>
                <a:gd name="T28" fmla="*/ 46 w 48"/>
                <a:gd name="T29" fmla="*/ 32 h 97"/>
                <a:gd name="T30" fmla="*/ 44 w 48"/>
                <a:gd name="T31" fmla="*/ 22 h 97"/>
                <a:gd name="T32" fmla="*/ 36 w 48"/>
                <a:gd name="T33" fmla="*/ 0 h 97"/>
                <a:gd name="T34" fmla="*/ 7 w 48"/>
                <a:gd name="T35" fmla="*/ 1 h 97"/>
                <a:gd name="T36" fmla="*/ 0 w 48"/>
                <a:gd name="T37" fmla="*/ 2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prstDash val="solid"/>
              <a:round/>
              <a:headEnd/>
              <a:tailEnd/>
            </a:ln>
          </p:spPr>
          <p:txBody>
            <a:bodyPr/>
            <a:lstStyle/>
            <a:p>
              <a:endParaRPr lang="zh-CN" altLang="en-US" sz="900">
                <a:solidFill>
                  <a:srgbClr val="0836BF"/>
                </a:solidFill>
              </a:endParaRPr>
            </a:p>
          </p:txBody>
        </p:sp>
        <p:sp>
          <p:nvSpPr>
            <p:cNvPr id="724" name="Freeform 124">
              <a:extLst>
                <a:ext uri="{FF2B5EF4-FFF2-40B4-BE49-F238E27FC236}">
                  <a16:creationId xmlns:a16="http://schemas.microsoft.com/office/drawing/2014/main" id="{DAA17725-555A-49B1-B180-F0D073CED9C1}"/>
                </a:ext>
              </a:extLst>
            </p:cNvPr>
            <p:cNvSpPr>
              <a:spLocks/>
            </p:cNvSpPr>
            <p:nvPr/>
          </p:nvSpPr>
          <p:spPr bwMode="auto">
            <a:xfrm>
              <a:off x="315" y="1828"/>
              <a:ext cx="5" cy="4"/>
            </a:xfrm>
            <a:custGeom>
              <a:avLst/>
              <a:gdLst>
                <a:gd name="T0" fmla="*/ 24 w 24"/>
                <a:gd name="T1" fmla="*/ 5 h 20"/>
                <a:gd name="T2" fmla="*/ 12 w 24"/>
                <a:gd name="T3" fmla="*/ 0 h 20"/>
                <a:gd name="T4" fmla="*/ 3 w 24"/>
                <a:gd name="T5" fmla="*/ 1 h 20"/>
                <a:gd name="T6" fmla="*/ 0 w 24"/>
                <a:gd name="T7" fmla="*/ 5 h 20"/>
                <a:gd name="T8" fmla="*/ 1 w 24"/>
                <a:gd name="T9" fmla="*/ 20 h 20"/>
                <a:gd name="T10" fmla="*/ 3 w 24"/>
                <a:gd name="T11" fmla="*/ 8 h 20"/>
                <a:gd name="T12" fmla="*/ 5 w 24"/>
                <a:gd name="T13" fmla="*/ 4 h 20"/>
                <a:gd name="T14" fmla="*/ 24 w 24"/>
                <a:gd name="T15" fmla="*/ 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grpSp>
      <p:sp>
        <p:nvSpPr>
          <p:cNvPr id="476" name="Freeform 151">
            <a:extLst>
              <a:ext uri="{FF2B5EF4-FFF2-40B4-BE49-F238E27FC236}">
                <a16:creationId xmlns:a16="http://schemas.microsoft.com/office/drawing/2014/main" id="{01FB4860-B1A0-4AEE-8D3E-A8D4F8355F89}"/>
              </a:ext>
            </a:extLst>
          </p:cNvPr>
          <p:cNvSpPr>
            <a:spLocks/>
          </p:cNvSpPr>
          <p:nvPr/>
        </p:nvSpPr>
        <p:spPr bwMode="auto">
          <a:xfrm>
            <a:off x="2250150" y="4850829"/>
            <a:ext cx="134258" cy="135002"/>
          </a:xfrm>
          <a:custGeom>
            <a:avLst/>
            <a:gdLst>
              <a:gd name="T0" fmla="*/ 357 w 529"/>
              <a:gd name="T1" fmla="*/ 20 h 580"/>
              <a:gd name="T2" fmla="*/ 403 w 529"/>
              <a:gd name="T3" fmla="*/ 53 h 580"/>
              <a:gd name="T4" fmla="*/ 428 w 529"/>
              <a:gd name="T5" fmla="*/ 94 h 580"/>
              <a:gd name="T6" fmla="*/ 451 w 529"/>
              <a:gd name="T7" fmla="*/ 138 h 580"/>
              <a:gd name="T8" fmla="*/ 464 w 529"/>
              <a:gd name="T9" fmla="*/ 161 h 580"/>
              <a:gd name="T10" fmla="*/ 464 w 529"/>
              <a:gd name="T11" fmla="*/ 186 h 580"/>
              <a:gd name="T12" fmla="*/ 453 w 529"/>
              <a:gd name="T13" fmla="*/ 216 h 580"/>
              <a:gd name="T14" fmla="*/ 476 w 529"/>
              <a:gd name="T15" fmla="*/ 239 h 580"/>
              <a:gd name="T16" fmla="*/ 511 w 529"/>
              <a:gd name="T17" fmla="*/ 301 h 580"/>
              <a:gd name="T18" fmla="*/ 529 w 529"/>
              <a:gd name="T19" fmla="*/ 334 h 580"/>
              <a:gd name="T20" fmla="*/ 529 w 529"/>
              <a:gd name="T21" fmla="*/ 346 h 580"/>
              <a:gd name="T22" fmla="*/ 526 w 529"/>
              <a:gd name="T23" fmla="*/ 357 h 580"/>
              <a:gd name="T24" fmla="*/ 510 w 529"/>
              <a:gd name="T25" fmla="*/ 361 h 580"/>
              <a:gd name="T26" fmla="*/ 487 w 529"/>
              <a:gd name="T27" fmla="*/ 362 h 580"/>
              <a:gd name="T28" fmla="*/ 475 w 529"/>
              <a:gd name="T29" fmla="*/ 366 h 580"/>
              <a:gd name="T30" fmla="*/ 476 w 529"/>
              <a:gd name="T31" fmla="*/ 391 h 580"/>
              <a:gd name="T32" fmla="*/ 483 w 529"/>
              <a:gd name="T33" fmla="*/ 421 h 580"/>
              <a:gd name="T34" fmla="*/ 469 w 529"/>
              <a:gd name="T35" fmla="*/ 437 h 580"/>
              <a:gd name="T36" fmla="*/ 473 w 529"/>
              <a:gd name="T37" fmla="*/ 459 h 580"/>
              <a:gd name="T38" fmla="*/ 462 w 529"/>
              <a:gd name="T39" fmla="*/ 472 h 580"/>
              <a:gd name="T40" fmla="*/ 452 w 529"/>
              <a:gd name="T41" fmla="*/ 511 h 580"/>
              <a:gd name="T42" fmla="*/ 436 w 529"/>
              <a:gd name="T43" fmla="*/ 523 h 580"/>
              <a:gd name="T44" fmla="*/ 411 w 529"/>
              <a:gd name="T45" fmla="*/ 523 h 580"/>
              <a:gd name="T46" fmla="*/ 375 w 529"/>
              <a:gd name="T47" fmla="*/ 517 h 580"/>
              <a:gd name="T48" fmla="*/ 339 w 529"/>
              <a:gd name="T49" fmla="*/ 511 h 580"/>
              <a:gd name="T50" fmla="*/ 342 w 529"/>
              <a:gd name="T51" fmla="*/ 580 h 580"/>
              <a:gd name="T52" fmla="*/ 60 w 529"/>
              <a:gd name="T53" fmla="*/ 488 h 580"/>
              <a:gd name="T54" fmla="*/ 83 w 529"/>
              <a:gd name="T55" fmla="*/ 435 h 580"/>
              <a:gd name="T56" fmla="*/ 78 w 529"/>
              <a:gd name="T57" fmla="*/ 394 h 580"/>
              <a:gd name="T58" fmla="*/ 0 w 529"/>
              <a:gd name="T59" fmla="*/ 316 h 580"/>
              <a:gd name="T60" fmla="*/ 0 w 529"/>
              <a:gd name="T61" fmla="*/ 111 h 580"/>
              <a:gd name="T62" fmla="*/ 52 w 529"/>
              <a:gd name="T63" fmla="*/ 55 h 580"/>
              <a:gd name="T64" fmla="*/ 117 w 529"/>
              <a:gd name="T65" fmla="*/ 25 h 580"/>
              <a:gd name="T66" fmla="*/ 186 w 529"/>
              <a:gd name="T67" fmla="*/ 0 h 580"/>
              <a:gd name="T68" fmla="*/ 276 w 529"/>
              <a:gd name="T69" fmla="*/ 13 h 580"/>
              <a:gd name="T70" fmla="*/ 357 w 529"/>
              <a:gd name="T71" fmla="*/ 20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prstDash val="solid"/>
            <a:round/>
            <a:headEnd/>
            <a:tailEnd/>
          </a:ln>
        </p:spPr>
        <p:txBody>
          <a:bodyPr/>
          <a:lstStyle/>
          <a:p>
            <a:endParaRPr lang="zh-CN" altLang="en-US" sz="900">
              <a:solidFill>
                <a:srgbClr val="0836BF"/>
              </a:solidFill>
            </a:endParaRPr>
          </a:p>
        </p:txBody>
      </p:sp>
      <p:sp>
        <p:nvSpPr>
          <p:cNvPr id="477" name="Freeform 152">
            <a:extLst>
              <a:ext uri="{FF2B5EF4-FFF2-40B4-BE49-F238E27FC236}">
                <a16:creationId xmlns:a16="http://schemas.microsoft.com/office/drawing/2014/main" id="{3DE4C154-138E-4428-96D6-6388BF14F0BD}"/>
              </a:ext>
            </a:extLst>
          </p:cNvPr>
          <p:cNvSpPr>
            <a:spLocks/>
          </p:cNvSpPr>
          <p:nvPr/>
        </p:nvSpPr>
        <p:spPr bwMode="auto">
          <a:xfrm>
            <a:off x="2369209" y="4932295"/>
            <a:ext cx="7600" cy="1164"/>
          </a:xfrm>
          <a:custGeom>
            <a:avLst/>
            <a:gdLst>
              <a:gd name="T0" fmla="*/ 30 w 30"/>
              <a:gd name="T1" fmla="*/ 2 h 6"/>
              <a:gd name="T2" fmla="*/ 23 w 30"/>
              <a:gd name="T3" fmla="*/ 6 h 6"/>
              <a:gd name="T4" fmla="*/ 8 w 30"/>
              <a:gd name="T5" fmla="*/ 5 h 6"/>
              <a:gd name="T6" fmla="*/ 2 w 30"/>
              <a:gd name="T7" fmla="*/ 6 h 6"/>
              <a:gd name="T8" fmla="*/ 0 w 30"/>
              <a:gd name="T9" fmla="*/ 1 h 6"/>
              <a:gd name="T10" fmla="*/ 9 w 30"/>
              <a:gd name="T11" fmla="*/ 0 h 6"/>
              <a:gd name="T12" fmla="*/ 30 w 30"/>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478" name="Freeform 153">
            <a:extLst>
              <a:ext uri="{FF2B5EF4-FFF2-40B4-BE49-F238E27FC236}">
                <a16:creationId xmlns:a16="http://schemas.microsoft.com/office/drawing/2014/main" id="{2630B23A-DAC0-42B7-8861-5BF78E5C5F9E}"/>
              </a:ext>
            </a:extLst>
          </p:cNvPr>
          <p:cNvSpPr>
            <a:spLocks/>
          </p:cNvSpPr>
          <p:nvPr/>
        </p:nvSpPr>
        <p:spPr bwMode="auto">
          <a:xfrm>
            <a:off x="2366676" y="4927640"/>
            <a:ext cx="2533" cy="4655"/>
          </a:xfrm>
          <a:custGeom>
            <a:avLst/>
            <a:gdLst>
              <a:gd name="T0" fmla="*/ 11 w 11"/>
              <a:gd name="T1" fmla="*/ 0 h 22"/>
              <a:gd name="T2" fmla="*/ 3 w 11"/>
              <a:gd name="T3" fmla="*/ 6 h 22"/>
              <a:gd name="T4" fmla="*/ 3 w 11"/>
              <a:gd name="T5" fmla="*/ 12 h 22"/>
              <a:gd name="T6" fmla="*/ 2 w 11"/>
              <a:gd name="T7" fmla="*/ 22 h 22"/>
              <a:gd name="T8" fmla="*/ 0 w 11"/>
              <a:gd name="T9" fmla="*/ 8 h 22"/>
              <a:gd name="T10" fmla="*/ 0 w 11"/>
              <a:gd name="T11" fmla="*/ 1 h 22"/>
              <a:gd name="T12" fmla="*/ 11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479" name="Freeform 154">
            <a:extLst>
              <a:ext uri="{FF2B5EF4-FFF2-40B4-BE49-F238E27FC236}">
                <a16:creationId xmlns:a16="http://schemas.microsoft.com/office/drawing/2014/main" id="{DFE93388-B8C3-4BBF-BB96-9F3FBE937292}"/>
              </a:ext>
            </a:extLst>
          </p:cNvPr>
          <p:cNvSpPr>
            <a:spLocks/>
          </p:cNvSpPr>
          <p:nvPr/>
        </p:nvSpPr>
        <p:spPr bwMode="auto">
          <a:xfrm>
            <a:off x="2360344" y="4911347"/>
            <a:ext cx="3799" cy="9310"/>
          </a:xfrm>
          <a:custGeom>
            <a:avLst/>
            <a:gdLst>
              <a:gd name="T0" fmla="*/ 0 w 13"/>
              <a:gd name="T1" fmla="*/ 0 h 42"/>
              <a:gd name="T2" fmla="*/ 9 w 13"/>
              <a:gd name="T3" fmla="*/ 24 h 42"/>
              <a:gd name="T4" fmla="*/ 13 w 13"/>
              <a:gd name="T5" fmla="*/ 42 h 42"/>
              <a:gd name="T6" fmla="*/ 6 w 13"/>
              <a:gd name="T7" fmla="*/ 30 h 42"/>
              <a:gd name="T8" fmla="*/ 0 w 13"/>
              <a:gd name="T9" fmla="*/ 0 h 42"/>
            </a:gdLst>
            <a:ahLst/>
            <a:cxnLst>
              <a:cxn ang="0">
                <a:pos x="T0" y="T1"/>
              </a:cxn>
              <a:cxn ang="0">
                <a:pos x="T2" y="T3"/>
              </a:cxn>
              <a:cxn ang="0">
                <a:pos x="T4" y="T5"/>
              </a:cxn>
              <a:cxn ang="0">
                <a:pos x="T6" y="T7"/>
              </a:cxn>
              <a:cxn ang="0">
                <a:pos x="T8" y="T9"/>
              </a:cxn>
            </a:cxnLst>
            <a:rect l="0" t="0" r="r" b="b"/>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480" name="Freeform 155">
            <a:extLst>
              <a:ext uri="{FF2B5EF4-FFF2-40B4-BE49-F238E27FC236}">
                <a16:creationId xmlns:a16="http://schemas.microsoft.com/office/drawing/2014/main" id="{850CC6C0-B0C3-4258-AABB-1BFFBE1BECBB}"/>
              </a:ext>
            </a:extLst>
          </p:cNvPr>
          <p:cNvSpPr>
            <a:spLocks/>
          </p:cNvSpPr>
          <p:nvPr/>
        </p:nvSpPr>
        <p:spPr bwMode="auto">
          <a:xfrm>
            <a:off x="2346411" y="4900873"/>
            <a:ext cx="15199" cy="8146"/>
          </a:xfrm>
          <a:custGeom>
            <a:avLst/>
            <a:gdLst>
              <a:gd name="T0" fmla="*/ 56 w 56"/>
              <a:gd name="T1" fmla="*/ 0 h 36"/>
              <a:gd name="T2" fmla="*/ 45 w 56"/>
              <a:gd name="T3" fmla="*/ 20 h 36"/>
              <a:gd name="T4" fmla="*/ 47 w 56"/>
              <a:gd name="T5" fmla="*/ 26 h 36"/>
              <a:gd name="T6" fmla="*/ 47 w 56"/>
              <a:gd name="T7" fmla="*/ 29 h 36"/>
              <a:gd name="T8" fmla="*/ 51 w 56"/>
              <a:gd name="T9" fmla="*/ 36 h 36"/>
              <a:gd name="T10" fmla="*/ 43 w 56"/>
              <a:gd name="T11" fmla="*/ 24 h 36"/>
              <a:gd name="T12" fmla="*/ 32 w 56"/>
              <a:gd name="T13" fmla="*/ 24 h 36"/>
              <a:gd name="T14" fmla="*/ 20 w 56"/>
              <a:gd name="T15" fmla="*/ 20 h 36"/>
              <a:gd name="T16" fmla="*/ 0 w 56"/>
              <a:gd name="T17" fmla="*/ 19 h 36"/>
              <a:gd name="T18" fmla="*/ 20 w 56"/>
              <a:gd name="T19" fmla="*/ 7 h 36"/>
              <a:gd name="T20" fmla="*/ 56 w 56"/>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481" name="Freeform 156">
            <a:extLst>
              <a:ext uri="{FF2B5EF4-FFF2-40B4-BE49-F238E27FC236}">
                <a16:creationId xmlns:a16="http://schemas.microsoft.com/office/drawing/2014/main" id="{2239C541-ECE6-4DBE-BF22-C3C8B222DA33}"/>
              </a:ext>
            </a:extLst>
          </p:cNvPr>
          <p:cNvSpPr>
            <a:spLocks/>
          </p:cNvSpPr>
          <p:nvPr/>
        </p:nvSpPr>
        <p:spPr bwMode="auto">
          <a:xfrm>
            <a:off x="2340078" y="4888071"/>
            <a:ext cx="25332" cy="8147"/>
          </a:xfrm>
          <a:custGeom>
            <a:avLst/>
            <a:gdLst>
              <a:gd name="T0" fmla="*/ 96 w 96"/>
              <a:gd name="T1" fmla="*/ 17 h 34"/>
              <a:gd name="T2" fmla="*/ 92 w 96"/>
              <a:gd name="T3" fmla="*/ 29 h 34"/>
              <a:gd name="T4" fmla="*/ 81 w 96"/>
              <a:gd name="T5" fmla="*/ 34 h 34"/>
              <a:gd name="T6" fmla="*/ 66 w 96"/>
              <a:gd name="T7" fmla="*/ 24 h 34"/>
              <a:gd name="T8" fmla="*/ 47 w 96"/>
              <a:gd name="T9" fmla="*/ 17 h 34"/>
              <a:gd name="T10" fmla="*/ 15 w 96"/>
              <a:gd name="T11" fmla="*/ 17 h 34"/>
              <a:gd name="T12" fmla="*/ 0 w 96"/>
              <a:gd name="T13" fmla="*/ 18 h 34"/>
              <a:gd name="T14" fmla="*/ 24 w 96"/>
              <a:gd name="T15" fmla="*/ 9 h 34"/>
              <a:gd name="T16" fmla="*/ 41 w 96"/>
              <a:gd name="T17" fmla="*/ 4 h 34"/>
              <a:gd name="T18" fmla="*/ 39 w 96"/>
              <a:gd name="T19" fmla="*/ 0 h 34"/>
              <a:gd name="T20" fmla="*/ 56 w 96"/>
              <a:gd name="T21" fmla="*/ 7 h 34"/>
              <a:gd name="T22" fmla="*/ 54 w 96"/>
              <a:gd name="T23" fmla="*/ 2 h 34"/>
              <a:gd name="T24" fmla="*/ 68 w 96"/>
              <a:gd name="T25" fmla="*/ 9 h 34"/>
              <a:gd name="T26" fmla="*/ 79 w 96"/>
              <a:gd name="T27" fmla="*/ 9 h 34"/>
              <a:gd name="T28" fmla="*/ 96 w 96"/>
              <a:gd name="T29"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482" name="Freeform 157">
            <a:extLst>
              <a:ext uri="{FF2B5EF4-FFF2-40B4-BE49-F238E27FC236}">
                <a16:creationId xmlns:a16="http://schemas.microsoft.com/office/drawing/2014/main" id="{95BBC31B-76E7-4D1F-940D-542B7454D903}"/>
              </a:ext>
            </a:extLst>
          </p:cNvPr>
          <p:cNvSpPr>
            <a:spLocks/>
          </p:cNvSpPr>
          <p:nvPr/>
        </p:nvSpPr>
        <p:spPr bwMode="auto">
          <a:xfrm>
            <a:off x="2295747" y="4899709"/>
            <a:ext cx="13933" cy="25604"/>
          </a:xfrm>
          <a:custGeom>
            <a:avLst/>
            <a:gdLst>
              <a:gd name="T0" fmla="*/ 56 w 56"/>
              <a:gd name="T1" fmla="*/ 21 h 113"/>
              <a:gd name="T2" fmla="*/ 39 w 56"/>
              <a:gd name="T3" fmla="*/ 8 h 113"/>
              <a:gd name="T4" fmla="*/ 19 w 56"/>
              <a:gd name="T5" fmla="*/ 11 h 113"/>
              <a:gd name="T6" fmla="*/ 8 w 56"/>
              <a:gd name="T7" fmla="*/ 29 h 113"/>
              <a:gd name="T8" fmla="*/ 6 w 56"/>
              <a:gd name="T9" fmla="*/ 55 h 113"/>
              <a:gd name="T10" fmla="*/ 8 w 56"/>
              <a:gd name="T11" fmla="*/ 75 h 113"/>
              <a:gd name="T12" fmla="*/ 15 w 56"/>
              <a:gd name="T13" fmla="*/ 91 h 113"/>
              <a:gd name="T14" fmla="*/ 24 w 56"/>
              <a:gd name="T15" fmla="*/ 66 h 113"/>
              <a:gd name="T16" fmla="*/ 35 w 56"/>
              <a:gd name="T17" fmla="*/ 52 h 113"/>
              <a:gd name="T18" fmla="*/ 53 w 56"/>
              <a:gd name="T19" fmla="*/ 42 h 113"/>
              <a:gd name="T20" fmla="*/ 38 w 56"/>
              <a:gd name="T21" fmla="*/ 62 h 113"/>
              <a:gd name="T22" fmla="*/ 22 w 56"/>
              <a:gd name="T23" fmla="*/ 79 h 113"/>
              <a:gd name="T24" fmla="*/ 21 w 56"/>
              <a:gd name="T25" fmla="*/ 95 h 113"/>
              <a:gd name="T26" fmla="*/ 28 w 56"/>
              <a:gd name="T27" fmla="*/ 110 h 113"/>
              <a:gd name="T28" fmla="*/ 37 w 56"/>
              <a:gd name="T29" fmla="*/ 113 h 113"/>
              <a:gd name="T30" fmla="*/ 14 w 56"/>
              <a:gd name="T31" fmla="*/ 107 h 113"/>
              <a:gd name="T32" fmla="*/ 2 w 56"/>
              <a:gd name="T33" fmla="*/ 83 h 113"/>
              <a:gd name="T34" fmla="*/ 0 w 56"/>
              <a:gd name="T35" fmla="*/ 52 h 113"/>
              <a:gd name="T36" fmla="*/ 2 w 56"/>
              <a:gd name="T37" fmla="*/ 24 h 113"/>
              <a:gd name="T38" fmla="*/ 15 w 56"/>
              <a:gd name="T39" fmla="*/ 5 h 113"/>
              <a:gd name="T40" fmla="*/ 32 w 56"/>
              <a:gd name="T41" fmla="*/ 0 h 113"/>
              <a:gd name="T42" fmla="*/ 48 w 56"/>
              <a:gd name="T43" fmla="*/ 3 h 113"/>
              <a:gd name="T44" fmla="*/ 56 w 56"/>
              <a:gd name="T45"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483" name="Freeform 158">
            <a:extLst>
              <a:ext uri="{FF2B5EF4-FFF2-40B4-BE49-F238E27FC236}">
                <a16:creationId xmlns:a16="http://schemas.microsoft.com/office/drawing/2014/main" id="{676E503A-1349-4B33-A8B5-ECB1EAF7E672}"/>
              </a:ext>
            </a:extLst>
          </p:cNvPr>
          <p:cNvSpPr>
            <a:spLocks/>
          </p:cNvSpPr>
          <p:nvPr/>
        </p:nvSpPr>
        <p:spPr bwMode="auto">
          <a:xfrm>
            <a:off x="2290681" y="4895053"/>
            <a:ext cx="22799" cy="36078"/>
          </a:xfrm>
          <a:custGeom>
            <a:avLst/>
            <a:gdLst>
              <a:gd name="T0" fmla="*/ 91 w 91"/>
              <a:gd name="T1" fmla="*/ 38 h 153"/>
              <a:gd name="T2" fmla="*/ 76 w 91"/>
              <a:gd name="T3" fmla="*/ 13 h 153"/>
              <a:gd name="T4" fmla="*/ 54 w 91"/>
              <a:gd name="T5" fmla="*/ 7 h 153"/>
              <a:gd name="T6" fmla="*/ 24 w 91"/>
              <a:gd name="T7" fmla="*/ 12 h 153"/>
              <a:gd name="T8" fmla="*/ 14 w 91"/>
              <a:gd name="T9" fmla="*/ 25 h 153"/>
              <a:gd name="T10" fmla="*/ 7 w 91"/>
              <a:gd name="T11" fmla="*/ 48 h 153"/>
              <a:gd name="T12" fmla="*/ 7 w 91"/>
              <a:gd name="T13" fmla="*/ 66 h 153"/>
              <a:gd name="T14" fmla="*/ 11 w 91"/>
              <a:gd name="T15" fmla="*/ 79 h 153"/>
              <a:gd name="T16" fmla="*/ 11 w 91"/>
              <a:gd name="T17" fmla="*/ 98 h 153"/>
              <a:gd name="T18" fmla="*/ 15 w 91"/>
              <a:gd name="T19" fmla="*/ 120 h 153"/>
              <a:gd name="T20" fmla="*/ 34 w 91"/>
              <a:gd name="T21" fmla="*/ 142 h 153"/>
              <a:gd name="T22" fmla="*/ 47 w 91"/>
              <a:gd name="T23" fmla="*/ 142 h 153"/>
              <a:gd name="T24" fmla="*/ 63 w 91"/>
              <a:gd name="T25" fmla="*/ 142 h 153"/>
              <a:gd name="T26" fmla="*/ 63 w 91"/>
              <a:gd name="T27" fmla="*/ 144 h 153"/>
              <a:gd name="T28" fmla="*/ 51 w 91"/>
              <a:gd name="T29" fmla="*/ 153 h 153"/>
              <a:gd name="T30" fmla="*/ 36 w 91"/>
              <a:gd name="T31" fmla="*/ 151 h 153"/>
              <a:gd name="T32" fmla="*/ 19 w 91"/>
              <a:gd name="T33" fmla="*/ 144 h 153"/>
              <a:gd name="T34" fmla="*/ 6 w 91"/>
              <a:gd name="T35" fmla="*/ 121 h 153"/>
              <a:gd name="T36" fmla="*/ 5 w 91"/>
              <a:gd name="T37" fmla="*/ 86 h 153"/>
              <a:gd name="T38" fmla="*/ 0 w 91"/>
              <a:gd name="T39" fmla="*/ 62 h 153"/>
              <a:gd name="T40" fmla="*/ 0 w 91"/>
              <a:gd name="T41" fmla="*/ 41 h 153"/>
              <a:gd name="T42" fmla="*/ 9 w 91"/>
              <a:gd name="T43" fmla="*/ 23 h 153"/>
              <a:gd name="T44" fmla="*/ 18 w 91"/>
              <a:gd name="T45" fmla="*/ 7 h 153"/>
              <a:gd name="T46" fmla="*/ 42 w 91"/>
              <a:gd name="T47" fmla="*/ 0 h 153"/>
              <a:gd name="T48" fmla="*/ 76 w 91"/>
              <a:gd name="T49" fmla="*/ 5 h 153"/>
              <a:gd name="T50" fmla="*/ 89 w 91"/>
              <a:gd name="T51" fmla="*/ 13 h 153"/>
              <a:gd name="T52" fmla="*/ 91 w 91"/>
              <a:gd name="T53" fmla="*/ 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484" name="Freeform 159">
            <a:extLst>
              <a:ext uri="{FF2B5EF4-FFF2-40B4-BE49-F238E27FC236}">
                <a16:creationId xmlns:a16="http://schemas.microsoft.com/office/drawing/2014/main" id="{72216E55-A250-445B-9389-96C294C3463F}"/>
              </a:ext>
            </a:extLst>
          </p:cNvPr>
          <p:cNvSpPr>
            <a:spLocks/>
          </p:cNvSpPr>
          <p:nvPr/>
        </p:nvSpPr>
        <p:spPr bwMode="auto">
          <a:xfrm>
            <a:off x="2304614" y="4933459"/>
            <a:ext cx="21532" cy="30259"/>
          </a:xfrm>
          <a:custGeom>
            <a:avLst/>
            <a:gdLst>
              <a:gd name="T0" fmla="*/ 0 w 83"/>
              <a:gd name="T1" fmla="*/ 0 h 127"/>
              <a:gd name="T2" fmla="*/ 10 w 83"/>
              <a:gd name="T3" fmla="*/ 27 h 127"/>
              <a:gd name="T4" fmla="*/ 27 w 83"/>
              <a:gd name="T5" fmla="*/ 57 h 127"/>
              <a:gd name="T6" fmla="*/ 45 w 83"/>
              <a:gd name="T7" fmla="*/ 83 h 127"/>
              <a:gd name="T8" fmla="*/ 70 w 83"/>
              <a:gd name="T9" fmla="*/ 116 h 127"/>
              <a:gd name="T10" fmla="*/ 83 w 83"/>
              <a:gd name="T11" fmla="*/ 127 h 127"/>
              <a:gd name="T12" fmla="*/ 55 w 83"/>
              <a:gd name="T13" fmla="*/ 113 h 127"/>
              <a:gd name="T14" fmla="*/ 33 w 83"/>
              <a:gd name="T15" fmla="*/ 82 h 127"/>
              <a:gd name="T16" fmla="*/ 12 w 83"/>
              <a:gd name="T17" fmla="*/ 46 h 127"/>
              <a:gd name="T18" fmla="*/ 0 w 83"/>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485" name="Freeform 160">
            <a:extLst>
              <a:ext uri="{FF2B5EF4-FFF2-40B4-BE49-F238E27FC236}">
                <a16:creationId xmlns:a16="http://schemas.microsoft.com/office/drawing/2014/main" id="{764E4C6D-CBDF-4176-A272-79B8D1498203}"/>
              </a:ext>
            </a:extLst>
          </p:cNvPr>
          <p:cNvSpPr>
            <a:spLocks/>
          </p:cNvSpPr>
          <p:nvPr/>
        </p:nvSpPr>
        <p:spPr bwMode="auto">
          <a:xfrm>
            <a:off x="2240017" y="4832208"/>
            <a:ext cx="120326" cy="111726"/>
          </a:xfrm>
          <a:custGeom>
            <a:avLst/>
            <a:gdLst>
              <a:gd name="T0" fmla="*/ 440 w 478"/>
              <a:gd name="T1" fmla="*/ 138 h 480"/>
              <a:gd name="T2" fmla="*/ 367 w 478"/>
              <a:gd name="T3" fmla="*/ 127 h 480"/>
              <a:gd name="T4" fmla="*/ 320 w 478"/>
              <a:gd name="T5" fmla="*/ 133 h 480"/>
              <a:gd name="T6" fmla="*/ 290 w 478"/>
              <a:gd name="T7" fmla="*/ 168 h 480"/>
              <a:gd name="T8" fmla="*/ 308 w 478"/>
              <a:gd name="T9" fmla="*/ 209 h 480"/>
              <a:gd name="T10" fmla="*/ 331 w 478"/>
              <a:gd name="T11" fmla="*/ 224 h 480"/>
              <a:gd name="T12" fmla="*/ 338 w 478"/>
              <a:gd name="T13" fmla="*/ 262 h 480"/>
              <a:gd name="T14" fmla="*/ 324 w 478"/>
              <a:gd name="T15" fmla="*/ 287 h 480"/>
              <a:gd name="T16" fmla="*/ 335 w 478"/>
              <a:gd name="T17" fmla="*/ 325 h 480"/>
              <a:gd name="T18" fmla="*/ 306 w 478"/>
              <a:gd name="T19" fmla="*/ 325 h 480"/>
              <a:gd name="T20" fmla="*/ 298 w 478"/>
              <a:gd name="T21" fmla="*/ 282 h 480"/>
              <a:gd name="T22" fmla="*/ 280 w 478"/>
              <a:gd name="T23" fmla="*/ 262 h 480"/>
              <a:gd name="T24" fmla="*/ 243 w 478"/>
              <a:gd name="T25" fmla="*/ 262 h 480"/>
              <a:gd name="T26" fmla="*/ 209 w 478"/>
              <a:gd name="T27" fmla="*/ 271 h 480"/>
              <a:gd name="T28" fmla="*/ 197 w 478"/>
              <a:gd name="T29" fmla="*/ 301 h 480"/>
              <a:gd name="T30" fmla="*/ 193 w 478"/>
              <a:gd name="T31" fmla="*/ 341 h 480"/>
              <a:gd name="T32" fmla="*/ 197 w 478"/>
              <a:gd name="T33" fmla="*/ 370 h 480"/>
              <a:gd name="T34" fmla="*/ 197 w 478"/>
              <a:gd name="T35" fmla="*/ 391 h 480"/>
              <a:gd name="T36" fmla="*/ 195 w 478"/>
              <a:gd name="T37" fmla="*/ 416 h 480"/>
              <a:gd name="T38" fmla="*/ 172 w 478"/>
              <a:gd name="T39" fmla="*/ 439 h 480"/>
              <a:gd name="T40" fmla="*/ 156 w 478"/>
              <a:gd name="T41" fmla="*/ 453 h 480"/>
              <a:gd name="T42" fmla="*/ 115 w 478"/>
              <a:gd name="T43" fmla="*/ 480 h 480"/>
              <a:gd name="T44" fmla="*/ 37 w 478"/>
              <a:gd name="T45" fmla="*/ 399 h 480"/>
              <a:gd name="T46" fmla="*/ 14 w 478"/>
              <a:gd name="T47" fmla="*/ 334 h 480"/>
              <a:gd name="T48" fmla="*/ 5 w 478"/>
              <a:gd name="T49" fmla="*/ 229 h 480"/>
              <a:gd name="T50" fmla="*/ 0 w 478"/>
              <a:gd name="T51" fmla="*/ 154 h 480"/>
              <a:gd name="T52" fmla="*/ 9 w 478"/>
              <a:gd name="T53" fmla="*/ 82 h 480"/>
              <a:gd name="T54" fmla="*/ 30 w 478"/>
              <a:gd name="T55" fmla="*/ 42 h 480"/>
              <a:gd name="T56" fmla="*/ 78 w 478"/>
              <a:gd name="T57" fmla="*/ 15 h 480"/>
              <a:gd name="T58" fmla="*/ 121 w 478"/>
              <a:gd name="T59" fmla="*/ 7 h 480"/>
              <a:gd name="T60" fmla="*/ 204 w 478"/>
              <a:gd name="T61" fmla="*/ 0 h 480"/>
              <a:gd name="T62" fmla="*/ 285 w 478"/>
              <a:gd name="T63" fmla="*/ 5 h 480"/>
              <a:gd name="T64" fmla="*/ 387 w 478"/>
              <a:gd name="T65" fmla="*/ 22 h 480"/>
              <a:gd name="T66" fmla="*/ 432 w 478"/>
              <a:gd name="T67" fmla="*/ 44 h 480"/>
              <a:gd name="T68" fmla="*/ 455 w 478"/>
              <a:gd name="T69" fmla="*/ 67 h 480"/>
              <a:gd name="T70" fmla="*/ 478 w 478"/>
              <a:gd name="T71" fmla="*/ 102 h 480"/>
              <a:gd name="T72" fmla="*/ 475 w 478"/>
              <a:gd name="T73" fmla="*/ 120 h 480"/>
              <a:gd name="T74" fmla="*/ 440 w 478"/>
              <a:gd name="T75" fmla="*/ 138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486" name="Freeform 161">
            <a:extLst>
              <a:ext uri="{FF2B5EF4-FFF2-40B4-BE49-F238E27FC236}">
                <a16:creationId xmlns:a16="http://schemas.microsoft.com/office/drawing/2014/main" id="{3642DD11-7BFA-43A9-9047-A55746FEB526}"/>
              </a:ext>
            </a:extLst>
          </p:cNvPr>
          <p:cNvSpPr>
            <a:spLocks/>
          </p:cNvSpPr>
          <p:nvPr/>
        </p:nvSpPr>
        <p:spPr bwMode="auto">
          <a:xfrm>
            <a:off x="2242550" y="4833372"/>
            <a:ext cx="115260" cy="107070"/>
          </a:xfrm>
          <a:custGeom>
            <a:avLst/>
            <a:gdLst>
              <a:gd name="T0" fmla="*/ 436 w 455"/>
              <a:gd name="T1" fmla="*/ 69 h 460"/>
              <a:gd name="T2" fmla="*/ 444 w 455"/>
              <a:gd name="T3" fmla="*/ 108 h 460"/>
              <a:gd name="T4" fmla="*/ 339 w 455"/>
              <a:gd name="T5" fmla="*/ 113 h 460"/>
              <a:gd name="T6" fmla="*/ 247 w 455"/>
              <a:gd name="T7" fmla="*/ 90 h 460"/>
              <a:gd name="T8" fmla="*/ 291 w 455"/>
              <a:gd name="T9" fmla="*/ 105 h 460"/>
              <a:gd name="T10" fmla="*/ 302 w 455"/>
              <a:gd name="T11" fmla="*/ 120 h 460"/>
              <a:gd name="T12" fmla="*/ 256 w 455"/>
              <a:gd name="T13" fmla="*/ 116 h 460"/>
              <a:gd name="T14" fmla="*/ 246 w 455"/>
              <a:gd name="T15" fmla="*/ 122 h 460"/>
              <a:gd name="T16" fmla="*/ 272 w 455"/>
              <a:gd name="T17" fmla="*/ 154 h 460"/>
              <a:gd name="T18" fmla="*/ 264 w 455"/>
              <a:gd name="T19" fmla="*/ 161 h 460"/>
              <a:gd name="T20" fmla="*/ 289 w 455"/>
              <a:gd name="T21" fmla="*/ 199 h 460"/>
              <a:gd name="T22" fmla="*/ 205 w 455"/>
              <a:gd name="T23" fmla="*/ 181 h 460"/>
              <a:gd name="T24" fmla="*/ 315 w 455"/>
              <a:gd name="T25" fmla="*/ 222 h 460"/>
              <a:gd name="T26" fmla="*/ 254 w 455"/>
              <a:gd name="T27" fmla="*/ 214 h 460"/>
              <a:gd name="T28" fmla="*/ 309 w 455"/>
              <a:gd name="T29" fmla="*/ 242 h 460"/>
              <a:gd name="T30" fmla="*/ 291 w 455"/>
              <a:gd name="T31" fmla="*/ 255 h 460"/>
              <a:gd name="T32" fmla="*/ 202 w 455"/>
              <a:gd name="T33" fmla="*/ 246 h 460"/>
              <a:gd name="T34" fmla="*/ 137 w 455"/>
              <a:gd name="T35" fmla="*/ 253 h 460"/>
              <a:gd name="T36" fmla="*/ 141 w 455"/>
              <a:gd name="T37" fmla="*/ 271 h 460"/>
              <a:gd name="T38" fmla="*/ 126 w 455"/>
              <a:gd name="T39" fmla="*/ 280 h 460"/>
              <a:gd name="T40" fmla="*/ 178 w 455"/>
              <a:gd name="T41" fmla="*/ 317 h 460"/>
              <a:gd name="T42" fmla="*/ 131 w 455"/>
              <a:gd name="T43" fmla="*/ 315 h 460"/>
              <a:gd name="T44" fmla="*/ 178 w 455"/>
              <a:gd name="T45" fmla="*/ 365 h 460"/>
              <a:gd name="T46" fmla="*/ 145 w 455"/>
              <a:gd name="T47" fmla="*/ 363 h 460"/>
              <a:gd name="T48" fmla="*/ 159 w 455"/>
              <a:gd name="T49" fmla="*/ 418 h 460"/>
              <a:gd name="T50" fmla="*/ 100 w 455"/>
              <a:gd name="T51" fmla="*/ 337 h 460"/>
              <a:gd name="T52" fmla="*/ 156 w 455"/>
              <a:gd name="T53" fmla="*/ 429 h 460"/>
              <a:gd name="T54" fmla="*/ 88 w 455"/>
              <a:gd name="T55" fmla="*/ 395 h 460"/>
              <a:gd name="T56" fmla="*/ 104 w 455"/>
              <a:gd name="T57" fmla="*/ 430 h 460"/>
              <a:gd name="T58" fmla="*/ 69 w 455"/>
              <a:gd name="T59" fmla="*/ 429 h 460"/>
              <a:gd name="T60" fmla="*/ 12 w 455"/>
              <a:gd name="T61" fmla="*/ 275 h 460"/>
              <a:gd name="T62" fmla="*/ 39 w 455"/>
              <a:gd name="T63" fmla="*/ 181 h 460"/>
              <a:gd name="T64" fmla="*/ 88 w 455"/>
              <a:gd name="T65" fmla="*/ 189 h 460"/>
              <a:gd name="T66" fmla="*/ 5 w 455"/>
              <a:gd name="T67" fmla="*/ 158 h 460"/>
              <a:gd name="T68" fmla="*/ 61 w 455"/>
              <a:gd name="T69" fmla="*/ 100 h 460"/>
              <a:gd name="T70" fmla="*/ 97 w 455"/>
              <a:gd name="T71" fmla="*/ 100 h 460"/>
              <a:gd name="T72" fmla="*/ 21 w 455"/>
              <a:gd name="T73" fmla="*/ 49 h 460"/>
              <a:gd name="T74" fmla="*/ 111 w 455"/>
              <a:gd name="T75" fmla="*/ 28 h 460"/>
              <a:gd name="T76" fmla="*/ 86 w 455"/>
              <a:gd name="T77" fmla="*/ 10 h 460"/>
              <a:gd name="T78" fmla="*/ 198 w 455"/>
              <a:gd name="T79" fmla="*/ 8 h 460"/>
              <a:gd name="T80" fmla="*/ 241 w 455"/>
              <a:gd name="T81" fmla="*/ 23 h 460"/>
              <a:gd name="T82" fmla="*/ 249 w 455"/>
              <a:gd name="T83" fmla="*/ 2 h 460"/>
              <a:gd name="T84" fmla="*/ 337 w 455"/>
              <a:gd name="T85" fmla="*/ 37 h 460"/>
              <a:gd name="T86" fmla="*/ 322 w 455"/>
              <a:gd name="T87" fmla="*/ 1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grpSp>
        <p:nvGrpSpPr>
          <p:cNvPr id="487" name="Group 173">
            <a:extLst>
              <a:ext uri="{FF2B5EF4-FFF2-40B4-BE49-F238E27FC236}">
                <a16:creationId xmlns:a16="http://schemas.microsoft.com/office/drawing/2014/main" id="{7A6114E3-9017-4E03-8E33-BB883C225CBA}"/>
              </a:ext>
            </a:extLst>
          </p:cNvPr>
          <p:cNvGrpSpPr>
            <a:grpSpLocks/>
          </p:cNvGrpSpPr>
          <p:nvPr/>
        </p:nvGrpSpPr>
        <p:grpSpPr bwMode="auto">
          <a:xfrm>
            <a:off x="2204553" y="4948589"/>
            <a:ext cx="290049" cy="304918"/>
            <a:chOff x="162" y="1828"/>
            <a:chExt cx="229" cy="262"/>
          </a:xfrm>
        </p:grpSpPr>
        <p:sp>
          <p:nvSpPr>
            <p:cNvPr id="696" name="Freeform 174">
              <a:extLst>
                <a:ext uri="{FF2B5EF4-FFF2-40B4-BE49-F238E27FC236}">
                  <a16:creationId xmlns:a16="http://schemas.microsoft.com/office/drawing/2014/main" id="{6A5A20DD-162F-4769-8F2D-CA52554489F7}"/>
                </a:ext>
              </a:extLst>
            </p:cNvPr>
            <p:cNvSpPr>
              <a:spLocks/>
            </p:cNvSpPr>
            <p:nvPr/>
          </p:nvSpPr>
          <p:spPr bwMode="auto">
            <a:xfrm>
              <a:off x="286" y="1828"/>
              <a:ext cx="7" cy="5"/>
            </a:xfrm>
            <a:custGeom>
              <a:avLst/>
              <a:gdLst>
                <a:gd name="T0" fmla="*/ 37 w 37"/>
                <a:gd name="T1" fmla="*/ 0 h 25"/>
                <a:gd name="T2" fmla="*/ 26 w 37"/>
                <a:gd name="T3" fmla="*/ 7 h 25"/>
                <a:gd name="T4" fmla="*/ 16 w 37"/>
                <a:gd name="T5" fmla="*/ 10 h 25"/>
                <a:gd name="T6" fmla="*/ 6 w 37"/>
                <a:gd name="T7" fmla="*/ 16 h 25"/>
                <a:gd name="T8" fmla="*/ 0 w 37"/>
                <a:gd name="T9" fmla="*/ 25 h 25"/>
                <a:gd name="T10" fmla="*/ 9 w 37"/>
                <a:gd name="T11" fmla="*/ 22 h 25"/>
                <a:gd name="T12" fmla="*/ 26 w 37"/>
                <a:gd name="T13" fmla="*/ 17 h 25"/>
                <a:gd name="T14" fmla="*/ 37 w 37"/>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97" name="Freeform 175">
              <a:extLst>
                <a:ext uri="{FF2B5EF4-FFF2-40B4-BE49-F238E27FC236}">
                  <a16:creationId xmlns:a16="http://schemas.microsoft.com/office/drawing/2014/main" id="{6395C42A-F739-4EC3-AA55-CD6D7E7BF254}"/>
                </a:ext>
              </a:extLst>
            </p:cNvPr>
            <p:cNvSpPr>
              <a:spLocks/>
            </p:cNvSpPr>
            <p:nvPr/>
          </p:nvSpPr>
          <p:spPr bwMode="auto">
            <a:xfrm>
              <a:off x="289" y="1837"/>
              <a:ext cx="2" cy="3"/>
            </a:xfrm>
            <a:custGeom>
              <a:avLst/>
              <a:gdLst>
                <a:gd name="T0" fmla="*/ 9 w 9"/>
                <a:gd name="T1" fmla="*/ 0 h 16"/>
                <a:gd name="T2" fmla="*/ 0 w 9"/>
                <a:gd name="T3" fmla="*/ 0 h 16"/>
                <a:gd name="T4" fmla="*/ 0 w 9"/>
                <a:gd name="T5" fmla="*/ 16 h 16"/>
                <a:gd name="T6" fmla="*/ 9 w 9"/>
                <a:gd name="T7" fmla="*/ 0 h 16"/>
              </a:gdLst>
              <a:ahLst/>
              <a:cxnLst>
                <a:cxn ang="0">
                  <a:pos x="T0" y="T1"/>
                </a:cxn>
                <a:cxn ang="0">
                  <a:pos x="T2" y="T3"/>
                </a:cxn>
                <a:cxn ang="0">
                  <a:pos x="T4" y="T5"/>
                </a:cxn>
                <a:cxn ang="0">
                  <a:pos x="T6" y="T7"/>
                </a:cxn>
              </a:cxnLst>
              <a:rect l="0" t="0" r="r" b="b"/>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98" name="Freeform 176">
              <a:extLst>
                <a:ext uri="{FF2B5EF4-FFF2-40B4-BE49-F238E27FC236}">
                  <a16:creationId xmlns:a16="http://schemas.microsoft.com/office/drawing/2014/main" id="{591F9A0A-01EA-45B6-B876-B2EB015D0BDA}"/>
                </a:ext>
              </a:extLst>
            </p:cNvPr>
            <p:cNvSpPr>
              <a:spLocks/>
            </p:cNvSpPr>
            <p:nvPr/>
          </p:nvSpPr>
          <p:spPr bwMode="auto">
            <a:xfrm>
              <a:off x="260" y="1863"/>
              <a:ext cx="62" cy="154"/>
            </a:xfrm>
            <a:custGeom>
              <a:avLst/>
              <a:gdLst>
                <a:gd name="T0" fmla="*/ 46 w 309"/>
                <a:gd name="T1" fmla="*/ 0 h 772"/>
                <a:gd name="T2" fmla="*/ 75 w 309"/>
                <a:gd name="T3" fmla="*/ 32 h 772"/>
                <a:gd name="T4" fmla="*/ 84 w 309"/>
                <a:gd name="T5" fmla="*/ 78 h 772"/>
                <a:gd name="T6" fmla="*/ 127 w 309"/>
                <a:gd name="T7" fmla="*/ 122 h 772"/>
                <a:gd name="T8" fmla="*/ 218 w 309"/>
                <a:gd name="T9" fmla="*/ 330 h 772"/>
                <a:gd name="T10" fmla="*/ 269 w 309"/>
                <a:gd name="T11" fmla="*/ 519 h 772"/>
                <a:gd name="T12" fmla="*/ 309 w 309"/>
                <a:gd name="T13" fmla="*/ 772 h 772"/>
                <a:gd name="T14" fmla="*/ 182 w 309"/>
                <a:gd name="T15" fmla="*/ 659 h 772"/>
                <a:gd name="T16" fmla="*/ 0 w 309"/>
                <a:gd name="T17" fmla="*/ 100 h 772"/>
                <a:gd name="T18" fmla="*/ 46 w 309"/>
                <a:gd name="T19"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prstDash val="solid"/>
              <a:round/>
              <a:headEnd/>
              <a:tailEnd/>
            </a:ln>
          </p:spPr>
          <p:txBody>
            <a:bodyPr/>
            <a:lstStyle/>
            <a:p>
              <a:endParaRPr lang="zh-CN" altLang="en-US" sz="900">
                <a:solidFill>
                  <a:srgbClr val="0836BF"/>
                </a:solidFill>
              </a:endParaRPr>
            </a:p>
          </p:txBody>
        </p:sp>
        <p:sp>
          <p:nvSpPr>
            <p:cNvPr id="699" name="Freeform 177">
              <a:extLst>
                <a:ext uri="{FF2B5EF4-FFF2-40B4-BE49-F238E27FC236}">
                  <a16:creationId xmlns:a16="http://schemas.microsoft.com/office/drawing/2014/main" id="{9326ECEF-DAF9-4B24-AB8D-438FC8A11CE6}"/>
                </a:ext>
              </a:extLst>
            </p:cNvPr>
            <p:cNvSpPr>
              <a:spLocks/>
            </p:cNvSpPr>
            <p:nvPr/>
          </p:nvSpPr>
          <p:spPr bwMode="auto">
            <a:xfrm>
              <a:off x="162" y="1833"/>
              <a:ext cx="229" cy="257"/>
            </a:xfrm>
            <a:custGeom>
              <a:avLst/>
              <a:gdLst>
                <a:gd name="T0" fmla="*/ 212 w 1147"/>
                <a:gd name="T1" fmla="*/ 67 h 1285"/>
                <a:gd name="T2" fmla="*/ 247 w 1147"/>
                <a:gd name="T3" fmla="*/ 0 h 1285"/>
                <a:gd name="T4" fmla="*/ 528 w 1147"/>
                <a:gd name="T5" fmla="*/ 116 h 1285"/>
                <a:gd name="T6" fmla="*/ 541 w 1147"/>
                <a:gd name="T7" fmla="*/ 206 h 1285"/>
                <a:gd name="T8" fmla="*/ 563 w 1147"/>
                <a:gd name="T9" fmla="*/ 238 h 1285"/>
                <a:gd name="T10" fmla="*/ 595 w 1147"/>
                <a:gd name="T11" fmla="*/ 274 h 1285"/>
                <a:gd name="T12" fmla="*/ 614 w 1147"/>
                <a:gd name="T13" fmla="*/ 339 h 1285"/>
                <a:gd name="T14" fmla="*/ 676 w 1147"/>
                <a:gd name="T15" fmla="*/ 487 h 1285"/>
                <a:gd name="T16" fmla="*/ 727 w 1147"/>
                <a:gd name="T17" fmla="*/ 663 h 1285"/>
                <a:gd name="T18" fmla="*/ 748 w 1147"/>
                <a:gd name="T19" fmla="*/ 780 h 1285"/>
                <a:gd name="T20" fmla="*/ 974 w 1147"/>
                <a:gd name="T21" fmla="*/ 785 h 1285"/>
                <a:gd name="T22" fmla="*/ 1011 w 1147"/>
                <a:gd name="T23" fmla="*/ 807 h 1285"/>
                <a:gd name="T24" fmla="*/ 1115 w 1147"/>
                <a:gd name="T25" fmla="*/ 807 h 1285"/>
                <a:gd name="T26" fmla="*/ 1143 w 1147"/>
                <a:gd name="T27" fmla="*/ 853 h 1285"/>
                <a:gd name="T28" fmla="*/ 1147 w 1147"/>
                <a:gd name="T29" fmla="*/ 907 h 1285"/>
                <a:gd name="T30" fmla="*/ 1137 w 1147"/>
                <a:gd name="T31" fmla="*/ 956 h 1285"/>
                <a:gd name="T32" fmla="*/ 1042 w 1147"/>
                <a:gd name="T33" fmla="*/ 974 h 1285"/>
                <a:gd name="T34" fmla="*/ 997 w 1147"/>
                <a:gd name="T35" fmla="*/ 1041 h 1285"/>
                <a:gd name="T36" fmla="*/ 907 w 1147"/>
                <a:gd name="T37" fmla="*/ 1064 h 1285"/>
                <a:gd name="T38" fmla="*/ 840 w 1147"/>
                <a:gd name="T39" fmla="*/ 1064 h 1285"/>
                <a:gd name="T40" fmla="*/ 763 w 1147"/>
                <a:gd name="T41" fmla="*/ 1079 h 1285"/>
                <a:gd name="T42" fmla="*/ 759 w 1147"/>
                <a:gd name="T43" fmla="*/ 1110 h 1285"/>
                <a:gd name="T44" fmla="*/ 763 w 1147"/>
                <a:gd name="T45" fmla="*/ 1177 h 1285"/>
                <a:gd name="T46" fmla="*/ 754 w 1147"/>
                <a:gd name="T47" fmla="*/ 1223 h 1285"/>
                <a:gd name="T48" fmla="*/ 713 w 1147"/>
                <a:gd name="T49" fmla="*/ 1227 h 1285"/>
                <a:gd name="T50" fmla="*/ 663 w 1147"/>
                <a:gd name="T51" fmla="*/ 1236 h 1285"/>
                <a:gd name="T52" fmla="*/ 614 w 1147"/>
                <a:gd name="T53" fmla="*/ 1282 h 1285"/>
                <a:gd name="T54" fmla="*/ 554 w 1147"/>
                <a:gd name="T55" fmla="*/ 1282 h 1285"/>
                <a:gd name="T56" fmla="*/ 501 w 1147"/>
                <a:gd name="T57" fmla="*/ 1276 h 1285"/>
                <a:gd name="T58" fmla="*/ 420 w 1147"/>
                <a:gd name="T59" fmla="*/ 1250 h 1285"/>
                <a:gd name="T60" fmla="*/ 330 w 1147"/>
                <a:gd name="T61" fmla="*/ 1259 h 1285"/>
                <a:gd name="T62" fmla="*/ 238 w 1147"/>
                <a:gd name="T63" fmla="*/ 1285 h 1285"/>
                <a:gd name="T64" fmla="*/ 153 w 1147"/>
                <a:gd name="T65" fmla="*/ 1267 h 1285"/>
                <a:gd name="T66" fmla="*/ 95 w 1147"/>
                <a:gd name="T67" fmla="*/ 1200 h 1285"/>
                <a:gd name="T68" fmla="*/ 99 w 1147"/>
                <a:gd name="T69" fmla="*/ 1128 h 1285"/>
                <a:gd name="T70" fmla="*/ 76 w 1147"/>
                <a:gd name="T71" fmla="*/ 1038 h 1285"/>
                <a:gd name="T72" fmla="*/ 64 w 1147"/>
                <a:gd name="T73" fmla="*/ 920 h 1285"/>
                <a:gd name="T74" fmla="*/ 36 w 1147"/>
                <a:gd name="T75" fmla="*/ 812 h 1285"/>
                <a:gd name="T76" fmla="*/ 0 w 1147"/>
                <a:gd name="T77" fmla="*/ 650 h 1285"/>
                <a:gd name="T78" fmla="*/ 4 w 1147"/>
                <a:gd name="T79" fmla="*/ 487 h 1285"/>
                <a:gd name="T80" fmla="*/ 4 w 1147"/>
                <a:gd name="T81" fmla="*/ 342 h 1285"/>
                <a:gd name="T82" fmla="*/ 14 w 1147"/>
                <a:gd name="T83" fmla="*/ 243 h 1285"/>
                <a:gd name="T84" fmla="*/ 36 w 1147"/>
                <a:gd name="T85" fmla="*/ 198 h 1285"/>
                <a:gd name="T86" fmla="*/ 87 w 1147"/>
                <a:gd name="T87" fmla="*/ 162 h 1285"/>
                <a:gd name="T88" fmla="*/ 145 w 1147"/>
                <a:gd name="T89" fmla="*/ 102 h 1285"/>
                <a:gd name="T90" fmla="*/ 212 w 1147"/>
                <a:gd name="T91" fmla="*/ 67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prstDash val="solid"/>
              <a:round/>
              <a:headEnd/>
              <a:tailEnd/>
            </a:ln>
          </p:spPr>
          <p:txBody>
            <a:bodyPr/>
            <a:lstStyle/>
            <a:p>
              <a:endParaRPr lang="zh-CN" altLang="en-US" sz="900">
                <a:solidFill>
                  <a:srgbClr val="0836BF"/>
                </a:solidFill>
              </a:endParaRPr>
            </a:p>
          </p:txBody>
        </p:sp>
        <p:sp>
          <p:nvSpPr>
            <p:cNvPr id="700" name="Freeform 178">
              <a:extLst>
                <a:ext uri="{FF2B5EF4-FFF2-40B4-BE49-F238E27FC236}">
                  <a16:creationId xmlns:a16="http://schemas.microsoft.com/office/drawing/2014/main" id="{9A3C8AE7-170E-4894-81D2-4F168B2F91CA}"/>
                </a:ext>
              </a:extLst>
            </p:cNvPr>
            <p:cNvSpPr>
              <a:spLocks/>
            </p:cNvSpPr>
            <p:nvPr/>
          </p:nvSpPr>
          <p:spPr bwMode="auto">
            <a:xfrm>
              <a:off x="166" y="1848"/>
              <a:ext cx="145" cy="240"/>
            </a:xfrm>
            <a:custGeom>
              <a:avLst/>
              <a:gdLst>
                <a:gd name="T0" fmla="*/ 630 w 725"/>
                <a:gd name="T1" fmla="*/ 990 h 1198"/>
                <a:gd name="T2" fmla="*/ 460 w 725"/>
                <a:gd name="T3" fmla="*/ 978 h 1198"/>
                <a:gd name="T4" fmla="*/ 314 w 725"/>
                <a:gd name="T5" fmla="*/ 932 h 1198"/>
                <a:gd name="T6" fmla="*/ 256 w 725"/>
                <a:gd name="T7" fmla="*/ 825 h 1198"/>
                <a:gd name="T8" fmla="*/ 274 w 725"/>
                <a:gd name="T9" fmla="*/ 753 h 1198"/>
                <a:gd name="T10" fmla="*/ 162 w 725"/>
                <a:gd name="T11" fmla="*/ 600 h 1198"/>
                <a:gd name="T12" fmla="*/ 266 w 725"/>
                <a:gd name="T13" fmla="*/ 668 h 1198"/>
                <a:gd name="T14" fmla="*/ 211 w 725"/>
                <a:gd name="T15" fmla="*/ 532 h 1198"/>
                <a:gd name="T16" fmla="*/ 121 w 725"/>
                <a:gd name="T17" fmla="*/ 355 h 1198"/>
                <a:gd name="T18" fmla="*/ 256 w 725"/>
                <a:gd name="T19" fmla="*/ 504 h 1198"/>
                <a:gd name="T20" fmla="*/ 274 w 725"/>
                <a:gd name="T21" fmla="*/ 271 h 1198"/>
                <a:gd name="T22" fmla="*/ 341 w 725"/>
                <a:gd name="T23" fmla="*/ 190 h 1198"/>
                <a:gd name="T24" fmla="*/ 437 w 725"/>
                <a:gd name="T25" fmla="*/ 153 h 1198"/>
                <a:gd name="T26" fmla="*/ 251 w 725"/>
                <a:gd name="T27" fmla="*/ 90 h 1198"/>
                <a:gd name="T28" fmla="*/ 167 w 725"/>
                <a:gd name="T29" fmla="*/ 162 h 1198"/>
                <a:gd name="T30" fmla="*/ 220 w 725"/>
                <a:gd name="T31" fmla="*/ 90 h 1198"/>
                <a:gd name="T32" fmla="*/ 324 w 725"/>
                <a:gd name="T33" fmla="*/ 60 h 1198"/>
                <a:gd name="T34" fmla="*/ 251 w 725"/>
                <a:gd name="T35" fmla="*/ 32 h 1198"/>
                <a:gd name="T36" fmla="*/ 188 w 725"/>
                <a:gd name="T37" fmla="*/ 0 h 1198"/>
                <a:gd name="T38" fmla="*/ 104 w 725"/>
                <a:gd name="T39" fmla="*/ 68 h 1198"/>
                <a:gd name="T40" fmla="*/ 27 w 725"/>
                <a:gd name="T41" fmla="*/ 130 h 1198"/>
                <a:gd name="T42" fmla="*/ 0 w 725"/>
                <a:gd name="T43" fmla="*/ 240 h 1198"/>
                <a:gd name="T44" fmla="*/ 5 w 725"/>
                <a:gd name="T45" fmla="*/ 450 h 1198"/>
                <a:gd name="T46" fmla="*/ 31 w 725"/>
                <a:gd name="T47" fmla="*/ 698 h 1198"/>
                <a:gd name="T48" fmla="*/ 73 w 725"/>
                <a:gd name="T49" fmla="*/ 941 h 1198"/>
                <a:gd name="T50" fmla="*/ 90 w 725"/>
                <a:gd name="T51" fmla="*/ 1095 h 1198"/>
                <a:gd name="T52" fmla="*/ 131 w 725"/>
                <a:gd name="T53" fmla="*/ 1166 h 1198"/>
                <a:gd name="T54" fmla="*/ 225 w 725"/>
                <a:gd name="T55" fmla="*/ 1198 h 1198"/>
                <a:gd name="T56" fmla="*/ 288 w 725"/>
                <a:gd name="T57" fmla="*/ 1181 h 1198"/>
                <a:gd name="T58" fmla="*/ 337 w 725"/>
                <a:gd name="T59" fmla="*/ 1118 h 1198"/>
                <a:gd name="T60" fmla="*/ 356 w 725"/>
                <a:gd name="T61" fmla="*/ 1099 h 1198"/>
                <a:gd name="T62" fmla="*/ 433 w 725"/>
                <a:gd name="T63" fmla="*/ 1163 h 1198"/>
                <a:gd name="T64" fmla="*/ 527 w 725"/>
                <a:gd name="T65" fmla="*/ 1185 h 1198"/>
                <a:gd name="T66" fmla="*/ 603 w 725"/>
                <a:gd name="T67" fmla="*/ 1172 h 1198"/>
                <a:gd name="T68" fmla="*/ 553 w 725"/>
                <a:gd name="T69" fmla="*/ 1122 h 1198"/>
                <a:gd name="T70" fmla="*/ 472 w 725"/>
                <a:gd name="T71" fmla="*/ 1036 h 1198"/>
                <a:gd name="T72" fmla="*/ 598 w 725"/>
                <a:gd name="T73" fmla="*/ 1108 h 1198"/>
                <a:gd name="T74" fmla="*/ 702 w 725"/>
                <a:gd name="T75" fmla="*/ 1140 h 1198"/>
                <a:gd name="T76" fmla="*/ 725 w 725"/>
                <a:gd name="T77" fmla="*/ 1095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701" name="Freeform 179">
              <a:extLst>
                <a:ext uri="{FF2B5EF4-FFF2-40B4-BE49-F238E27FC236}">
                  <a16:creationId xmlns:a16="http://schemas.microsoft.com/office/drawing/2014/main" id="{92F69ABA-A5D3-417F-A6E1-7DE023A5E8AD}"/>
                </a:ext>
              </a:extLst>
            </p:cNvPr>
            <p:cNvSpPr>
              <a:spLocks/>
            </p:cNvSpPr>
            <p:nvPr/>
          </p:nvSpPr>
          <p:spPr bwMode="auto">
            <a:xfrm>
              <a:off x="176" y="1968"/>
              <a:ext cx="43" cy="110"/>
            </a:xfrm>
            <a:custGeom>
              <a:avLst/>
              <a:gdLst>
                <a:gd name="T0" fmla="*/ 211 w 211"/>
                <a:gd name="T1" fmla="*/ 553 h 553"/>
                <a:gd name="T2" fmla="*/ 173 w 211"/>
                <a:gd name="T3" fmla="*/ 535 h 553"/>
                <a:gd name="T4" fmla="*/ 134 w 211"/>
                <a:gd name="T5" fmla="*/ 490 h 553"/>
                <a:gd name="T6" fmla="*/ 99 w 211"/>
                <a:gd name="T7" fmla="*/ 410 h 553"/>
                <a:gd name="T8" fmla="*/ 81 w 211"/>
                <a:gd name="T9" fmla="*/ 342 h 553"/>
                <a:gd name="T10" fmla="*/ 53 w 211"/>
                <a:gd name="T11" fmla="*/ 265 h 553"/>
                <a:gd name="T12" fmla="*/ 41 w 211"/>
                <a:gd name="T13" fmla="*/ 192 h 553"/>
                <a:gd name="T14" fmla="*/ 19 w 211"/>
                <a:gd name="T15" fmla="*/ 81 h 553"/>
                <a:gd name="T16" fmla="*/ 0 w 211"/>
                <a:gd name="T17" fmla="*/ 0 h 553"/>
                <a:gd name="T18" fmla="*/ 45 w 211"/>
                <a:gd name="T19" fmla="*/ 162 h 553"/>
                <a:gd name="T20" fmla="*/ 81 w 211"/>
                <a:gd name="T21" fmla="*/ 287 h 553"/>
                <a:gd name="T22" fmla="*/ 121 w 211"/>
                <a:gd name="T23" fmla="*/ 373 h 553"/>
                <a:gd name="T24" fmla="*/ 183 w 211"/>
                <a:gd name="T25" fmla="*/ 463 h 553"/>
                <a:gd name="T26" fmla="*/ 211 w 211"/>
                <a:gd name="T27" fmla="*/ 55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702" name="Freeform 180">
              <a:extLst>
                <a:ext uri="{FF2B5EF4-FFF2-40B4-BE49-F238E27FC236}">
                  <a16:creationId xmlns:a16="http://schemas.microsoft.com/office/drawing/2014/main" id="{4DA4CFA8-9B56-4F56-9C8E-EA6DA1C6EAF5}"/>
                </a:ext>
              </a:extLst>
            </p:cNvPr>
            <p:cNvSpPr>
              <a:spLocks/>
            </p:cNvSpPr>
            <p:nvPr/>
          </p:nvSpPr>
          <p:spPr bwMode="auto">
            <a:xfrm>
              <a:off x="220" y="1878"/>
              <a:ext cx="167" cy="167"/>
            </a:xfrm>
            <a:custGeom>
              <a:avLst/>
              <a:gdLst>
                <a:gd name="T0" fmla="*/ 253 w 838"/>
                <a:gd name="T1" fmla="*/ 30 h 832"/>
                <a:gd name="T2" fmla="*/ 326 w 838"/>
                <a:gd name="T3" fmla="*/ 153 h 832"/>
                <a:gd name="T4" fmla="*/ 311 w 838"/>
                <a:gd name="T5" fmla="*/ 272 h 832"/>
                <a:gd name="T6" fmla="*/ 320 w 838"/>
                <a:gd name="T7" fmla="*/ 408 h 832"/>
                <a:gd name="T8" fmla="*/ 320 w 838"/>
                <a:gd name="T9" fmla="*/ 445 h 832"/>
                <a:gd name="T10" fmla="*/ 311 w 838"/>
                <a:gd name="T11" fmla="*/ 490 h 832"/>
                <a:gd name="T12" fmla="*/ 347 w 838"/>
                <a:gd name="T13" fmla="*/ 521 h 832"/>
                <a:gd name="T14" fmla="*/ 378 w 838"/>
                <a:gd name="T15" fmla="*/ 557 h 832"/>
                <a:gd name="T16" fmla="*/ 433 w 838"/>
                <a:gd name="T17" fmla="*/ 557 h 832"/>
                <a:gd name="T18" fmla="*/ 622 w 838"/>
                <a:gd name="T19" fmla="*/ 567 h 832"/>
                <a:gd name="T20" fmla="*/ 717 w 838"/>
                <a:gd name="T21" fmla="*/ 594 h 832"/>
                <a:gd name="T22" fmla="*/ 838 w 838"/>
                <a:gd name="T23" fmla="*/ 625 h 832"/>
                <a:gd name="T24" fmla="*/ 833 w 838"/>
                <a:gd name="T25" fmla="*/ 719 h 832"/>
                <a:gd name="T26" fmla="*/ 762 w 838"/>
                <a:gd name="T27" fmla="*/ 700 h 832"/>
                <a:gd name="T28" fmla="*/ 743 w 838"/>
                <a:gd name="T29" fmla="*/ 656 h 832"/>
                <a:gd name="T30" fmla="*/ 734 w 838"/>
                <a:gd name="T31" fmla="*/ 738 h 832"/>
                <a:gd name="T32" fmla="*/ 685 w 838"/>
                <a:gd name="T33" fmla="*/ 800 h 832"/>
                <a:gd name="T34" fmla="*/ 550 w 838"/>
                <a:gd name="T35" fmla="*/ 828 h 832"/>
                <a:gd name="T36" fmla="*/ 569 w 838"/>
                <a:gd name="T37" fmla="*/ 782 h 832"/>
                <a:gd name="T38" fmla="*/ 639 w 838"/>
                <a:gd name="T39" fmla="*/ 700 h 832"/>
                <a:gd name="T40" fmla="*/ 582 w 838"/>
                <a:gd name="T41" fmla="*/ 665 h 832"/>
                <a:gd name="T42" fmla="*/ 550 w 838"/>
                <a:gd name="T43" fmla="*/ 742 h 832"/>
                <a:gd name="T44" fmla="*/ 456 w 838"/>
                <a:gd name="T45" fmla="*/ 823 h 832"/>
                <a:gd name="T46" fmla="*/ 329 w 838"/>
                <a:gd name="T47" fmla="*/ 823 h 832"/>
                <a:gd name="T48" fmla="*/ 469 w 838"/>
                <a:gd name="T49" fmla="*/ 727 h 832"/>
                <a:gd name="T50" fmla="*/ 528 w 838"/>
                <a:gd name="T51" fmla="*/ 665 h 832"/>
                <a:gd name="T52" fmla="*/ 497 w 838"/>
                <a:gd name="T53" fmla="*/ 633 h 832"/>
                <a:gd name="T54" fmla="*/ 447 w 838"/>
                <a:gd name="T55" fmla="*/ 697 h 832"/>
                <a:gd name="T56" fmla="*/ 356 w 838"/>
                <a:gd name="T57" fmla="*/ 765 h 832"/>
                <a:gd name="T58" fmla="*/ 280 w 838"/>
                <a:gd name="T59" fmla="*/ 805 h 832"/>
                <a:gd name="T60" fmla="*/ 181 w 838"/>
                <a:gd name="T61" fmla="*/ 813 h 832"/>
                <a:gd name="T62" fmla="*/ 244 w 838"/>
                <a:gd name="T63" fmla="*/ 765 h 832"/>
                <a:gd name="T64" fmla="*/ 320 w 838"/>
                <a:gd name="T65" fmla="*/ 700 h 832"/>
                <a:gd name="T66" fmla="*/ 298 w 838"/>
                <a:gd name="T67" fmla="*/ 665 h 832"/>
                <a:gd name="T68" fmla="*/ 262 w 838"/>
                <a:gd name="T69" fmla="*/ 723 h 832"/>
                <a:gd name="T70" fmla="*/ 185 w 838"/>
                <a:gd name="T71" fmla="*/ 779 h 832"/>
                <a:gd name="T72" fmla="*/ 91 w 838"/>
                <a:gd name="T73" fmla="*/ 787 h 832"/>
                <a:gd name="T74" fmla="*/ 42 w 838"/>
                <a:gd name="T75" fmla="*/ 709 h 832"/>
                <a:gd name="T76" fmla="*/ 212 w 838"/>
                <a:gd name="T77" fmla="*/ 683 h 832"/>
                <a:gd name="T78" fmla="*/ 315 w 838"/>
                <a:gd name="T79" fmla="*/ 621 h 832"/>
                <a:gd name="T80" fmla="*/ 334 w 838"/>
                <a:gd name="T81" fmla="*/ 567 h 832"/>
                <a:gd name="T82" fmla="*/ 293 w 838"/>
                <a:gd name="T83" fmla="*/ 594 h 832"/>
                <a:gd name="T84" fmla="*/ 176 w 838"/>
                <a:gd name="T85" fmla="*/ 669 h 832"/>
                <a:gd name="T86" fmla="*/ 42 w 838"/>
                <a:gd name="T87" fmla="*/ 709 h 832"/>
                <a:gd name="T88" fmla="*/ 14 w 838"/>
                <a:gd name="T89" fmla="*/ 548 h 832"/>
                <a:gd name="T90" fmla="*/ 91 w 838"/>
                <a:gd name="T91" fmla="*/ 530 h 832"/>
                <a:gd name="T92" fmla="*/ 253 w 838"/>
                <a:gd name="T93" fmla="*/ 544 h 832"/>
                <a:gd name="T94" fmla="*/ 280 w 838"/>
                <a:gd name="T95" fmla="*/ 513 h 832"/>
                <a:gd name="T96" fmla="*/ 196 w 838"/>
                <a:gd name="T97" fmla="*/ 526 h 832"/>
                <a:gd name="T98" fmla="*/ 14 w 838"/>
                <a:gd name="T99" fmla="*/ 490 h 832"/>
                <a:gd name="T100" fmla="*/ 5 w 838"/>
                <a:gd name="T101" fmla="*/ 345 h 832"/>
                <a:gd name="T102" fmla="*/ 10 w 838"/>
                <a:gd name="T103" fmla="*/ 188 h 832"/>
                <a:gd name="T104" fmla="*/ 100 w 838"/>
                <a:gd name="T105" fmla="*/ 108 h 832"/>
                <a:gd name="T106" fmla="*/ 10 w 838"/>
                <a:gd name="T107" fmla="*/ 143 h 832"/>
                <a:gd name="T108" fmla="*/ 60 w 838"/>
                <a:gd name="T109" fmla="*/ 48 h 832"/>
                <a:gd name="T110" fmla="*/ 155 w 838"/>
                <a:gd name="T11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703" name="Freeform 181">
              <a:extLst>
                <a:ext uri="{FF2B5EF4-FFF2-40B4-BE49-F238E27FC236}">
                  <a16:creationId xmlns:a16="http://schemas.microsoft.com/office/drawing/2014/main" id="{16E904C6-0568-4D4E-8065-FC57684906A0}"/>
                </a:ext>
              </a:extLst>
            </p:cNvPr>
            <p:cNvSpPr>
              <a:spLocks/>
            </p:cNvSpPr>
            <p:nvPr/>
          </p:nvSpPr>
          <p:spPr bwMode="auto">
            <a:xfrm>
              <a:off x="231" y="1940"/>
              <a:ext cx="42" cy="38"/>
            </a:xfrm>
            <a:custGeom>
              <a:avLst/>
              <a:gdLst>
                <a:gd name="T0" fmla="*/ 209 w 209"/>
                <a:gd name="T1" fmla="*/ 0 h 187"/>
                <a:gd name="T2" fmla="*/ 209 w 209"/>
                <a:gd name="T3" fmla="*/ 15 h 187"/>
                <a:gd name="T4" fmla="*/ 182 w 209"/>
                <a:gd name="T5" fmla="*/ 51 h 187"/>
                <a:gd name="T6" fmla="*/ 157 w 209"/>
                <a:gd name="T7" fmla="*/ 71 h 187"/>
                <a:gd name="T8" fmla="*/ 100 w 209"/>
                <a:gd name="T9" fmla="*/ 113 h 187"/>
                <a:gd name="T10" fmla="*/ 77 w 209"/>
                <a:gd name="T11" fmla="*/ 130 h 187"/>
                <a:gd name="T12" fmla="*/ 25 w 209"/>
                <a:gd name="T13" fmla="*/ 170 h 187"/>
                <a:gd name="T14" fmla="*/ 82 w 209"/>
                <a:gd name="T15" fmla="*/ 152 h 187"/>
                <a:gd name="T16" fmla="*/ 140 w 209"/>
                <a:gd name="T17" fmla="*/ 135 h 187"/>
                <a:gd name="T18" fmla="*/ 198 w 209"/>
                <a:gd name="T19" fmla="*/ 130 h 187"/>
                <a:gd name="T20" fmla="*/ 194 w 209"/>
                <a:gd name="T21" fmla="*/ 147 h 187"/>
                <a:gd name="T22" fmla="*/ 100 w 209"/>
                <a:gd name="T23" fmla="*/ 164 h 187"/>
                <a:gd name="T24" fmla="*/ 52 w 209"/>
                <a:gd name="T25" fmla="*/ 184 h 187"/>
                <a:gd name="T26" fmla="*/ 25 w 209"/>
                <a:gd name="T27" fmla="*/ 187 h 187"/>
                <a:gd name="T28" fmla="*/ 2 w 209"/>
                <a:gd name="T29" fmla="*/ 180 h 187"/>
                <a:gd name="T30" fmla="*/ 0 w 209"/>
                <a:gd name="T31" fmla="*/ 158 h 187"/>
                <a:gd name="T32" fmla="*/ 18 w 209"/>
                <a:gd name="T33" fmla="*/ 141 h 187"/>
                <a:gd name="T34" fmla="*/ 44 w 209"/>
                <a:gd name="T35" fmla="*/ 116 h 187"/>
                <a:gd name="T36" fmla="*/ 75 w 209"/>
                <a:gd name="T37" fmla="*/ 80 h 187"/>
                <a:gd name="T38" fmla="*/ 107 w 209"/>
                <a:gd name="T39" fmla="*/ 40 h 187"/>
                <a:gd name="T40" fmla="*/ 144 w 209"/>
                <a:gd name="T41" fmla="*/ 12 h 187"/>
                <a:gd name="T42" fmla="*/ 184 w 209"/>
                <a:gd name="T43" fmla="*/ 2 h 187"/>
                <a:gd name="T44" fmla="*/ 209 w 209"/>
                <a:gd name="T4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704" name="Freeform 182">
              <a:extLst>
                <a:ext uri="{FF2B5EF4-FFF2-40B4-BE49-F238E27FC236}">
                  <a16:creationId xmlns:a16="http://schemas.microsoft.com/office/drawing/2014/main" id="{9DB07966-BA7D-4C78-9B92-942CE660BC36}"/>
                </a:ext>
              </a:extLst>
            </p:cNvPr>
            <p:cNvSpPr>
              <a:spLocks/>
            </p:cNvSpPr>
            <p:nvPr/>
          </p:nvSpPr>
          <p:spPr bwMode="auto">
            <a:xfrm>
              <a:off x="232" y="1909"/>
              <a:ext cx="39" cy="49"/>
            </a:xfrm>
            <a:custGeom>
              <a:avLst/>
              <a:gdLst>
                <a:gd name="T0" fmla="*/ 156 w 192"/>
                <a:gd name="T1" fmla="*/ 0 h 246"/>
                <a:gd name="T2" fmla="*/ 183 w 192"/>
                <a:gd name="T3" fmla="*/ 4 h 246"/>
                <a:gd name="T4" fmla="*/ 192 w 192"/>
                <a:gd name="T5" fmla="*/ 27 h 246"/>
                <a:gd name="T6" fmla="*/ 190 w 192"/>
                <a:gd name="T7" fmla="*/ 46 h 246"/>
                <a:gd name="T8" fmla="*/ 174 w 192"/>
                <a:gd name="T9" fmla="*/ 71 h 246"/>
                <a:gd name="T10" fmla="*/ 152 w 192"/>
                <a:gd name="T11" fmla="*/ 78 h 246"/>
                <a:gd name="T12" fmla="*/ 110 w 192"/>
                <a:gd name="T13" fmla="*/ 106 h 246"/>
                <a:gd name="T14" fmla="*/ 69 w 192"/>
                <a:gd name="T15" fmla="*/ 140 h 246"/>
                <a:gd name="T16" fmla="*/ 41 w 192"/>
                <a:gd name="T17" fmla="*/ 184 h 246"/>
                <a:gd name="T18" fmla="*/ 8 w 192"/>
                <a:gd name="T19" fmla="*/ 231 h 246"/>
                <a:gd name="T20" fmla="*/ 0 w 192"/>
                <a:gd name="T21" fmla="*/ 246 h 246"/>
                <a:gd name="T22" fmla="*/ 8 w 192"/>
                <a:gd name="T23" fmla="*/ 190 h 246"/>
                <a:gd name="T24" fmla="*/ 16 w 192"/>
                <a:gd name="T25" fmla="*/ 141 h 246"/>
                <a:gd name="T26" fmla="*/ 31 w 192"/>
                <a:gd name="T27" fmla="*/ 99 h 246"/>
                <a:gd name="T28" fmla="*/ 57 w 192"/>
                <a:gd name="T29" fmla="*/ 60 h 246"/>
                <a:gd name="T30" fmla="*/ 128 w 192"/>
                <a:gd name="T31" fmla="*/ 6 h 246"/>
                <a:gd name="T32" fmla="*/ 156 w 192"/>
                <a:gd name="T3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705" name="Freeform 183">
              <a:extLst>
                <a:ext uri="{FF2B5EF4-FFF2-40B4-BE49-F238E27FC236}">
                  <a16:creationId xmlns:a16="http://schemas.microsoft.com/office/drawing/2014/main" id="{439A8103-ACDF-44ED-8B5A-FCD1B087740B}"/>
                </a:ext>
              </a:extLst>
            </p:cNvPr>
            <p:cNvSpPr>
              <a:spLocks/>
            </p:cNvSpPr>
            <p:nvPr/>
          </p:nvSpPr>
          <p:spPr bwMode="auto">
            <a:xfrm>
              <a:off x="237" y="1860"/>
              <a:ext cx="41" cy="29"/>
            </a:xfrm>
            <a:custGeom>
              <a:avLst/>
              <a:gdLst>
                <a:gd name="T0" fmla="*/ 204 w 204"/>
                <a:gd name="T1" fmla="*/ 141 h 141"/>
                <a:gd name="T2" fmla="*/ 169 w 204"/>
                <a:gd name="T3" fmla="*/ 110 h 141"/>
                <a:gd name="T4" fmla="*/ 111 w 204"/>
                <a:gd name="T5" fmla="*/ 89 h 141"/>
                <a:gd name="T6" fmla="*/ 71 w 204"/>
                <a:gd name="T7" fmla="*/ 78 h 141"/>
                <a:gd name="T8" fmla="*/ 0 w 204"/>
                <a:gd name="T9" fmla="*/ 0 h 141"/>
                <a:gd name="T10" fmla="*/ 53 w 204"/>
                <a:gd name="T11" fmla="*/ 30 h 141"/>
                <a:gd name="T12" fmla="*/ 103 w 204"/>
                <a:gd name="T13" fmla="*/ 51 h 141"/>
                <a:gd name="T14" fmla="*/ 138 w 204"/>
                <a:gd name="T15" fmla="*/ 69 h 141"/>
                <a:gd name="T16" fmla="*/ 155 w 204"/>
                <a:gd name="T17" fmla="*/ 89 h 141"/>
                <a:gd name="T18" fmla="*/ 204 w 204"/>
                <a:gd name="T19"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706" name="Freeform 184">
              <a:extLst>
                <a:ext uri="{FF2B5EF4-FFF2-40B4-BE49-F238E27FC236}">
                  <a16:creationId xmlns:a16="http://schemas.microsoft.com/office/drawing/2014/main" id="{98248E72-58C1-4F5D-BCC9-5A5CA6773FF3}"/>
                </a:ext>
              </a:extLst>
            </p:cNvPr>
            <p:cNvSpPr>
              <a:spLocks/>
            </p:cNvSpPr>
            <p:nvPr/>
          </p:nvSpPr>
          <p:spPr bwMode="auto">
            <a:xfrm>
              <a:off x="286" y="1913"/>
              <a:ext cx="23" cy="73"/>
            </a:xfrm>
            <a:custGeom>
              <a:avLst/>
              <a:gdLst>
                <a:gd name="T0" fmla="*/ 115 w 115"/>
                <a:gd name="T1" fmla="*/ 368 h 368"/>
                <a:gd name="T2" fmla="*/ 58 w 115"/>
                <a:gd name="T3" fmla="*/ 368 h 368"/>
                <a:gd name="T4" fmla="*/ 40 w 115"/>
                <a:gd name="T5" fmla="*/ 364 h 368"/>
                <a:gd name="T6" fmla="*/ 40 w 115"/>
                <a:gd name="T7" fmla="*/ 349 h 368"/>
                <a:gd name="T8" fmla="*/ 28 w 115"/>
                <a:gd name="T9" fmla="*/ 336 h 368"/>
                <a:gd name="T10" fmla="*/ 9 w 115"/>
                <a:gd name="T11" fmla="*/ 323 h 368"/>
                <a:gd name="T12" fmla="*/ 19 w 115"/>
                <a:gd name="T13" fmla="*/ 309 h 368"/>
                <a:gd name="T14" fmla="*/ 19 w 115"/>
                <a:gd name="T15" fmla="*/ 291 h 368"/>
                <a:gd name="T16" fmla="*/ 5 w 115"/>
                <a:gd name="T17" fmla="*/ 269 h 368"/>
                <a:gd name="T18" fmla="*/ 5 w 115"/>
                <a:gd name="T19" fmla="*/ 246 h 368"/>
                <a:gd name="T20" fmla="*/ 14 w 115"/>
                <a:gd name="T21" fmla="*/ 219 h 368"/>
                <a:gd name="T22" fmla="*/ 14 w 115"/>
                <a:gd name="T23" fmla="*/ 161 h 368"/>
                <a:gd name="T24" fmla="*/ 0 w 115"/>
                <a:gd name="T25" fmla="*/ 107 h 368"/>
                <a:gd name="T26" fmla="*/ 5 w 115"/>
                <a:gd name="T27" fmla="*/ 67 h 368"/>
                <a:gd name="T28" fmla="*/ 5 w 115"/>
                <a:gd name="T29" fmla="*/ 0 h 368"/>
                <a:gd name="T30" fmla="*/ 40 w 115"/>
                <a:gd name="T31" fmla="*/ 101 h 368"/>
                <a:gd name="T32" fmla="*/ 71 w 115"/>
                <a:gd name="T33" fmla="*/ 197 h 368"/>
                <a:gd name="T34" fmla="*/ 93 w 115"/>
                <a:gd name="T35" fmla="*/ 300 h 368"/>
                <a:gd name="T36" fmla="*/ 115 w 115"/>
                <a:gd name="T37"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707" name="Freeform 185">
              <a:extLst>
                <a:ext uri="{FF2B5EF4-FFF2-40B4-BE49-F238E27FC236}">
                  <a16:creationId xmlns:a16="http://schemas.microsoft.com/office/drawing/2014/main" id="{C4A4E4A8-6F2F-48BD-90E4-7FB4734801A6}"/>
                </a:ext>
              </a:extLst>
            </p:cNvPr>
            <p:cNvSpPr>
              <a:spLocks/>
            </p:cNvSpPr>
            <p:nvPr/>
          </p:nvSpPr>
          <p:spPr bwMode="auto">
            <a:xfrm>
              <a:off x="233" y="1992"/>
              <a:ext cx="41" cy="14"/>
            </a:xfrm>
            <a:custGeom>
              <a:avLst/>
              <a:gdLst>
                <a:gd name="T0" fmla="*/ 42 w 206"/>
                <a:gd name="T1" fmla="*/ 34 h 69"/>
                <a:gd name="T2" fmla="*/ 87 w 206"/>
                <a:gd name="T3" fmla="*/ 15 h 69"/>
                <a:gd name="T4" fmla="*/ 129 w 206"/>
                <a:gd name="T5" fmla="*/ 3 h 69"/>
                <a:gd name="T6" fmla="*/ 184 w 206"/>
                <a:gd name="T7" fmla="*/ 0 h 69"/>
                <a:gd name="T8" fmla="*/ 206 w 206"/>
                <a:gd name="T9" fmla="*/ 4 h 69"/>
                <a:gd name="T10" fmla="*/ 196 w 206"/>
                <a:gd name="T11" fmla="*/ 26 h 69"/>
                <a:gd name="T12" fmla="*/ 174 w 206"/>
                <a:gd name="T13" fmla="*/ 43 h 69"/>
                <a:gd name="T14" fmla="*/ 126 w 206"/>
                <a:gd name="T15" fmla="*/ 57 h 69"/>
                <a:gd name="T16" fmla="*/ 50 w 206"/>
                <a:gd name="T17" fmla="*/ 69 h 69"/>
                <a:gd name="T18" fmla="*/ 0 w 206"/>
                <a:gd name="T19" fmla="*/ 65 h 69"/>
                <a:gd name="T20" fmla="*/ 42 w 206"/>
                <a:gd name="T21"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708" name="Freeform 186">
              <a:extLst>
                <a:ext uri="{FF2B5EF4-FFF2-40B4-BE49-F238E27FC236}">
                  <a16:creationId xmlns:a16="http://schemas.microsoft.com/office/drawing/2014/main" id="{0091FCF5-27E1-45ED-A660-616E6A9F8CFF}"/>
                </a:ext>
              </a:extLst>
            </p:cNvPr>
            <p:cNvSpPr>
              <a:spLocks/>
            </p:cNvSpPr>
            <p:nvPr/>
          </p:nvSpPr>
          <p:spPr bwMode="auto">
            <a:xfrm>
              <a:off x="284" y="1999"/>
              <a:ext cx="25" cy="31"/>
            </a:xfrm>
            <a:custGeom>
              <a:avLst/>
              <a:gdLst>
                <a:gd name="T0" fmla="*/ 67 w 124"/>
                <a:gd name="T1" fmla="*/ 43 h 154"/>
                <a:gd name="T2" fmla="*/ 82 w 124"/>
                <a:gd name="T3" fmla="*/ 9 h 154"/>
                <a:gd name="T4" fmla="*/ 106 w 124"/>
                <a:gd name="T5" fmla="*/ 0 h 154"/>
                <a:gd name="T6" fmla="*/ 122 w 124"/>
                <a:gd name="T7" fmla="*/ 7 h 154"/>
                <a:gd name="T8" fmla="*/ 124 w 124"/>
                <a:gd name="T9" fmla="*/ 25 h 154"/>
                <a:gd name="T10" fmla="*/ 114 w 124"/>
                <a:gd name="T11" fmla="*/ 55 h 154"/>
                <a:gd name="T12" fmla="*/ 95 w 124"/>
                <a:gd name="T13" fmla="*/ 82 h 154"/>
                <a:gd name="T14" fmla="*/ 73 w 124"/>
                <a:gd name="T15" fmla="*/ 108 h 154"/>
                <a:gd name="T16" fmla="*/ 45 w 124"/>
                <a:gd name="T17" fmla="*/ 133 h 154"/>
                <a:gd name="T18" fmla="*/ 0 w 124"/>
                <a:gd name="T19" fmla="*/ 154 h 154"/>
                <a:gd name="T20" fmla="*/ 40 w 124"/>
                <a:gd name="T21" fmla="*/ 110 h 154"/>
                <a:gd name="T22" fmla="*/ 53 w 124"/>
                <a:gd name="T23" fmla="*/ 78 h 154"/>
                <a:gd name="T24" fmla="*/ 67 w 124"/>
                <a:gd name="T25" fmla="*/ 4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709" name="Freeform 187">
              <a:extLst>
                <a:ext uri="{FF2B5EF4-FFF2-40B4-BE49-F238E27FC236}">
                  <a16:creationId xmlns:a16="http://schemas.microsoft.com/office/drawing/2014/main" id="{AD52AAB4-C698-466A-82AC-8BF7F3AEBC2C}"/>
                </a:ext>
              </a:extLst>
            </p:cNvPr>
            <p:cNvSpPr>
              <a:spLocks/>
            </p:cNvSpPr>
            <p:nvPr/>
          </p:nvSpPr>
          <p:spPr bwMode="auto">
            <a:xfrm>
              <a:off x="208" y="1836"/>
              <a:ext cx="60" cy="37"/>
            </a:xfrm>
            <a:custGeom>
              <a:avLst/>
              <a:gdLst>
                <a:gd name="T0" fmla="*/ 298 w 298"/>
                <a:gd name="T1" fmla="*/ 186 h 186"/>
                <a:gd name="T2" fmla="*/ 289 w 298"/>
                <a:gd name="T3" fmla="*/ 109 h 186"/>
                <a:gd name="T4" fmla="*/ 226 w 298"/>
                <a:gd name="T5" fmla="*/ 82 h 186"/>
                <a:gd name="T6" fmla="*/ 142 w 298"/>
                <a:gd name="T7" fmla="*/ 49 h 186"/>
                <a:gd name="T8" fmla="*/ 80 w 298"/>
                <a:gd name="T9" fmla="*/ 25 h 186"/>
                <a:gd name="T10" fmla="*/ 23 w 298"/>
                <a:gd name="T11" fmla="*/ 0 h 186"/>
                <a:gd name="T12" fmla="*/ 0 w 298"/>
                <a:gd name="T13" fmla="*/ 53 h 186"/>
                <a:gd name="T14" fmla="*/ 55 w 298"/>
                <a:gd name="T15" fmla="*/ 84 h 186"/>
                <a:gd name="T16" fmla="*/ 119 w 298"/>
                <a:gd name="T17" fmla="*/ 107 h 186"/>
                <a:gd name="T18" fmla="*/ 168 w 298"/>
                <a:gd name="T19" fmla="*/ 122 h 186"/>
                <a:gd name="T20" fmla="*/ 229 w 298"/>
                <a:gd name="T21" fmla="*/ 154 h 186"/>
                <a:gd name="T22" fmla="*/ 298 w 298"/>
                <a:gd name="T2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grpSp>
      <p:grpSp>
        <p:nvGrpSpPr>
          <p:cNvPr id="488" name="Group 393">
            <a:extLst>
              <a:ext uri="{FF2B5EF4-FFF2-40B4-BE49-F238E27FC236}">
                <a16:creationId xmlns:a16="http://schemas.microsoft.com/office/drawing/2014/main" id="{AEDA7DAF-AF77-4480-863E-3671865894AD}"/>
              </a:ext>
            </a:extLst>
          </p:cNvPr>
          <p:cNvGrpSpPr>
            <a:grpSpLocks/>
          </p:cNvGrpSpPr>
          <p:nvPr/>
        </p:nvGrpSpPr>
        <p:grpSpPr bwMode="auto">
          <a:xfrm>
            <a:off x="2177955" y="5104539"/>
            <a:ext cx="516768" cy="516731"/>
            <a:chOff x="161" y="3072"/>
            <a:chExt cx="408" cy="444"/>
          </a:xfrm>
        </p:grpSpPr>
        <p:grpSp>
          <p:nvGrpSpPr>
            <p:cNvPr id="654" name="Group 125">
              <a:extLst>
                <a:ext uri="{FF2B5EF4-FFF2-40B4-BE49-F238E27FC236}">
                  <a16:creationId xmlns:a16="http://schemas.microsoft.com/office/drawing/2014/main" id="{C8A95CEF-BDB6-46AE-A174-EBF091896DCE}"/>
                </a:ext>
              </a:extLst>
            </p:cNvPr>
            <p:cNvGrpSpPr>
              <a:grpSpLocks/>
            </p:cNvGrpSpPr>
            <p:nvPr/>
          </p:nvGrpSpPr>
          <p:grpSpPr bwMode="auto">
            <a:xfrm>
              <a:off x="395" y="3425"/>
              <a:ext cx="139" cy="71"/>
              <a:chOff x="375" y="2315"/>
              <a:chExt cx="139" cy="71"/>
            </a:xfrm>
          </p:grpSpPr>
          <p:sp>
            <p:nvSpPr>
              <p:cNvPr id="691" name="Freeform 126">
                <a:extLst>
                  <a:ext uri="{FF2B5EF4-FFF2-40B4-BE49-F238E27FC236}">
                    <a16:creationId xmlns:a16="http://schemas.microsoft.com/office/drawing/2014/main" id="{741A0225-1AC1-469D-8C8E-B0C885CEE3DA}"/>
                  </a:ext>
                </a:extLst>
              </p:cNvPr>
              <p:cNvSpPr>
                <a:spLocks/>
              </p:cNvSpPr>
              <p:nvPr/>
            </p:nvSpPr>
            <p:spPr bwMode="auto">
              <a:xfrm>
                <a:off x="375" y="2315"/>
                <a:ext cx="139" cy="71"/>
              </a:xfrm>
              <a:custGeom>
                <a:avLst/>
                <a:gdLst>
                  <a:gd name="T0" fmla="*/ 279 w 691"/>
                  <a:gd name="T1" fmla="*/ 11 h 355"/>
                  <a:gd name="T2" fmla="*/ 274 w 691"/>
                  <a:gd name="T3" fmla="*/ 104 h 355"/>
                  <a:gd name="T4" fmla="*/ 455 w 691"/>
                  <a:gd name="T5" fmla="*/ 189 h 355"/>
                  <a:gd name="T6" fmla="*/ 607 w 691"/>
                  <a:gd name="T7" fmla="*/ 226 h 355"/>
                  <a:gd name="T8" fmla="*/ 691 w 691"/>
                  <a:gd name="T9" fmla="*/ 263 h 355"/>
                  <a:gd name="T10" fmla="*/ 687 w 691"/>
                  <a:gd name="T11" fmla="*/ 313 h 355"/>
                  <a:gd name="T12" fmla="*/ 577 w 691"/>
                  <a:gd name="T13" fmla="*/ 343 h 355"/>
                  <a:gd name="T14" fmla="*/ 413 w 691"/>
                  <a:gd name="T15" fmla="*/ 355 h 355"/>
                  <a:gd name="T16" fmla="*/ 274 w 691"/>
                  <a:gd name="T17" fmla="*/ 331 h 355"/>
                  <a:gd name="T18" fmla="*/ 188 w 691"/>
                  <a:gd name="T19" fmla="*/ 307 h 355"/>
                  <a:gd name="T20" fmla="*/ 183 w 691"/>
                  <a:gd name="T21" fmla="*/ 334 h 355"/>
                  <a:gd name="T22" fmla="*/ 74 w 691"/>
                  <a:gd name="T23" fmla="*/ 331 h 355"/>
                  <a:gd name="T24" fmla="*/ 7 w 691"/>
                  <a:gd name="T25" fmla="*/ 318 h 355"/>
                  <a:gd name="T26" fmla="*/ 7 w 691"/>
                  <a:gd name="T27" fmla="*/ 270 h 355"/>
                  <a:gd name="T28" fmla="*/ 0 w 691"/>
                  <a:gd name="T29" fmla="*/ 242 h 355"/>
                  <a:gd name="T30" fmla="*/ 0 w 691"/>
                  <a:gd name="T31" fmla="*/ 173 h 355"/>
                  <a:gd name="T32" fmla="*/ 18 w 691"/>
                  <a:gd name="T33" fmla="*/ 135 h 355"/>
                  <a:gd name="T34" fmla="*/ 53 w 691"/>
                  <a:gd name="T35" fmla="*/ 91 h 355"/>
                  <a:gd name="T36" fmla="*/ 60 w 691"/>
                  <a:gd name="T37" fmla="*/ 0 h 355"/>
                  <a:gd name="T38" fmla="*/ 279 w 691"/>
                  <a:gd name="T39" fmla="*/ 1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headEnd/>
                <a:tailEnd/>
              </a:ln>
            </p:spPr>
            <p:txBody>
              <a:bodyPr/>
              <a:lstStyle/>
              <a:p>
                <a:endParaRPr lang="zh-CN" altLang="en-US" sz="900">
                  <a:solidFill>
                    <a:srgbClr val="0836BF"/>
                  </a:solidFill>
                </a:endParaRPr>
              </a:p>
            </p:txBody>
          </p:sp>
          <p:sp>
            <p:nvSpPr>
              <p:cNvPr id="692" name="Freeform 127">
                <a:extLst>
                  <a:ext uri="{FF2B5EF4-FFF2-40B4-BE49-F238E27FC236}">
                    <a16:creationId xmlns:a16="http://schemas.microsoft.com/office/drawing/2014/main" id="{8885B682-FBE7-426B-B391-B576151833D7}"/>
                  </a:ext>
                </a:extLst>
              </p:cNvPr>
              <p:cNvSpPr>
                <a:spLocks/>
              </p:cNvSpPr>
              <p:nvPr/>
            </p:nvSpPr>
            <p:spPr bwMode="auto">
              <a:xfrm>
                <a:off x="421" y="2341"/>
                <a:ext cx="42" cy="22"/>
              </a:xfrm>
              <a:custGeom>
                <a:avLst/>
                <a:gdLst>
                  <a:gd name="T0" fmla="*/ 53 w 208"/>
                  <a:gd name="T1" fmla="*/ 0 h 110"/>
                  <a:gd name="T2" fmla="*/ 0 w 208"/>
                  <a:gd name="T3" fmla="*/ 58 h 110"/>
                  <a:gd name="T4" fmla="*/ 186 w 208"/>
                  <a:gd name="T5" fmla="*/ 110 h 110"/>
                  <a:gd name="T6" fmla="*/ 208 w 208"/>
                  <a:gd name="T7" fmla="*/ 70 h 110"/>
                  <a:gd name="T8" fmla="*/ 53 w 208"/>
                  <a:gd name="T9" fmla="*/ 0 h 110"/>
                </a:gdLst>
                <a:ahLst/>
                <a:cxnLst>
                  <a:cxn ang="0">
                    <a:pos x="T0" y="T1"/>
                  </a:cxn>
                  <a:cxn ang="0">
                    <a:pos x="T2" y="T3"/>
                  </a:cxn>
                  <a:cxn ang="0">
                    <a:pos x="T4" y="T5"/>
                  </a:cxn>
                  <a:cxn ang="0">
                    <a:pos x="T6" y="T7"/>
                  </a:cxn>
                  <a:cxn ang="0">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93" name="Freeform 128">
                <a:extLst>
                  <a:ext uri="{FF2B5EF4-FFF2-40B4-BE49-F238E27FC236}">
                    <a16:creationId xmlns:a16="http://schemas.microsoft.com/office/drawing/2014/main" id="{B115442C-B205-446F-BDBD-CF75DC6E5F7E}"/>
                  </a:ext>
                </a:extLst>
              </p:cNvPr>
              <p:cNvSpPr>
                <a:spLocks/>
              </p:cNvSpPr>
              <p:nvPr/>
            </p:nvSpPr>
            <p:spPr bwMode="auto">
              <a:xfrm>
                <a:off x="463" y="2356"/>
                <a:ext cx="46" cy="13"/>
              </a:xfrm>
              <a:custGeom>
                <a:avLst/>
                <a:gdLst>
                  <a:gd name="T0" fmla="*/ 27 w 233"/>
                  <a:gd name="T1" fmla="*/ 0 h 67"/>
                  <a:gd name="T2" fmla="*/ 0 w 233"/>
                  <a:gd name="T3" fmla="*/ 32 h 67"/>
                  <a:gd name="T4" fmla="*/ 115 w 233"/>
                  <a:gd name="T5" fmla="*/ 62 h 67"/>
                  <a:gd name="T6" fmla="*/ 168 w 233"/>
                  <a:gd name="T7" fmla="*/ 67 h 67"/>
                  <a:gd name="T8" fmla="*/ 233 w 233"/>
                  <a:gd name="T9" fmla="*/ 64 h 67"/>
                  <a:gd name="T10" fmla="*/ 165 w 233"/>
                  <a:gd name="T11" fmla="*/ 30 h 67"/>
                  <a:gd name="T12" fmla="*/ 27 w 233"/>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94" name="Freeform 129">
                <a:extLst>
                  <a:ext uri="{FF2B5EF4-FFF2-40B4-BE49-F238E27FC236}">
                    <a16:creationId xmlns:a16="http://schemas.microsoft.com/office/drawing/2014/main" id="{D27096AC-A8CC-4354-8213-B50495FC7815}"/>
                  </a:ext>
                </a:extLst>
              </p:cNvPr>
              <p:cNvSpPr>
                <a:spLocks/>
              </p:cNvSpPr>
              <p:nvPr/>
            </p:nvSpPr>
            <p:spPr bwMode="auto">
              <a:xfrm>
                <a:off x="376" y="2341"/>
                <a:ext cx="134" cy="41"/>
              </a:xfrm>
              <a:custGeom>
                <a:avLst/>
                <a:gdLst>
                  <a:gd name="T0" fmla="*/ 670 w 670"/>
                  <a:gd name="T1" fmla="*/ 178 h 209"/>
                  <a:gd name="T2" fmla="*/ 670 w 670"/>
                  <a:gd name="T3" fmla="*/ 146 h 209"/>
                  <a:gd name="T4" fmla="*/ 582 w 670"/>
                  <a:gd name="T5" fmla="*/ 155 h 209"/>
                  <a:gd name="T6" fmla="*/ 442 w 670"/>
                  <a:gd name="T7" fmla="*/ 134 h 209"/>
                  <a:gd name="T8" fmla="*/ 361 w 670"/>
                  <a:gd name="T9" fmla="*/ 116 h 209"/>
                  <a:gd name="T10" fmla="*/ 206 w 670"/>
                  <a:gd name="T11" fmla="*/ 66 h 209"/>
                  <a:gd name="T12" fmla="*/ 140 w 670"/>
                  <a:gd name="T13" fmla="*/ 58 h 209"/>
                  <a:gd name="T14" fmla="*/ 73 w 670"/>
                  <a:gd name="T15" fmla="*/ 34 h 209"/>
                  <a:gd name="T16" fmla="*/ 40 w 670"/>
                  <a:gd name="T17" fmla="*/ 0 h 209"/>
                  <a:gd name="T18" fmla="*/ 0 w 670"/>
                  <a:gd name="T19" fmla="*/ 43 h 209"/>
                  <a:gd name="T20" fmla="*/ 0 w 670"/>
                  <a:gd name="T21" fmla="*/ 132 h 209"/>
                  <a:gd name="T22" fmla="*/ 49 w 670"/>
                  <a:gd name="T23" fmla="*/ 146 h 209"/>
                  <a:gd name="T24" fmla="*/ 170 w 670"/>
                  <a:gd name="T25" fmla="*/ 162 h 209"/>
                  <a:gd name="T26" fmla="*/ 218 w 670"/>
                  <a:gd name="T27" fmla="*/ 167 h 209"/>
                  <a:gd name="T28" fmla="*/ 298 w 670"/>
                  <a:gd name="T29" fmla="*/ 196 h 209"/>
                  <a:gd name="T30" fmla="*/ 388 w 670"/>
                  <a:gd name="T31" fmla="*/ 209 h 209"/>
                  <a:gd name="T32" fmla="*/ 452 w 670"/>
                  <a:gd name="T33" fmla="*/ 209 h 209"/>
                  <a:gd name="T34" fmla="*/ 553 w 670"/>
                  <a:gd name="T35" fmla="*/ 209 h 209"/>
                  <a:gd name="T36" fmla="*/ 670 w 670"/>
                  <a:gd name="T37" fmla="*/ 17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95" name="Freeform 130">
                <a:extLst>
                  <a:ext uri="{FF2B5EF4-FFF2-40B4-BE49-F238E27FC236}">
                    <a16:creationId xmlns:a16="http://schemas.microsoft.com/office/drawing/2014/main" id="{D1128FC5-404F-4D1B-9077-68E508473656}"/>
                  </a:ext>
                </a:extLst>
              </p:cNvPr>
              <p:cNvSpPr>
                <a:spLocks/>
              </p:cNvSpPr>
              <p:nvPr/>
            </p:nvSpPr>
            <p:spPr bwMode="auto">
              <a:xfrm>
                <a:off x="386" y="2317"/>
                <a:ext cx="44" cy="34"/>
              </a:xfrm>
              <a:custGeom>
                <a:avLst/>
                <a:gdLst>
                  <a:gd name="T0" fmla="*/ 214 w 219"/>
                  <a:gd name="T1" fmla="*/ 11 h 171"/>
                  <a:gd name="T2" fmla="*/ 207 w 219"/>
                  <a:gd name="T3" fmla="*/ 96 h 171"/>
                  <a:gd name="T4" fmla="*/ 219 w 219"/>
                  <a:gd name="T5" fmla="*/ 114 h 171"/>
                  <a:gd name="T6" fmla="*/ 170 w 219"/>
                  <a:gd name="T7" fmla="*/ 171 h 171"/>
                  <a:gd name="T8" fmla="*/ 103 w 219"/>
                  <a:gd name="T9" fmla="*/ 171 h 171"/>
                  <a:gd name="T10" fmla="*/ 26 w 219"/>
                  <a:gd name="T11" fmla="*/ 146 h 171"/>
                  <a:gd name="T12" fmla="*/ 0 w 219"/>
                  <a:gd name="T13" fmla="*/ 112 h 171"/>
                  <a:gd name="T14" fmla="*/ 15 w 219"/>
                  <a:gd name="T15" fmla="*/ 89 h 171"/>
                  <a:gd name="T16" fmla="*/ 20 w 219"/>
                  <a:gd name="T17" fmla="*/ 0 h 171"/>
                  <a:gd name="T18" fmla="*/ 214 w 219"/>
                  <a:gd name="T19" fmla="*/ 1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grpSp>
        <p:grpSp>
          <p:nvGrpSpPr>
            <p:cNvPr id="655" name="Group 131">
              <a:extLst>
                <a:ext uri="{FF2B5EF4-FFF2-40B4-BE49-F238E27FC236}">
                  <a16:creationId xmlns:a16="http://schemas.microsoft.com/office/drawing/2014/main" id="{165FC6D6-F7E8-4A18-AD34-D905A8074A40}"/>
                </a:ext>
              </a:extLst>
            </p:cNvPr>
            <p:cNvGrpSpPr>
              <a:grpSpLocks/>
            </p:cNvGrpSpPr>
            <p:nvPr/>
          </p:nvGrpSpPr>
          <p:grpSpPr bwMode="auto">
            <a:xfrm>
              <a:off x="398" y="3301"/>
              <a:ext cx="58" cy="142"/>
              <a:chOff x="378" y="2191"/>
              <a:chExt cx="58" cy="142"/>
            </a:xfrm>
          </p:grpSpPr>
          <p:sp>
            <p:nvSpPr>
              <p:cNvPr id="689" name="Freeform 132">
                <a:extLst>
                  <a:ext uri="{FF2B5EF4-FFF2-40B4-BE49-F238E27FC236}">
                    <a16:creationId xmlns:a16="http://schemas.microsoft.com/office/drawing/2014/main" id="{15E2FB27-7886-4C06-B21D-3D2F52D4004F}"/>
                  </a:ext>
                </a:extLst>
              </p:cNvPr>
              <p:cNvSpPr>
                <a:spLocks/>
              </p:cNvSpPr>
              <p:nvPr/>
            </p:nvSpPr>
            <p:spPr bwMode="auto">
              <a:xfrm>
                <a:off x="378" y="2191"/>
                <a:ext cx="58" cy="142"/>
              </a:xfrm>
              <a:custGeom>
                <a:avLst/>
                <a:gdLst>
                  <a:gd name="T0" fmla="*/ 24 w 292"/>
                  <a:gd name="T1" fmla="*/ 15 h 710"/>
                  <a:gd name="T2" fmla="*/ 6 w 292"/>
                  <a:gd name="T3" fmla="*/ 256 h 710"/>
                  <a:gd name="T4" fmla="*/ 10 w 292"/>
                  <a:gd name="T5" fmla="*/ 454 h 710"/>
                  <a:gd name="T6" fmla="*/ 0 w 292"/>
                  <a:gd name="T7" fmla="*/ 678 h 710"/>
                  <a:gd name="T8" fmla="*/ 144 w 292"/>
                  <a:gd name="T9" fmla="*/ 710 h 710"/>
                  <a:gd name="T10" fmla="*/ 283 w 292"/>
                  <a:gd name="T11" fmla="*/ 710 h 710"/>
                  <a:gd name="T12" fmla="*/ 292 w 292"/>
                  <a:gd name="T13" fmla="*/ 0 h 710"/>
                  <a:gd name="T14" fmla="*/ 24 w 292"/>
                  <a:gd name="T15" fmla="*/ 15 h 7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headEnd/>
                <a:tailEnd/>
              </a:ln>
            </p:spPr>
            <p:txBody>
              <a:bodyPr/>
              <a:lstStyle/>
              <a:p>
                <a:endParaRPr lang="zh-CN" altLang="en-US" sz="900">
                  <a:solidFill>
                    <a:srgbClr val="0836BF"/>
                  </a:solidFill>
                </a:endParaRPr>
              </a:p>
            </p:txBody>
          </p:sp>
          <p:sp>
            <p:nvSpPr>
              <p:cNvPr id="690" name="Freeform 133">
                <a:extLst>
                  <a:ext uri="{FF2B5EF4-FFF2-40B4-BE49-F238E27FC236}">
                    <a16:creationId xmlns:a16="http://schemas.microsoft.com/office/drawing/2014/main" id="{F1D9F461-99E6-4537-9407-BF447426CD6D}"/>
                  </a:ext>
                </a:extLst>
              </p:cNvPr>
              <p:cNvSpPr>
                <a:spLocks/>
              </p:cNvSpPr>
              <p:nvPr/>
            </p:nvSpPr>
            <p:spPr bwMode="auto">
              <a:xfrm>
                <a:off x="383" y="2193"/>
                <a:ext cx="50" cy="136"/>
              </a:xfrm>
              <a:custGeom>
                <a:avLst/>
                <a:gdLst>
                  <a:gd name="T0" fmla="*/ 23 w 252"/>
                  <a:gd name="T1" fmla="*/ 21 h 681"/>
                  <a:gd name="T2" fmla="*/ 0 w 252"/>
                  <a:gd name="T3" fmla="*/ 223 h 681"/>
                  <a:gd name="T4" fmla="*/ 5 w 252"/>
                  <a:gd name="T5" fmla="*/ 385 h 681"/>
                  <a:gd name="T6" fmla="*/ 5 w 252"/>
                  <a:gd name="T7" fmla="*/ 633 h 681"/>
                  <a:gd name="T8" fmla="*/ 128 w 252"/>
                  <a:gd name="T9" fmla="*/ 681 h 681"/>
                  <a:gd name="T10" fmla="*/ 238 w 252"/>
                  <a:gd name="T11" fmla="*/ 681 h 681"/>
                  <a:gd name="T12" fmla="*/ 252 w 252"/>
                  <a:gd name="T13" fmla="*/ 0 h 681"/>
                  <a:gd name="T14" fmla="*/ 23 w 252"/>
                  <a:gd name="T15" fmla="*/ 21 h 6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grpSp>
        <p:grpSp>
          <p:nvGrpSpPr>
            <p:cNvPr id="656" name="Group 134">
              <a:extLst>
                <a:ext uri="{FF2B5EF4-FFF2-40B4-BE49-F238E27FC236}">
                  <a16:creationId xmlns:a16="http://schemas.microsoft.com/office/drawing/2014/main" id="{8E467615-2653-4465-980F-1F800805DFBD}"/>
                </a:ext>
              </a:extLst>
            </p:cNvPr>
            <p:cNvGrpSpPr>
              <a:grpSpLocks/>
            </p:cNvGrpSpPr>
            <p:nvPr/>
          </p:nvGrpSpPr>
          <p:grpSpPr bwMode="auto">
            <a:xfrm>
              <a:off x="428" y="3445"/>
              <a:ext cx="141" cy="71"/>
              <a:chOff x="408" y="2335"/>
              <a:chExt cx="141" cy="71"/>
            </a:xfrm>
          </p:grpSpPr>
          <p:sp>
            <p:nvSpPr>
              <p:cNvPr id="684" name="Freeform 135">
                <a:extLst>
                  <a:ext uri="{FF2B5EF4-FFF2-40B4-BE49-F238E27FC236}">
                    <a16:creationId xmlns:a16="http://schemas.microsoft.com/office/drawing/2014/main" id="{E3E6D18B-0F1D-4FB8-9C46-00377117BF33}"/>
                  </a:ext>
                </a:extLst>
              </p:cNvPr>
              <p:cNvSpPr>
                <a:spLocks/>
              </p:cNvSpPr>
              <p:nvPr/>
            </p:nvSpPr>
            <p:spPr bwMode="auto">
              <a:xfrm>
                <a:off x="408" y="2335"/>
                <a:ext cx="141" cy="71"/>
              </a:xfrm>
              <a:custGeom>
                <a:avLst/>
                <a:gdLst>
                  <a:gd name="T0" fmla="*/ 285 w 703"/>
                  <a:gd name="T1" fmla="*/ 13 h 356"/>
                  <a:gd name="T2" fmla="*/ 280 w 703"/>
                  <a:gd name="T3" fmla="*/ 104 h 356"/>
                  <a:gd name="T4" fmla="*/ 463 w 703"/>
                  <a:gd name="T5" fmla="*/ 191 h 356"/>
                  <a:gd name="T6" fmla="*/ 617 w 703"/>
                  <a:gd name="T7" fmla="*/ 227 h 356"/>
                  <a:gd name="T8" fmla="*/ 703 w 703"/>
                  <a:gd name="T9" fmla="*/ 264 h 356"/>
                  <a:gd name="T10" fmla="*/ 698 w 703"/>
                  <a:gd name="T11" fmla="*/ 314 h 356"/>
                  <a:gd name="T12" fmla="*/ 588 w 703"/>
                  <a:gd name="T13" fmla="*/ 345 h 356"/>
                  <a:gd name="T14" fmla="*/ 420 w 703"/>
                  <a:gd name="T15" fmla="*/ 356 h 356"/>
                  <a:gd name="T16" fmla="*/ 280 w 703"/>
                  <a:gd name="T17" fmla="*/ 332 h 356"/>
                  <a:gd name="T18" fmla="*/ 194 w 703"/>
                  <a:gd name="T19" fmla="*/ 307 h 356"/>
                  <a:gd name="T20" fmla="*/ 188 w 703"/>
                  <a:gd name="T21" fmla="*/ 335 h 356"/>
                  <a:gd name="T22" fmla="*/ 76 w 703"/>
                  <a:gd name="T23" fmla="*/ 332 h 356"/>
                  <a:gd name="T24" fmla="*/ 8 w 703"/>
                  <a:gd name="T25" fmla="*/ 320 h 356"/>
                  <a:gd name="T26" fmla="*/ 8 w 703"/>
                  <a:gd name="T27" fmla="*/ 271 h 356"/>
                  <a:gd name="T28" fmla="*/ 0 w 703"/>
                  <a:gd name="T29" fmla="*/ 243 h 356"/>
                  <a:gd name="T30" fmla="*/ 0 w 703"/>
                  <a:gd name="T31" fmla="*/ 174 h 356"/>
                  <a:gd name="T32" fmla="*/ 22 w 703"/>
                  <a:gd name="T33" fmla="*/ 136 h 356"/>
                  <a:gd name="T34" fmla="*/ 56 w 703"/>
                  <a:gd name="T35" fmla="*/ 94 h 356"/>
                  <a:gd name="T36" fmla="*/ 64 w 703"/>
                  <a:gd name="T37" fmla="*/ 0 h 356"/>
                  <a:gd name="T38" fmla="*/ 285 w 703"/>
                  <a:gd name="T39" fmla="*/ 1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headEnd/>
                <a:tailEnd/>
              </a:ln>
            </p:spPr>
            <p:txBody>
              <a:bodyPr/>
              <a:lstStyle/>
              <a:p>
                <a:endParaRPr lang="zh-CN" altLang="en-US" sz="900">
                  <a:solidFill>
                    <a:srgbClr val="0836BF"/>
                  </a:solidFill>
                </a:endParaRPr>
              </a:p>
            </p:txBody>
          </p:sp>
          <p:sp>
            <p:nvSpPr>
              <p:cNvPr id="685" name="Freeform 136">
                <a:extLst>
                  <a:ext uri="{FF2B5EF4-FFF2-40B4-BE49-F238E27FC236}">
                    <a16:creationId xmlns:a16="http://schemas.microsoft.com/office/drawing/2014/main" id="{B237787D-D11B-4E43-8FCD-24EAF1364B04}"/>
                  </a:ext>
                </a:extLst>
              </p:cNvPr>
              <p:cNvSpPr>
                <a:spLocks/>
              </p:cNvSpPr>
              <p:nvPr/>
            </p:nvSpPr>
            <p:spPr bwMode="auto">
              <a:xfrm>
                <a:off x="455" y="2361"/>
                <a:ext cx="42" cy="22"/>
              </a:xfrm>
              <a:custGeom>
                <a:avLst/>
                <a:gdLst>
                  <a:gd name="T0" fmla="*/ 53 w 210"/>
                  <a:gd name="T1" fmla="*/ 0 h 111"/>
                  <a:gd name="T2" fmla="*/ 0 w 210"/>
                  <a:gd name="T3" fmla="*/ 60 h 111"/>
                  <a:gd name="T4" fmla="*/ 187 w 210"/>
                  <a:gd name="T5" fmla="*/ 111 h 111"/>
                  <a:gd name="T6" fmla="*/ 210 w 210"/>
                  <a:gd name="T7" fmla="*/ 71 h 111"/>
                  <a:gd name="T8" fmla="*/ 53 w 210"/>
                  <a:gd name="T9" fmla="*/ 0 h 111"/>
                </a:gdLst>
                <a:ahLst/>
                <a:cxnLst>
                  <a:cxn ang="0">
                    <a:pos x="T0" y="T1"/>
                  </a:cxn>
                  <a:cxn ang="0">
                    <a:pos x="T2" y="T3"/>
                  </a:cxn>
                  <a:cxn ang="0">
                    <a:pos x="T4" y="T5"/>
                  </a:cxn>
                  <a:cxn ang="0">
                    <a:pos x="T6" y="T7"/>
                  </a:cxn>
                  <a:cxn ang="0">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86" name="Freeform 137">
                <a:extLst>
                  <a:ext uri="{FF2B5EF4-FFF2-40B4-BE49-F238E27FC236}">
                    <a16:creationId xmlns:a16="http://schemas.microsoft.com/office/drawing/2014/main" id="{D6F4CCF4-7450-4844-850B-1B8910D1628A}"/>
                  </a:ext>
                </a:extLst>
              </p:cNvPr>
              <p:cNvSpPr>
                <a:spLocks/>
              </p:cNvSpPr>
              <p:nvPr/>
            </p:nvSpPr>
            <p:spPr bwMode="auto">
              <a:xfrm>
                <a:off x="497" y="2377"/>
                <a:ext cx="47" cy="13"/>
              </a:xfrm>
              <a:custGeom>
                <a:avLst/>
                <a:gdLst>
                  <a:gd name="T0" fmla="*/ 27 w 237"/>
                  <a:gd name="T1" fmla="*/ 0 h 66"/>
                  <a:gd name="T2" fmla="*/ 0 w 237"/>
                  <a:gd name="T3" fmla="*/ 31 h 66"/>
                  <a:gd name="T4" fmla="*/ 116 w 237"/>
                  <a:gd name="T5" fmla="*/ 59 h 66"/>
                  <a:gd name="T6" fmla="*/ 171 w 237"/>
                  <a:gd name="T7" fmla="*/ 66 h 66"/>
                  <a:gd name="T8" fmla="*/ 237 w 237"/>
                  <a:gd name="T9" fmla="*/ 61 h 66"/>
                  <a:gd name="T10" fmla="*/ 168 w 237"/>
                  <a:gd name="T11" fmla="*/ 28 h 66"/>
                  <a:gd name="T12" fmla="*/ 27 w 237"/>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87" name="Freeform 138">
                <a:extLst>
                  <a:ext uri="{FF2B5EF4-FFF2-40B4-BE49-F238E27FC236}">
                    <a16:creationId xmlns:a16="http://schemas.microsoft.com/office/drawing/2014/main" id="{65E0F2BA-B2AB-4212-B3D3-518EB8390AC7}"/>
                  </a:ext>
                </a:extLst>
              </p:cNvPr>
              <p:cNvSpPr>
                <a:spLocks/>
              </p:cNvSpPr>
              <p:nvPr/>
            </p:nvSpPr>
            <p:spPr bwMode="auto">
              <a:xfrm>
                <a:off x="410" y="2361"/>
                <a:ext cx="135" cy="42"/>
              </a:xfrm>
              <a:custGeom>
                <a:avLst/>
                <a:gdLst>
                  <a:gd name="T0" fmla="*/ 678 w 678"/>
                  <a:gd name="T1" fmla="*/ 178 h 211"/>
                  <a:gd name="T2" fmla="*/ 678 w 678"/>
                  <a:gd name="T3" fmla="*/ 147 h 211"/>
                  <a:gd name="T4" fmla="*/ 590 w 678"/>
                  <a:gd name="T5" fmla="*/ 156 h 211"/>
                  <a:gd name="T6" fmla="*/ 446 w 678"/>
                  <a:gd name="T7" fmla="*/ 136 h 211"/>
                  <a:gd name="T8" fmla="*/ 365 w 678"/>
                  <a:gd name="T9" fmla="*/ 117 h 211"/>
                  <a:gd name="T10" fmla="*/ 209 w 678"/>
                  <a:gd name="T11" fmla="*/ 66 h 211"/>
                  <a:gd name="T12" fmla="*/ 140 w 678"/>
                  <a:gd name="T13" fmla="*/ 60 h 211"/>
                  <a:gd name="T14" fmla="*/ 74 w 678"/>
                  <a:gd name="T15" fmla="*/ 35 h 211"/>
                  <a:gd name="T16" fmla="*/ 39 w 678"/>
                  <a:gd name="T17" fmla="*/ 0 h 211"/>
                  <a:gd name="T18" fmla="*/ 0 w 678"/>
                  <a:gd name="T19" fmla="*/ 44 h 211"/>
                  <a:gd name="T20" fmla="*/ 0 w 678"/>
                  <a:gd name="T21" fmla="*/ 133 h 211"/>
                  <a:gd name="T22" fmla="*/ 50 w 678"/>
                  <a:gd name="T23" fmla="*/ 147 h 211"/>
                  <a:gd name="T24" fmla="*/ 171 w 678"/>
                  <a:gd name="T25" fmla="*/ 162 h 211"/>
                  <a:gd name="T26" fmla="*/ 220 w 678"/>
                  <a:gd name="T27" fmla="*/ 170 h 211"/>
                  <a:gd name="T28" fmla="*/ 300 w 678"/>
                  <a:gd name="T29" fmla="*/ 197 h 211"/>
                  <a:gd name="T30" fmla="*/ 392 w 678"/>
                  <a:gd name="T31" fmla="*/ 211 h 211"/>
                  <a:gd name="T32" fmla="*/ 458 w 678"/>
                  <a:gd name="T33" fmla="*/ 211 h 211"/>
                  <a:gd name="T34" fmla="*/ 560 w 678"/>
                  <a:gd name="T35" fmla="*/ 211 h 211"/>
                  <a:gd name="T36" fmla="*/ 678 w 678"/>
                  <a:gd name="T37" fmla="*/ 17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88" name="Freeform 139">
                <a:extLst>
                  <a:ext uri="{FF2B5EF4-FFF2-40B4-BE49-F238E27FC236}">
                    <a16:creationId xmlns:a16="http://schemas.microsoft.com/office/drawing/2014/main" id="{CDC50636-FB7B-49BF-A06E-01C192033593}"/>
                  </a:ext>
                </a:extLst>
              </p:cNvPr>
              <p:cNvSpPr>
                <a:spLocks/>
              </p:cNvSpPr>
              <p:nvPr/>
            </p:nvSpPr>
            <p:spPr bwMode="auto">
              <a:xfrm>
                <a:off x="419" y="2337"/>
                <a:ext cx="45" cy="34"/>
              </a:xfrm>
              <a:custGeom>
                <a:avLst/>
                <a:gdLst>
                  <a:gd name="T0" fmla="*/ 216 w 224"/>
                  <a:gd name="T1" fmla="*/ 12 h 170"/>
                  <a:gd name="T2" fmla="*/ 210 w 224"/>
                  <a:gd name="T3" fmla="*/ 95 h 170"/>
                  <a:gd name="T4" fmla="*/ 224 w 224"/>
                  <a:gd name="T5" fmla="*/ 114 h 170"/>
                  <a:gd name="T6" fmla="*/ 173 w 224"/>
                  <a:gd name="T7" fmla="*/ 170 h 170"/>
                  <a:gd name="T8" fmla="*/ 105 w 224"/>
                  <a:gd name="T9" fmla="*/ 170 h 170"/>
                  <a:gd name="T10" fmla="*/ 28 w 224"/>
                  <a:gd name="T11" fmla="*/ 145 h 170"/>
                  <a:gd name="T12" fmla="*/ 0 w 224"/>
                  <a:gd name="T13" fmla="*/ 112 h 170"/>
                  <a:gd name="T14" fmla="*/ 16 w 224"/>
                  <a:gd name="T15" fmla="*/ 89 h 170"/>
                  <a:gd name="T16" fmla="*/ 20 w 224"/>
                  <a:gd name="T17" fmla="*/ 0 h 170"/>
                  <a:gd name="T18" fmla="*/ 216 w 224"/>
                  <a:gd name="T19" fmla="*/ 1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grpSp>
        <p:sp>
          <p:nvSpPr>
            <p:cNvPr id="657" name="Oval 140">
              <a:extLst>
                <a:ext uri="{FF2B5EF4-FFF2-40B4-BE49-F238E27FC236}">
                  <a16:creationId xmlns:a16="http://schemas.microsoft.com/office/drawing/2014/main" id="{844E80BF-10EE-43DA-B373-73CBA2597C73}"/>
                </a:ext>
              </a:extLst>
            </p:cNvPr>
            <p:cNvSpPr>
              <a:spLocks noChangeArrowheads="1"/>
            </p:cNvSpPr>
            <p:nvPr/>
          </p:nvSpPr>
          <p:spPr bwMode="auto">
            <a:xfrm>
              <a:off x="218" y="3446"/>
              <a:ext cx="167" cy="65"/>
            </a:xfrm>
            <a:prstGeom prst="ellipse">
              <a:avLst/>
            </a:prstGeom>
            <a:solidFill>
              <a:srgbClr val="606060"/>
            </a:solidFill>
            <a:ln w="3175">
              <a:solidFill>
                <a:srgbClr val="000000"/>
              </a:solidFill>
              <a:round/>
              <a:headEnd/>
              <a:tailEnd/>
            </a:ln>
          </p:spPr>
          <p:txBody>
            <a:bodyPr/>
            <a:lstStyle/>
            <a:p>
              <a:endParaRPr lang="zh-CN" altLang="zh-CN" sz="900">
                <a:solidFill>
                  <a:srgbClr val="0836BF"/>
                </a:solidFill>
              </a:endParaRPr>
            </a:p>
          </p:txBody>
        </p:sp>
        <p:sp>
          <p:nvSpPr>
            <p:cNvPr id="658" name="Rectangle 141">
              <a:extLst>
                <a:ext uri="{FF2B5EF4-FFF2-40B4-BE49-F238E27FC236}">
                  <a16:creationId xmlns:a16="http://schemas.microsoft.com/office/drawing/2014/main" id="{4DCB58B6-2845-49AC-BD28-C7ADCEFDAFA2}"/>
                </a:ext>
              </a:extLst>
            </p:cNvPr>
            <p:cNvSpPr>
              <a:spLocks noChangeArrowheads="1"/>
            </p:cNvSpPr>
            <p:nvPr/>
          </p:nvSpPr>
          <p:spPr bwMode="auto">
            <a:xfrm>
              <a:off x="279" y="3317"/>
              <a:ext cx="44" cy="148"/>
            </a:xfrm>
            <a:prstGeom prst="rect">
              <a:avLst/>
            </a:prstGeom>
            <a:solidFill>
              <a:srgbClr val="606060"/>
            </a:solidFill>
            <a:ln w="3175">
              <a:solidFill>
                <a:srgbClr val="000000"/>
              </a:solidFill>
              <a:miter lim="800000"/>
              <a:headEnd/>
              <a:tailEnd/>
            </a:ln>
          </p:spPr>
          <p:txBody>
            <a:bodyPr/>
            <a:lstStyle/>
            <a:p>
              <a:endParaRPr lang="zh-CN" altLang="zh-CN" sz="900">
                <a:solidFill>
                  <a:srgbClr val="0836BF"/>
                </a:solidFill>
              </a:endParaRPr>
            </a:p>
          </p:txBody>
        </p:sp>
        <p:grpSp>
          <p:nvGrpSpPr>
            <p:cNvPr id="659" name="Group 142">
              <a:extLst>
                <a:ext uri="{FF2B5EF4-FFF2-40B4-BE49-F238E27FC236}">
                  <a16:creationId xmlns:a16="http://schemas.microsoft.com/office/drawing/2014/main" id="{B61EF3A9-FC41-4A5B-BA3A-517C207A48FD}"/>
                </a:ext>
              </a:extLst>
            </p:cNvPr>
            <p:cNvGrpSpPr>
              <a:grpSpLocks/>
            </p:cNvGrpSpPr>
            <p:nvPr/>
          </p:nvGrpSpPr>
          <p:grpSpPr bwMode="auto">
            <a:xfrm>
              <a:off x="202" y="3261"/>
              <a:ext cx="221" cy="77"/>
              <a:chOff x="182" y="2151"/>
              <a:chExt cx="221" cy="77"/>
            </a:xfrm>
          </p:grpSpPr>
          <p:sp>
            <p:nvSpPr>
              <p:cNvPr id="682" name="Freeform 143">
                <a:extLst>
                  <a:ext uri="{FF2B5EF4-FFF2-40B4-BE49-F238E27FC236}">
                    <a16:creationId xmlns:a16="http://schemas.microsoft.com/office/drawing/2014/main" id="{E43E6A06-C658-4C0A-BB34-4BBA5DA13A62}"/>
                  </a:ext>
                </a:extLst>
              </p:cNvPr>
              <p:cNvSpPr>
                <a:spLocks/>
              </p:cNvSpPr>
              <p:nvPr/>
            </p:nvSpPr>
            <p:spPr bwMode="auto">
              <a:xfrm>
                <a:off x="182" y="2151"/>
                <a:ext cx="221" cy="77"/>
              </a:xfrm>
              <a:custGeom>
                <a:avLst/>
                <a:gdLst>
                  <a:gd name="T0" fmla="*/ 1106 w 1106"/>
                  <a:gd name="T1" fmla="*/ 202 h 386"/>
                  <a:gd name="T2" fmla="*/ 1099 w 1106"/>
                  <a:gd name="T3" fmla="*/ 321 h 386"/>
                  <a:gd name="T4" fmla="*/ 735 w 1106"/>
                  <a:gd name="T5" fmla="*/ 386 h 386"/>
                  <a:gd name="T6" fmla="*/ 334 w 1106"/>
                  <a:gd name="T7" fmla="*/ 386 h 386"/>
                  <a:gd name="T8" fmla="*/ 19 w 1106"/>
                  <a:gd name="T9" fmla="*/ 288 h 386"/>
                  <a:gd name="T10" fmla="*/ 0 w 1106"/>
                  <a:gd name="T11" fmla="*/ 10 h 386"/>
                  <a:gd name="T12" fmla="*/ 625 w 1106"/>
                  <a:gd name="T13" fmla="*/ 0 h 386"/>
                  <a:gd name="T14" fmla="*/ 1106 w 1106"/>
                  <a:gd name="T15" fmla="*/ 202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headEnd/>
                <a:tailEnd/>
              </a:ln>
            </p:spPr>
            <p:txBody>
              <a:bodyPr/>
              <a:lstStyle/>
              <a:p>
                <a:endParaRPr lang="zh-CN" altLang="en-US" sz="900">
                  <a:solidFill>
                    <a:srgbClr val="0836BF"/>
                  </a:solidFill>
                </a:endParaRPr>
              </a:p>
            </p:txBody>
          </p:sp>
          <p:sp>
            <p:nvSpPr>
              <p:cNvPr id="683" name="Freeform 144">
                <a:extLst>
                  <a:ext uri="{FF2B5EF4-FFF2-40B4-BE49-F238E27FC236}">
                    <a16:creationId xmlns:a16="http://schemas.microsoft.com/office/drawing/2014/main" id="{5F1C9293-EF21-4A52-83B1-14754FD7FED7}"/>
                  </a:ext>
                </a:extLst>
              </p:cNvPr>
              <p:cNvSpPr>
                <a:spLocks/>
              </p:cNvSpPr>
              <p:nvPr/>
            </p:nvSpPr>
            <p:spPr bwMode="auto">
              <a:xfrm>
                <a:off x="187" y="2180"/>
                <a:ext cx="211" cy="45"/>
              </a:xfrm>
              <a:custGeom>
                <a:avLst/>
                <a:gdLst>
                  <a:gd name="T0" fmla="*/ 1055 w 1055"/>
                  <a:gd name="T1" fmla="*/ 75 h 221"/>
                  <a:gd name="T2" fmla="*/ 1049 w 1055"/>
                  <a:gd name="T3" fmla="*/ 162 h 221"/>
                  <a:gd name="T4" fmla="*/ 721 w 1055"/>
                  <a:gd name="T5" fmla="*/ 221 h 221"/>
                  <a:gd name="T6" fmla="*/ 296 w 1055"/>
                  <a:gd name="T7" fmla="*/ 221 h 221"/>
                  <a:gd name="T8" fmla="*/ 0 w 1055"/>
                  <a:gd name="T9" fmla="*/ 119 h 221"/>
                  <a:gd name="T10" fmla="*/ 0 w 1055"/>
                  <a:gd name="T11" fmla="*/ 0 h 221"/>
                  <a:gd name="T12" fmla="*/ 283 w 1055"/>
                  <a:gd name="T13" fmla="*/ 119 h 221"/>
                  <a:gd name="T14" fmla="*/ 716 w 1055"/>
                  <a:gd name="T15" fmla="*/ 124 h 221"/>
                  <a:gd name="T16" fmla="*/ 1055 w 1055"/>
                  <a:gd name="T17" fmla="*/ 7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grpSp>
        <p:sp>
          <p:nvSpPr>
            <p:cNvPr id="660" name="Freeform 145">
              <a:extLst>
                <a:ext uri="{FF2B5EF4-FFF2-40B4-BE49-F238E27FC236}">
                  <a16:creationId xmlns:a16="http://schemas.microsoft.com/office/drawing/2014/main" id="{0658DEAC-69F1-43C0-A116-36A7BC46AE9B}"/>
                </a:ext>
              </a:extLst>
            </p:cNvPr>
            <p:cNvSpPr>
              <a:spLocks/>
            </p:cNvSpPr>
            <p:nvPr/>
          </p:nvSpPr>
          <p:spPr bwMode="auto">
            <a:xfrm>
              <a:off x="195" y="3180"/>
              <a:ext cx="302" cy="280"/>
            </a:xfrm>
            <a:custGeom>
              <a:avLst/>
              <a:gdLst>
                <a:gd name="T0" fmla="*/ 1501 w 1507"/>
                <a:gd name="T1" fmla="*/ 789 h 1401"/>
                <a:gd name="T2" fmla="*/ 1493 w 1507"/>
                <a:gd name="T3" fmla="*/ 649 h 1401"/>
                <a:gd name="T4" fmla="*/ 1495 w 1507"/>
                <a:gd name="T5" fmla="*/ 499 h 1401"/>
                <a:gd name="T6" fmla="*/ 1489 w 1507"/>
                <a:gd name="T7" fmla="*/ 385 h 1401"/>
                <a:gd name="T8" fmla="*/ 1424 w 1507"/>
                <a:gd name="T9" fmla="*/ 317 h 1401"/>
                <a:gd name="T10" fmla="*/ 1345 w 1507"/>
                <a:gd name="T11" fmla="*/ 278 h 1401"/>
                <a:gd name="T12" fmla="*/ 1166 w 1507"/>
                <a:gd name="T13" fmla="*/ 213 h 1401"/>
                <a:gd name="T14" fmla="*/ 903 w 1507"/>
                <a:gd name="T15" fmla="*/ 149 h 1401"/>
                <a:gd name="T16" fmla="*/ 852 w 1507"/>
                <a:gd name="T17" fmla="*/ 144 h 1401"/>
                <a:gd name="T18" fmla="*/ 817 w 1507"/>
                <a:gd name="T19" fmla="*/ 149 h 1401"/>
                <a:gd name="T20" fmla="*/ 809 w 1507"/>
                <a:gd name="T21" fmla="*/ 135 h 1401"/>
                <a:gd name="T22" fmla="*/ 794 w 1507"/>
                <a:gd name="T23" fmla="*/ 122 h 1401"/>
                <a:gd name="T24" fmla="*/ 777 w 1507"/>
                <a:gd name="T25" fmla="*/ 125 h 1401"/>
                <a:gd name="T26" fmla="*/ 754 w 1507"/>
                <a:gd name="T27" fmla="*/ 126 h 1401"/>
                <a:gd name="T28" fmla="*/ 745 w 1507"/>
                <a:gd name="T29" fmla="*/ 100 h 1401"/>
                <a:gd name="T30" fmla="*/ 726 w 1507"/>
                <a:gd name="T31" fmla="*/ 85 h 1401"/>
                <a:gd name="T32" fmla="*/ 704 w 1507"/>
                <a:gd name="T33" fmla="*/ 82 h 1401"/>
                <a:gd name="T34" fmla="*/ 678 w 1507"/>
                <a:gd name="T35" fmla="*/ 82 h 1401"/>
                <a:gd name="T36" fmla="*/ 681 w 1507"/>
                <a:gd name="T37" fmla="*/ 59 h 1401"/>
                <a:gd name="T38" fmla="*/ 651 w 1507"/>
                <a:gd name="T39" fmla="*/ 0 h 1401"/>
                <a:gd name="T40" fmla="*/ 37 w 1507"/>
                <a:gd name="T41" fmla="*/ 16 h 1401"/>
                <a:gd name="T42" fmla="*/ 39 w 1507"/>
                <a:gd name="T43" fmla="*/ 79 h 1401"/>
                <a:gd name="T44" fmla="*/ 28 w 1507"/>
                <a:gd name="T45" fmla="*/ 135 h 1401"/>
                <a:gd name="T46" fmla="*/ 18 w 1507"/>
                <a:gd name="T47" fmla="*/ 175 h 1401"/>
                <a:gd name="T48" fmla="*/ 8 w 1507"/>
                <a:gd name="T49" fmla="*/ 225 h 1401"/>
                <a:gd name="T50" fmla="*/ 0 w 1507"/>
                <a:gd name="T51" fmla="*/ 306 h 1401"/>
                <a:gd name="T52" fmla="*/ 9 w 1507"/>
                <a:gd name="T53" fmla="*/ 354 h 1401"/>
                <a:gd name="T54" fmla="*/ 28 w 1507"/>
                <a:gd name="T55" fmla="*/ 399 h 1401"/>
                <a:gd name="T56" fmla="*/ 49 w 1507"/>
                <a:gd name="T57" fmla="*/ 438 h 1401"/>
                <a:gd name="T58" fmla="*/ 78 w 1507"/>
                <a:gd name="T59" fmla="*/ 451 h 1401"/>
                <a:gd name="T60" fmla="*/ 122 w 1507"/>
                <a:gd name="T61" fmla="*/ 464 h 1401"/>
                <a:gd name="T62" fmla="*/ 180 w 1507"/>
                <a:gd name="T63" fmla="*/ 483 h 1401"/>
                <a:gd name="T64" fmla="*/ 208 w 1507"/>
                <a:gd name="T65" fmla="*/ 514 h 1401"/>
                <a:gd name="T66" fmla="*/ 240 w 1507"/>
                <a:gd name="T67" fmla="*/ 541 h 1401"/>
                <a:gd name="T68" fmla="*/ 289 w 1507"/>
                <a:gd name="T69" fmla="*/ 564 h 1401"/>
                <a:gd name="T70" fmla="*/ 348 w 1507"/>
                <a:gd name="T71" fmla="*/ 582 h 1401"/>
                <a:gd name="T72" fmla="*/ 441 w 1507"/>
                <a:gd name="T73" fmla="*/ 594 h 1401"/>
                <a:gd name="T74" fmla="*/ 520 w 1507"/>
                <a:gd name="T75" fmla="*/ 594 h 1401"/>
                <a:gd name="T76" fmla="*/ 581 w 1507"/>
                <a:gd name="T77" fmla="*/ 587 h 1401"/>
                <a:gd name="T78" fmla="*/ 637 w 1507"/>
                <a:gd name="T79" fmla="*/ 582 h 1401"/>
                <a:gd name="T80" fmla="*/ 678 w 1507"/>
                <a:gd name="T81" fmla="*/ 604 h 1401"/>
                <a:gd name="T82" fmla="*/ 758 w 1507"/>
                <a:gd name="T83" fmla="*/ 600 h 1401"/>
                <a:gd name="T84" fmla="*/ 1078 w 1507"/>
                <a:gd name="T85" fmla="*/ 645 h 1401"/>
                <a:gd name="T86" fmla="*/ 1165 w 1507"/>
                <a:gd name="T87" fmla="*/ 655 h 1401"/>
                <a:gd name="T88" fmla="*/ 1133 w 1507"/>
                <a:gd name="T89" fmla="*/ 845 h 1401"/>
                <a:gd name="T90" fmla="*/ 1130 w 1507"/>
                <a:gd name="T91" fmla="*/ 942 h 1401"/>
                <a:gd name="T92" fmla="*/ 1149 w 1507"/>
                <a:gd name="T93" fmla="*/ 1066 h 1401"/>
                <a:gd name="T94" fmla="*/ 1169 w 1507"/>
                <a:gd name="T95" fmla="*/ 1212 h 1401"/>
                <a:gd name="T96" fmla="*/ 1169 w 1507"/>
                <a:gd name="T97" fmla="*/ 1363 h 1401"/>
                <a:gd name="T98" fmla="*/ 1244 w 1507"/>
                <a:gd name="T99" fmla="*/ 1385 h 1401"/>
                <a:gd name="T100" fmla="*/ 1339 w 1507"/>
                <a:gd name="T101" fmla="*/ 1395 h 1401"/>
                <a:gd name="T102" fmla="*/ 1420 w 1507"/>
                <a:gd name="T103" fmla="*/ 1401 h 1401"/>
                <a:gd name="T104" fmla="*/ 1507 w 1507"/>
                <a:gd name="T105" fmla="*/ 1391 h 1401"/>
                <a:gd name="T106" fmla="*/ 1501 w 1507"/>
                <a:gd name="T107" fmla="*/ 1252 h 1401"/>
                <a:gd name="T108" fmla="*/ 1501 w 1507"/>
                <a:gd name="T109" fmla="*/ 1024 h 1401"/>
                <a:gd name="T110" fmla="*/ 1501 w 1507"/>
                <a:gd name="T111" fmla="*/ 824 h 1401"/>
                <a:gd name="T112" fmla="*/ 1501 w 1507"/>
                <a:gd name="T113" fmla="*/ 789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headEnd/>
              <a:tailEnd/>
            </a:ln>
          </p:spPr>
          <p:txBody>
            <a:bodyPr/>
            <a:lstStyle/>
            <a:p>
              <a:endParaRPr lang="zh-CN" altLang="en-US" sz="900">
                <a:solidFill>
                  <a:srgbClr val="0836BF"/>
                </a:solidFill>
              </a:endParaRPr>
            </a:p>
          </p:txBody>
        </p:sp>
        <p:sp>
          <p:nvSpPr>
            <p:cNvPr id="661" name="Freeform 146">
              <a:extLst>
                <a:ext uri="{FF2B5EF4-FFF2-40B4-BE49-F238E27FC236}">
                  <a16:creationId xmlns:a16="http://schemas.microsoft.com/office/drawing/2014/main" id="{274AB854-7231-45FB-9FE5-C8193CC51C02}"/>
                </a:ext>
              </a:extLst>
            </p:cNvPr>
            <p:cNvSpPr>
              <a:spLocks/>
            </p:cNvSpPr>
            <p:nvPr/>
          </p:nvSpPr>
          <p:spPr bwMode="auto">
            <a:xfrm>
              <a:off x="199" y="3191"/>
              <a:ext cx="295" cy="265"/>
            </a:xfrm>
            <a:custGeom>
              <a:avLst/>
              <a:gdLst>
                <a:gd name="T0" fmla="*/ 46 w 1473"/>
                <a:gd name="T1" fmla="*/ 66 h 1324"/>
                <a:gd name="T2" fmla="*/ 10 w 1473"/>
                <a:gd name="T3" fmla="*/ 144 h 1324"/>
                <a:gd name="T4" fmla="*/ 39 w 1473"/>
                <a:gd name="T5" fmla="*/ 367 h 1324"/>
                <a:gd name="T6" fmla="*/ 120 w 1473"/>
                <a:gd name="T7" fmla="*/ 367 h 1324"/>
                <a:gd name="T8" fmla="*/ 211 w 1473"/>
                <a:gd name="T9" fmla="*/ 449 h 1324"/>
                <a:gd name="T10" fmla="*/ 421 w 1473"/>
                <a:gd name="T11" fmla="*/ 504 h 1324"/>
                <a:gd name="T12" fmla="*/ 620 w 1473"/>
                <a:gd name="T13" fmla="*/ 504 h 1324"/>
                <a:gd name="T14" fmla="*/ 546 w 1473"/>
                <a:gd name="T15" fmla="*/ 423 h 1324"/>
                <a:gd name="T16" fmla="*/ 641 w 1473"/>
                <a:gd name="T17" fmla="*/ 501 h 1324"/>
                <a:gd name="T18" fmla="*/ 737 w 1473"/>
                <a:gd name="T19" fmla="*/ 520 h 1324"/>
                <a:gd name="T20" fmla="*/ 672 w 1473"/>
                <a:gd name="T21" fmla="*/ 469 h 1324"/>
                <a:gd name="T22" fmla="*/ 776 w 1473"/>
                <a:gd name="T23" fmla="*/ 527 h 1324"/>
                <a:gd name="T24" fmla="*/ 1114 w 1473"/>
                <a:gd name="T25" fmla="*/ 572 h 1324"/>
                <a:gd name="T26" fmla="*/ 1122 w 1473"/>
                <a:gd name="T27" fmla="*/ 833 h 1324"/>
                <a:gd name="T28" fmla="*/ 1159 w 1473"/>
                <a:gd name="T29" fmla="*/ 1288 h 1324"/>
                <a:gd name="T30" fmla="*/ 1360 w 1473"/>
                <a:gd name="T31" fmla="*/ 1324 h 1324"/>
                <a:gd name="T32" fmla="*/ 1468 w 1473"/>
                <a:gd name="T33" fmla="*/ 998 h 1324"/>
                <a:gd name="T34" fmla="*/ 1451 w 1473"/>
                <a:gd name="T35" fmla="*/ 579 h 1324"/>
                <a:gd name="T36" fmla="*/ 1455 w 1473"/>
                <a:gd name="T37" fmla="*/ 381 h 1324"/>
                <a:gd name="T38" fmla="*/ 1355 w 1473"/>
                <a:gd name="T39" fmla="*/ 261 h 1324"/>
                <a:gd name="T40" fmla="*/ 1057 w 1473"/>
                <a:gd name="T41" fmla="*/ 150 h 1324"/>
                <a:gd name="T42" fmla="*/ 809 w 1473"/>
                <a:gd name="T43" fmla="*/ 98 h 1324"/>
                <a:gd name="T44" fmla="*/ 662 w 1473"/>
                <a:gd name="T45" fmla="*/ 205 h 1324"/>
                <a:gd name="T46" fmla="*/ 767 w 1473"/>
                <a:gd name="T47" fmla="*/ 131 h 1324"/>
                <a:gd name="T48" fmla="*/ 776 w 1473"/>
                <a:gd name="T49" fmla="*/ 79 h 1324"/>
                <a:gd name="T50" fmla="*/ 725 w 1473"/>
                <a:gd name="T51" fmla="*/ 98 h 1324"/>
                <a:gd name="T52" fmla="*/ 656 w 1473"/>
                <a:gd name="T53" fmla="*/ 137 h 1324"/>
                <a:gd name="T54" fmla="*/ 722 w 1473"/>
                <a:gd name="T55" fmla="*/ 68 h 1324"/>
                <a:gd name="T56" fmla="*/ 669 w 1473"/>
                <a:gd name="T57" fmla="*/ 36 h 1324"/>
                <a:gd name="T58" fmla="*/ 569 w 1473"/>
                <a:gd name="T59" fmla="*/ 112 h 1324"/>
                <a:gd name="T60" fmla="*/ 646 w 1473"/>
                <a:gd name="T61" fmla="*/ 20 h 1324"/>
                <a:gd name="T62" fmla="*/ 597 w 1473"/>
                <a:gd name="T63" fmla="*/ 7 h 1324"/>
                <a:gd name="T64" fmla="*/ 523 w 1473"/>
                <a:gd name="T65" fmla="*/ 63 h 1324"/>
                <a:gd name="T66" fmla="*/ 386 w 1473"/>
                <a:gd name="T67" fmla="*/ 40 h 1324"/>
                <a:gd name="T68" fmla="*/ 345 w 1473"/>
                <a:gd name="T69" fmla="*/ 72 h 1324"/>
                <a:gd name="T70" fmla="*/ 211 w 1473"/>
                <a:gd name="T71" fmla="*/ 95 h 1324"/>
                <a:gd name="T72" fmla="*/ 185 w 1473"/>
                <a:gd name="T73" fmla="*/ 45 h 1324"/>
                <a:gd name="T74" fmla="*/ 130 w 1473"/>
                <a:gd name="T75" fmla="*/ 91 h 1324"/>
                <a:gd name="T76" fmla="*/ 72 w 1473"/>
                <a:gd name="T77" fmla="*/ 40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62" name="Freeform 147">
              <a:extLst>
                <a:ext uri="{FF2B5EF4-FFF2-40B4-BE49-F238E27FC236}">
                  <a16:creationId xmlns:a16="http://schemas.microsoft.com/office/drawing/2014/main" id="{032D5E33-D2B8-4116-AFCC-4FD9C8B20D64}"/>
                </a:ext>
              </a:extLst>
            </p:cNvPr>
            <p:cNvSpPr>
              <a:spLocks/>
            </p:cNvSpPr>
            <p:nvPr/>
          </p:nvSpPr>
          <p:spPr bwMode="auto">
            <a:xfrm>
              <a:off x="240" y="3235"/>
              <a:ext cx="40" cy="7"/>
            </a:xfrm>
            <a:custGeom>
              <a:avLst/>
              <a:gdLst>
                <a:gd name="T0" fmla="*/ 0 w 199"/>
                <a:gd name="T1" fmla="*/ 0 h 33"/>
                <a:gd name="T2" fmla="*/ 93 w 199"/>
                <a:gd name="T3" fmla="*/ 33 h 33"/>
                <a:gd name="T4" fmla="*/ 199 w 199"/>
                <a:gd name="T5" fmla="*/ 25 h 33"/>
                <a:gd name="T6" fmla="*/ 0 w 199"/>
                <a:gd name="T7" fmla="*/ 0 h 33"/>
              </a:gdLst>
              <a:ahLst/>
              <a:cxnLst>
                <a:cxn ang="0">
                  <a:pos x="T0" y="T1"/>
                </a:cxn>
                <a:cxn ang="0">
                  <a:pos x="T2" y="T3"/>
                </a:cxn>
                <a:cxn ang="0">
                  <a:pos x="T4" y="T5"/>
                </a:cxn>
                <a:cxn ang="0">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63" name="Freeform 148">
              <a:extLst>
                <a:ext uri="{FF2B5EF4-FFF2-40B4-BE49-F238E27FC236}">
                  <a16:creationId xmlns:a16="http://schemas.microsoft.com/office/drawing/2014/main" id="{7EADFD83-45DA-4159-9243-887952B4BF9A}"/>
                </a:ext>
              </a:extLst>
            </p:cNvPr>
            <p:cNvSpPr>
              <a:spLocks/>
            </p:cNvSpPr>
            <p:nvPr/>
          </p:nvSpPr>
          <p:spPr bwMode="auto">
            <a:xfrm>
              <a:off x="200" y="3224"/>
              <a:ext cx="25" cy="8"/>
            </a:xfrm>
            <a:custGeom>
              <a:avLst/>
              <a:gdLst>
                <a:gd name="T0" fmla="*/ 0 w 122"/>
                <a:gd name="T1" fmla="*/ 0 h 40"/>
                <a:gd name="T2" fmla="*/ 32 w 122"/>
                <a:gd name="T3" fmla="*/ 25 h 40"/>
                <a:gd name="T4" fmla="*/ 122 w 122"/>
                <a:gd name="T5" fmla="*/ 38 h 40"/>
                <a:gd name="T6" fmla="*/ 30 w 122"/>
                <a:gd name="T7" fmla="*/ 40 h 40"/>
                <a:gd name="T8" fmla="*/ 0 w 122"/>
                <a:gd name="T9" fmla="*/ 0 h 40"/>
              </a:gdLst>
              <a:ahLst/>
              <a:cxnLst>
                <a:cxn ang="0">
                  <a:pos x="T0" y="T1"/>
                </a:cxn>
                <a:cxn ang="0">
                  <a:pos x="T2" y="T3"/>
                </a:cxn>
                <a:cxn ang="0">
                  <a:pos x="T4" y="T5"/>
                </a:cxn>
                <a:cxn ang="0">
                  <a:pos x="T6" y="T7"/>
                </a:cxn>
                <a:cxn ang="0">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64" name="Freeform 149">
              <a:extLst>
                <a:ext uri="{FF2B5EF4-FFF2-40B4-BE49-F238E27FC236}">
                  <a16:creationId xmlns:a16="http://schemas.microsoft.com/office/drawing/2014/main" id="{AE28F0D3-563B-4A40-AD07-AE9CBE52ED9F}"/>
                </a:ext>
              </a:extLst>
            </p:cNvPr>
            <p:cNvSpPr>
              <a:spLocks/>
            </p:cNvSpPr>
            <p:nvPr/>
          </p:nvSpPr>
          <p:spPr bwMode="auto">
            <a:xfrm>
              <a:off x="302" y="3218"/>
              <a:ext cx="38" cy="20"/>
            </a:xfrm>
            <a:custGeom>
              <a:avLst/>
              <a:gdLst>
                <a:gd name="T0" fmla="*/ 0 w 187"/>
                <a:gd name="T1" fmla="*/ 0 h 102"/>
                <a:gd name="T2" fmla="*/ 84 w 187"/>
                <a:gd name="T3" fmla="*/ 9 h 102"/>
                <a:gd name="T4" fmla="*/ 101 w 187"/>
                <a:gd name="T5" fmla="*/ 23 h 102"/>
                <a:gd name="T6" fmla="*/ 101 w 187"/>
                <a:gd name="T7" fmla="*/ 54 h 102"/>
                <a:gd name="T8" fmla="*/ 106 w 187"/>
                <a:gd name="T9" fmla="*/ 89 h 102"/>
                <a:gd name="T10" fmla="*/ 187 w 187"/>
                <a:gd name="T11" fmla="*/ 102 h 102"/>
                <a:gd name="T12" fmla="*/ 90 w 187"/>
                <a:gd name="T13" fmla="*/ 98 h 102"/>
                <a:gd name="T14" fmla="*/ 74 w 187"/>
                <a:gd name="T15" fmla="*/ 34 h 102"/>
                <a:gd name="T16" fmla="*/ 0 w 187"/>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65" name="Freeform 150">
              <a:extLst>
                <a:ext uri="{FF2B5EF4-FFF2-40B4-BE49-F238E27FC236}">
                  <a16:creationId xmlns:a16="http://schemas.microsoft.com/office/drawing/2014/main" id="{8B0C7E18-4109-4932-A746-BC17A6D53408}"/>
                </a:ext>
              </a:extLst>
            </p:cNvPr>
            <p:cNvSpPr>
              <a:spLocks/>
            </p:cNvSpPr>
            <p:nvPr/>
          </p:nvSpPr>
          <p:spPr bwMode="auto">
            <a:xfrm>
              <a:off x="340" y="3264"/>
              <a:ext cx="122" cy="30"/>
            </a:xfrm>
            <a:custGeom>
              <a:avLst/>
              <a:gdLst>
                <a:gd name="T0" fmla="*/ 0 w 609"/>
                <a:gd name="T1" fmla="*/ 0 h 150"/>
                <a:gd name="T2" fmla="*/ 154 w 609"/>
                <a:gd name="T3" fmla="*/ 7 h 150"/>
                <a:gd name="T4" fmla="*/ 313 w 609"/>
                <a:gd name="T5" fmla="*/ 44 h 150"/>
                <a:gd name="T6" fmla="*/ 431 w 609"/>
                <a:gd name="T7" fmla="*/ 51 h 150"/>
                <a:gd name="T8" fmla="*/ 527 w 609"/>
                <a:gd name="T9" fmla="*/ 71 h 150"/>
                <a:gd name="T10" fmla="*/ 563 w 609"/>
                <a:gd name="T11" fmla="*/ 122 h 150"/>
                <a:gd name="T12" fmla="*/ 609 w 609"/>
                <a:gd name="T13" fmla="*/ 150 h 150"/>
                <a:gd name="T14" fmla="*/ 563 w 609"/>
                <a:gd name="T15" fmla="*/ 141 h 150"/>
                <a:gd name="T16" fmla="*/ 521 w 609"/>
                <a:gd name="T17" fmla="*/ 84 h 150"/>
                <a:gd name="T18" fmla="*/ 392 w 609"/>
                <a:gd name="T19" fmla="*/ 58 h 150"/>
                <a:gd name="T20" fmla="*/ 313 w 609"/>
                <a:gd name="T21" fmla="*/ 58 h 150"/>
                <a:gd name="T22" fmla="*/ 252 w 609"/>
                <a:gd name="T23" fmla="*/ 44 h 150"/>
                <a:gd name="T24" fmla="*/ 146 w 609"/>
                <a:gd name="T25" fmla="*/ 17 h 150"/>
                <a:gd name="T26" fmla="*/ 0 w 609"/>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grpSp>
          <p:nvGrpSpPr>
            <p:cNvPr id="666" name="Group 162">
              <a:extLst>
                <a:ext uri="{FF2B5EF4-FFF2-40B4-BE49-F238E27FC236}">
                  <a16:creationId xmlns:a16="http://schemas.microsoft.com/office/drawing/2014/main" id="{9AD4C36E-24D3-4128-BC6E-4E5E14CFD75A}"/>
                </a:ext>
              </a:extLst>
            </p:cNvPr>
            <p:cNvGrpSpPr>
              <a:grpSpLocks/>
            </p:cNvGrpSpPr>
            <p:nvPr/>
          </p:nvGrpSpPr>
          <p:grpSpPr bwMode="auto">
            <a:xfrm>
              <a:off x="397" y="3072"/>
              <a:ext cx="99" cy="61"/>
              <a:chOff x="377" y="1962"/>
              <a:chExt cx="99" cy="61"/>
            </a:xfrm>
          </p:grpSpPr>
          <p:sp>
            <p:nvSpPr>
              <p:cNvPr id="672" name="Freeform 163">
                <a:extLst>
                  <a:ext uri="{FF2B5EF4-FFF2-40B4-BE49-F238E27FC236}">
                    <a16:creationId xmlns:a16="http://schemas.microsoft.com/office/drawing/2014/main" id="{59136395-E9A5-461F-A84A-2EA755ABE254}"/>
                  </a:ext>
                </a:extLst>
              </p:cNvPr>
              <p:cNvSpPr>
                <a:spLocks/>
              </p:cNvSpPr>
              <p:nvPr/>
            </p:nvSpPr>
            <p:spPr bwMode="auto">
              <a:xfrm>
                <a:off x="377" y="1962"/>
                <a:ext cx="99" cy="61"/>
              </a:xfrm>
              <a:custGeom>
                <a:avLst/>
                <a:gdLst>
                  <a:gd name="T0" fmla="*/ 0 w 497"/>
                  <a:gd name="T1" fmla="*/ 182 h 305"/>
                  <a:gd name="T2" fmla="*/ 61 w 497"/>
                  <a:gd name="T3" fmla="*/ 168 h 305"/>
                  <a:gd name="T4" fmla="*/ 84 w 497"/>
                  <a:gd name="T5" fmla="*/ 163 h 305"/>
                  <a:gd name="T6" fmla="*/ 98 w 497"/>
                  <a:gd name="T7" fmla="*/ 150 h 305"/>
                  <a:gd name="T8" fmla="*/ 112 w 497"/>
                  <a:gd name="T9" fmla="*/ 130 h 305"/>
                  <a:gd name="T10" fmla="*/ 142 w 497"/>
                  <a:gd name="T11" fmla="*/ 102 h 305"/>
                  <a:gd name="T12" fmla="*/ 197 w 497"/>
                  <a:gd name="T13" fmla="*/ 56 h 305"/>
                  <a:gd name="T14" fmla="*/ 206 w 497"/>
                  <a:gd name="T15" fmla="*/ 41 h 305"/>
                  <a:gd name="T16" fmla="*/ 221 w 497"/>
                  <a:gd name="T17" fmla="*/ 28 h 305"/>
                  <a:gd name="T18" fmla="*/ 249 w 497"/>
                  <a:gd name="T19" fmla="*/ 23 h 305"/>
                  <a:gd name="T20" fmla="*/ 336 w 497"/>
                  <a:gd name="T21" fmla="*/ 8 h 305"/>
                  <a:gd name="T22" fmla="*/ 360 w 497"/>
                  <a:gd name="T23" fmla="*/ 0 h 305"/>
                  <a:gd name="T24" fmla="*/ 382 w 497"/>
                  <a:gd name="T25" fmla="*/ 11 h 305"/>
                  <a:gd name="T26" fmla="*/ 393 w 497"/>
                  <a:gd name="T27" fmla="*/ 20 h 305"/>
                  <a:gd name="T28" fmla="*/ 443 w 497"/>
                  <a:gd name="T29" fmla="*/ 37 h 305"/>
                  <a:gd name="T30" fmla="*/ 464 w 497"/>
                  <a:gd name="T31" fmla="*/ 45 h 305"/>
                  <a:gd name="T32" fmla="*/ 471 w 497"/>
                  <a:gd name="T33" fmla="*/ 53 h 305"/>
                  <a:gd name="T34" fmla="*/ 481 w 497"/>
                  <a:gd name="T35" fmla="*/ 81 h 305"/>
                  <a:gd name="T36" fmla="*/ 486 w 497"/>
                  <a:gd name="T37" fmla="*/ 96 h 305"/>
                  <a:gd name="T38" fmla="*/ 490 w 497"/>
                  <a:gd name="T39" fmla="*/ 104 h 305"/>
                  <a:gd name="T40" fmla="*/ 497 w 497"/>
                  <a:gd name="T41" fmla="*/ 119 h 305"/>
                  <a:gd name="T42" fmla="*/ 497 w 497"/>
                  <a:gd name="T43" fmla="*/ 129 h 305"/>
                  <a:gd name="T44" fmla="*/ 487 w 497"/>
                  <a:gd name="T45" fmla="*/ 137 h 305"/>
                  <a:gd name="T46" fmla="*/ 466 w 497"/>
                  <a:gd name="T47" fmla="*/ 136 h 305"/>
                  <a:gd name="T48" fmla="*/ 434 w 497"/>
                  <a:gd name="T49" fmla="*/ 121 h 305"/>
                  <a:gd name="T50" fmla="*/ 393 w 497"/>
                  <a:gd name="T51" fmla="*/ 113 h 305"/>
                  <a:gd name="T52" fmla="*/ 356 w 497"/>
                  <a:gd name="T53" fmla="*/ 119 h 305"/>
                  <a:gd name="T54" fmla="*/ 395 w 497"/>
                  <a:gd name="T55" fmla="*/ 128 h 305"/>
                  <a:gd name="T56" fmla="*/ 422 w 497"/>
                  <a:gd name="T57" fmla="*/ 137 h 305"/>
                  <a:gd name="T58" fmla="*/ 454 w 497"/>
                  <a:gd name="T59" fmla="*/ 150 h 305"/>
                  <a:gd name="T60" fmla="*/ 462 w 497"/>
                  <a:gd name="T61" fmla="*/ 161 h 305"/>
                  <a:gd name="T62" fmla="*/ 462 w 497"/>
                  <a:gd name="T63" fmla="*/ 173 h 305"/>
                  <a:gd name="T64" fmla="*/ 449 w 497"/>
                  <a:gd name="T65" fmla="*/ 182 h 305"/>
                  <a:gd name="T66" fmla="*/ 435 w 497"/>
                  <a:gd name="T67" fmla="*/ 179 h 305"/>
                  <a:gd name="T68" fmla="*/ 391 w 497"/>
                  <a:gd name="T69" fmla="*/ 168 h 305"/>
                  <a:gd name="T70" fmla="*/ 351 w 497"/>
                  <a:gd name="T71" fmla="*/ 166 h 305"/>
                  <a:gd name="T72" fmla="*/ 320 w 497"/>
                  <a:gd name="T73" fmla="*/ 168 h 305"/>
                  <a:gd name="T74" fmla="*/ 303 w 497"/>
                  <a:gd name="T75" fmla="*/ 179 h 305"/>
                  <a:gd name="T76" fmla="*/ 282 w 497"/>
                  <a:gd name="T77" fmla="*/ 200 h 305"/>
                  <a:gd name="T78" fmla="*/ 267 w 497"/>
                  <a:gd name="T79" fmla="*/ 223 h 305"/>
                  <a:gd name="T80" fmla="*/ 251 w 497"/>
                  <a:gd name="T81" fmla="*/ 246 h 305"/>
                  <a:gd name="T82" fmla="*/ 237 w 497"/>
                  <a:gd name="T83" fmla="*/ 263 h 305"/>
                  <a:gd name="T84" fmla="*/ 213 w 497"/>
                  <a:gd name="T85" fmla="*/ 280 h 305"/>
                  <a:gd name="T86" fmla="*/ 190 w 497"/>
                  <a:gd name="T87" fmla="*/ 284 h 305"/>
                  <a:gd name="T88" fmla="*/ 165 w 497"/>
                  <a:gd name="T89" fmla="*/ 287 h 305"/>
                  <a:gd name="T90" fmla="*/ 135 w 497"/>
                  <a:gd name="T91" fmla="*/ 284 h 305"/>
                  <a:gd name="T92" fmla="*/ 112 w 497"/>
                  <a:gd name="T93" fmla="*/ 282 h 305"/>
                  <a:gd name="T94" fmla="*/ 82 w 497"/>
                  <a:gd name="T95" fmla="*/ 290 h 305"/>
                  <a:gd name="T96" fmla="*/ 0 w 497"/>
                  <a:gd name="T97" fmla="*/ 305 h 305"/>
                  <a:gd name="T98" fmla="*/ 0 w 497"/>
                  <a:gd name="T99" fmla="*/ 18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prstDash val="solid"/>
                <a:round/>
                <a:headEnd/>
                <a:tailEnd/>
              </a:ln>
            </p:spPr>
            <p:txBody>
              <a:bodyPr/>
              <a:lstStyle/>
              <a:p>
                <a:endParaRPr lang="zh-CN" altLang="en-US" sz="900">
                  <a:solidFill>
                    <a:srgbClr val="0836BF"/>
                  </a:solidFill>
                </a:endParaRPr>
              </a:p>
            </p:txBody>
          </p:sp>
          <p:sp>
            <p:nvSpPr>
              <p:cNvPr id="673" name="Freeform 164">
                <a:extLst>
                  <a:ext uri="{FF2B5EF4-FFF2-40B4-BE49-F238E27FC236}">
                    <a16:creationId xmlns:a16="http://schemas.microsoft.com/office/drawing/2014/main" id="{9C247086-72E3-4FA4-8F43-1CDC94F60A9E}"/>
                  </a:ext>
                </a:extLst>
              </p:cNvPr>
              <p:cNvSpPr>
                <a:spLocks/>
              </p:cNvSpPr>
              <p:nvPr/>
            </p:nvSpPr>
            <p:spPr bwMode="auto">
              <a:xfrm>
                <a:off x="439" y="1973"/>
                <a:ext cx="32" cy="7"/>
              </a:xfrm>
              <a:custGeom>
                <a:avLst/>
                <a:gdLst>
                  <a:gd name="T0" fmla="*/ 159 w 159"/>
                  <a:gd name="T1" fmla="*/ 37 h 37"/>
                  <a:gd name="T2" fmla="*/ 132 w 159"/>
                  <a:gd name="T3" fmla="*/ 24 h 37"/>
                  <a:gd name="T4" fmla="*/ 110 w 159"/>
                  <a:gd name="T5" fmla="*/ 21 h 37"/>
                  <a:gd name="T6" fmla="*/ 84 w 159"/>
                  <a:gd name="T7" fmla="*/ 13 h 37"/>
                  <a:gd name="T8" fmla="*/ 61 w 159"/>
                  <a:gd name="T9" fmla="*/ 7 h 37"/>
                  <a:gd name="T10" fmla="*/ 25 w 159"/>
                  <a:gd name="T11" fmla="*/ 10 h 37"/>
                  <a:gd name="T12" fmla="*/ 0 w 159"/>
                  <a:gd name="T13" fmla="*/ 13 h 37"/>
                  <a:gd name="T14" fmla="*/ 38 w 159"/>
                  <a:gd name="T15" fmla="*/ 5 h 37"/>
                  <a:gd name="T16" fmla="*/ 69 w 159"/>
                  <a:gd name="T17" fmla="*/ 0 h 37"/>
                  <a:gd name="T18" fmla="*/ 110 w 159"/>
                  <a:gd name="T19" fmla="*/ 17 h 37"/>
                  <a:gd name="T20" fmla="*/ 132 w 159"/>
                  <a:gd name="T21" fmla="*/ 19 h 37"/>
                  <a:gd name="T22" fmla="*/ 157 w 159"/>
                  <a:gd name="T23" fmla="*/ 31 h 37"/>
                  <a:gd name="T24" fmla="*/ 159 w 159"/>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74" name="Freeform 165">
                <a:extLst>
                  <a:ext uri="{FF2B5EF4-FFF2-40B4-BE49-F238E27FC236}">
                    <a16:creationId xmlns:a16="http://schemas.microsoft.com/office/drawing/2014/main" id="{3AD1F697-BC58-4F34-AB95-EBFE43962ED4}"/>
                  </a:ext>
                </a:extLst>
              </p:cNvPr>
              <p:cNvSpPr>
                <a:spLocks/>
              </p:cNvSpPr>
              <p:nvPr/>
            </p:nvSpPr>
            <p:spPr bwMode="auto">
              <a:xfrm>
                <a:off x="427" y="1965"/>
                <a:ext cx="27" cy="5"/>
              </a:xfrm>
              <a:custGeom>
                <a:avLst/>
                <a:gdLst>
                  <a:gd name="T0" fmla="*/ 97 w 133"/>
                  <a:gd name="T1" fmla="*/ 0 h 25"/>
                  <a:gd name="T2" fmla="*/ 113 w 133"/>
                  <a:gd name="T3" fmla="*/ 1 h 25"/>
                  <a:gd name="T4" fmla="*/ 133 w 133"/>
                  <a:gd name="T5" fmla="*/ 8 h 25"/>
                  <a:gd name="T6" fmla="*/ 120 w 133"/>
                  <a:gd name="T7" fmla="*/ 7 h 25"/>
                  <a:gd name="T8" fmla="*/ 99 w 133"/>
                  <a:gd name="T9" fmla="*/ 3 h 25"/>
                  <a:gd name="T10" fmla="*/ 56 w 133"/>
                  <a:gd name="T11" fmla="*/ 15 h 25"/>
                  <a:gd name="T12" fmla="*/ 32 w 133"/>
                  <a:gd name="T13" fmla="*/ 21 h 25"/>
                  <a:gd name="T14" fmla="*/ 4 w 133"/>
                  <a:gd name="T15" fmla="*/ 25 h 25"/>
                  <a:gd name="T16" fmla="*/ 0 w 133"/>
                  <a:gd name="T17" fmla="*/ 21 h 25"/>
                  <a:gd name="T18" fmla="*/ 29 w 133"/>
                  <a:gd name="T19" fmla="*/ 16 h 25"/>
                  <a:gd name="T20" fmla="*/ 64 w 133"/>
                  <a:gd name="T21" fmla="*/ 8 h 25"/>
                  <a:gd name="T22" fmla="*/ 97 w 133"/>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75" name="Freeform 166">
                <a:extLst>
                  <a:ext uri="{FF2B5EF4-FFF2-40B4-BE49-F238E27FC236}">
                    <a16:creationId xmlns:a16="http://schemas.microsoft.com/office/drawing/2014/main" id="{4402F344-65CB-4E5B-9BC1-8D959672C4F1}"/>
                  </a:ext>
                </a:extLst>
              </p:cNvPr>
              <p:cNvSpPr>
                <a:spLocks/>
              </p:cNvSpPr>
              <p:nvPr/>
            </p:nvSpPr>
            <p:spPr bwMode="auto">
              <a:xfrm>
                <a:off x="438" y="1984"/>
                <a:ext cx="11" cy="2"/>
              </a:xfrm>
              <a:custGeom>
                <a:avLst/>
                <a:gdLst>
                  <a:gd name="T0" fmla="*/ 53 w 53"/>
                  <a:gd name="T1" fmla="*/ 5 h 12"/>
                  <a:gd name="T2" fmla="*/ 46 w 53"/>
                  <a:gd name="T3" fmla="*/ 12 h 12"/>
                  <a:gd name="T4" fmla="*/ 27 w 53"/>
                  <a:gd name="T5" fmla="*/ 9 h 12"/>
                  <a:gd name="T6" fmla="*/ 5 w 53"/>
                  <a:gd name="T7" fmla="*/ 9 h 12"/>
                  <a:gd name="T8" fmla="*/ 0 w 53"/>
                  <a:gd name="T9" fmla="*/ 0 h 12"/>
                  <a:gd name="T10" fmla="*/ 14 w 53"/>
                  <a:gd name="T11" fmla="*/ 3 h 12"/>
                  <a:gd name="T12" fmla="*/ 53 w 5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76" name="Freeform 167">
                <a:extLst>
                  <a:ext uri="{FF2B5EF4-FFF2-40B4-BE49-F238E27FC236}">
                    <a16:creationId xmlns:a16="http://schemas.microsoft.com/office/drawing/2014/main" id="{5BA99B23-1050-4356-9F55-2792A18098F1}"/>
                  </a:ext>
                </a:extLst>
              </p:cNvPr>
              <p:cNvSpPr>
                <a:spLocks/>
              </p:cNvSpPr>
              <p:nvPr/>
            </p:nvSpPr>
            <p:spPr bwMode="auto">
              <a:xfrm>
                <a:off x="469" y="1982"/>
                <a:ext cx="3" cy="4"/>
              </a:xfrm>
              <a:custGeom>
                <a:avLst/>
                <a:gdLst>
                  <a:gd name="T0" fmla="*/ 0 w 11"/>
                  <a:gd name="T1" fmla="*/ 0 h 23"/>
                  <a:gd name="T2" fmla="*/ 0 w 11"/>
                  <a:gd name="T3" fmla="*/ 6 h 23"/>
                  <a:gd name="T4" fmla="*/ 2 w 11"/>
                  <a:gd name="T5" fmla="*/ 18 h 23"/>
                  <a:gd name="T6" fmla="*/ 11 w 11"/>
                  <a:gd name="T7" fmla="*/ 23 h 23"/>
                  <a:gd name="T8" fmla="*/ 0 w 11"/>
                  <a:gd name="T9" fmla="*/ 0 h 23"/>
                </a:gdLst>
                <a:ahLst/>
                <a:cxnLst>
                  <a:cxn ang="0">
                    <a:pos x="T0" y="T1"/>
                  </a:cxn>
                  <a:cxn ang="0">
                    <a:pos x="T2" y="T3"/>
                  </a:cxn>
                  <a:cxn ang="0">
                    <a:pos x="T4" y="T5"/>
                  </a:cxn>
                  <a:cxn ang="0">
                    <a:pos x="T6" y="T7"/>
                  </a:cxn>
                  <a:cxn ang="0">
                    <a:pos x="T8" y="T9"/>
                  </a:cxn>
                </a:cxnLst>
                <a:rect l="0" t="0" r="r" b="b"/>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77" name="Freeform 168">
                <a:extLst>
                  <a:ext uri="{FF2B5EF4-FFF2-40B4-BE49-F238E27FC236}">
                    <a16:creationId xmlns:a16="http://schemas.microsoft.com/office/drawing/2014/main" id="{14A28B66-7C9F-460C-90AC-F0117493FDA6}"/>
                  </a:ext>
                </a:extLst>
              </p:cNvPr>
              <p:cNvSpPr>
                <a:spLocks/>
              </p:cNvSpPr>
              <p:nvPr/>
            </p:nvSpPr>
            <p:spPr bwMode="auto">
              <a:xfrm>
                <a:off x="462" y="1993"/>
                <a:ext cx="2" cy="2"/>
              </a:xfrm>
              <a:custGeom>
                <a:avLst/>
                <a:gdLst>
                  <a:gd name="T0" fmla="*/ 0 w 11"/>
                  <a:gd name="T1" fmla="*/ 0 h 13"/>
                  <a:gd name="T2" fmla="*/ 3 w 11"/>
                  <a:gd name="T3" fmla="*/ 7 h 13"/>
                  <a:gd name="T4" fmla="*/ 11 w 11"/>
                  <a:gd name="T5" fmla="*/ 13 h 13"/>
                  <a:gd name="T6" fmla="*/ 0 w 11"/>
                  <a:gd name="T7" fmla="*/ 0 h 13"/>
                </a:gdLst>
                <a:ahLst/>
                <a:cxnLst>
                  <a:cxn ang="0">
                    <a:pos x="T0" y="T1"/>
                  </a:cxn>
                  <a:cxn ang="0">
                    <a:pos x="T2" y="T3"/>
                  </a:cxn>
                  <a:cxn ang="0">
                    <a:pos x="T4" y="T5"/>
                  </a:cxn>
                  <a:cxn ang="0">
                    <a:pos x="T6" y="T7"/>
                  </a:cxn>
                </a:cxnLst>
                <a:rect l="0" t="0" r="r" b="b"/>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78" name="Freeform 169">
                <a:extLst>
                  <a:ext uri="{FF2B5EF4-FFF2-40B4-BE49-F238E27FC236}">
                    <a16:creationId xmlns:a16="http://schemas.microsoft.com/office/drawing/2014/main" id="{0B6AB1B9-E3FD-444D-BCAB-3E9B78CA904F}"/>
                  </a:ext>
                </a:extLst>
              </p:cNvPr>
              <p:cNvSpPr>
                <a:spLocks/>
              </p:cNvSpPr>
              <p:nvPr/>
            </p:nvSpPr>
            <p:spPr bwMode="auto">
              <a:xfrm>
                <a:off x="423" y="1977"/>
                <a:ext cx="5" cy="6"/>
              </a:xfrm>
              <a:custGeom>
                <a:avLst/>
                <a:gdLst>
                  <a:gd name="T0" fmla="*/ 25 w 25"/>
                  <a:gd name="T1" fmla="*/ 0 h 29"/>
                  <a:gd name="T2" fmla="*/ 21 w 25"/>
                  <a:gd name="T3" fmla="*/ 9 h 29"/>
                  <a:gd name="T4" fmla="*/ 21 w 25"/>
                  <a:gd name="T5" fmla="*/ 17 h 29"/>
                  <a:gd name="T6" fmla="*/ 0 w 25"/>
                  <a:gd name="T7" fmla="*/ 29 h 29"/>
                  <a:gd name="T8" fmla="*/ 25 w 25"/>
                  <a:gd name="T9" fmla="*/ 0 h 29"/>
                </a:gdLst>
                <a:ahLst/>
                <a:cxnLst>
                  <a:cxn ang="0">
                    <a:pos x="T0" y="T1"/>
                  </a:cxn>
                  <a:cxn ang="0">
                    <a:pos x="T2" y="T3"/>
                  </a:cxn>
                  <a:cxn ang="0">
                    <a:pos x="T4" y="T5"/>
                  </a:cxn>
                  <a:cxn ang="0">
                    <a:pos x="T6" y="T7"/>
                  </a:cxn>
                  <a:cxn ang="0">
                    <a:pos x="T8" y="T9"/>
                  </a:cxn>
                </a:cxnLst>
                <a:rect l="0" t="0" r="r" b="b"/>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79" name="Freeform 170">
                <a:extLst>
                  <a:ext uri="{FF2B5EF4-FFF2-40B4-BE49-F238E27FC236}">
                    <a16:creationId xmlns:a16="http://schemas.microsoft.com/office/drawing/2014/main" id="{7E42146F-761D-4438-A575-628ECF56BE2E}"/>
                  </a:ext>
                </a:extLst>
              </p:cNvPr>
              <p:cNvSpPr>
                <a:spLocks/>
              </p:cNvSpPr>
              <p:nvPr/>
            </p:nvSpPr>
            <p:spPr bwMode="auto">
              <a:xfrm>
                <a:off x="403" y="1977"/>
                <a:ext cx="16" cy="16"/>
              </a:xfrm>
              <a:custGeom>
                <a:avLst/>
                <a:gdLst>
                  <a:gd name="T0" fmla="*/ 80 w 80"/>
                  <a:gd name="T1" fmla="*/ 0 h 81"/>
                  <a:gd name="T2" fmla="*/ 66 w 80"/>
                  <a:gd name="T3" fmla="*/ 26 h 81"/>
                  <a:gd name="T4" fmla="*/ 50 w 80"/>
                  <a:gd name="T5" fmla="*/ 46 h 81"/>
                  <a:gd name="T6" fmla="*/ 0 w 80"/>
                  <a:gd name="T7" fmla="*/ 81 h 81"/>
                  <a:gd name="T8" fmla="*/ 47 w 80"/>
                  <a:gd name="T9" fmla="*/ 38 h 81"/>
                  <a:gd name="T10" fmla="*/ 80 w 80"/>
                  <a:gd name="T11" fmla="*/ 0 h 81"/>
                </a:gdLst>
                <a:ahLst/>
                <a:cxnLst>
                  <a:cxn ang="0">
                    <a:pos x="T0" y="T1"/>
                  </a:cxn>
                  <a:cxn ang="0">
                    <a:pos x="T2" y="T3"/>
                  </a:cxn>
                  <a:cxn ang="0">
                    <a:pos x="T4" y="T5"/>
                  </a:cxn>
                  <a:cxn ang="0">
                    <a:pos x="T6" y="T7"/>
                  </a:cxn>
                  <a:cxn ang="0">
                    <a:pos x="T8" y="T9"/>
                  </a:cxn>
                  <a:cxn ang="0">
                    <a:pos x="T10" y="T11"/>
                  </a:cxn>
                </a:cxnLst>
                <a:rect l="0" t="0" r="r" b="b"/>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80" name="Freeform 171">
                <a:extLst>
                  <a:ext uri="{FF2B5EF4-FFF2-40B4-BE49-F238E27FC236}">
                    <a16:creationId xmlns:a16="http://schemas.microsoft.com/office/drawing/2014/main" id="{501471A7-9043-4C21-A246-E97BE873B0D8}"/>
                  </a:ext>
                </a:extLst>
              </p:cNvPr>
              <p:cNvSpPr>
                <a:spLocks/>
              </p:cNvSpPr>
              <p:nvPr/>
            </p:nvSpPr>
            <p:spPr bwMode="auto">
              <a:xfrm>
                <a:off x="395" y="2000"/>
                <a:ext cx="4" cy="12"/>
              </a:xfrm>
              <a:custGeom>
                <a:avLst/>
                <a:gdLst>
                  <a:gd name="T0" fmla="*/ 0 w 18"/>
                  <a:gd name="T1" fmla="*/ 0 h 58"/>
                  <a:gd name="T2" fmla="*/ 11 w 18"/>
                  <a:gd name="T3" fmla="*/ 20 h 58"/>
                  <a:gd name="T4" fmla="*/ 15 w 18"/>
                  <a:gd name="T5" fmla="*/ 41 h 58"/>
                  <a:gd name="T6" fmla="*/ 16 w 18"/>
                  <a:gd name="T7" fmla="*/ 58 h 58"/>
                  <a:gd name="T8" fmla="*/ 18 w 18"/>
                  <a:gd name="T9" fmla="*/ 33 h 58"/>
                  <a:gd name="T10" fmla="*/ 16 w 18"/>
                  <a:gd name="T11" fmla="*/ 14 h 58"/>
                  <a:gd name="T12" fmla="*/ 0 w 18"/>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81" name="Freeform 172">
                <a:extLst>
                  <a:ext uri="{FF2B5EF4-FFF2-40B4-BE49-F238E27FC236}">
                    <a16:creationId xmlns:a16="http://schemas.microsoft.com/office/drawing/2014/main" id="{AF3559E0-5C99-482F-9F0A-504599A8DC1C}"/>
                  </a:ext>
                </a:extLst>
              </p:cNvPr>
              <p:cNvSpPr>
                <a:spLocks/>
              </p:cNvSpPr>
              <p:nvPr/>
            </p:nvSpPr>
            <p:spPr bwMode="auto">
              <a:xfrm>
                <a:off x="432" y="1988"/>
                <a:ext cx="2" cy="4"/>
              </a:xfrm>
              <a:custGeom>
                <a:avLst/>
                <a:gdLst>
                  <a:gd name="T0" fmla="*/ 2 w 9"/>
                  <a:gd name="T1" fmla="*/ 0 h 21"/>
                  <a:gd name="T2" fmla="*/ 0 w 9"/>
                  <a:gd name="T3" fmla="*/ 9 h 21"/>
                  <a:gd name="T4" fmla="*/ 9 w 9"/>
                  <a:gd name="T5" fmla="*/ 21 h 21"/>
                  <a:gd name="T6" fmla="*/ 2 w 9"/>
                  <a:gd name="T7" fmla="*/ 0 h 21"/>
                </a:gdLst>
                <a:ahLst/>
                <a:cxnLst>
                  <a:cxn ang="0">
                    <a:pos x="T0" y="T1"/>
                  </a:cxn>
                  <a:cxn ang="0">
                    <a:pos x="T2" y="T3"/>
                  </a:cxn>
                  <a:cxn ang="0">
                    <a:pos x="T4" y="T5"/>
                  </a:cxn>
                  <a:cxn ang="0">
                    <a:pos x="T6" y="T7"/>
                  </a:cxn>
                </a:cxnLst>
                <a:rect l="0" t="0" r="r" b="b"/>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grpSp>
        <p:grpSp>
          <p:nvGrpSpPr>
            <p:cNvPr id="667" name="Group 188">
              <a:extLst>
                <a:ext uri="{FF2B5EF4-FFF2-40B4-BE49-F238E27FC236}">
                  <a16:creationId xmlns:a16="http://schemas.microsoft.com/office/drawing/2014/main" id="{B418B4B1-BBFE-47BF-A2E1-E5C5939E3483}"/>
                </a:ext>
              </a:extLst>
            </p:cNvPr>
            <p:cNvGrpSpPr>
              <a:grpSpLocks/>
            </p:cNvGrpSpPr>
            <p:nvPr/>
          </p:nvGrpSpPr>
          <p:grpSpPr bwMode="auto">
            <a:xfrm>
              <a:off x="161" y="3120"/>
              <a:ext cx="123" cy="167"/>
              <a:chOff x="141" y="2010"/>
              <a:chExt cx="123" cy="167"/>
            </a:xfrm>
          </p:grpSpPr>
          <p:sp>
            <p:nvSpPr>
              <p:cNvPr id="670" name="Freeform 189">
                <a:extLst>
                  <a:ext uri="{FF2B5EF4-FFF2-40B4-BE49-F238E27FC236}">
                    <a16:creationId xmlns:a16="http://schemas.microsoft.com/office/drawing/2014/main" id="{00EAA54F-8227-4096-A350-8AC6ED9D0ADB}"/>
                  </a:ext>
                </a:extLst>
              </p:cNvPr>
              <p:cNvSpPr>
                <a:spLocks/>
              </p:cNvSpPr>
              <p:nvPr/>
            </p:nvSpPr>
            <p:spPr bwMode="auto">
              <a:xfrm>
                <a:off x="141" y="2010"/>
                <a:ext cx="123" cy="167"/>
              </a:xfrm>
              <a:custGeom>
                <a:avLst/>
                <a:gdLst>
                  <a:gd name="T0" fmla="*/ 342 w 617"/>
                  <a:gd name="T1" fmla="*/ 123 h 835"/>
                  <a:gd name="T2" fmla="*/ 229 w 617"/>
                  <a:gd name="T3" fmla="*/ 113 h 835"/>
                  <a:gd name="T4" fmla="*/ 160 w 617"/>
                  <a:gd name="T5" fmla="*/ 96 h 835"/>
                  <a:gd name="T6" fmla="*/ 139 w 617"/>
                  <a:gd name="T7" fmla="*/ 64 h 835"/>
                  <a:gd name="T8" fmla="*/ 139 w 617"/>
                  <a:gd name="T9" fmla="*/ 38 h 835"/>
                  <a:gd name="T10" fmla="*/ 121 w 617"/>
                  <a:gd name="T11" fmla="*/ 15 h 835"/>
                  <a:gd name="T12" fmla="*/ 58 w 617"/>
                  <a:gd name="T13" fmla="*/ 0 h 835"/>
                  <a:gd name="T14" fmla="*/ 0 w 617"/>
                  <a:gd name="T15" fmla="*/ 5 h 835"/>
                  <a:gd name="T16" fmla="*/ 70 w 617"/>
                  <a:gd name="T17" fmla="*/ 650 h 835"/>
                  <a:gd name="T18" fmla="*/ 121 w 617"/>
                  <a:gd name="T19" fmla="*/ 710 h 835"/>
                  <a:gd name="T20" fmla="*/ 183 w 617"/>
                  <a:gd name="T21" fmla="*/ 768 h 835"/>
                  <a:gd name="T22" fmla="*/ 273 w 617"/>
                  <a:gd name="T23" fmla="*/ 813 h 835"/>
                  <a:gd name="T24" fmla="*/ 377 w 617"/>
                  <a:gd name="T25" fmla="*/ 827 h 835"/>
                  <a:gd name="T26" fmla="*/ 518 w 617"/>
                  <a:gd name="T27" fmla="*/ 835 h 835"/>
                  <a:gd name="T28" fmla="*/ 599 w 617"/>
                  <a:gd name="T29" fmla="*/ 823 h 835"/>
                  <a:gd name="T30" fmla="*/ 617 w 617"/>
                  <a:gd name="T31" fmla="*/ 777 h 835"/>
                  <a:gd name="T32" fmla="*/ 608 w 617"/>
                  <a:gd name="T33" fmla="*/ 718 h 835"/>
                  <a:gd name="T34" fmla="*/ 550 w 617"/>
                  <a:gd name="T35" fmla="*/ 537 h 835"/>
                  <a:gd name="T36" fmla="*/ 500 w 617"/>
                  <a:gd name="T37" fmla="*/ 357 h 835"/>
                  <a:gd name="T38" fmla="*/ 478 w 617"/>
                  <a:gd name="T39" fmla="*/ 221 h 835"/>
                  <a:gd name="T40" fmla="*/ 478 w 617"/>
                  <a:gd name="T41" fmla="*/ 186 h 835"/>
                  <a:gd name="T42" fmla="*/ 446 w 617"/>
                  <a:gd name="T43" fmla="*/ 136 h 835"/>
                  <a:gd name="T44" fmla="*/ 409 w 617"/>
                  <a:gd name="T45" fmla="*/ 123 h 835"/>
                  <a:gd name="T46" fmla="*/ 342 w 617"/>
                  <a:gd name="T47" fmla="*/ 12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headEnd/>
                <a:tailEnd/>
              </a:ln>
            </p:spPr>
            <p:txBody>
              <a:bodyPr/>
              <a:lstStyle/>
              <a:p>
                <a:endParaRPr lang="zh-CN" altLang="en-US" sz="900">
                  <a:solidFill>
                    <a:srgbClr val="0836BF"/>
                  </a:solidFill>
                </a:endParaRPr>
              </a:p>
            </p:txBody>
          </p:sp>
          <p:sp>
            <p:nvSpPr>
              <p:cNvPr id="671" name="Freeform 190">
                <a:extLst>
                  <a:ext uri="{FF2B5EF4-FFF2-40B4-BE49-F238E27FC236}">
                    <a16:creationId xmlns:a16="http://schemas.microsoft.com/office/drawing/2014/main" id="{8255BD76-E2AB-48B3-8A29-0DB9BFBC6ACF}"/>
                  </a:ext>
                </a:extLst>
              </p:cNvPr>
              <p:cNvSpPr>
                <a:spLocks/>
              </p:cNvSpPr>
              <p:nvPr/>
            </p:nvSpPr>
            <p:spPr bwMode="auto">
              <a:xfrm>
                <a:off x="143" y="2019"/>
                <a:ext cx="106" cy="153"/>
              </a:xfrm>
              <a:custGeom>
                <a:avLst/>
                <a:gdLst>
                  <a:gd name="T0" fmla="*/ 347 w 531"/>
                  <a:gd name="T1" fmla="*/ 154 h 766"/>
                  <a:gd name="T2" fmla="*/ 248 w 531"/>
                  <a:gd name="T3" fmla="*/ 150 h 766"/>
                  <a:gd name="T4" fmla="*/ 143 w 531"/>
                  <a:gd name="T5" fmla="*/ 131 h 766"/>
                  <a:gd name="T6" fmla="*/ 81 w 531"/>
                  <a:gd name="T7" fmla="*/ 99 h 766"/>
                  <a:gd name="T8" fmla="*/ 46 w 531"/>
                  <a:gd name="T9" fmla="*/ 72 h 766"/>
                  <a:gd name="T10" fmla="*/ 0 w 531"/>
                  <a:gd name="T11" fmla="*/ 0 h 766"/>
                  <a:gd name="T12" fmla="*/ 67 w 531"/>
                  <a:gd name="T13" fmla="*/ 589 h 766"/>
                  <a:gd name="T14" fmla="*/ 113 w 531"/>
                  <a:gd name="T15" fmla="*/ 643 h 766"/>
                  <a:gd name="T16" fmla="*/ 162 w 531"/>
                  <a:gd name="T17" fmla="*/ 694 h 766"/>
                  <a:gd name="T18" fmla="*/ 225 w 531"/>
                  <a:gd name="T19" fmla="*/ 729 h 766"/>
                  <a:gd name="T20" fmla="*/ 279 w 531"/>
                  <a:gd name="T21" fmla="*/ 747 h 766"/>
                  <a:gd name="T22" fmla="*/ 347 w 531"/>
                  <a:gd name="T23" fmla="*/ 756 h 766"/>
                  <a:gd name="T24" fmla="*/ 409 w 531"/>
                  <a:gd name="T25" fmla="*/ 766 h 766"/>
                  <a:gd name="T26" fmla="*/ 480 w 531"/>
                  <a:gd name="T27" fmla="*/ 766 h 766"/>
                  <a:gd name="T28" fmla="*/ 512 w 531"/>
                  <a:gd name="T29" fmla="*/ 756 h 766"/>
                  <a:gd name="T30" fmla="*/ 531 w 531"/>
                  <a:gd name="T31" fmla="*/ 729 h 766"/>
                  <a:gd name="T32" fmla="*/ 522 w 531"/>
                  <a:gd name="T33" fmla="*/ 685 h 766"/>
                  <a:gd name="T34" fmla="*/ 476 w 531"/>
                  <a:gd name="T35" fmla="*/ 581 h 766"/>
                  <a:gd name="T36" fmla="*/ 399 w 531"/>
                  <a:gd name="T37" fmla="*/ 229 h 766"/>
                  <a:gd name="T38" fmla="*/ 387 w 531"/>
                  <a:gd name="T39" fmla="*/ 180 h 766"/>
                  <a:gd name="T40" fmla="*/ 347 w 531"/>
                  <a:gd name="T41" fmla="*/ 154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grpSp>
        <p:sp>
          <p:nvSpPr>
            <p:cNvPr id="668" name="Freeform 191">
              <a:extLst>
                <a:ext uri="{FF2B5EF4-FFF2-40B4-BE49-F238E27FC236}">
                  <a16:creationId xmlns:a16="http://schemas.microsoft.com/office/drawing/2014/main" id="{5996B73A-4D7F-4C2E-8F39-77D362D1398C}"/>
                </a:ext>
              </a:extLst>
            </p:cNvPr>
            <p:cNvSpPr>
              <a:spLocks/>
            </p:cNvSpPr>
            <p:nvPr/>
          </p:nvSpPr>
          <p:spPr bwMode="auto">
            <a:xfrm>
              <a:off x="463" y="3310"/>
              <a:ext cx="9" cy="141"/>
            </a:xfrm>
            <a:custGeom>
              <a:avLst/>
              <a:gdLst>
                <a:gd name="T0" fmla="*/ 29 w 43"/>
                <a:gd name="T1" fmla="*/ 0 h 703"/>
                <a:gd name="T2" fmla="*/ 43 w 43"/>
                <a:gd name="T3" fmla="*/ 36 h 703"/>
                <a:gd name="T4" fmla="*/ 27 w 43"/>
                <a:gd name="T5" fmla="*/ 63 h 703"/>
                <a:gd name="T6" fmla="*/ 14 w 43"/>
                <a:gd name="T7" fmla="*/ 122 h 703"/>
                <a:gd name="T8" fmla="*/ 32 w 43"/>
                <a:gd name="T9" fmla="*/ 176 h 703"/>
                <a:gd name="T10" fmla="*/ 21 w 43"/>
                <a:gd name="T11" fmla="*/ 491 h 703"/>
                <a:gd name="T12" fmla="*/ 21 w 43"/>
                <a:gd name="T13" fmla="*/ 693 h 703"/>
                <a:gd name="T14" fmla="*/ 0 w 43"/>
                <a:gd name="T15" fmla="*/ 703 h 703"/>
                <a:gd name="T16" fmla="*/ 2 w 43"/>
                <a:gd name="T17" fmla="*/ 284 h 703"/>
                <a:gd name="T18" fmla="*/ 21 w 43"/>
                <a:gd name="T19" fmla="*/ 184 h 703"/>
                <a:gd name="T20" fmla="*/ 10 w 43"/>
                <a:gd name="T21" fmla="*/ 137 h 703"/>
                <a:gd name="T22" fmla="*/ 4 w 43"/>
                <a:gd name="T23" fmla="*/ 120 h 703"/>
                <a:gd name="T24" fmla="*/ 12 w 43"/>
                <a:gd name="T25" fmla="*/ 69 h 703"/>
                <a:gd name="T26" fmla="*/ 27 w 43"/>
                <a:gd name="T27" fmla="*/ 40 h 703"/>
                <a:gd name="T28" fmla="*/ 29 w 43"/>
                <a:gd name="T29"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69" name="Freeform 192">
              <a:extLst>
                <a:ext uri="{FF2B5EF4-FFF2-40B4-BE49-F238E27FC236}">
                  <a16:creationId xmlns:a16="http://schemas.microsoft.com/office/drawing/2014/main" id="{486FEA95-0C52-4685-B86B-E23CE8429ECD}"/>
                </a:ext>
              </a:extLst>
            </p:cNvPr>
            <p:cNvSpPr>
              <a:spLocks/>
            </p:cNvSpPr>
            <p:nvPr/>
          </p:nvSpPr>
          <p:spPr bwMode="auto">
            <a:xfrm>
              <a:off x="427" y="3312"/>
              <a:ext cx="22" cy="7"/>
            </a:xfrm>
            <a:custGeom>
              <a:avLst/>
              <a:gdLst>
                <a:gd name="T0" fmla="*/ 112 w 112"/>
                <a:gd name="T1" fmla="*/ 0 h 36"/>
                <a:gd name="T2" fmla="*/ 57 w 112"/>
                <a:gd name="T3" fmla="*/ 26 h 36"/>
                <a:gd name="T4" fmla="*/ 9 w 112"/>
                <a:gd name="T5" fmla="*/ 36 h 36"/>
                <a:gd name="T6" fmla="*/ 0 w 112"/>
                <a:gd name="T7" fmla="*/ 36 h 36"/>
                <a:gd name="T8" fmla="*/ 29 w 112"/>
                <a:gd name="T9" fmla="*/ 11 h 36"/>
                <a:gd name="T10" fmla="*/ 112 w 112"/>
                <a:gd name="T11" fmla="*/ 0 h 36"/>
              </a:gdLst>
              <a:ahLst/>
              <a:cxnLst>
                <a:cxn ang="0">
                  <a:pos x="T0" y="T1"/>
                </a:cxn>
                <a:cxn ang="0">
                  <a:pos x="T2" y="T3"/>
                </a:cxn>
                <a:cxn ang="0">
                  <a:pos x="T4" y="T5"/>
                </a:cxn>
                <a:cxn ang="0">
                  <a:pos x="T6" y="T7"/>
                </a:cxn>
                <a:cxn ang="0">
                  <a:pos x="T8" y="T9"/>
                </a:cxn>
                <a:cxn ang="0">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grpSp>
      <p:sp>
        <p:nvSpPr>
          <p:cNvPr id="489" name="Text Box 194">
            <a:extLst>
              <a:ext uri="{FF2B5EF4-FFF2-40B4-BE49-F238E27FC236}">
                <a16:creationId xmlns:a16="http://schemas.microsoft.com/office/drawing/2014/main" id="{0F52CA97-E11C-403D-A9D5-C758C86BC503}"/>
              </a:ext>
            </a:extLst>
          </p:cNvPr>
          <p:cNvSpPr txBox="1">
            <a:spLocks noChangeArrowheads="1"/>
          </p:cNvSpPr>
          <p:nvPr/>
        </p:nvSpPr>
        <p:spPr bwMode="auto">
          <a:xfrm>
            <a:off x="8322174" y="420142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900">
                <a:solidFill>
                  <a:srgbClr val="0836BF"/>
                </a:solidFill>
              </a:rPr>
              <a:t>用户代理</a:t>
            </a:r>
          </a:p>
        </p:txBody>
      </p:sp>
      <p:sp>
        <p:nvSpPr>
          <p:cNvPr id="490" name="Oval 195">
            <a:extLst>
              <a:ext uri="{FF2B5EF4-FFF2-40B4-BE49-F238E27FC236}">
                <a16:creationId xmlns:a16="http://schemas.microsoft.com/office/drawing/2014/main" id="{A2892A06-52EA-4D66-B472-91257C28C028}"/>
              </a:ext>
            </a:extLst>
          </p:cNvPr>
          <p:cNvSpPr>
            <a:spLocks noChangeArrowheads="1"/>
          </p:cNvSpPr>
          <p:nvPr/>
        </p:nvSpPr>
        <p:spPr bwMode="auto">
          <a:xfrm>
            <a:off x="2607328" y="5035874"/>
            <a:ext cx="238119" cy="1187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900">
              <a:solidFill>
                <a:srgbClr val="0836BF"/>
              </a:solidFill>
            </a:endParaRPr>
          </a:p>
        </p:txBody>
      </p:sp>
      <p:grpSp>
        <p:nvGrpSpPr>
          <p:cNvPr id="491" name="Group 498">
            <a:extLst>
              <a:ext uri="{FF2B5EF4-FFF2-40B4-BE49-F238E27FC236}">
                <a16:creationId xmlns:a16="http://schemas.microsoft.com/office/drawing/2014/main" id="{40237CEF-167F-4256-9F03-7CDF907F8B2A}"/>
              </a:ext>
            </a:extLst>
          </p:cNvPr>
          <p:cNvGrpSpPr>
            <a:grpSpLocks/>
          </p:cNvGrpSpPr>
          <p:nvPr/>
        </p:nvGrpSpPr>
        <p:grpSpPr bwMode="auto">
          <a:xfrm>
            <a:off x="8666687" y="4720482"/>
            <a:ext cx="463571" cy="489963"/>
            <a:chOff x="5284" y="2742"/>
            <a:chExt cx="366" cy="421"/>
          </a:xfrm>
        </p:grpSpPr>
        <p:grpSp>
          <p:nvGrpSpPr>
            <p:cNvPr id="603" name="Group 255">
              <a:extLst>
                <a:ext uri="{FF2B5EF4-FFF2-40B4-BE49-F238E27FC236}">
                  <a16:creationId xmlns:a16="http://schemas.microsoft.com/office/drawing/2014/main" id="{DF120322-23B9-422C-A872-BCF767FD5277}"/>
                </a:ext>
              </a:extLst>
            </p:cNvPr>
            <p:cNvGrpSpPr>
              <a:grpSpLocks/>
            </p:cNvGrpSpPr>
            <p:nvPr/>
          </p:nvGrpSpPr>
          <p:grpSpPr bwMode="auto">
            <a:xfrm>
              <a:off x="5345" y="2970"/>
              <a:ext cx="144" cy="79"/>
              <a:chOff x="5325" y="1860"/>
              <a:chExt cx="144" cy="79"/>
            </a:xfrm>
          </p:grpSpPr>
          <p:grpSp>
            <p:nvGrpSpPr>
              <p:cNvPr id="641" name="Group 256">
                <a:extLst>
                  <a:ext uri="{FF2B5EF4-FFF2-40B4-BE49-F238E27FC236}">
                    <a16:creationId xmlns:a16="http://schemas.microsoft.com/office/drawing/2014/main" id="{CB57473C-1A9F-4E9A-8722-BAD67E9BAE10}"/>
                  </a:ext>
                </a:extLst>
              </p:cNvPr>
              <p:cNvGrpSpPr>
                <a:grpSpLocks/>
              </p:cNvGrpSpPr>
              <p:nvPr/>
            </p:nvGrpSpPr>
            <p:grpSpPr bwMode="auto">
              <a:xfrm>
                <a:off x="5325" y="1860"/>
                <a:ext cx="125" cy="63"/>
                <a:chOff x="5325" y="1860"/>
                <a:chExt cx="125" cy="63"/>
              </a:xfrm>
            </p:grpSpPr>
            <p:sp>
              <p:nvSpPr>
                <p:cNvPr id="645" name="Freeform 257">
                  <a:extLst>
                    <a:ext uri="{FF2B5EF4-FFF2-40B4-BE49-F238E27FC236}">
                      <a16:creationId xmlns:a16="http://schemas.microsoft.com/office/drawing/2014/main" id="{568952FE-EAF3-4AC7-BA08-C98902FCB344}"/>
                    </a:ext>
                  </a:extLst>
                </p:cNvPr>
                <p:cNvSpPr>
                  <a:spLocks/>
                </p:cNvSpPr>
                <p:nvPr/>
              </p:nvSpPr>
              <p:spPr bwMode="auto">
                <a:xfrm>
                  <a:off x="5325" y="1860"/>
                  <a:ext cx="125" cy="63"/>
                </a:xfrm>
                <a:custGeom>
                  <a:avLst/>
                  <a:gdLst>
                    <a:gd name="T0" fmla="*/ 679 w 751"/>
                    <a:gd name="T1" fmla="*/ 379 h 379"/>
                    <a:gd name="T2" fmla="*/ 639 w 751"/>
                    <a:gd name="T3" fmla="*/ 370 h 379"/>
                    <a:gd name="T4" fmla="*/ 600 w 751"/>
                    <a:gd name="T5" fmla="*/ 352 h 379"/>
                    <a:gd name="T6" fmla="*/ 564 w 751"/>
                    <a:gd name="T7" fmla="*/ 344 h 379"/>
                    <a:gd name="T8" fmla="*/ 502 w 751"/>
                    <a:gd name="T9" fmla="*/ 353 h 379"/>
                    <a:gd name="T10" fmla="*/ 457 w 751"/>
                    <a:gd name="T11" fmla="*/ 352 h 379"/>
                    <a:gd name="T12" fmla="*/ 425 w 751"/>
                    <a:gd name="T13" fmla="*/ 341 h 379"/>
                    <a:gd name="T14" fmla="*/ 399 w 751"/>
                    <a:gd name="T15" fmla="*/ 332 h 379"/>
                    <a:gd name="T16" fmla="*/ 373 w 751"/>
                    <a:gd name="T17" fmla="*/ 320 h 379"/>
                    <a:gd name="T18" fmla="*/ 346 w 751"/>
                    <a:gd name="T19" fmla="*/ 295 h 379"/>
                    <a:gd name="T20" fmla="*/ 324 w 751"/>
                    <a:gd name="T21" fmla="*/ 273 h 379"/>
                    <a:gd name="T22" fmla="*/ 288 w 751"/>
                    <a:gd name="T23" fmla="*/ 246 h 379"/>
                    <a:gd name="T24" fmla="*/ 238 w 751"/>
                    <a:gd name="T25" fmla="*/ 254 h 379"/>
                    <a:gd name="T26" fmla="*/ 208 w 751"/>
                    <a:gd name="T27" fmla="*/ 256 h 379"/>
                    <a:gd name="T28" fmla="*/ 190 w 751"/>
                    <a:gd name="T29" fmla="*/ 251 h 379"/>
                    <a:gd name="T30" fmla="*/ 182 w 751"/>
                    <a:gd name="T31" fmla="*/ 243 h 379"/>
                    <a:gd name="T32" fmla="*/ 176 w 751"/>
                    <a:gd name="T33" fmla="*/ 228 h 379"/>
                    <a:gd name="T34" fmla="*/ 180 w 751"/>
                    <a:gd name="T35" fmla="*/ 215 h 379"/>
                    <a:gd name="T36" fmla="*/ 190 w 751"/>
                    <a:gd name="T37" fmla="*/ 200 h 379"/>
                    <a:gd name="T38" fmla="*/ 208 w 751"/>
                    <a:gd name="T39" fmla="*/ 193 h 379"/>
                    <a:gd name="T40" fmla="*/ 248 w 751"/>
                    <a:gd name="T41" fmla="*/ 188 h 379"/>
                    <a:gd name="T42" fmla="*/ 296 w 751"/>
                    <a:gd name="T43" fmla="*/ 171 h 379"/>
                    <a:gd name="T44" fmla="*/ 256 w 751"/>
                    <a:gd name="T45" fmla="*/ 140 h 379"/>
                    <a:gd name="T46" fmla="*/ 209 w 751"/>
                    <a:gd name="T47" fmla="*/ 121 h 379"/>
                    <a:gd name="T48" fmla="*/ 168 w 751"/>
                    <a:gd name="T49" fmla="*/ 124 h 379"/>
                    <a:gd name="T50" fmla="*/ 121 w 751"/>
                    <a:gd name="T51" fmla="*/ 121 h 379"/>
                    <a:gd name="T52" fmla="*/ 93 w 751"/>
                    <a:gd name="T53" fmla="*/ 131 h 379"/>
                    <a:gd name="T54" fmla="*/ 54 w 751"/>
                    <a:gd name="T55" fmla="*/ 132 h 379"/>
                    <a:gd name="T56" fmla="*/ 42 w 751"/>
                    <a:gd name="T57" fmla="*/ 121 h 379"/>
                    <a:gd name="T58" fmla="*/ 39 w 751"/>
                    <a:gd name="T59" fmla="*/ 105 h 379"/>
                    <a:gd name="T60" fmla="*/ 18 w 751"/>
                    <a:gd name="T61" fmla="*/ 106 h 379"/>
                    <a:gd name="T62" fmla="*/ 6 w 751"/>
                    <a:gd name="T63" fmla="*/ 103 h 379"/>
                    <a:gd name="T64" fmla="*/ 0 w 751"/>
                    <a:gd name="T65" fmla="*/ 87 h 379"/>
                    <a:gd name="T66" fmla="*/ 4 w 751"/>
                    <a:gd name="T67" fmla="*/ 74 h 379"/>
                    <a:gd name="T68" fmla="*/ 15 w 751"/>
                    <a:gd name="T69" fmla="*/ 68 h 379"/>
                    <a:gd name="T70" fmla="*/ 36 w 751"/>
                    <a:gd name="T71" fmla="*/ 56 h 379"/>
                    <a:gd name="T72" fmla="*/ 52 w 751"/>
                    <a:gd name="T73" fmla="*/ 44 h 379"/>
                    <a:gd name="T74" fmla="*/ 71 w 751"/>
                    <a:gd name="T75" fmla="*/ 34 h 379"/>
                    <a:gd name="T76" fmla="*/ 93 w 751"/>
                    <a:gd name="T77" fmla="*/ 27 h 379"/>
                    <a:gd name="T78" fmla="*/ 112 w 751"/>
                    <a:gd name="T79" fmla="*/ 27 h 379"/>
                    <a:gd name="T80" fmla="*/ 203 w 751"/>
                    <a:gd name="T81" fmla="*/ 9 h 379"/>
                    <a:gd name="T82" fmla="*/ 222 w 751"/>
                    <a:gd name="T83" fmla="*/ 4 h 379"/>
                    <a:gd name="T84" fmla="*/ 244 w 751"/>
                    <a:gd name="T85" fmla="*/ 0 h 379"/>
                    <a:gd name="T86" fmla="*/ 267 w 751"/>
                    <a:gd name="T87" fmla="*/ 4 h 379"/>
                    <a:gd name="T88" fmla="*/ 295 w 751"/>
                    <a:gd name="T89" fmla="*/ 13 h 379"/>
                    <a:gd name="T90" fmla="*/ 373 w 751"/>
                    <a:gd name="T91" fmla="*/ 56 h 379"/>
                    <a:gd name="T92" fmla="*/ 410 w 751"/>
                    <a:gd name="T93" fmla="*/ 64 h 379"/>
                    <a:gd name="T94" fmla="*/ 443 w 751"/>
                    <a:gd name="T95" fmla="*/ 71 h 379"/>
                    <a:gd name="T96" fmla="*/ 469 w 751"/>
                    <a:gd name="T97" fmla="*/ 87 h 379"/>
                    <a:gd name="T98" fmla="*/ 484 w 751"/>
                    <a:gd name="T99" fmla="*/ 108 h 379"/>
                    <a:gd name="T100" fmla="*/ 549 w 751"/>
                    <a:gd name="T101" fmla="*/ 153 h 379"/>
                    <a:gd name="T102" fmla="*/ 578 w 751"/>
                    <a:gd name="T103" fmla="*/ 174 h 379"/>
                    <a:gd name="T104" fmla="*/ 617 w 751"/>
                    <a:gd name="T105" fmla="*/ 215 h 379"/>
                    <a:gd name="T106" fmla="*/ 641 w 751"/>
                    <a:gd name="T107" fmla="*/ 227 h 379"/>
                    <a:gd name="T108" fmla="*/ 751 w 751"/>
                    <a:gd name="T109" fmla="*/ 232 h 379"/>
                    <a:gd name="T110" fmla="*/ 679 w 751"/>
                    <a:gd name="T111" fmla="*/ 37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endParaRPr lang="zh-CN" altLang="en-US" sz="900">
                    <a:solidFill>
                      <a:srgbClr val="0836BF"/>
                    </a:solidFill>
                  </a:endParaRPr>
                </a:p>
              </p:txBody>
            </p:sp>
            <p:sp>
              <p:nvSpPr>
                <p:cNvPr id="646" name="Freeform 258">
                  <a:extLst>
                    <a:ext uri="{FF2B5EF4-FFF2-40B4-BE49-F238E27FC236}">
                      <a16:creationId xmlns:a16="http://schemas.microsoft.com/office/drawing/2014/main" id="{D0092864-64D4-4EF9-BFC4-DCFF219A9EA6}"/>
                    </a:ext>
                  </a:extLst>
                </p:cNvPr>
                <p:cNvSpPr>
                  <a:spLocks/>
                </p:cNvSpPr>
                <p:nvPr/>
              </p:nvSpPr>
              <p:spPr bwMode="auto">
                <a:xfrm>
                  <a:off x="5374" y="1888"/>
                  <a:ext cx="29" cy="7"/>
                </a:xfrm>
                <a:custGeom>
                  <a:avLst/>
                  <a:gdLst>
                    <a:gd name="T0" fmla="*/ 0 w 179"/>
                    <a:gd name="T1" fmla="*/ 0 h 43"/>
                    <a:gd name="T2" fmla="*/ 6 w 179"/>
                    <a:gd name="T3" fmla="*/ 11 h 43"/>
                    <a:gd name="T4" fmla="*/ 38 w 179"/>
                    <a:gd name="T5" fmla="*/ 10 h 43"/>
                    <a:gd name="T6" fmla="*/ 50 w 179"/>
                    <a:gd name="T7" fmla="*/ 16 h 43"/>
                    <a:gd name="T8" fmla="*/ 76 w 179"/>
                    <a:gd name="T9" fmla="*/ 29 h 43"/>
                    <a:gd name="T10" fmla="*/ 112 w 179"/>
                    <a:gd name="T11" fmla="*/ 37 h 43"/>
                    <a:gd name="T12" fmla="*/ 150 w 179"/>
                    <a:gd name="T13" fmla="*/ 38 h 43"/>
                    <a:gd name="T14" fmla="*/ 179 w 179"/>
                    <a:gd name="T15" fmla="*/ 43 h 43"/>
                    <a:gd name="T16" fmla="*/ 155 w 179"/>
                    <a:gd name="T17" fmla="*/ 34 h 43"/>
                    <a:gd name="T18" fmla="*/ 125 w 179"/>
                    <a:gd name="T19" fmla="*/ 29 h 43"/>
                    <a:gd name="T20" fmla="*/ 105 w 179"/>
                    <a:gd name="T21" fmla="*/ 29 h 43"/>
                    <a:gd name="T22" fmla="*/ 76 w 179"/>
                    <a:gd name="T23" fmla="*/ 21 h 43"/>
                    <a:gd name="T24" fmla="*/ 53 w 179"/>
                    <a:gd name="T25" fmla="*/ 8 h 43"/>
                    <a:gd name="T26" fmla="*/ 43 w 179"/>
                    <a:gd name="T27" fmla="*/ 2 h 43"/>
                    <a:gd name="T28" fmla="*/ 0 w 179"/>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47" name="Freeform 259">
                  <a:extLst>
                    <a:ext uri="{FF2B5EF4-FFF2-40B4-BE49-F238E27FC236}">
                      <a16:creationId xmlns:a16="http://schemas.microsoft.com/office/drawing/2014/main" id="{975521A0-6B0B-4348-BBA0-FEC1F817D75A}"/>
                    </a:ext>
                  </a:extLst>
                </p:cNvPr>
                <p:cNvSpPr>
                  <a:spLocks/>
                </p:cNvSpPr>
                <p:nvPr/>
              </p:nvSpPr>
              <p:spPr bwMode="auto">
                <a:xfrm>
                  <a:off x="5362" y="1894"/>
                  <a:ext cx="4" cy="4"/>
                </a:xfrm>
                <a:custGeom>
                  <a:avLst/>
                  <a:gdLst>
                    <a:gd name="T0" fmla="*/ 4 w 20"/>
                    <a:gd name="T1" fmla="*/ 0 h 24"/>
                    <a:gd name="T2" fmla="*/ 12 w 20"/>
                    <a:gd name="T3" fmla="*/ 6 h 24"/>
                    <a:gd name="T4" fmla="*/ 9 w 20"/>
                    <a:gd name="T5" fmla="*/ 15 h 24"/>
                    <a:gd name="T6" fmla="*/ 0 w 20"/>
                    <a:gd name="T7" fmla="*/ 24 h 24"/>
                    <a:gd name="T8" fmla="*/ 17 w 20"/>
                    <a:gd name="T9" fmla="*/ 18 h 24"/>
                    <a:gd name="T10" fmla="*/ 20 w 20"/>
                    <a:gd name="T11" fmla="*/ 8 h 24"/>
                    <a:gd name="T12" fmla="*/ 4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48" name="Freeform 260">
                  <a:extLst>
                    <a:ext uri="{FF2B5EF4-FFF2-40B4-BE49-F238E27FC236}">
                      <a16:creationId xmlns:a16="http://schemas.microsoft.com/office/drawing/2014/main" id="{57302CE9-8509-4F8C-9D03-085518C25EBD}"/>
                    </a:ext>
                  </a:extLst>
                </p:cNvPr>
                <p:cNvSpPr>
                  <a:spLocks/>
                </p:cNvSpPr>
                <p:nvPr/>
              </p:nvSpPr>
              <p:spPr bwMode="auto">
                <a:xfrm>
                  <a:off x="5331" y="1869"/>
                  <a:ext cx="17" cy="8"/>
                </a:xfrm>
                <a:custGeom>
                  <a:avLst/>
                  <a:gdLst>
                    <a:gd name="T0" fmla="*/ 0 w 104"/>
                    <a:gd name="T1" fmla="*/ 45 h 48"/>
                    <a:gd name="T2" fmla="*/ 11 w 104"/>
                    <a:gd name="T3" fmla="*/ 48 h 48"/>
                    <a:gd name="T4" fmla="*/ 25 w 104"/>
                    <a:gd name="T5" fmla="*/ 33 h 48"/>
                    <a:gd name="T6" fmla="*/ 46 w 104"/>
                    <a:gd name="T7" fmla="*/ 25 h 48"/>
                    <a:gd name="T8" fmla="*/ 56 w 104"/>
                    <a:gd name="T9" fmla="*/ 14 h 48"/>
                    <a:gd name="T10" fmla="*/ 66 w 104"/>
                    <a:gd name="T11" fmla="*/ 9 h 48"/>
                    <a:gd name="T12" fmla="*/ 89 w 104"/>
                    <a:gd name="T13" fmla="*/ 4 h 48"/>
                    <a:gd name="T14" fmla="*/ 104 w 104"/>
                    <a:gd name="T15" fmla="*/ 1 h 48"/>
                    <a:gd name="T16" fmla="*/ 84 w 104"/>
                    <a:gd name="T17" fmla="*/ 0 h 48"/>
                    <a:gd name="T18" fmla="*/ 58 w 104"/>
                    <a:gd name="T19" fmla="*/ 4 h 48"/>
                    <a:gd name="T20" fmla="*/ 49 w 104"/>
                    <a:gd name="T21" fmla="*/ 12 h 48"/>
                    <a:gd name="T22" fmla="*/ 37 w 104"/>
                    <a:gd name="T23" fmla="*/ 20 h 48"/>
                    <a:gd name="T24" fmla="*/ 0 w 104"/>
                    <a:gd name="T25"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49" name="Freeform 261">
                  <a:extLst>
                    <a:ext uri="{FF2B5EF4-FFF2-40B4-BE49-F238E27FC236}">
                      <a16:creationId xmlns:a16="http://schemas.microsoft.com/office/drawing/2014/main" id="{B479AED6-26E8-47C1-AAAF-FEC61BC05E61}"/>
                    </a:ext>
                  </a:extLst>
                </p:cNvPr>
                <p:cNvSpPr>
                  <a:spLocks/>
                </p:cNvSpPr>
                <p:nvPr/>
              </p:nvSpPr>
              <p:spPr bwMode="auto">
                <a:xfrm>
                  <a:off x="5357" y="1866"/>
                  <a:ext cx="27" cy="7"/>
                </a:xfrm>
                <a:custGeom>
                  <a:avLst/>
                  <a:gdLst>
                    <a:gd name="T0" fmla="*/ 0 w 166"/>
                    <a:gd name="T1" fmla="*/ 10 h 42"/>
                    <a:gd name="T2" fmla="*/ 35 w 166"/>
                    <a:gd name="T3" fmla="*/ 6 h 42"/>
                    <a:gd name="T4" fmla="*/ 55 w 166"/>
                    <a:gd name="T5" fmla="*/ 0 h 42"/>
                    <a:gd name="T6" fmla="*/ 63 w 166"/>
                    <a:gd name="T7" fmla="*/ 0 h 42"/>
                    <a:gd name="T8" fmla="*/ 85 w 166"/>
                    <a:gd name="T9" fmla="*/ 5 h 42"/>
                    <a:gd name="T10" fmla="*/ 94 w 166"/>
                    <a:gd name="T11" fmla="*/ 14 h 42"/>
                    <a:gd name="T12" fmla="*/ 111 w 166"/>
                    <a:gd name="T13" fmla="*/ 23 h 42"/>
                    <a:gd name="T14" fmla="*/ 143 w 166"/>
                    <a:gd name="T15" fmla="*/ 36 h 42"/>
                    <a:gd name="T16" fmla="*/ 166 w 166"/>
                    <a:gd name="T17" fmla="*/ 36 h 42"/>
                    <a:gd name="T18" fmla="*/ 142 w 166"/>
                    <a:gd name="T19" fmla="*/ 42 h 42"/>
                    <a:gd name="T20" fmla="*/ 126 w 166"/>
                    <a:gd name="T21" fmla="*/ 39 h 42"/>
                    <a:gd name="T22" fmla="*/ 91 w 166"/>
                    <a:gd name="T23" fmla="*/ 22 h 42"/>
                    <a:gd name="T24" fmla="*/ 79 w 166"/>
                    <a:gd name="T25" fmla="*/ 10 h 42"/>
                    <a:gd name="T26" fmla="*/ 55 w 166"/>
                    <a:gd name="T27" fmla="*/ 8 h 42"/>
                    <a:gd name="T28" fmla="*/ 35 w 166"/>
                    <a:gd name="T29" fmla="*/ 10 h 42"/>
                    <a:gd name="T30" fmla="*/ 0 w 166"/>
                    <a:gd name="T31" fmla="*/ 1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50" name="Freeform 262">
                  <a:extLst>
                    <a:ext uri="{FF2B5EF4-FFF2-40B4-BE49-F238E27FC236}">
                      <a16:creationId xmlns:a16="http://schemas.microsoft.com/office/drawing/2014/main" id="{58C212CE-6919-47DC-A3E2-BFED7A3D5D70}"/>
                    </a:ext>
                  </a:extLst>
                </p:cNvPr>
                <p:cNvSpPr>
                  <a:spLocks/>
                </p:cNvSpPr>
                <p:nvPr/>
              </p:nvSpPr>
              <p:spPr bwMode="auto">
                <a:xfrm>
                  <a:off x="5335" y="1874"/>
                  <a:ext cx="6" cy="5"/>
                </a:xfrm>
                <a:custGeom>
                  <a:avLst/>
                  <a:gdLst>
                    <a:gd name="T0" fmla="*/ 25 w 33"/>
                    <a:gd name="T1" fmla="*/ 0 h 30"/>
                    <a:gd name="T2" fmla="*/ 33 w 33"/>
                    <a:gd name="T3" fmla="*/ 11 h 30"/>
                    <a:gd name="T4" fmla="*/ 23 w 33"/>
                    <a:gd name="T5" fmla="*/ 24 h 30"/>
                    <a:gd name="T6" fmla="*/ 0 w 33"/>
                    <a:gd name="T7" fmla="*/ 30 h 30"/>
                    <a:gd name="T8" fmla="*/ 25 w 33"/>
                    <a:gd name="T9" fmla="*/ 15 h 30"/>
                    <a:gd name="T10" fmla="*/ 25 w 33"/>
                    <a:gd name="T11" fmla="*/ 0 h 30"/>
                  </a:gdLst>
                  <a:ahLst/>
                  <a:cxnLst>
                    <a:cxn ang="0">
                      <a:pos x="T0" y="T1"/>
                    </a:cxn>
                    <a:cxn ang="0">
                      <a:pos x="T2" y="T3"/>
                    </a:cxn>
                    <a:cxn ang="0">
                      <a:pos x="T4" y="T5"/>
                    </a:cxn>
                    <a:cxn ang="0">
                      <a:pos x="T6" y="T7"/>
                    </a:cxn>
                    <a:cxn ang="0">
                      <a:pos x="T8" y="T9"/>
                    </a:cxn>
                    <a:cxn ang="0">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51" name="Freeform 263">
                  <a:extLst>
                    <a:ext uri="{FF2B5EF4-FFF2-40B4-BE49-F238E27FC236}">
                      <a16:creationId xmlns:a16="http://schemas.microsoft.com/office/drawing/2014/main" id="{2963997B-14C5-4209-956F-05D9FF5254FF}"/>
                    </a:ext>
                  </a:extLst>
                </p:cNvPr>
                <p:cNvSpPr>
                  <a:spLocks/>
                </p:cNvSpPr>
                <p:nvPr/>
              </p:nvSpPr>
              <p:spPr bwMode="auto">
                <a:xfrm>
                  <a:off x="5329" y="1870"/>
                  <a:ext cx="6" cy="4"/>
                </a:xfrm>
                <a:custGeom>
                  <a:avLst/>
                  <a:gdLst>
                    <a:gd name="T0" fmla="*/ 33 w 33"/>
                    <a:gd name="T1" fmla="*/ 16 h 28"/>
                    <a:gd name="T2" fmla="*/ 25 w 33"/>
                    <a:gd name="T3" fmla="*/ 0 h 28"/>
                    <a:gd name="T4" fmla="*/ 24 w 33"/>
                    <a:gd name="T5" fmla="*/ 13 h 28"/>
                    <a:gd name="T6" fmla="*/ 0 w 33"/>
                    <a:gd name="T7" fmla="*/ 26 h 28"/>
                    <a:gd name="T8" fmla="*/ 3 w 33"/>
                    <a:gd name="T9" fmla="*/ 28 h 28"/>
                    <a:gd name="T10" fmla="*/ 33 w 33"/>
                    <a:gd name="T11" fmla="*/ 16 h 28"/>
                  </a:gdLst>
                  <a:ahLst/>
                  <a:cxnLst>
                    <a:cxn ang="0">
                      <a:pos x="T0" y="T1"/>
                    </a:cxn>
                    <a:cxn ang="0">
                      <a:pos x="T2" y="T3"/>
                    </a:cxn>
                    <a:cxn ang="0">
                      <a:pos x="T4" y="T5"/>
                    </a:cxn>
                    <a:cxn ang="0">
                      <a:pos x="T6" y="T7"/>
                    </a:cxn>
                    <a:cxn ang="0">
                      <a:pos x="T8" y="T9"/>
                    </a:cxn>
                    <a:cxn ang="0">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52" name="Freeform 264">
                  <a:extLst>
                    <a:ext uri="{FF2B5EF4-FFF2-40B4-BE49-F238E27FC236}">
                      <a16:creationId xmlns:a16="http://schemas.microsoft.com/office/drawing/2014/main" id="{56DC627A-C5D6-40CE-BD99-C66AD51A58B5}"/>
                    </a:ext>
                  </a:extLst>
                </p:cNvPr>
                <p:cNvSpPr>
                  <a:spLocks/>
                </p:cNvSpPr>
                <p:nvPr/>
              </p:nvSpPr>
              <p:spPr bwMode="auto">
                <a:xfrm>
                  <a:off x="5399" y="1876"/>
                  <a:ext cx="6" cy="7"/>
                </a:xfrm>
                <a:custGeom>
                  <a:avLst/>
                  <a:gdLst>
                    <a:gd name="T0" fmla="*/ 0 w 37"/>
                    <a:gd name="T1" fmla="*/ 0 h 42"/>
                    <a:gd name="T2" fmla="*/ 8 w 37"/>
                    <a:gd name="T3" fmla="*/ 21 h 42"/>
                    <a:gd name="T4" fmla="*/ 23 w 37"/>
                    <a:gd name="T5" fmla="*/ 39 h 42"/>
                    <a:gd name="T6" fmla="*/ 37 w 37"/>
                    <a:gd name="T7" fmla="*/ 42 h 42"/>
                    <a:gd name="T8" fmla="*/ 0 w 37"/>
                    <a:gd name="T9" fmla="*/ 0 h 42"/>
                  </a:gdLst>
                  <a:ahLst/>
                  <a:cxnLst>
                    <a:cxn ang="0">
                      <a:pos x="T0" y="T1"/>
                    </a:cxn>
                    <a:cxn ang="0">
                      <a:pos x="T2" y="T3"/>
                    </a:cxn>
                    <a:cxn ang="0">
                      <a:pos x="T4" y="T5"/>
                    </a:cxn>
                    <a:cxn ang="0">
                      <a:pos x="T6" y="T7"/>
                    </a:cxn>
                    <a:cxn ang="0">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53" name="Freeform 265">
                  <a:extLst>
                    <a:ext uri="{FF2B5EF4-FFF2-40B4-BE49-F238E27FC236}">
                      <a16:creationId xmlns:a16="http://schemas.microsoft.com/office/drawing/2014/main" id="{BC71E324-4E27-44B2-BE88-815CBD125831}"/>
                    </a:ext>
                  </a:extLst>
                </p:cNvPr>
                <p:cNvSpPr>
                  <a:spLocks/>
                </p:cNvSpPr>
                <p:nvPr/>
              </p:nvSpPr>
              <p:spPr bwMode="auto">
                <a:xfrm>
                  <a:off x="5420" y="1907"/>
                  <a:ext cx="9" cy="6"/>
                </a:xfrm>
                <a:custGeom>
                  <a:avLst/>
                  <a:gdLst>
                    <a:gd name="T0" fmla="*/ 50 w 50"/>
                    <a:gd name="T1" fmla="*/ 0 h 39"/>
                    <a:gd name="T2" fmla="*/ 17 w 50"/>
                    <a:gd name="T3" fmla="*/ 14 h 39"/>
                    <a:gd name="T4" fmla="*/ 0 w 50"/>
                    <a:gd name="T5" fmla="*/ 39 h 39"/>
                    <a:gd name="T6" fmla="*/ 50 w 50"/>
                    <a:gd name="T7" fmla="*/ 0 h 39"/>
                  </a:gdLst>
                  <a:ahLst/>
                  <a:cxnLst>
                    <a:cxn ang="0">
                      <a:pos x="T0" y="T1"/>
                    </a:cxn>
                    <a:cxn ang="0">
                      <a:pos x="T2" y="T3"/>
                    </a:cxn>
                    <a:cxn ang="0">
                      <a:pos x="T4" y="T5"/>
                    </a:cxn>
                    <a:cxn ang="0">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grpSp>
          <p:grpSp>
            <p:nvGrpSpPr>
              <p:cNvPr id="642" name="Group 266">
                <a:extLst>
                  <a:ext uri="{FF2B5EF4-FFF2-40B4-BE49-F238E27FC236}">
                    <a16:creationId xmlns:a16="http://schemas.microsoft.com/office/drawing/2014/main" id="{5214B1F1-8BA5-426E-AC7E-3E8C68A0B4D4}"/>
                  </a:ext>
                </a:extLst>
              </p:cNvPr>
              <p:cNvGrpSpPr>
                <a:grpSpLocks/>
              </p:cNvGrpSpPr>
              <p:nvPr/>
            </p:nvGrpSpPr>
            <p:grpSpPr bwMode="auto">
              <a:xfrm>
                <a:off x="5432" y="1894"/>
                <a:ext cx="37" cy="45"/>
                <a:chOff x="5432" y="1894"/>
                <a:chExt cx="37" cy="45"/>
              </a:xfrm>
            </p:grpSpPr>
            <p:sp>
              <p:nvSpPr>
                <p:cNvPr id="643" name="Freeform 267">
                  <a:extLst>
                    <a:ext uri="{FF2B5EF4-FFF2-40B4-BE49-F238E27FC236}">
                      <a16:creationId xmlns:a16="http://schemas.microsoft.com/office/drawing/2014/main" id="{EBC2179C-D370-452B-8CDA-F5BC8869F940}"/>
                    </a:ext>
                  </a:extLst>
                </p:cNvPr>
                <p:cNvSpPr>
                  <a:spLocks/>
                </p:cNvSpPr>
                <p:nvPr/>
              </p:nvSpPr>
              <p:spPr bwMode="auto">
                <a:xfrm>
                  <a:off x="5432" y="1894"/>
                  <a:ext cx="37" cy="45"/>
                </a:xfrm>
                <a:custGeom>
                  <a:avLst/>
                  <a:gdLst>
                    <a:gd name="T0" fmla="*/ 77 w 219"/>
                    <a:gd name="T1" fmla="*/ 17 h 267"/>
                    <a:gd name="T2" fmla="*/ 42 w 219"/>
                    <a:gd name="T3" fmla="*/ 55 h 267"/>
                    <a:gd name="T4" fmla="*/ 26 w 219"/>
                    <a:gd name="T5" fmla="*/ 87 h 267"/>
                    <a:gd name="T6" fmla="*/ 11 w 219"/>
                    <a:gd name="T7" fmla="*/ 138 h 267"/>
                    <a:gd name="T8" fmla="*/ 11 w 219"/>
                    <a:gd name="T9" fmla="*/ 167 h 267"/>
                    <a:gd name="T10" fmla="*/ 0 w 219"/>
                    <a:gd name="T11" fmla="*/ 210 h 267"/>
                    <a:gd name="T12" fmla="*/ 178 w 219"/>
                    <a:gd name="T13" fmla="*/ 267 h 267"/>
                    <a:gd name="T14" fmla="*/ 219 w 219"/>
                    <a:gd name="T15" fmla="*/ 0 h 267"/>
                    <a:gd name="T16" fmla="*/ 146 w 219"/>
                    <a:gd name="T17" fmla="*/ 17 h 267"/>
                    <a:gd name="T18" fmla="*/ 77 w 219"/>
                    <a:gd name="T19" fmla="*/ 1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endParaRPr lang="zh-CN" altLang="en-US" sz="900">
                    <a:solidFill>
                      <a:srgbClr val="0836BF"/>
                    </a:solidFill>
                  </a:endParaRPr>
                </a:p>
              </p:txBody>
            </p:sp>
            <p:sp>
              <p:nvSpPr>
                <p:cNvPr id="644" name="Freeform 268">
                  <a:extLst>
                    <a:ext uri="{FF2B5EF4-FFF2-40B4-BE49-F238E27FC236}">
                      <a16:creationId xmlns:a16="http://schemas.microsoft.com/office/drawing/2014/main" id="{5BB2B926-7DA3-400E-BFBC-CBA47D1264D6}"/>
                    </a:ext>
                  </a:extLst>
                </p:cNvPr>
                <p:cNvSpPr>
                  <a:spLocks/>
                </p:cNvSpPr>
                <p:nvPr/>
              </p:nvSpPr>
              <p:spPr bwMode="auto">
                <a:xfrm>
                  <a:off x="5436" y="1898"/>
                  <a:ext cx="29" cy="37"/>
                </a:xfrm>
                <a:custGeom>
                  <a:avLst/>
                  <a:gdLst>
                    <a:gd name="T0" fmla="*/ 69 w 175"/>
                    <a:gd name="T1" fmla="*/ 7 h 220"/>
                    <a:gd name="T2" fmla="*/ 38 w 175"/>
                    <a:gd name="T3" fmla="*/ 42 h 220"/>
                    <a:gd name="T4" fmla="*/ 12 w 175"/>
                    <a:gd name="T5" fmla="*/ 92 h 220"/>
                    <a:gd name="T6" fmla="*/ 6 w 175"/>
                    <a:gd name="T7" fmla="*/ 128 h 220"/>
                    <a:gd name="T8" fmla="*/ 0 w 175"/>
                    <a:gd name="T9" fmla="*/ 171 h 220"/>
                    <a:gd name="T10" fmla="*/ 140 w 175"/>
                    <a:gd name="T11" fmla="*/ 220 h 220"/>
                    <a:gd name="T12" fmla="*/ 175 w 175"/>
                    <a:gd name="T13" fmla="*/ 0 h 220"/>
                    <a:gd name="T14" fmla="*/ 122 w 175"/>
                    <a:gd name="T15" fmla="*/ 10 h 220"/>
                    <a:gd name="T16" fmla="*/ 69 w 175"/>
                    <a:gd name="T17" fmla="*/ 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grpSp>
        </p:grpSp>
        <p:sp>
          <p:nvSpPr>
            <p:cNvPr id="604" name="Freeform 269">
              <a:extLst>
                <a:ext uri="{FF2B5EF4-FFF2-40B4-BE49-F238E27FC236}">
                  <a16:creationId xmlns:a16="http://schemas.microsoft.com/office/drawing/2014/main" id="{9205B0D5-1E85-4B20-AAA6-225ABEC00E0B}"/>
                </a:ext>
              </a:extLst>
            </p:cNvPr>
            <p:cNvSpPr>
              <a:spLocks/>
            </p:cNvSpPr>
            <p:nvPr/>
          </p:nvSpPr>
          <p:spPr bwMode="auto">
            <a:xfrm>
              <a:off x="5485" y="2761"/>
              <a:ext cx="123" cy="134"/>
            </a:xfrm>
            <a:custGeom>
              <a:avLst/>
              <a:gdLst>
                <a:gd name="T0" fmla="*/ 243 w 741"/>
                <a:gd name="T1" fmla="*/ 26 h 807"/>
                <a:gd name="T2" fmla="*/ 179 w 741"/>
                <a:gd name="T3" fmla="*/ 74 h 807"/>
                <a:gd name="T4" fmla="*/ 144 w 741"/>
                <a:gd name="T5" fmla="*/ 131 h 807"/>
                <a:gd name="T6" fmla="*/ 112 w 741"/>
                <a:gd name="T7" fmla="*/ 192 h 807"/>
                <a:gd name="T8" fmla="*/ 92 w 741"/>
                <a:gd name="T9" fmla="*/ 224 h 807"/>
                <a:gd name="T10" fmla="*/ 92 w 741"/>
                <a:gd name="T11" fmla="*/ 259 h 807"/>
                <a:gd name="T12" fmla="*/ 109 w 741"/>
                <a:gd name="T13" fmla="*/ 300 h 807"/>
                <a:gd name="T14" fmla="*/ 77 w 741"/>
                <a:gd name="T15" fmla="*/ 332 h 807"/>
                <a:gd name="T16" fmla="*/ 26 w 741"/>
                <a:gd name="T17" fmla="*/ 420 h 807"/>
                <a:gd name="T18" fmla="*/ 0 w 741"/>
                <a:gd name="T19" fmla="*/ 467 h 807"/>
                <a:gd name="T20" fmla="*/ 0 w 741"/>
                <a:gd name="T21" fmla="*/ 482 h 807"/>
                <a:gd name="T22" fmla="*/ 6 w 741"/>
                <a:gd name="T23" fmla="*/ 498 h 807"/>
                <a:gd name="T24" fmla="*/ 28 w 741"/>
                <a:gd name="T25" fmla="*/ 503 h 807"/>
                <a:gd name="T26" fmla="*/ 60 w 741"/>
                <a:gd name="T27" fmla="*/ 504 h 807"/>
                <a:gd name="T28" fmla="*/ 79 w 741"/>
                <a:gd name="T29" fmla="*/ 511 h 807"/>
                <a:gd name="T30" fmla="*/ 77 w 741"/>
                <a:gd name="T31" fmla="*/ 546 h 807"/>
                <a:gd name="T32" fmla="*/ 67 w 741"/>
                <a:gd name="T33" fmla="*/ 587 h 807"/>
                <a:gd name="T34" fmla="*/ 86 w 741"/>
                <a:gd name="T35" fmla="*/ 609 h 807"/>
                <a:gd name="T36" fmla="*/ 80 w 741"/>
                <a:gd name="T37" fmla="*/ 639 h 807"/>
                <a:gd name="T38" fmla="*/ 95 w 741"/>
                <a:gd name="T39" fmla="*/ 659 h 807"/>
                <a:gd name="T40" fmla="*/ 110 w 741"/>
                <a:gd name="T41" fmla="*/ 713 h 807"/>
                <a:gd name="T42" fmla="*/ 133 w 741"/>
                <a:gd name="T43" fmla="*/ 728 h 807"/>
                <a:gd name="T44" fmla="*/ 167 w 741"/>
                <a:gd name="T45" fmla="*/ 728 h 807"/>
                <a:gd name="T46" fmla="*/ 217 w 741"/>
                <a:gd name="T47" fmla="*/ 721 h 807"/>
                <a:gd name="T48" fmla="*/ 269 w 741"/>
                <a:gd name="T49" fmla="*/ 713 h 807"/>
                <a:gd name="T50" fmla="*/ 263 w 741"/>
                <a:gd name="T51" fmla="*/ 807 h 807"/>
                <a:gd name="T52" fmla="*/ 658 w 741"/>
                <a:gd name="T53" fmla="*/ 681 h 807"/>
                <a:gd name="T54" fmla="*/ 626 w 741"/>
                <a:gd name="T55" fmla="*/ 606 h 807"/>
                <a:gd name="T56" fmla="*/ 634 w 741"/>
                <a:gd name="T57" fmla="*/ 549 h 807"/>
                <a:gd name="T58" fmla="*/ 741 w 741"/>
                <a:gd name="T59" fmla="*/ 441 h 807"/>
                <a:gd name="T60" fmla="*/ 741 w 741"/>
                <a:gd name="T61" fmla="*/ 155 h 807"/>
                <a:gd name="T62" fmla="*/ 668 w 741"/>
                <a:gd name="T63" fmla="*/ 77 h 807"/>
                <a:gd name="T64" fmla="*/ 577 w 741"/>
                <a:gd name="T65" fmla="*/ 35 h 807"/>
                <a:gd name="T66" fmla="*/ 481 w 741"/>
                <a:gd name="T67" fmla="*/ 0 h 807"/>
                <a:gd name="T68" fmla="*/ 355 w 741"/>
                <a:gd name="T69" fmla="*/ 18 h 807"/>
                <a:gd name="T70" fmla="*/ 243 w 741"/>
                <a:gd name="T71" fmla="*/ 2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endParaRPr lang="zh-CN" altLang="en-US" sz="900">
                <a:solidFill>
                  <a:srgbClr val="0836BF"/>
                </a:solidFill>
              </a:endParaRPr>
            </a:p>
          </p:txBody>
        </p:sp>
        <p:sp>
          <p:nvSpPr>
            <p:cNvPr id="605" name="Freeform 270">
              <a:extLst>
                <a:ext uri="{FF2B5EF4-FFF2-40B4-BE49-F238E27FC236}">
                  <a16:creationId xmlns:a16="http://schemas.microsoft.com/office/drawing/2014/main" id="{3C79B948-87A9-4131-A60E-A814F6D9C92A}"/>
                </a:ext>
              </a:extLst>
            </p:cNvPr>
            <p:cNvSpPr>
              <a:spLocks/>
            </p:cNvSpPr>
            <p:nvPr/>
          </p:nvSpPr>
          <p:spPr bwMode="auto">
            <a:xfrm>
              <a:off x="5491" y="2842"/>
              <a:ext cx="7" cy="2"/>
            </a:xfrm>
            <a:custGeom>
              <a:avLst/>
              <a:gdLst>
                <a:gd name="T0" fmla="*/ 0 w 42"/>
                <a:gd name="T1" fmla="*/ 3 h 9"/>
                <a:gd name="T2" fmla="*/ 9 w 42"/>
                <a:gd name="T3" fmla="*/ 8 h 9"/>
                <a:gd name="T4" fmla="*/ 30 w 42"/>
                <a:gd name="T5" fmla="*/ 6 h 9"/>
                <a:gd name="T6" fmla="*/ 39 w 42"/>
                <a:gd name="T7" fmla="*/ 9 h 9"/>
                <a:gd name="T8" fmla="*/ 42 w 42"/>
                <a:gd name="T9" fmla="*/ 2 h 9"/>
                <a:gd name="T10" fmla="*/ 29 w 42"/>
                <a:gd name="T11" fmla="*/ 0 h 9"/>
                <a:gd name="T12" fmla="*/ 0 w 42"/>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06" name="Freeform 271">
              <a:extLst>
                <a:ext uri="{FF2B5EF4-FFF2-40B4-BE49-F238E27FC236}">
                  <a16:creationId xmlns:a16="http://schemas.microsoft.com/office/drawing/2014/main" id="{4FEDD685-0648-488D-95CD-EAE49B3B0FB2}"/>
                </a:ext>
              </a:extLst>
            </p:cNvPr>
            <p:cNvSpPr>
              <a:spLocks/>
            </p:cNvSpPr>
            <p:nvPr/>
          </p:nvSpPr>
          <p:spPr bwMode="auto">
            <a:xfrm>
              <a:off x="5498" y="2837"/>
              <a:ext cx="3" cy="5"/>
            </a:xfrm>
            <a:custGeom>
              <a:avLst/>
              <a:gdLst>
                <a:gd name="T0" fmla="*/ 0 w 17"/>
                <a:gd name="T1" fmla="*/ 0 h 31"/>
                <a:gd name="T2" fmla="*/ 11 w 17"/>
                <a:gd name="T3" fmla="*/ 7 h 31"/>
                <a:gd name="T4" fmla="*/ 11 w 17"/>
                <a:gd name="T5" fmla="*/ 16 h 31"/>
                <a:gd name="T6" fmla="*/ 13 w 17"/>
                <a:gd name="T7" fmla="*/ 31 h 31"/>
                <a:gd name="T8" fmla="*/ 17 w 17"/>
                <a:gd name="T9" fmla="*/ 12 h 31"/>
                <a:gd name="T10" fmla="*/ 17 w 17"/>
                <a:gd name="T11" fmla="*/ 1 h 31"/>
                <a:gd name="T12" fmla="*/ 0 w 17"/>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07" name="Freeform 272">
              <a:extLst>
                <a:ext uri="{FF2B5EF4-FFF2-40B4-BE49-F238E27FC236}">
                  <a16:creationId xmlns:a16="http://schemas.microsoft.com/office/drawing/2014/main" id="{1F7EDDB7-50E4-48C7-B290-C5B87778B330}"/>
                </a:ext>
              </a:extLst>
            </p:cNvPr>
            <p:cNvSpPr>
              <a:spLocks/>
            </p:cNvSpPr>
            <p:nvPr/>
          </p:nvSpPr>
          <p:spPr bwMode="auto">
            <a:xfrm>
              <a:off x="5503" y="2820"/>
              <a:ext cx="3" cy="10"/>
            </a:xfrm>
            <a:custGeom>
              <a:avLst/>
              <a:gdLst>
                <a:gd name="T0" fmla="*/ 19 w 19"/>
                <a:gd name="T1" fmla="*/ 0 h 60"/>
                <a:gd name="T2" fmla="*/ 5 w 19"/>
                <a:gd name="T3" fmla="*/ 34 h 60"/>
                <a:gd name="T4" fmla="*/ 0 w 19"/>
                <a:gd name="T5" fmla="*/ 60 h 60"/>
                <a:gd name="T6" fmla="*/ 9 w 19"/>
                <a:gd name="T7" fmla="*/ 43 h 60"/>
                <a:gd name="T8" fmla="*/ 19 w 19"/>
                <a:gd name="T9" fmla="*/ 0 h 60"/>
              </a:gdLst>
              <a:ahLst/>
              <a:cxnLst>
                <a:cxn ang="0">
                  <a:pos x="T0" y="T1"/>
                </a:cxn>
                <a:cxn ang="0">
                  <a:pos x="T2" y="T3"/>
                </a:cxn>
                <a:cxn ang="0">
                  <a:pos x="T4" y="T5"/>
                </a:cxn>
                <a:cxn ang="0">
                  <a:pos x="T6" y="T7"/>
                </a:cxn>
                <a:cxn ang="0">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08" name="Freeform 273">
              <a:extLst>
                <a:ext uri="{FF2B5EF4-FFF2-40B4-BE49-F238E27FC236}">
                  <a16:creationId xmlns:a16="http://schemas.microsoft.com/office/drawing/2014/main" id="{7775594A-0C26-4870-BEFF-167C6D6CF5B7}"/>
                </a:ext>
              </a:extLst>
            </p:cNvPr>
            <p:cNvSpPr>
              <a:spLocks/>
            </p:cNvSpPr>
            <p:nvPr/>
          </p:nvSpPr>
          <p:spPr bwMode="auto">
            <a:xfrm>
              <a:off x="5505" y="2810"/>
              <a:ext cx="13" cy="9"/>
            </a:xfrm>
            <a:custGeom>
              <a:avLst/>
              <a:gdLst>
                <a:gd name="T0" fmla="*/ 0 w 80"/>
                <a:gd name="T1" fmla="*/ 0 h 51"/>
                <a:gd name="T2" fmla="*/ 17 w 80"/>
                <a:gd name="T3" fmla="*/ 28 h 51"/>
                <a:gd name="T4" fmla="*/ 13 w 80"/>
                <a:gd name="T5" fmla="*/ 35 h 51"/>
                <a:gd name="T6" fmla="*/ 13 w 80"/>
                <a:gd name="T7" fmla="*/ 40 h 51"/>
                <a:gd name="T8" fmla="*/ 9 w 80"/>
                <a:gd name="T9" fmla="*/ 51 h 51"/>
                <a:gd name="T10" fmla="*/ 20 w 80"/>
                <a:gd name="T11" fmla="*/ 34 h 51"/>
                <a:gd name="T12" fmla="*/ 35 w 80"/>
                <a:gd name="T13" fmla="*/ 34 h 51"/>
                <a:gd name="T14" fmla="*/ 52 w 80"/>
                <a:gd name="T15" fmla="*/ 28 h 51"/>
                <a:gd name="T16" fmla="*/ 80 w 80"/>
                <a:gd name="T17" fmla="*/ 26 h 51"/>
                <a:gd name="T18" fmla="*/ 52 w 80"/>
                <a:gd name="T19" fmla="*/ 9 h 51"/>
                <a:gd name="T20" fmla="*/ 0 w 80"/>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09" name="Freeform 274">
              <a:extLst>
                <a:ext uri="{FF2B5EF4-FFF2-40B4-BE49-F238E27FC236}">
                  <a16:creationId xmlns:a16="http://schemas.microsoft.com/office/drawing/2014/main" id="{768D4A96-4885-42E8-84AC-82F3AD838AE3}"/>
                </a:ext>
              </a:extLst>
            </p:cNvPr>
            <p:cNvSpPr>
              <a:spLocks/>
            </p:cNvSpPr>
            <p:nvPr/>
          </p:nvSpPr>
          <p:spPr bwMode="auto">
            <a:xfrm>
              <a:off x="5502" y="2798"/>
              <a:ext cx="22" cy="8"/>
            </a:xfrm>
            <a:custGeom>
              <a:avLst/>
              <a:gdLst>
                <a:gd name="T0" fmla="*/ 0 w 135"/>
                <a:gd name="T1" fmla="*/ 25 h 48"/>
                <a:gd name="T2" fmla="*/ 6 w 135"/>
                <a:gd name="T3" fmla="*/ 42 h 48"/>
                <a:gd name="T4" fmla="*/ 20 w 135"/>
                <a:gd name="T5" fmla="*/ 48 h 48"/>
                <a:gd name="T6" fmla="*/ 42 w 135"/>
                <a:gd name="T7" fmla="*/ 34 h 48"/>
                <a:gd name="T8" fmla="*/ 69 w 135"/>
                <a:gd name="T9" fmla="*/ 25 h 48"/>
                <a:gd name="T10" fmla="*/ 113 w 135"/>
                <a:gd name="T11" fmla="*/ 24 h 48"/>
                <a:gd name="T12" fmla="*/ 135 w 135"/>
                <a:gd name="T13" fmla="*/ 27 h 48"/>
                <a:gd name="T14" fmla="*/ 101 w 135"/>
                <a:gd name="T15" fmla="*/ 12 h 48"/>
                <a:gd name="T16" fmla="*/ 77 w 135"/>
                <a:gd name="T17" fmla="*/ 6 h 48"/>
                <a:gd name="T18" fmla="*/ 80 w 135"/>
                <a:gd name="T19" fmla="*/ 0 h 48"/>
                <a:gd name="T20" fmla="*/ 57 w 135"/>
                <a:gd name="T21" fmla="*/ 9 h 48"/>
                <a:gd name="T22" fmla="*/ 59 w 135"/>
                <a:gd name="T23" fmla="*/ 3 h 48"/>
                <a:gd name="T24" fmla="*/ 40 w 135"/>
                <a:gd name="T25" fmla="*/ 12 h 48"/>
                <a:gd name="T26" fmla="*/ 23 w 135"/>
                <a:gd name="T27" fmla="*/ 12 h 48"/>
                <a:gd name="T28" fmla="*/ 0 w 135"/>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10" name="Freeform 275">
              <a:extLst>
                <a:ext uri="{FF2B5EF4-FFF2-40B4-BE49-F238E27FC236}">
                  <a16:creationId xmlns:a16="http://schemas.microsoft.com/office/drawing/2014/main" id="{C655F639-3E06-4EF7-9C2D-835059E88B82}"/>
                </a:ext>
              </a:extLst>
            </p:cNvPr>
            <p:cNvSpPr>
              <a:spLocks/>
            </p:cNvSpPr>
            <p:nvPr/>
          </p:nvSpPr>
          <p:spPr bwMode="auto">
            <a:xfrm>
              <a:off x="5552" y="2809"/>
              <a:ext cx="13" cy="26"/>
            </a:xfrm>
            <a:custGeom>
              <a:avLst/>
              <a:gdLst>
                <a:gd name="T0" fmla="*/ 0 w 78"/>
                <a:gd name="T1" fmla="*/ 30 h 159"/>
                <a:gd name="T2" fmla="*/ 24 w 78"/>
                <a:gd name="T3" fmla="*/ 10 h 159"/>
                <a:gd name="T4" fmla="*/ 52 w 78"/>
                <a:gd name="T5" fmla="*/ 15 h 159"/>
                <a:gd name="T6" fmla="*/ 68 w 78"/>
                <a:gd name="T7" fmla="*/ 41 h 159"/>
                <a:gd name="T8" fmla="*/ 71 w 78"/>
                <a:gd name="T9" fmla="*/ 77 h 159"/>
                <a:gd name="T10" fmla="*/ 68 w 78"/>
                <a:gd name="T11" fmla="*/ 105 h 159"/>
                <a:gd name="T12" fmla="*/ 59 w 78"/>
                <a:gd name="T13" fmla="*/ 128 h 159"/>
                <a:gd name="T14" fmla="*/ 44 w 78"/>
                <a:gd name="T15" fmla="*/ 93 h 159"/>
                <a:gd name="T16" fmla="*/ 31 w 78"/>
                <a:gd name="T17" fmla="*/ 73 h 159"/>
                <a:gd name="T18" fmla="*/ 5 w 78"/>
                <a:gd name="T19" fmla="*/ 60 h 159"/>
                <a:gd name="T20" fmla="*/ 25 w 78"/>
                <a:gd name="T21" fmla="*/ 89 h 159"/>
                <a:gd name="T22" fmla="*/ 47 w 78"/>
                <a:gd name="T23" fmla="*/ 111 h 159"/>
                <a:gd name="T24" fmla="*/ 49 w 78"/>
                <a:gd name="T25" fmla="*/ 134 h 159"/>
                <a:gd name="T26" fmla="*/ 40 w 78"/>
                <a:gd name="T27" fmla="*/ 156 h 159"/>
                <a:gd name="T28" fmla="*/ 28 w 78"/>
                <a:gd name="T29" fmla="*/ 159 h 159"/>
                <a:gd name="T30" fmla="*/ 61 w 78"/>
                <a:gd name="T31" fmla="*/ 151 h 159"/>
                <a:gd name="T32" fmla="*/ 77 w 78"/>
                <a:gd name="T33" fmla="*/ 117 h 159"/>
                <a:gd name="T34" fmla="*/ 78 w 78"/>
                <a:gd name="T35" fmla="*/ 73 h 159"/>
                <a:gd name="T36" fmla="*/ 77 w 78"/>
                <a:gd name="T37" fmla="*/ 33 h 159"/>
                <a:gd name="T38" fmla="*/ 59 w 78"/>
                <a:gd name="T39" fmla="*/ 7 h 159"/>
                <a:gd name="T40" fmla="*/ 34 w 78"/>
                <a:gd name="T41" fmla="*/ 0 h 159"/>
                <a:gd name="T42" fmla="*/ 10 w 78"/>
                <a:gd name="T43" fmla="*/ 4 h 159"/>
                <a:gd name="T44" fmla="*/ 0 w 78"/>
                <a:gd name="T45"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11" name="Freeform 276">
              <a:extLst>
                <a:ext uri="{FF2B5EF4-FFF2-40B4-BE49-F238E27FC236}">
                  <a16:creationId xmlns:a16="http://schemas.microsoft.com/office/drawing/2014/main" id="{D6A13995-DB4F-429C-AFD9-946662ABB591}"/>
                </a:ext>
              </a:extLst>
            </p:cNvPr>
            <p:cNvSpPr>
              <a:spLocks/>
            </p:cNvSpPr>
            <p:nvPr/>
          </p:nvSpPr>
          <p:spPr bwMode="auto">
            <a:xfrm>
              <a:off x="5549" y="2805"/>
              <a:ext cx="21" cy="35"/>
            </a:xfrm>
            <a:custGeom>
              <a:avLst/>
              <a:gdLst>
                <a:gd name="T0" fmla="*/ 0 w 129"/>
                <a:gd name="T1" fmla="*/ 53 h 215"/>
                <a:gd name="T2" fmla="*/ 20 w 129"/>
                <a:gd name="T3" fmla="*/ 19 h 215"/>
                <a:gd name="T4" fmla="*/ 54 w 129"/>
                <a:gd name="T5" fmla="*/ 9 h 215"/>
                <a:gd name="T6" fmla="*/ 95 w 129"/>
                <a:gd name="T7" fmla="*/ 16 h 215"/>
                <a:gd name="T8" fmla="*/ 109 w 129"/>
                <a:gd name="T9" fmla="*/ 35 h 215"/>
                <a:gd name="T10" fmla="*/ 120 w 129"/>
                <a:gd name="T11" fmla="*/ 67 h 215"/>
                <a:gd name="T12" fmla="*/ 120 w 129"/>
                <a:gd name="T13" fmla="*/ 93 h 215"/>
                <a:gd name="T14" fmla="*/ 114 w 129"/>
                <a:gd name="T15" fmla="*/ 111 h 215"/>
                <a:gd name="T16" fmla="*/ 114 w 129"/>
                <a:gd name="T17" fmla="*/ 137 h 215"/>
                <a:gd name="T18" fmla="*/ 107 w 129"/>
                <a:gd name="T19" fmla="*/ 168 h 215"/>
                <a:gd name="T20" fmla="*/ 80 w 129"/>
                <a:gd name="T21" fmla="*/ 198 h 215"/>
                <a:gd name="T22" fmla="*/ 63 w 129"/>
                <a:gd name="T23" fmla="*/ 198 h 215"/>
                <a:gd name="T24" fmla="*/ 40 w 129"/>
                <a:gd name="T25" fmla="*/ 198 h 215"/>
                <a:gd name="T26" fmla="*/ 40 w 129"/>
                <a:gd name="T27" fmla="*/ 203 h 215"/>
                <a:gd name="T28" fmla="*/ 57 w 129"/>
                <a:gd name="T29" fmla="*/ 215 h 215"/>
                <a:gd name="T30" fmla="*/ 76 w 129"/>
                <a:gd name="T31" fmla="*/ 211 h 215"/>
                <a:gd name="T32" fmla="*/ 101 w 129"/>
                <a:gd name="T33" fmla="*/ 201 h 215"/>
                <a:gd name="T34" fmla="*/ 121 w 129"/>
                <a:gd name="T35" fmla="*/ 171 h 215"/>
                <a:gd name="T36" fmla="*/ 123 w 129"/>
                <a:gd name="T37" fmla="*/ 121 h 215"/>
                <a:gd name="T38" fmla="*/ 129 w 129"/>
                <a:gd name="T39" fmla="*/ 87 h 215"/>
                <a:gd name="T40" fmla="*/ 129 w 129"/>
                <a:gd name="T41" fmla="*/ 58 h 215"/>
                <a:gd name="T42" fmla="*/ 117 w 129"/>
                <a:gd name="T43" fmla="*/ 32 h 215"/>
                <a:gd name="T44" fmla="*/ 103 w 129"/>
                <a:gd name="T45" fmla="*/ 9 h 215"/>
                <a:gd name="T46" fmla="*/ 69 w 129"/>
                <a:gd name="T47" fmla="*/ 0 h 215"/>
                <a:gd name="T48" fmla="*/ 20 w 129"/>
                <a:gd name="T49" fmla="*/ 6 h 215"/>
                <a:gd name="T50" fmla="*/ 3 w 129"/>
                <a:gd name="T51" fmla="*/ 19 h 215"/>
                <a:gd name="T52" fmla="*/ 0 w 129"/>
                <a:gd name="T53" fmla="*/ 5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12" name="Freeform 277">
              <a:extLst>
                <a:ext uri="{FF2B5EF4-FFF2-40B4-BE49-F238E27FC236}">
                  <a16:creationId xmlns:a16="http://schemas.microsoft.com/office/drawing/2014/main" id="{60E91D4F-1A09-4AC6-B87B-06F9772A72A8}"/>
                </a:ext>
              </a:extLst>
            </p:cNvPr>
            <p:cNvSpPr>
              <a:spLocks/>
            </p:cNvSpPr>
            <p:nvPr/>
          </p:nvSpPr>
          <p:spPr bwMode="auto">
            <a:xfrm>
              <a:off x="5538" y="2843"/>
              <a:ext cx="19" cy="30"/>
            </a:xfrm>
            <a:custGeom>
              <a:avLst/>
              <a:gdLst>
                <a:gd name="T0" fmla="*/ 118 w 118"/>
                <a:gd name="T1" fmla="*/ 0 h 179"/>
                <a:gd name="T2" fmla="*/ 102 w 118"/>
                <a:gd name="T3" fmla="*/ 39 h 179"/>
                <a:gd name="T4" fmla="*/ 77 w 118"/>
                <a:gd name="T5" fmla="*/ 80 h 179"/>
                <a:gd name="T6" fmla="*/ 52 w 118"/>
                <a:gd name="T7" fmla="*/ 116 h 179"/>
                <a:gd name="T8" fmla="*/ 17 w 118"/>
                <a:gd name="T9" fmla="*/ 164 h 179"/>
                <a:gd name="T10" fmla="*/ 0 w 118"/>
                <a:gd name="T11" fmla="*/ 179 h 179"/>
                <a:gd name="T12" fmla="*/ 39 w 118"/>
                <a:gd name="T13" fmla="*/ 159 h 179"/>
                <a:gd name="T14" fmla="*/ 70 w 118"/>
                <a:gd name="T15" fmla="*/ 115 h 179"/>
                <a:gd name="T16" fmla="*/ 99 w 118"/>
                <a:gd name="T17" fmla="*/ 67 h 179"/>
                <a:gd name="T18" fmla="*/ 118 w 118"/>
                <a:gd name="T1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13" name="Freeform 278">
              <a:extLst>
                <a:ext uri="{FF2B5EF4-FFF2-40B4-BE49-F238E27FC236}">
                  <a16:creationId xmlns:a16="http://schemas.microsoft.com/office/drawing/2014/main" id="{368FD553-2A86-4149-9A26-F52A014F6B2F}"/>
                </a:ext>
              </a:extLst>
            </p:cNvPr>
            <p:cNvSpPr>
              <a:spLocks/>
            </p:cNvSpPr>
            <p:nvPr/>
          </p:nvSpPr>
          <p:spPr bwMode="auto">
            <a:xfrm>
              <a:off x="5505" y="2742"/>
              <a:ext cx="112" cy="111"/>
            </a:xfrm>
            <a:custGeom>
              <a:avLst/>
              <a:gdLst>
                <a:gd name="T0" fmla="*/ 54 w 671"/>
                <a:gd name="T1" fmla="*/ 193 h 670"/>
                <a:gd name="T2" fmla="*/ 155 w 671"/>
                <a:gd name="T3" fmla="*/ 177 h 670"/>
                <a:gd name="T4" fmla="*/ 223 w 671"/>
                <a:gd name="T5" fmla="*/ 187 h 670"/>
                <a:gd name="T6" fmla="*/ 264 w 671"/>
                <a:gd name="T7" fmla="*/ 234 h 670"/>
                <a:gd name="T8" fmla="*/ 238 w 671"/>
                <a:gd name="T9" fmla="*/ 290 h 670"/>
                <a:gd name="T10" fmla="*/ 206 w 671"/>
                <a:gd name="T11" fmla="*/ 311 h 670"/>
                <a:gd name="T12" fmla="*/ 197 w 671"/>
                <a:gd name="T13" fmla="*/ 366 h 670"/>
                <a:gd name="T14" fmla="*/ 217 w 671"/>
                <a:gd name="T15" fmla="*/ 401 h 670"/>
                <a:gd name="T16" fmla="*/ 200 w 671"/>
                <a:gd name="T17" fmla="*/ 453 h 670"/>
                <a:gd name="T18" fmla="*/ 242 w 671"/>
                <a:gd name="T19" fmla="*/ 453 h 670"/>
                <a:gd name="T20" fmla="*/ 254 w 671"/>
                <a:gd name="T21" fmla="*/ 394 h 670"/>
                <a:gd name="T22" fmla="*/ 280 w 671"/>
                <a:gd name="T23" fmla="*/ 366 h 670"/>
                <a:gd name="T24" fmla="*/ 329 w 671"/>
                <a:gd name="T25" fmla="*/ 366 h 670"/>
                <a:gd name="T26" fmla="*/ 378 w 671"/>
                <a:gd name="T27" fmla="*/ 378 h 670"/>
                <a:gd name="T28" fmla="*/ 393 w 671"/>
                <a:gd name="T29" fmla="*/ 419 h 670"/>
                <a:gd name="T30" fmla="*/ 399 w 671"/>
                <a:gd name="T31" fmla="*/ 475 h 670"/>
                <a:gd name="T32" fmla="*/ 393 w 671"/>
                <a:gd name="T33" fmla="*/ 516 h 670"/>
                <a:gd name="T34" fmla="*/ 393 w 671"/>
                <a:gd name="T35" fmla="*/ 547 h 670"/>
                <a:gd name="T36" fmla="*/ 396 w 671"/>
                <a:gd name="T37" fmla="*/ 581 h 670"/>
                <a:gd name="T38" fmla="*/ 428 w 671"/>
                <a:gd name="T39" fmla="*/ 613 h 670"/>
                <a:gd name="T40" fmla="*/ 451 w 671"/>
                <a:gd name="T41" fmla="*/ 632 h 670"/>
                <a:gd name="T42" fmla="*/ 510 w 671"/>
                <a:gd name="T43" fmla="*/ 670 h 670"/>
                <a:gd name="T44" fmla="*/ 620 w 671"/>
                <a:gd name="T45" fmla="*/ 558 h 670"/>
                <a:gd name="T46" fmla="*/ 652 w 671"/>
                <a:gd name="T47" fmla="*/ 466 h 670"/>
                <a:gd name="T48" fmla="*/ 665 w 671"/>
                <a:gd name="T49" fmla="*/ 318 h 670"/>
                <a:gd name="T50" fmla="*/ 671 w 671"/>
                <a:gd name="T51" fmla="*/ 215 h 670"/>
                <a:gd name="T52" fmla="*/ 658 w 671"/>
                <a:gd name="T53" fmla="*/ 114 h 670"/>
                <a:gd name="T54" fmla="*/ 629 w 671"/>
                <a:gd name="T55" fmla="*/ 59 h 670"/>
                <a:gd name="T56" fmla="*/ 562 w 671"/>
                <a:gd name="T57" fmla="*/ 21 h 670"/>
                <a:gd name="T58" fmla="*/ 502 w 671"/>
                <a:gd name="T59" fmla="*/ 8 h 670"/>
                <a:gd name="T60" fmla="*/ 384 w 671"/>
                <a:gd name="T61" fmla="*/ 0 h 670"/>
                <a:gd name="T62" fmla="*/ 270 w 671"/>
                <a:gd name="T63" fmla="*/ 5 h 670"/>
                <a:gd name="T64" fmla="*/ 129 w 671"/>
                <a:gd name="T65" fmla="*/ 30 h 670"/>
                <a:gd name="T66" fmla="*/ 64 w 671"/>
                <a:gd name="T67" fmla="*/ 62 h 670"/>
                <a:gd name="T68" fmla="*/ 32 w 671"/>
                <a:gd name="T69" fmla="*/ 94 h 670"/>
                <a:gd name="T70" fmla="*/ 0 w 671"/>
                <a:gd name="T71" fmla="*/ 140 h 670"/>
                <a:gd name="T72" fmla="*/ 6 w 671"/>
                <a:gd name="T73" fmla="*/ 166 h 670"/>
                <a:gd name="T74" fmla="*/ 54 w 671"/>
                <a:gd name="T75" fmla="*/ 19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14" name="Freeform 279">
              <a:extLst>
                <a:ext uri="{FF2B5EF4-FFF2-40B4-BE49-F238E27FC236}">
                  <a16:creationId xmlns:a16="http://schemas.microsoft.com/office/drawing/2014/main" id="{708C27B9-4F95-4C79-B072-8BD8D0B42DC3}"/>
                </a:ext>
              </a:extLst>
            </p:cNvPr>
            <p:cNvSpPr>
              <a:spLocks/>
            </p:cNvSpPr>
            <p:nvPr/>
          </p:nvSpPr>
          <p:spPr bwMode="auto">
            <a:xfrm>
              <a:off x="5508" y="2743"/>
              <a:ext cx="107" cy="107"/>
            </a:xfrm>
            <a:custGeom>
              <a:avLst/>
              <a:gdLst>
                <a:gd name="T0" fmla="*/ 25 w 636"/>
                <a:gd name="T1" fmla="*/ 98 h 643"/>
                <a:gd name="T2" fmla="*/ 13 w 636"/>
                <a:gd name="T3" fmla="*/ 152 h 643"/>
                <a:gd name="T4" fmla="*/ 160 w 636"/>
                <a:gd name="T5" fmla="*/ 158 h 643"/>
                <a:gd name="T6" fmla="*/ 290 w 636"/>
                <a:gd name="T7" fmla="*/ 126 h 643"/>
                <a:gd name="T8" fmla="*/ 229 w 636"/>
                <a:gd name="T9" fmla="*/ 148 h 643"/>
                <a:gd name="T10" fmla="*/ 213 w 636"/>
                <a:gd name="T11" fmla="*/ 169 h 643"/>
                <a:gd name="T12" fmla="*/ 277 w 636"/>
                <a:gd name="T13" fmla="*/ 163 h 643"/>
                <a:gd name="T14" fmla="*/ 293 w 636"/>
                <a:gd name="T15" fmla="*/ 172 h 643"/>
                <a:gd name="T16" fmla="*/ 255 w 636"/>
                <a:gd name="T17" fmla="*/ 217 h 643"/>
                <a:gd name="T18" fmla="*/ 267 w 636"/>
                <a:gd name="T19" fmla="*/ 226 h 643"/>
                <a:gd name="T20" fmla="*/ 232 w 636"/>
                <a:gd name="T21" fmla="*/ 280 h 643"/>
                <a:gd name="T22" fmla="*/ 348 w 636"/>
                <a:gd name="T23" fmla="*/ 255 h 643"/>
                <a:gd name="T24" fmla="*/ 194 w 636"/>
                <a:gd name="T25" fmla="*/ 310 h 643"/>
                <a:gd name="T26" fmla="*/ 280 w 636"/>
                <a:gd name="T27" fmla="*/ 300 h 643"/>
                <a:gd name="T28" fmla="*/ 204 w 636"/>
                <a:gd name="T29" fmla="*/ 338 h 643"/>
                <a:gd name="T30" fmla="*/ 229 w 636"/>
                <a:gd name="T31" fmla="*/ 358 h 643"/>
                <a:gd name="T32" fmla="*/ 354 w 636"/>
                <a:gd name="T33" fmla="*/ 344 h 643"/>
                <a:gd name="T34" fmla="*/ 444 w 636"/>
                <a:gd name="T35" fmla="*/ 355 h 643"/>
                <a:gd name="T36" fmla="*/ 438 w 636"/>
                <a:gd name="T37" fmla="*/ 379 h 643"/>
                <a:gd name="T38" fmla="*/ 460 w 636"/>
                <a:gd name="T39" fmla="*/ 393 h 643"/>
                <a:gd name="T40" fmla="*/ 387 w 636"/>
                <a:gd name="T41" fmla="*/ 442 h 643"/>
                <a:gd name="T42" fmla="*/ 454 w 636"/>
                <a:gd name="T43" fmla="*/ 440 h 643"/>
                <a:gd name="T44" fmla="*/ 387 w 636"/>
                <a:gd name="T45" fmla="*/ 511 h 643"/>
                <a:gd name="T46" fmla="*/ 432 w 636"/>
                <a:gd name="T47" fmla="*/ 508 h 643"/>
                <a:gd name="T48" fmla="*/ 412 w 636"/>
                <a:gd name="T49" fmla="*/ 586 h 643"/>
                <a:gd name="T50" fmla="*/ 496 w 636"/>
                <a:gd name="T51" fmla="*/ 471 h 643"/>
                <a:gd name="T52" fmla="*/ 419 w 636"/>
                <a:gd name="T53" fmla="*/ 599 h 643"/>
                <a:gd name="T54" fmla="*/ 514 w 636"/>
                <a:gd name="T55" fmla="*/ 553 h 643"/>
                <a:gd name="T56" fmla="*/ 491 w 636"/>
                <a:gd name="T57" fmla="*/ 602 h 643"/>
                <a:gd name="T58" fmla="*/ 540 w 636"/>
                <a:gd name="T59" fmla="*/ 599 h 643"/>
                <a:gd name="T60" fmla="*/ 620 w 636"/>
                <a:gd name="T61" fmla="*/ 386 h 643"/>
                <a:gd name="T62" fmla="*/ 582 w 636"/>
                <a:gd name="T63" fmla="*/ 255 h 643"/>
                <a:gd name="T64" fmla="*/ 514 w 636"/>
                <a:gd name="T65" fmla="*/ 266 h 643"/>
                <a:gd name="T66" fmla="*/ 630 w 636"/>
                <a:gd name="T67" fmla="*/ 223 h 643"/>
                <a:gd name="T68" fmla="*/ 551 w 636"/>
                <a:gd name="T69" fmla="*/ 141 h 643"/>
                <a:gd name="T70" fmla="*/ 499 w 636"/>
                <a:gd name="T71" fmla="*/ 141 h 643"/>
                <a:gd name="T72" fmla="*/ 607 w 636"/>
                <a:gd name="T73" fmla="*/ 69 h 643"/>
                <a:gd name="T74" fmla="*/ 482 w 636"/>
                <a:gd name="T75" fmla="*/ 41 h 643"/>
                <a:gd name="T76" fmla="*/ 517 w 636"/>
                <a:gd name="T77" fmla="*/ 16 h 643"/>
                <a:gd name="T78" fmla="*/ 359 w 636"/>
                <a:gd name="T79" fmla="*/ 13 h 643"/>
                <a:gd name="T80" fmla="*/ 298 w 636"/>
                <a:gd name="T81" fmla="*/ 32 h 643"/>
                <a:gd name="T82" fmla="*/ 287 w 636"/>
                <a:gd name="T83" fmla="*/ 3 h 643"/>
                <a:gd name="T84" fmla="*/ 163 w 636"/>
                <a:gd name="T85" fmla="*/ 54 h 643"/>
                <a:gd name="T86" fmla="*/ 184 w 636"/>
                <a:gd name="T87" fmla="*/ 1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grpSp>
          <p:nvGrpSpPr>
            <p:cNvPr id="615" name="Group 280">
              <a:extLst>
                <a:ext uri="{FF2B5EF4-FFF2-40B4-BE49-F238E27FC236}">
                  <a16:creationId xmlns:a16="http://schemas.microsoft.com/office/drawing/2014/main" id="{01DA255F-7311-40DE-825C-0EBB1C025DFB}"/>
                </a:ext>
              </a:extLst>
            </p:cNvPr>
            <p:cNvGrpSpPr>
              <a:grpSpLocks/>
            </p:cNvGrpSpPr>
            <p:nvPr/>
          </p:nvGrpSpPr>
          <p:grpSpPr bwMode="auto">
            <a:xfrm>
              <a:off x="5284" y="3014"/>
              <a:ext cx="116" cy="71"/>
              <a:chOff x="5264" y="1904"/>
              <a:chExt cx="116" cy="71"/>
            </a:xfrm>
          </p:grpSpPr>
          <p:sp>
            <p:nvSpPr>
              <p:cNvPr id="631" name="Freeform 281">
                <a:extLst>
                  <a:ext uri="{FF2B5EF4-FFF2-40B4-BE49-F238E27FC236}">
                    <a16:creationId xmlns:a16="http://schemas.microsoft.com/office/drawing/2014/main" id="{A8C0293A-DAD5-4288-B64D-340A1E59919F}"/>
                  </a:ext>
                </a:extLst>
              </p:cNvPr>
              <p:cNvSpPr>
                <a:spLocks/>
              </p:cNvSpPr>
              <p:nvPr/>
            </p:nvSpPr>
            <p:spPr bwMode="auto">
              <a:xfrm>
                <a:off x="5264" y="1904"/>
                <a:ext cx="116" cy="71"/>
              </a:xfrm>
              <a:custGeom>
                <a:avLst/>
                <a:gdLst>
                  <a:gd name="T0" fmla="*/ 698 w 698"/>
                  <a:gd name="T1" fmla="*/ 253 h 425"/>
                  <a:gd name="T2" fmla="*/ 611 w 698"/>
                  <a:gd name="T3" fmla="*/ 233 h 425"/>
                  <a:gd name="T4" fmla="*/ 579 w 698"/>
                  <a:gd name="T5" fmla="*/ 227 h 425"/>
                  <a:gd name="T6" fmla="*/ 558 w 698"/>
                  <a:gd name="T7" fmla="*/ 210 h 425"/>
                  <a:gd name="T8" fmla="*/ 538 w 698"/>
                  <a:gd name="T9" fmla="*/ 182 h 425"/>
                  <a:gd name="T10" fmla="*/ 496 w 698"/>
                  <a:gd name="T11" fmla="*/ 143 h 425"/>
                  <a:gd name="T12" fmla="*/ 420 w 698"/>
                  <a:gd name="T13" fmla="*/ 79 h 425"/>
                  <a:gd name="T14" fmla="*/ 407 w 698"/>
                  <a:gd name="T15" fmla="*/ 58 h 425"/>
                  <a:gd name="T16" fmla="*/ 387 w 698"/>
                  <a:gd name="T17" fmla="*/ 38 h 425"/>
                  <a:gd name="T18" fmla="*/ 347 w 698"/>
                  <a:gd name="T19" fmla="*/ 32 h 425"/>
                  <a:gd name="T20" fmla="*/ 225 w 698"/>
                  <a:gd name="T21" fmla="*/ 11 h 425"/>
                  <a:gd name="T22" fmla="*/ 192 w 698"/>
                  <a:gd name="T23" fmla="*/ 0 h 425"/>
                  <a:gd name="T24" fmla="*/ 162 w 698"/>
                  <a:gd name="T25" fmla="*/ 14 h 425"/>
                  <a:gd name="T26" fmla="*/ 147 w 698"/>
                  <a:gd name="T27" fmla="*/ 27 h 425"/>
                  <a:gd name="T28" fmla="*/ 75 w 698"/>
                  <a:gd name="T29" fmla="*/ 52 h 425"/>
                  <a:gd name="T30" fmla="*/ 48 w 698"/>
                  <a:gd name="T31" fmla="*/ 62 h 425"/>
                  <a:gd name="T32" fmla="*/ 37 w 698"/>
                  <a:gd name="T33" fmla="*/ 73 h 425"/>
                  <a:gd name="T34" fmla="*/ 24 w 698"/>
                  <a:gd name="T35" fmla="*/ 114 h 425"/>
                  <a:gd name="T36" fmla="*/ 16 w 698"/>
                  <a:gd name="T37" fmla="*/ 133 h 425"/>
                  <a:gd name="T38" fmla="*/ 9 w 698"/>
                  <a:gd name="T39" fmla="*/ 146 h 425"/>
                  <a:gd name="T40" fmla="*/ 0 w 698"/>
                  <a:gd name="T41" fmla="*/ 165 h 425"/>
                  <a:gd name="T42" fmla="*/ 0 w 698"/>
                  <a:gd name="T43" fmla="*/ 181 h 425"/>
                  <a:gd name="T44" fmla="*/ 15 w 698"/>
                  <a:gd name="T45" fmla="*/ 191 h 425"/>
                  <a:gd name="T46" fmla="*/ 43 w 698"/>
                  <a:gd name="T47" fmla="*/ 190 h 425"/>
                  <a:gd name="T48" fmla="*/ 89 w 698"/>
                  <a:gd name="T49" fmla="*/ 168 h 425"/>
                  <a:gd name="T50" fmla="*/ 147 w 698"/>
                  <a:gd name="T51" fmla="*/ 158 h 425"/>
                  <a:gd name="T52" fmla="*/ 198 w 698"/>
                  <a:gd name="T53" fmla="*/ 165 h 425"/>
                  <a:gd name="T54" fmla="*/ 144 w 698"/>
                  <a:gd name="T55" fmla="*/ 179 h 425"/>
                  <a:gd name="T56" fmla="*/ 105 w 698"/>
                  <a:gd name="T57" fmla="*/ 191 h 425"/>
                  <a:gd name="T58" fmla="*/ 61 w 698"/>
                  <a:gd name="T59" fmla="*/ 210 h 425"/>
                  <a:gd name="T60" fmla="*/ 51 w 698"/>
                  <a:gd name="T61" fmla="*/ 224 h 425"/>
                  <a:gd name="T62" fmla="*/ 51 w 698"/>
                  <a:gd name="T63" fmla="*/ 242 h 425"/>
                  <a:gd name="T64" fmla="*/ 67 w 698"/>
                  <a:gd name="T65" fmla="*/ 253 h 425"/>
                  <a:gd name="T66" fmla="*/ 87 w 698"/>
                  <a:gd name="T67" fmla="*/ 250 h 425"/>
                  <a:gd name="T68" fmla="*/ 150 w 698"/>
                  <a:gd name="T69" fmla="*/ 233 h 425"/>
                  <a:gd name="T70" fmla="*/ 205 w 698"/>
                  <a:gd name="T71" fmla="*/ 230 h 425"/>
                  <a:gd name="T72" fmla="*/ 249 w 698"/>
                  <a:gd name="T73" fmla="*/ 233 h 425"/>
                  <a:gd name="T74" fmla="*/ 273 w 698"/>
                  <a:gd name="T75" fmla="*/ 250 h 425"/>
                  <a:gd name="T76" fmla="*/ 301 w 698"/>
                  <a:gd name="T77" fmla="*/ 279 h 425"/>
                  <a:gd name="T78" fmla="*/ 323 w 698"/>
                  <a:gd name="T79" fmla="*/ 310 h 425"/>
                  <a:gd name="T80" fmla="*/ 346 w 698"/>
                  <a:gd name="T81" fmla="*/ 342 h 425"/>
                  <a:gd name="T82" fmla="*/ 364 w 698"/>
                  <a:gd name="T83" fmla="*/ 366 h 425"/>
                  <a:gd name="T84" fmla="*/ 397 w 698"/>
                  <a:gd name="T85" fmla="*/ 389 h 425"/>
                  <a:gd name="T86" fmla="*/ 429 w 698"/>
                  <a:gd name="T87" fmla="*/ 396 h 425"/>
                  <a:gd name="T88" fmla="*/ 464 w 698"/>
                  <a:gd name="T89" fmla="*/ 399 h 425"/>
                  <a:gd name="T90" fmla="*/ 507 w 698"/>
                  <a:gd name="T91" fmla="*/ 396 h 425"/>
                  <a:gd name="T92" fmla="*/ 539 w 698"/>
                  <a:gd name="T93" fmla="*/ 393 h 425"/>
                  <a:gd name="T94" fmla="*/ 582 w 698"/>
                  <a:gd name="T95" fmla="*/ 404 h 425"/>
                  <a:gd name="T96" fmla="*/ 698 w 698"/>
                  <a:gd name="T97" fmla="*/ 425 h 425"/>
                  <a:gd name="T98" fmla="*/ 698 w 698"/>
                  <a:gd name="T99" fmla="*/ 2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endParaRPr lang="zh-CN" altLang="en-US" sz="900">
                  <a:solidFill>
                    <a:srgbClr val="0836BF"/>
                  </a:solidFill>
                </a:endParaRPr>
              </a:p>
            </p:txBody>
          </p:sp>
          <p:sp>
            <p:nvSpPr>
              <p:cNvPr id="632" name="Freeform 282">
                <a:extLst>
                  <a:ext uri="{FF2B5EF4-FFF2-40B4-BE49-F238E27FC236}">
                    <a16:creationId xmlns:a16="http://schemas.microsoft.com/office/drawing/2014/main" id="{B477764D-1228-42DD-ACCF-DE1618E5A03E}"/>
                  </a:ext>
                </a:extLst>
              </p:cNvPr>
              <p:cNvSpPr>
                <a:spLocks/>
              </p:cNvSpPr>
              <p:nvPr/>
            </p:nvSpPr>
            <p:spPr bwMode="auto">
              <a:xfrm>
                <a:off x="5269" y="1916"/>
                <a:ext cx="37" cy="9"/>
              </a:xfrm>
              <a:custGeom>
                <a:avLst/>
                <a:gdLst>
                  <a:gd name="T0" fmla="*/ 0 w 223"/>
                  <a:gd name="T1" fmla="*/ 52 h 52"/>
                  <a:gd name="T2" fmla="*/ 38 w 223"/>
                  <a:gd name="T3" fmla="*/ 36 h 52"/>
                  <a:gd name="T4" fmla="*/ 69 w 223"/>
                  <a:gd name="T5" fmla="*/ 30 h 52"/>
                  <a:gd name="T6" fmla="*/ 107 w 223"/>
                  <a:gd name="T7" fmla="*/ 18 h 52"/>
                  <a:gd name="T8" fmla="*/ 139 w 223"/>
                  <a:gd name="T9" fmla="*/ 11 h 52"/>
                  <a:gd name="T10" fmla="*/ 189 w 223"/>
                  <a:gd name="T11" fmla="*/ 15 h 52"/>
                  <a:gd name="T12" fmla="*/ 223 w 223"/>
                  <a:gd name="T13" fmla="*/ 18 h 52"/>
                  <a:gd name="T14" fmla="*/ 171 w 223"/>
                  <a:gd name="T15" fmla="*/ 8 h 52"/>
                  <a:gd name="T16" fmla="*/ 127 w 223"/>
                  <a:gd name="T17" fmla="*/ 0 h 52"/>
                  <a:gd name="T18" fmla="*/ 69 w 223"/>
                  <a:gd name="T19" fmla="*/ 24 h 52"/>
                  <a:gd name="T20" fmla="*/ 38 w 223"/>
                  <a:gd name="T21" fmla="*/ 28 h 52"/>
                  <a:gd name="T22" fmla="*/ 3 w 223"/>
                  <a:gd name="T23" fmla="*/ 45 h 52"/>
                  <a:gd name="T24" fmla="*/ 0 w 223"/>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33" name="Freeform 283">
                <a:extLst>
                  <a:ext uri="{FF2B5EF4-FFF2-40B4-BE49-F238E27FC236}">
                    <a16:creationId xmlns:a16="http://schemas.microsoft.com/office/drawing/2014/main" id="{1282A344-B0B9-4A23-B2E2-339B790DC074}"/>
                  </a:ext>
                </a:extLst>
              </p:cNvPr>
              <p:cNvSpPr>
                <a:spLocks/>
              </p:cNvSpPr>
              <p:nvPr/>
            </p:nvSpPr>
            <p:spPr bwMode="auto">
              <a:xfrm>
                <a:off x="5289" y="1907"/>
                <a:ext cx="31" cy="6"/>
              </a:xfrm>
              <a:custGeom>
                <a:avLst/>
                <a:gdLst>
                  <a:gd name="T0" fmla="*/ 51 w 188"/>
                  <a:gd name="T1" fmla="*/ 0 h 36"/>
                  <a:gd name="T2" fmla="*/ 29 w 188"/>
                  <a:gd name="T3" fmla="*/ 1 h 36"/>
                  <a:gd name="T4" fmla="*/ 0 w 188"/>
                  <a:gd name="T5" fmla="*/ 11 h 36"/>
                  <a:gd name="T6" fmla="*/ 19 w 188"/>
                  <a:gd name="T7" fmla="*/ 9 h 36"/>
                  <a:gd name="T8" fmla="*/ 48 w 188"/>
                  <a:gd name="T9" fmla="*/ 4 h 36"/>
                  <a:gd name="T10" fmla="*/ 109 w 188"/>
                  <a:gd name="T11" fmla="*/ 20 h 36"/>
                  <a:gd name="T12" fmla="*/ 143 w 188"/>
                  <a:gd name="T13" fmla="*/ 30 h 36"/>
                  <a:gd name="T14" fmla="*/ 181 w 188"/>
                  <a:gd name="T15" fmla="*/ 36 h 36"/>
                  <a:gd name="T16" fmla="*/ 188 w 188"/>
                  <a:gd name="T17" fmla="*/ 30 h 36"/>
                  <a:gd name="T18" fmla="*/ 146 w 188"/>
                  <a:gd name="T19" fmla="*/ 22 h 36"/>
                  <a:gd name="T20" fmla="*/ 97 w 188"/>
                  <a:gd name="T21" fmla="*/ 11 h 36"/>
                  <a:gd name="T22" fmla="*/ 51 w 188"/>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34" name="Freeform 284">
                <a:extLst>
                  <a:ext uri="{FF2B5EF4-FFF2-40B4-BE49-F238E27FC236}">
                    <a16:creationId xmlns:a16="http://schemas.microsoft.com/office/drawing/2014/main" id="{A9ADCAB1-3B78-473B-B6F8-7B2921F8A72F}"/>
                  </a:ext>
                </a:extLst>
              </p:cNvPr>
              <p:cNvSpPr>
                <a:spLocks/>
              </p:cNvSpPr>
              <p:nvPr/>
            </p:nvSpPr>
            <p:spPr bwMode="auto">
              <a:xfrm>
                <a:off x="5295" y="1929"/>
                <a:ext cx="13" cy="3"/>
              </a:xfrm>
              <a:custGeom>
                <a:avLst/>
                <a:gdLst>
                  <a:gd name="T0" fmla="*/ 0 w 76"/>
                  <a:gd name="T1" fmla="*/ 8 h 17"/>
                  <a:gd name="T2" fmla="*/ 8 w 76"/>
                  <a:gd name="T3" fmla="*/ 17 h 17"/>
                  <a:gd name="T4" fmla="*/ 36 w 76"/>
                  <a:gd name="T5" fmla="*/ 12 h 17"/>
                  <a:gd name="T6" fmla="*/ 67 w 76"/>
                  <a:gd name="T7" fmla="*/ 12 h 17"/>
                  <a:gd name="T8" fmla="*/ 76 w 76"/>
                  <a:gd name="T9" fmla="*/ 0 h 17"/>
                  <a:gd name="T10" fmla="*/ 55 w 76"/>
                  <a:gd name="T11" fmla="*/ 4 h 17"/>
                  <a:gd name="T12" fmla="*/ 0 w 76"/>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35" name="Freeform 285">
                <a:extLst>
                  <a:ext uri="{FF2B5EF4-FFF2-40B4-BE49-F238E27FC236}">
                    <a16:creationId xmlns:a16="http://schemas.microsoft.com/office/drawing/2014/main" id="{10AF8F9C-9F2A-46EE-98B3-685143E3059A}"/>
                  </a:ext>
                </a:extLst>
              </p:cNvPr>
              <p:cNvSpPr>
                <a:spLocks/>
              </p:cNvSpPr>
              <p:nvPr/>
            </p:nvSpPr>
            <p:spPr bwMode="auto">
              <a:xfrm>
                <a:off x="5268" y="1926"/>
                <a:ext cx="3" cy="6"/>
              </a:xfrm>
              <a:custGeom>
                <a:avLst/>
                <a:gdLst>
                  <a:gd name="T0" fmla="*/ 19 w 19"/>
                  <a:gd name="T1" fmla="*/ 0 h 32"/>
                  <a:gd name="T2" fmla="*/ 19 w 19"/>
                  <a:gd name="T3" fmla="*/ 9 h 32"/>
                  <a:gd name="T4" fmla="*/ 14 w 19"/>
                  <a:gd name="T5" fmla="*/ 24 h 32"/>
                  <a:gd name="T6" fmla="*/ 0 w 19"/>
                  <a:gd name="T7" fmla="*/ 32 h 32"/>
                  <a:gd name="T8" fmla="*/ 19 w 19"/>
                  <a:gd name="T9" fmla="*/ 0 h 32"/>
                </a:gdLst>
                <a:ahLst/>
                <a:cxnLst>
                  <a:cxn ang="0">
                    <a:pos x="T0" y="T1"/>
                  </a:cxn>
                  <a:cxn ang="0">
                    <a:pos x="T2" y="T3"/>
                  </a:cxn>
                  <a:cxn ang="0">
                    <a:pos x="T4" y="T5"/>
                  </a:cxn>
                  <a:cxn ang="0">
                    <a:pos x="T6" y="T7"/>
                  </a:cxn>
                  <a:cxn ang="0">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36" name="Freeform 286">
                <a:extLst>
                  <a:ext uri="{FF2B5EF4-FFF2-40B4-BE49-F238E27FC236}">
                    <a16:creationId xmlns:a16="http://schemas.microsoft.com/office/drawing/2014/main" id="{07581755-B549-4386-BE51-6437914D7F11}"/>
                  </a:ext>
                </a:extLst>
              </p:cNvPr>
              <p:cNvSpPr>
                <a:spLocks/>
              </p:cNvSpPr>
              <p:nvPr/>
            </p:nvSpPr>
            <p:spPr bwMode="auto">
              <a:xfrm>
                <a:off x="5277" y="1940"/>
                <a:ext cx="3" cy="3"/>
              </a:xfrm>
              <a:custGeom>
                <a:avLst/>
                <a:gdLst>
                  <a:gd name="T0" fmla="*/ 14 w 14"/>
                  <a:gd name="T1" fmla="*/ 0 h 18"/>
                  <a:gd name="T2" fmla="*/ 11 w 14"/>
                  <a:gd name="T3" fmla="*/ 9 h 18"/>
                  <a:gd name="T4" fmla="*/ 0 w 14"/>
                  <a:gd name="T5" fmla="*/ 18 h 18"/>
                  <a:gd name="T6" fmla="*/ 14 w 14"/>
                  <a:gd name="T7" fmla="*/ 0 h 18"/>
                </a:gdLst>
                <a:ahLst/>
                <a:cxnLst>
                  <a:cxn ang="0">
                    <a:pos x="T0" y="T1"/>
                  </a:cxn>
                  <a:cxn ang="0">
                    <a:pos x="T2" y="T3"/>
                  </a:cxn>
                  <a:cxn ang="0">
                    <a:pos x="T4" y="T5"/>
                  </a:cxn>
                  <a:cxn ang="0">
                    <a:pos x="T6" y="T7"/>
                  </a:cxn>
                </a:cxnLst>
                <a:rect l="0" t="0" r="r" b="b"/>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37" name="Freeform 287">
                <a:extLst>
                  <a:ext uri="{FF2B5EF4-FFF2-40B4-BE49-F238E27FC236}">
                    <a16:creationId xmlns:a16="http://schemas.microsoft.com/office/drawing/2014/main" id="{F1EC7616-7887-4184-9522-F39213DCD942}"/>
                  </a:ext>
                </a:extLst>
              </p:cNvPr>
              <p:cNvSpPr>
                <a:spLocks/>
              </p:cNvSpPr>
              <p:nvPr/>
            </p:nvSpPr>
            <p:spPr bwMode="auto">
              <a:xfrm>
                <a:off x="5319" y="1921"/>
                <a:ext cx="6" cy="7"/>
              </a:xfrm>
              <a:custGeom>
                <a:avLst/>
                <a:gdLst>
                  <a:gd name="T0" fmla="*/ 0 w 35"/>
                  <a:gd name="T1" fmla="*/ 0 h 43"/>
                  <a:gd name="T2" fmla="*/ 7 w 35"/>
                  <a:gd name="T3" fmla="*/ 14 h 43"/>
                  <a:gd name="T4" fmla="*/ 7 w 35"/>
                  <a:gd name="T5" fmla="*/ 24 h 43"/>
                  <a:gd name="T6" fmla="*/ 35 w 35"/>
                  <a:gd name="T7" fmla="*/ 43 h 43"/>
                  <a:gd name="T8" fmla="*/ 0 w 35"/>
                  <a:gd name="T9" fmla="*/ 0 h 43"/>
                </a:gdLst>
                <a:ahLst/>
                <a:cxnLst>
                  <a:cxn ang="0">
                    <a:pos x="T0" y="T1"/>
                  </a:cxn>
                  <a:cxn ang="0">
                    <a:pos x="T2" y="T3"/>
                  </a:cxn>
                  <a:cxn ang="0">
                    <a:pos x="T4" y="T5"/>
                  </a:cxn>
                  <a:cxn ang="0">
                    <a:pos x="T6" y="T7"/>
                  </a:cxn>
                  <a:cxn ang="0">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38" name="Freeform 288">
                <a:extLst>
                  <a:ext uri="{FF2B5EF4-FFF2-40B4-BE49-F238E27FC236}">
                    <a16:creationId xmlns:a16="http://schemas.microsoft.com/office/drawing/2014/main" id="{3B007087-0310-44C5-99A1-80C7774A65A9}"/>
                  </a:ext>
                </a:extLst>
              </p:cNvPr>
              <p:cNvSpPr>
                <a:spLocks/>
              </p:cNvSpPr>
              <p:nvPr/>
            </p:nvSpPr>
            <p:spPr bwMode="auto">
              <a:xfrm>
                <a:off x="5330" y="1921"/>
                <a:ext cx="19" cy="19"/>
              </a:xfrm>
              <a:custGeom>
                <a:avLst/>
                <a:gdLst>
                  <a:gd name="T0" fmla="*/ 0 w 114"/>
                  <a:gd name="T1" fmla="*/ 0 h 114"/>
                  <a:gd name="T2" fmla="*/ 21 w 114"/>
                  <a:gd name="T3" fmla="*/ 35 h 114"/>
                  <a:gd name="T4" fmla="*/ 43 w 114"/>
                  <a:gd name="T5" fmla="*/ 63 h 114"/>
                  <a:gd name="T6" fmla="*/ 114 w 114"/>
                  <a:gd name="T7" fmla="*/ 114 h 114"/>
                  <a:gd name="T8" fmla="*/ 47 w 114"/>
                  <a:gd name="T9" fmla="*/ 53 h 114"/>
                  <a:gd name="T10" fmla="*/ 0 w 114"/>
                  <a:gd name="T11" fmla="*/ 0 h 114"/>
                </a:gdLst>
                <a:ahLst/>
                <a:cxnLst>
                  <a:cxn ang="0">
                    <a:pos x="T0" y="T1"/>
                  </a:cxn>
                  <a:cxn ang="0">
                    <a:pos x="T2" y="T3"/>
                  </a:cxn>
                  <a:cxn ang="0">
                    <a:pos x="T4" y="T5"/>
                  </a:cxn>
                  <a:cxn ang="0">
                    <a:pos x="T6" y="T7"/>
                  </a:cxn>
                  <a:cxn ang="0">
                    <a:pos x="T8" y="T9"/>
                  </a:cxn>
                  <a:cxn ang="0">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39" name="Freeform 289">
                <a:extLst>
                  <a:ext uri="{FF2B5EF4-FFF2-40B4-BE49-F238E27FC236}">
                    <a16:creationId xmlns:a16="http://schemas.microsoft.com/office/drawing/2014/main" id="{9510AF3C-4E52-4553-A8AE-B302B3DC8E53}"/>
                  </a:ext>
                </a:extLst>
              </p:cNvPr>
              <p:cNvSpPr>
                <a:spLocks/>
              </p:cNvSpPr>
              <p:nvPr/>
            </p:nvSpPr>
            <p:spPr bwMode="auto">
              <a:xfrm>
                <a:off x="5354" y="1948"/>
                <a:ext cx="4" cy="13"/>
              </a:xfrm>
              <a:custGeom>
                <a:avLst/>
                <a:gdLst>
                  <a:gd name="T0" fmla="*/ 27 w 27"/>
                  <a:gd name="T1" fmla="*/ 0 h 82"/>
                  <a:gd name="T2" fmla="*/ 9 w 27"/>
                  <a:gd name="T3" fmla="*/ 29 h 82"/>
                  <a:gd name="T4" fmla="*/ 4 w 27"/>
                  <a:gd name="T5" fmla="*/ 57 h 82"/>
                  <a:gd name="T6" fmla="*/ 3 w 27"/>
                  <a:gd name="T7" fmla="*/ 82 h 82"/>
                  <a:gd name="T8" fmla="*/ 0 w 27"/>
                  <a:gd name="T9" fmla="*/ 47 h 82"/>
                  <a:gd name="T10" fmla="*/ 3 w 27"/>
                  <a:gd name="T11" fmla="*/ 21 h 82"/>
                  <a:gd name="T12" fmla="*/ 27 w 27"/>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40" name="Freeform 290">
                <a:extLst>
                  <a:ext uri="{FF2B5EF4-FFF2-40B4-BE49-F238E27FC236}">
                    <a16:creationId xmlns:a16="http://schemas.microsoft.com/office/drawing/2014/main" id="{F0794AEE-CC9A-4C9F-975E-4B15641BEF10}"/>
                  </a:ext>
                </a:extLst>
              </p:cNvPr>
              <p:cNvSpPr>
                <a:spLocks/>
              </p:cNvSpPr>
              <p:nvPr/>
            </p:nvSpPr>
            <p:spPr bwMode="auto">
              <a:xfrm>
                <a:off x="5312" y="1934"/>
                <a:ext cx="2" cy="5"/>
              </a:xfrm>
              <a:custGeom>
                <a:avLst/>
                <a:gdLst>
                  <a:gd name="T0" fmla="*/ 11 w 15"/>
                  <a:gd name="T1" fmla="*/ 0 h 30"/>
                  <a:gd name="T2" fmla="*/ 15 w 15"/>
                  <a:gd name="T3" fmla="*/ 12 h 30"/>
                  <a:gd name="T4" fmla="*/ 0 w 15"/>
                  <a:gd name="T5" fmla="*/ 30 h 30"/>
                  <a:gd name="T6" fmla="*/ 11 w 15"/>
                  <a:gd name="T7" fmla="*/ 0 h 30"/>
                </a:gdLst>
                <a:ahLst/>
                <a:cxnLst>
                  <a:cxn ang="0">
                    <a:pos x="T0" y="T1"/>
                  </a:cxn>
                  <a:cxn ang="0">
                    <a:pos x="T2" y="T3"/>
                  </a:cxn>
                  <a:cxn ang="0">
                    <a:pos x="T4" y="T5"/>
                  </a:cxn>
                  <a:cxn ang="0">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grpSp>
        <p:grpSp>
          <p:nvGrpSpPr>
            <p:cNvPr id="616" name="Group 291">
              <a:extLst>
                <a:ext uri="{FF2B5EF4-FFF2-40B4-BE49-F238E27FC236}">
                  <a16:creationId xmlns:a16="http://schemas.microsoft.com/office/drawing/2014/main" id="{62C46152-E245-48BE-9F7E-C334445037C0}"/>
                </a:ext>
              </a:extLst>
            </p:cNvPr>
            <p:cNvGrpSpPr>
              <a:grpSpLocks/>
            </p:cNvGrpSpPr>
            <p:nvPr/>
          </p:nvGrpSpPr>
          <p:grpSpPr bwMode="auto">
            <a:xfrm>
              <a:off x="5382" y="2858"/>
              <a:ext cx="268" cy="305"/>
              <a:chOff x="5362" y="1748"/>
              <a:chExt cx="268" cy="305"/>
            </a:xfrm>
          </p:grpSpPr>
          <p:sp>
            <p:nvSpPr>
              <p:cNvPr id="617" name="Freeform 292">
                <a:extLst>
                  <a:ext uri="{FF2B5EF4-FFF2-40B4-BE49-F238E27FC236}">
                    <a16:creationId xmlns:a16="http://schemas.microsoft.com/office/drawing/2014/main" id="{6B512A90-4CA4-48EC-96F4-A6F5B7BCBB28}"/>
                  </a:ext>
                </a:extLst>
              </p:cNvPr>
              <p:cNvSpPr>
                <a:spLocks/>
              </p:cNvSpPr>
              <p:nvPr/>
            </p:nvSpPr>
            <p:spPr bwMode="auto">
              <a:xfrm>
                <a:off x="5477" y="1748"/>
                <a:ext cx="8" cy="6"/>
              </a:xfrm>
              <a:custGeom>
                <a:avLst/>
                <a:gdLst>
                  <a:gd name="T0" fmla="*/ 0 w 51"/>
                  <a:gd name="T1" fmla="*/ 0 h 36"/>
                  <a:gd name="T2" fmla="*/ 14 w 51"/>
                  <a:gd name="T3" fmla="*/ 10 h 36"/>
                  <a:gd name="T4" fmla="*/ 29 w 51"/>
                  <a:gd name="T5" fmla="*/ 15 h 36"/>
                  <a:gd name="T6" fmla="*/ 43 w 51"/>
                  <a:gd name="T7" fmla="*/ 23 h 36"/>
                  <a:gd name="T8" fmla="*/ 51 w 51"/>
                  <a:gd name="T9" fmla="*/ 36 h 36"/>
                  <a:gd name="T10" fmla="*/ 39 w 51"/>
                  <a:gd name="T11" fmla="*/ 32 h 36"/>
                  <a:gd name="T12" fmla="*/ 14 w 51"/>
                  <a:gd name="T13" fmla="*/ 24 h 36"/>
                  <a:gd name="T14" fmla="*/ 0 w 51"/>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18" name="Freeform 293">
                <a:extLst>
                  <a:ext uri="{FF2B5EF4-FFF2-40B4-BE49-F238E27FC236}">
                    <a16:creationId xmlns:a16="http://schemas.microsoft.com/office/drawing/2014/main" id="{32F393DB-2D3F-44DE-9CD6-0C51C66F3AC6}"/>
                  </a:ext>
                </a:extLst>
              </p:cNvPr>
              <p:cNvSpPr>
                <a:spLocks/>
              </p:cNvSpPr>
              <p:nvPr/>
            </p:nvSpPr>
            <p:spPr bwMode="auto">
              <a:xfrm>
                <a:off x="5479" y="1758"/>
                <a:ext cx="2" cy="4"/>
              </a:xfrm>
              <a:custGeom>
                <a:avLst/>
                <a:gdLst>
                  <a:gd name="T0" fmla="*/ 0 w 14"/>
                  <a:gd name="T1" fmla="*/ 0 h 24"/>
                  <a:gd name="T2" fmla="*/ 14 w 14"/>
                  <a:gd name="T3" fmla="*/ 0 h 24"/>
                  <a:gd name="T4" fmla="*/ 14 w 14"/>
                  <a:gd name="T5" fmla="*/ 24 h 24"/>
                  <a:gd name="T6" fmla="*/ 0 w 14"/>
                  <a:gd name="T7" fmla="*/ 0 h 24"/>
                </a:gdLst>
                <a:ahLst/>
                <a:cxnLst>
                  <a:cxn ang="0">
                    <a:pos x="T0" y="T1"/>
                  </a:cxn>
                  <a:cxn ang="0">
                    <a:pos x="T2" y="T3"/>
                  </a:cxn>
                  <a:cxn ang="0">
                    <a:pos x="T4" y="T5"/>
                  </a:cxn>
                  <a:cxn ang="0">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19" name="Freeform 294">
                <a:extLst>
                  <a:ext uri="{FF2B5EF4-FFF2-40B4-BE49-F238E27FC236}">
                    <a16:creationId xmlns:a16="http://schemas.microsoft.com/office/drawing/2014/main" id="{2171BAEB-AD36-4732-888F-91547AF6CB4D}"/>
                  </a:ext>
                </a:extLst>
              </p:cNvPr>
              <p:cNvSpPr>
                <a:spLocks/>
              </p:cNvSpPr>
              <p:nvPr/>
            </p:nvSpPr>
            <p:spPr bwMode="auto">
              <a:xfrm>
                <a:off x="5444" y="1788"/>
                <a:ext cx="71" cy="180"/>
              </a:xfrm>
              <a:custGeom>
                <a:avLst/>
                <a:gdLst>
                  <a:gd name="T0" fmla="*/ 369 w 431"/>
                  <a:gd name="T1" fmla="*/ 0 h 1076"/>
                  <a:gd name="T2" fmla="*/ 328 w 431"/>
                  <a:gd name="T3" fmla="*/ 44 h 1076"/>
                  <a:gd name="T4" fmla="*/ 317 w 431"/>
                  <a:gd name="T5" fmla="*/ 108 h 1076"/>
                  <a:gd name="T6" fmla="*/ 254 w 431"/>
                  <a:gd name="T7" fmla="*/ 170 h 1076"/>
                  <a:gd name="T8" fmla="*/ 126 w 431"/>
                  <a:gd name="T9" fmla="*/ 461 h 1076"/>
                  <a:gd name="T10" fmla="*/ 57 w 431"/>
                  <a:gd name="T11" fmla="*/ 724 h 1076"/>
                  <a:gd name="T12" fmla="*/ 0 w 431"/>
                  <a:gd name="T13" fmla="*/ 1076 h 1076"/>
                  <a:gd name="T14" fmla="*/ 178 w 431"/>
                  <a:gd name="T15" fmla="*/ 919 h 1076"/>
                  <a:gd name="T16" fmla="*/ 431 w 431"/>
                  <a:gd name="T17" fmla="*/ 140 h 1076"/>
                  <a:gd name="T18" fmla="*/ 369 w 431"/>
                  <a:gd name="T19"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endParaRPr lang="zh-CN" altLang="en-US" sz="900">
                  <a:solidFill>
                    <a:srgbClr val="0836BF"/>
                  </a:solidFill>
                </a:endParaRPr>
              </a:p>
            </p:txBody>
          </p:sp>
          <p:sp>
            <p:nvSpPr>
              <p:cNvPr id="620" name="Freeform 295">
                <a:extLst>
                  <a:ext uri="{FF2B5EF4-FFF2-40B4-BE49-F238E27FC236}">
                    <a16:creationId xmlns:a16="http://schemas.microsoft.com/office/drawing/2014/main" id="{7B2EBFBE-62B8-4274-A9D3-3A9B7DA8187E}"/>
                  </a:ext>
                </a:extLst>
              </p:cNvPr>
              <p:cNvSpPr>
                <a:spLocks/>
              </p:cNvSpPr>
              <p:nvPr/>
            </p:nvSpPr>
            <p:spPr bwMode="auto">
              <a:xfrm>
                <a:off x="5362" y="1754"/>
                <a:ext cx="268" cy="299"/>
              </a:xfrm>
              <a:custGeom>
                <a:avLst/>
                <a:gdLst>
                  <a:gd name="T0" fmla="*/ 1309 w 1606"/>
                  <a:gd name="T1" fmla="*/ 94 h 1792"/>
                  <a:gd name="T2" fmla="*/ 1258 w 1606"/>
                  <a:gd name="T3" fmla="*/ 0 h 1792"/>
                  <a:gd name="T4" fmla="*/ 867 w 1606"/>
                  <a:gd name="T5" fmla="*/ 163 h 1792"/>
                  <a:gd name="T6" fmla="*/ 850 w 1606"/>
                  <a:gd name="T7" fmla="*/ 288 h 1792"/>
                  <a:gd name="T8" fmla="*/ 818 w 1606"/>
                  <a:gd name="T9" fmla="*/ 332 h 1792"/>
                  <a:gd name="T10" fmla="*/ 773 w 1606"/>
                  <a:gd name="T11" fmla="*/ 382 h 1792"/>
                  <a:gd name="T12" fmla="*/ 747 w 1606"/>
                  <a:gd name="T13" fmla="*/ 472 h 1792"/>
                  <a:gd name="T14" fmla="*/ 660 w 1606"/>
                  <a:gd name="T15" fmla="*/ 678 h 1792"/>
                  <a:gd name="T16" fmla="*/ 590 w 1606"/>
                  <a:gd name="T17" fmla="*/ 924 h 1792"/>
                  <a:gd name="T18" fmla="*/ 558 w 1606"/>
                  <a:gd name="T19" fmla="*/ 1088 h 1792"/>
                  <a:gd name="T20" fmla="*/ 243 w 1606"/>
                  <a:gd name="T21" fmla="*/ 1094 h 1792"/>
                  <a:gd name="T22" fmla="*/ 192 w 1606"/>
                  <a:gd name="T23" fmla="*/ 1125 h 1792"/>
                  <a:gd name="T24" fmla="*/ 47 w 1606"/>
                  <a:gd name="T25" fmla="*/ 1125 h 1792"/>
                  <a:gd name="T26" fmla="*/ 7 w 1606"/>
                  <a:gd name="T27" fmla="*/ 1189 h 1792"/>
                  <a:gd name="T28" fmla="*/ 0 w 1606"/>
                  <a:gd name="T29" fmla="*/ 1264 h 1792"/>
                  <a:gd name="T30" fmla="*/ 15 w 1606"/>
                  <a:gd name="T31" fmla="*/ 1332 h 1792"/>
                  <a:gd name="T32" fmla="*/ 148 w 1606"/>
                  <a:gd name="T33" fmla="*/ 1358 h 1792"/>
                  <a:gd name="T34" fmla="*/ 211 w 1606"/>
                  <a:gd name="T35" fmla="*/ 1452 h 1792"/>
                  <a:gd name="T36" fmla="*/ 337 w 1606"/>
                  <a:gd name="T37" fmla="*/ 1484 h 1792"/>
                  <a:gd name="T38" fmla="*/ 430 w 1606"/>
                  <a:gd name="T39" fmla="*/ 1484 h 1792"/>
                  <a:gd name="T40" fmla="*/ 538 w 1606"/>
                  <a:gd name="T41" fmla="*/ 1503 h 1792"/>
                  <a:gd name="T42" fmla="*/ 544 w 1606"/>
                  <a:gd name="T43" fmla="*/ 1548 h 1792"/>
                  <a:gd name="T44" fmla="*/ 538 w 1606"/>
                  <a:gd name="T45" fmla="*/ 1642 h 1792"/>
                  <a:gd name="T46" fmla="*/ 550 w 1606"/>
                  <a:gd name="T47" fmla="*/ 1705 h 1792"/>
                  <a:gd name="T48" fmla="*/ 608 w 1606"/>
                  <a:gd name="T49" fmla="*/ 1712 h 1792"/>
                  <a:gd name="T50" fmla="*/ 677 w 1606"/>
                  <a:gd name="T51" fmla="*/ 1724 h 1792"/>
                  <a:gd name="T52" fmla="*/ 747 w 1606"/>
                  <a:gd name="T53" fmla="*/ 1786 h 1792"/>
                  <a:gd name="T54" fmla="*/ 830 w 1606"/>
                  <a:gd name="T55" fmla="*/ 1786 h 1792"/>
                  <a:gd name="T56" fmla="*/ 905 w 1606"/>
                  <a:gd name="T57" fmla="*/ 1779 h 1792"/>
                  <a:gd name="T58" fmla="*/ 1019 w 1606"/>
                  <a:gd name="T59" fmla="*/ 1744 h 1792"/>
                  <a:gd name="T60" fmla="*/ 1145 w 1606"/>
                  <a:gd name="T61" fmla="*/ 1756 h 1792"/>
                  <a:gd name="T62" fmla="*/ 1273 w 1606"/>
                  <a:gd name="T63" fmla="*/ 1792 h 1792"/>
                  <a:gd name="T64" fmla="*/ 1392 w 1606"/>
                  <a:gd name="T65" fmla="*/ 1766 h 1792"/>
                  <a:gd name="T66" fmla="*/ 1473 w 1606"/>
                  <a:gd name="T67" fmla="*/ 1674 h 1792"/>
                  <a:gd name="T68" fmla="*/ 1467 w 1606"/>
                  <a:gd name="T69" fmla="*/ 1571 h 1792"/>
                  <a:gd name="T70" fmla="*/ 1497 w 1606"/>
                  <a:gd name="T71" fmla="*/ 1446 h 1792"/>
                  <a:gd name="T72" fmla="*/ 1516 w 1606"/>
                  <a:gd name="T73" fmla="*/ 1282 h 1792"/>
                  <a:gd name="T74" fmla="*/ 1554 w 1606"/>
                  <a:gd name="T75" fmla="*/ 1131 h 1792"/>
                  <a:gd name="T76" fmla="*/ 1606 w 1606"/>
                  <a:gd name="T77" fmla="*/ 906 h 1792"/>
                  <a:gd name="T78" fmla="*/ 1598 w 1606"/>
                  <a:gd name="T79" fmla="*/ 678 h 1792"/>
                  <a:gd name="T80" fmla="*/ 1598 w 1606"/>
                  <a:gd name="T81" fmla="*/ 478 h 1792"/>
                  <a:gd name="T82" fmla="*/ 1586 w 1606"/>
                  <a:gd name="T83" fmla="*/ 338 h 1792"/>
                  <a:gd name="T84" fmla="*/ 1554 w 1606"/>
                  <a:gd name="T85" fmla="*/ 276 h 1792"/>
                  <a:gd name="T86" fmla="*/ 1484 w 1606"/>
                  <a:gd name="T87" fmla="*/ 225 h 1792"/>
                  <a:gd name="T88" fmla="*/ 1403 w 1606"/>
                  <a:gd name="T89" fmla="*/ 142 h 1792"/>
                  <a:gd name="T90" fmla="*/ 1309 w 1606"/>
                  <a:gd name="T91" fmla="*/ 94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endParaRPr lang="zh-CN" altLang="en-US" sz="900">
                  <a:solidFill>
                    <a:srgbClr val="0836BF"/>
                  </a:solidFill>
                </a:endParaRPr>
              </a:p>
            </p:txBody>
          </p:sp>
          <p:sp>
            <p:nvSpPr>
              <p:cNvPr id="621" name="Freeform 296">
                <a:extLst>
                  <a:ext uri="{FF2B5EF4-FFF2-40B4-BE49-F238E27FC236}">
                    <a16:creationId xmlns:a16="http://schemas.microsoft.com/office/drawing/2014/main" id="{2566D676-61A6-4601-BD6E-E34556C4B9AA}"/>
                  </a:ext>
                </a:extLst>
              </p:cNvPr>
              <p:cNvSpPr>
                <a:spLocks/>
              </p:cNvSpPr>
              <p:nvPr/>
            </p:nvSpPr>
            <p:spPr bwMode="auto">
              <a:xfrm>
                <a:off x="5456" y="1772"/>
                <a:ext cx="169" cy="278"/>
              </a:xfrm>
              <a:custGeom>
                <a:avLst/>
                <a:gdLst>
                  <a:gd name="T0" fmla="*/ 132 w 1014"/>
                  <a:gd name="T1" fmla="*/ 1382 h 1671"/>
                  <a:gd name="T2" fmla="*/ 370 w 1014"/>
                  <a:gd name="T3" fmla="*/ 1363 h 1671"/>
                  <a:gd name="T4" fmla="*/ 573 w 1014"/>
                  <a:gd name="T5" fmla="*/ 1301 h 1671"/>
                  <a:gd name="T6" fmla="*/ 656 w 1014"/>
                  <a:gd name="T7" fmla="*/ 1149 h 1671"/>
                  <a:gd name="T8" fmla="*/ 630 w 1014"/>
                  <a:gd name="T9" fmla="*/ 1050 h 1671"/>
                  <a:gd name="T10" fmla="*/ 787 w 1014"/>
                  <a:gd name="T11" fmla="*/ 837 h 1671"/>
                  <a:gd name="T12" fmla="*/ 642 w 1014"/>
                  <a:gd name="T13" fmla="*/ 931 h 1671"/>
                  <a:gd name="T14" fmla="*/ 718 w 1014"/>
                  <a:gd name="T15" fmla="*/ 741 h 1671"/>
                  <a:gd name="T16" fmla="*/ 845 w 1014"/>
                  <a:gd name="T17" fmla="*/ 497 h 1671"/>
                  <a:gd name="T18" fmla="*/ 656 w 1014"/>
                  <a:gd name="T19" fmla="*/ 703 h 1671"/>
                  <a:gd name="T20" fmla="*/ 630 w 1014"/>
                  <a:gd name="T21" fmla="*/ 378 h 1671"/>
                  <a:gd name="T22" fmla="*/ 535 w 1014"/>
                  <a:gd name="T23" fmla="*/ 264 h 1671"/>
                  <a:gd name="T24" fmla="*/ 402 w 1014"/>
                  <a:gd name="T25" fmla="*/ 214 h 1671"/>
                  <a:gd name="T26" fmla="*/ 661 w 1014"/>
                  <a:gd name="T27" fmla="*/ 126 h 1671"/>
                  <a:gd name="T28" fmla="*/ 781 w 1014"/>
                  <a:gd name="T29" fmla="*/ 226 h 1671"/>
                  <a:gd name="T30" fmla="*/ 705 w 1014"/>
                  <a:gd name="T31" fmla="*/ 126 h 1671"/>
                  <a:gd name="T32" fmla="*/ 560 w 1014"/>
                  <a:gd name="T33" fmla="*/ 82 h 1671"/>
                  <a:gd name="T34" fmla="*/ 661 w 1014"/>
                  <a:gd name="T35" fmla="*/ 44 h 1671"/>
                  <a:gd name="T36" fmla="*/ 750 w 1014"/>
                  <a:gd name="T37" fmla="*/ 0 h 1671"/>
                  <a:gd name="T38" fmla="*/ 868 w 1014"/>
                  <a:gd name="T39" fmla="*/ 94 h 1671"/>
                  <a:gd name="T40" fmla="*/ 976 w 1014"/>
                  <a:gd name="T41" fmla="*/ 182 h 1671"/>
                  <a:gd name="T42" fmla="*/ 1014 w 1014"/>
                  <a:gd name="T43" fmla="*/ 334 h 1671"/>
                  <a:gd name="T44" fmla="*/ 1008 w 1014"/>
                  <a:gd name="T45" fmla="*/ 628 h 1671"/>
                  <a:gd name="T46" fmla="*/ 970 w 1014"/>
                  <a:gd name="T47" fmla="*/ 975 h 1671"/>
                  <a:gd name="T48" fmla="*/ 913 w 1014"/>
                  <a:gd name="T49" fmla="*/ 1314 h 1671"/>
                  <a:gd name="T50" fmla="*/ 888 w 1014"/>
                  <a:gd name="T51" fmla="*/ 1527 h 1671"/>
                  <a:gd name="T52" fmla="*/ 830 w 1014"/>
                  <a:gd name="T53" fmla="*/ 1627 h 1671"/>
                  <a:gd name="T54" fmla="*/ 699 w 1014"/>
                  <a:gd name="T55" fmla="*/ 1671 h 1671"/>
                  <a:gd name="T56" fmla="*/ 612 w 1014"/>
                  <a:gd name="T57" fmla="*/ 1648 h 1671"/>
                  <a:gd name="T58" fmla="*/ 541 w 1014"/>
                  <a:gd name="T59" fmla="*/ 1559 h 1671"/>
                  <a:gd name="T60" fmla="*/ 516 w 1014"/>
                  <a:gd name="T61" fmla="*/ 1534 h 1671"/>
                  <a:gd name="T62" fmla="*/ 407 w 1014"/>
                  <a:gd name="T63" fmla="*/ 1622 h 1671"/>
                  <a:gd name="T64" fmla="*/ 276 w 1014"/>
                  <a:gd name="T65" fmla="*/ 1652 h 1671"/>
                  <a:gd name="T66" fmla="*/ 170 w 1014"/>
                  <a:gd name="T67" fmla="*/ 1636 h 1671"/>
                  <a:gd name="T68" fmla="*/ 240 w 1014"/>
                  <a:gd name="T69" fmla="*/ 1565 h 1671"/>
                  <a:gd name="T70" fmla="*/ 352 w 1014"/>
                  <a:gd name="T71" fmla="*/ 1446 h 1671"/>
                  <a:gd name="T72" fmla="*/ 176 w 1014"/>
                  <a:gd name="T73" fmla="*/ 1546 h 1671"/>
                  <a:gd name="T74" fmla="*/ 32 w 1014"/>
                  <a:gd name="T75" fmla="*/ 1590 h 1671"/>
                  <a:gd name="T76" fmla="*/ 0 w 1014"/>
                  <a:gd name="T77" fmla="*/ 1527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22" name="Freeform 297">
                <a:extLst>
                  <a:ext uri="{FF2B5EF4-FFF2-40B4-BE49-F238E27FC236}">
                    <a16:creationId xmlns:a16="http://schemas.microsoft.com/office/drawing/2014/main" id="{257205D4-D5DF-40F5-AD1D-DF29DB31C763}"/>
                  </a:ext>
                </a:extLst>
              </p:cNvPr>
              <p:cNvSpPr>
                <a:spLocks/>
              </p:cNvSpPr>
              <p:nvPr/>
            </p:nvSpPr>
            <p:spPr bwMode="auto">
              <a:xfrm>
                <a:off x="5563" y="1910"/>
                <a:ext cx="50" cy="129"/>
              </a:xfrm>
              <a:custGeom>
                <a:avLst/>
                <a:gdLst>
                  <a:gd name="T0" fmla="*/ 0 w 295"/>
                  <a:gd name="T1" fmla="*/ 774 h 774"/>
                  <a:gd name="T2" fmla="*/ 51 w 295"/>
                  <a:gd name="T3" fmla="*/ 748 h 774"/>
                  <a:gd name="T4" fmla="*/ 107 w 295"/>
                  <a:gd name="T5" fmla="*/ 686 h 774"/>
                  <a:gd name="T6" fmla="*/ 156 w 295"/>
                  <a:gd name="T7" fmla="*/ 573 h 774"/>
                  <a:gd name="T8" fmla="*/ 183 w 295"/>
                  <a:gd name="T9" fmla="*/ 477 h 774"/>
                  <a:gd name="T10" fmla="*/ 220 w 295"/>
                  <a:gd name="T11" fmla="*/ 371 h 774"/>
                  <a:gd name="T12" fmla="*/ 239 w 295"/>
                  <a:gd name="T13" fmla="*/ 270 h 774"/>
                  <a:gd name="T14" fmla="*/ 270 w 295"/>
                  <a:gd name="T15" fmla="*/ 114 h 774"/>
                  <a:gd name="T16" fmla="*/ 295 w 295"/>
                  <a:gd name="T17" fmla="*/ 0 h 774"/>
                  <a:gd name="T18" fmla="*/ 232 w 295"/>
                  <a:gd name="T19" fmla="*/ 226 h 774"/>
                  <a:gd name="T20" fmla="*/ 183 w 295"/>
                  <a:gd name="T21" fmla="*/ 402 h 774"/>
                  <a:gd name="T22" fmla="*/ 126 w 295"/>
                  <a:gd name="T23" fmla="*/ 521 h 774"/>
                  <a:gd name="T24" fmla="*/ 38 w 295"/>
                  <a:gd name="T25" fmla="*/ 648 h 774"/>
                  <a:gd name="T26" fmla="*/ 0 w 295"/>
                  <a:gd name="T2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23" name="Freeform 298">
                <a:extLst>
                  <a:ext uri="{FF2B5EF4-FFF2-40B4-BE49-F238E27FC236}">
                    <a16:creationId xmlns:a16="http://schemas.microsoft.com/office/drawing/2014/main" id="{77D06C51-673C-4CA2-A150-4B085E09D64B}"/>
                  </a:ext>
                </a:extLst>
              </p:cNvPr>
              <p:cNvSpPr>
                <a:spLocks/>
              </p:cNvSpPr>
              <p:nvPr/>
            </p:nvSpPr>
            <p:spPr bwMode="auto">
              <a:xfrm>
                <a:off x="5367" y="1806"/>
                <a:ext cx="195" cy="194"/>
              </a:xfrm>
              <a:custGeom>
                <a:avLst/>
                <a:gdLst>
                  <a:gd name="T0" fmla="*/ 820 w 1172"/>
                  <a:gd name="T1" fmla="*/ 43 h 1162"/>
                  <a:gd name="T2" fmla="*/ 719 w 1172"/>
                  <a:gd name="T3" fmla="*/ 213 h 1162"/>
                  <a:gd name="T4" fmla="*/ 739 w 1172"/>
                  <a:gd name="T5" fmla="*/ 381 h 1162"/>
                  <a:gd name="T6" fmla="*/ 727 w 1172"/>
                  <a:gd name="T7" fmla="*/ 571 h 1162"/>
                  <a:gd name="T8" fmla="*/ 727 w 1172"/>
                  <a:gd name="T9" fmla="*/ 621 h 1162"/>
                  <a:gd name="T10" fmla="*/ 739 w 1172"/>
                  <a:gd name="T11" fmla="*/ 684 h 1162"/>
                  <a:gd name="T12" fmla="*/ 688 w 1172"/>
                  <a:gd name="T13" fmla="*/ 729 h 1162"/>
                  <a:gd name="T14" fmla="*/ 644 w 1172"/>
                  <a:gd name="T15" fmla="*/ 779 h 1162"/>
                  <a:gd name="T16" fmla="*/ 569 w 1172"/>
                  <a:gd name="T17" fmla="*/ 779 h 1162"/>
                  <a:gd name="T18" fmla="*/ 304 w 1172"/>
                  <a:gd name="T19" fmla="*/ 793 h 1162"/>
                  <a:gd name="T20" fmla="*/ 170 w 1172"/>
                  <a:gd name="T21" fmla="*/ 831 h 1162"/>
                  <a:gd name="T22" fmla="*/ 0 w 1172"/>
                  <a:gd name="T23" fmla="*/ 873 h 1162"/>
                  <a:gd name="T24" fmla="*/ 6 w 1172"/>
                  <a:gd name="T25" fmla="*/ 1004 h 1162"/>
                  <a:gd name="T26" fmla="*/ 109 w 1172"/>
                  <a:gd name="T27" fmla="*/ 978 h 1162"/>
                  <a:gd name="T28" fmla="*/ 133 w 1172"/>
                  <a:gd name="T29" fmla="*/ 916 h 1162"/>
                  <a:gd name="T30" fmla="*/ 147 w 1172"/>
                  <a:gd name="T31" fmla="*/ 1030 h 1162"/>
                  <a:gd name="T32" fmla="*/ 215 w 1172"/>
                  <a:gd name="T33" fmla="*/ 1118 h 1162"/>
                  <a:gd name="T34" fmla="*/ 403 w 1172"/>
                  <a:gd name="T35" fmla="*/ 1155 h 1162"/>
                  <a:gd name="T36" fmla="*/ 379 w 1172"/>
                  <a:gd name="T37" fmla="*/ 1093 h 1162"/>
                  <a:gd name="T38" fmla="*/ 279 w 1172"/>
                  <a:gd name="T39" fmla="*/ 978 h 1162"/>
                  <a:gd name="T40" fmla="*/ 358 w 1172"/>
                  <a:gd name="T41" fmla="*/ 929 h 1162"/>
                  <a:gd name="T42" fmla="*/ 403 w 1172"/>
                  <a:gd name="T43" fmla="*/ 1036 h 1162"/>
                  <a:gd name="T44" fmla="*/ 537 w 1172"/>
                  <a:gd name="T45" fmla="*/ 1149 h 1162"/>
                  <a:gd name="T46" fmla="*/ 713 w 1172"/>
                  <a:gd name="T47" fmla="*/ 1149 h 1162"/>
                  <a:gd name="T48" fmla="*/ 517 w 1172"/>
                  <a:gd name="T49" fmla="*/ 1016 h 1162"/>
                  <a:gd name="T50" fmla="*/ 435 w 1172"/>
                  <a:gd name="T51" fmla="*/ 929 h 1162"/>
                  <a:gd name="T52" fmla="*/ 479 w 1172"/>
                  <a:gd name="T53" fmla="*/ 885 h 1162"/>
                  <a:gd name="T54" fmla="*/ 549 w 1172"/>
                  <a:gd name="T55" fmla="*/ 972 h 1162"/>
                  <a:gd name="T56" fmla="*/ 675 w 1172"/>
                  <a:gd name="T57" fmla="*/ 1068 h 1162"/>
                  <a:gd name="T58" fmla="*/ 782 w 1172"/>
                  <a:gd name="T59" fmla="*/ 1123 h 1162"/>
                  <a:gd name="T60" fmla="*/ 921 w 1172"/>
                  <a:gd name="T61" fmla="*/ 1136 h 1162"/>
                  <a:gd name="T62" fmla="*/ 833 w 1172"/>
                  <a:gd name="T63" fmla="*/ 1068 h 1162"/>
                  <a:gd name="T64" fmla="*/ 727 w 1172"/>
                  <a:gd name="T65" fmla="*/ 978 h 1162"/>
                  <a:gd name="T66" fmla="*/ 756 w 1172"/>
                  <a:gd name="T67" fmla="*/ 929 h 1162"/>
                  <a:gd name="T68" fmla="*/ 808 w 1172"/>
                  <a:gd name="T69" fmla="*/ 1010 h 1162"/>
                  <a:gd name="T70" fmla="*/ 914 w 1172"/>
                  <a:gd name="T71" fmla="*/ 1087 h 1162"/>
                  <a:gd name="T72" fmla="*/ 1046 w 1172"/>
                  <a:gd name="T73" fmla="*/ 1098 h 1162"/>
                  <a:gd name="T74" fmla="*/ 1117 w 1172"/>
                  <a:gd name="T75" fmla="*/ 991 h 1162"/>
                  <a:gd name="T76" fmla="*/ 878 w 1172"/>
                  <a:gd name="T77" fmla="*/ 954 h 1162"/>
                  <a:gd name="T78" fmla="*/ 733 w 1172"/>
                  <a:gd name="T79" fmla="*/ 868 h 1162"/>
                  <a:gd name="T80" fmla="*/ 707 w 1172"/>
                  <a:gd name="T81" fmla="*/ 793 h 1162"/>
                  <a:gd name="T82" fmla="*/ 765 w 1172"/>
                  <a:gd name="T83" fmla="*/ 831 h 1162"/>
                  <a:gd name="T84" fmla="*/ 927 w 1172"/>
                  <a:gd name="T85" fmla="*/ 935 h 1162"/>
                  <a:gd name="T86" fmla="*/ 1117 w 1172"/>
                  <a:gd name="T87" fmla="*/ 991 h 1162"/>
                  <a:gd name="T88" fmla="*/ 1155 w 1172"/>
                  <a:gd name="T89" fmla="*/ 767 h 1162"/>
                  <a:gd name="T90" fmla="*/ 1046 w 1172"/>
                  <a:gd name="T91" fmla="*/ 741 h 1162"/>
                  <a:gd name="T92" fmla="*/ 820 w 1172"/>
                  <a:gd name="T93" fmla="*/ 761 h 1162"/>
                  <a:gd name="T94" fmla="*/ 782 w 1172"/>
                  <a:gd name="T95" fmla="*/ 716 h 1162"/>
                  <a:gd name="T96" fmla="*/ 901 w 1172"/>
                  <a:gd name="T97" fmla="*/ 735 h 1162"/>
                  <a:gd name="T98" fmla="*/ 1155 w 1172"/>
                  <a:gd name="T99" fmla="*/ 684 h 1162"/>
                  <a:gd name="T100" fmla="*/ 1167 w 1172"/>
                  <a:gd name="T101" fmla="*/ 483 h 1162"/>
                  <a:gd name="T102" fmla="*/ 1161 w 1172"/>
                  <a:gd name="T103" fmla="*/ 264 h 1162"/>
                  <a:gd name="T104" fmla="*/ 1034 w 1172"/>
                  <a:gd name="T105" fmla="*/ 152 h 1162"/>
                  <a:gd name="T106" fmla="*/ 1161 w 1172"/>
                  <a:gd name="T107" fmla="*/ 201 h 1162"/>
                  <a:gd name="T108" fmla="*/ 1091 w 1172"/>
                  <a:gd name="T109" fmla="*/ 68 h 1162"/>
                  <a:gd name="T110" fmla="*/ 959 w 1172"/>
                  <a:gd name="T11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24" name="Freeform 299">
                <a:extLst>
                  <a:ext uri="{FF2B5EF4-FFF2-40B4-BE49-F238E27FC236}">
                    <a16:creationId xmlns:a16="http://schemas.microsoft.com/office/drawing/2014/main" id="{67247FA0-A891-4E33-9F20-FE7257E4CCFA}"/>
                  </a:ext>
                </a:extLst>
              </p:cNvPr>
              <p:cNvSpPr>
                <a:spLocks/>
              </p:cNvSpPr>
              <p:nvPr/>
            </p:nvSpPr>
            <p:spPr bwMode="auto">
              <a:xfrm>
                <a:off x="5500" y="1878"/>
                <a:ext cx="49" cy="44"/>
              </a:xfrm>
              <a:custGeom>
                <a:avLst/>
                <a:gdLst>
                  <a:gd name="T0" fmla="*/ 0 w 295"/>
                  <a:gd name="T1" fmla="*/ 0 h 263"/>
                  <a:gd name="T2" fmla="*/ 0 w 295"/>
                  <a:gd name="T3" fmla="*/ 21 h 263"/>
                  <a:gd name="T4" fmla="*/ 38 w 295"/>
                  <a:gd name="T5" fmla="*/ 71 h 263"/>
                  <a:gd name="T6" fmla="*/ 75 w 295"/>
                  <a:gd name="T7" fmla="*/ 99 h 263"/>
                  <a:gd name="T8" fmla="*/ 152 w 295"/>
                  <a:gd name="T9" fmla="*/ 158 h 263"/>
                  <a:gd name="T10" fmla="*/ 184 w 295"/>
                  <a:gd name="T11" fmla="*/ 182 h 263"/>
                  <a:gd name="T12" fmla="*/ 260 w 295"/>
                  <a:gd name="T13" fmla="*/ 239 h 263"/>
                  <a:gd name="T14" fmla="*/ 178 w 295"/>
                  <a:gd name="T15" fmla="*/ 213 h 263"/>
                  <a:gd name="T16" fmla="*/ 97 w 295"/>
                  <a:gd name="T17" fmla="*/ 188 h 263"/>
                  <a:gd name="T18" fmla="*/ 16 w 295"/>
                  <a:gd name="T19" fmla="*/ 182 h 263"/>
                  <a:gd name="T20" fmla="*/ 22 w 295"/>
                  <a:gd name="T21" fmla="*/ 207 h 263"/>
                  <a:gd name="T22" fmla="*/ 152 w 295"/>
                  <a:gd name="T23" fmla="*/ 231 h 263"/>
                  <a:gd name="T24" fmla="*/ 222 w 295"/>
                  <a:gd name="T25" fmla="*/ 257 h 263"/>
                  <a:gd name="T26" fmla="*/ 260 w 295"/>
                  <a:gd name="T27" fmla="*/ 263 h 263"/>
                  <a:gd name="T28" fmla="*/ 292 w 295"/>
                  <a:gd name="T29" fmla="*/ 252 h 263"/>
                  <a:gd name="T30" fmla="*/ 295 w 295"/>
                  <a:gd name="T31" fmla="*/ 222 h 263"/>
                  <a:gd name="T32" fmla="*/ 269 w 295"/>
                  <a:gd name="T33" fmla="*/ 199 h 263"/>
                  <a:gd name="T34" fmla="*/ 232 w 295"/>
                  <a:gd name="T35" fmla="*/ 162 h 263"/>
                  <a:gd name="T36" fmla="*/ 188 w 295"/>
                  <a:gd name="T37" fmla="*/ 112 h 263"/>
                  <a:gd name="T38" fmla="*/ 144 w 295"/>
                  <a:gd name="T39" fmla="*/ 56 h 263"/>
                  <a:gd name="T40" fmla="*/ 91 w 295"/>
                  <a:gd name="T41" fmla="*/ 17 h 263"/>
                  <a:gd name="T42" fmla="*/ 35 w 295"/>
                  <a:gd name="T43" fmla="*/ 3 h 263"/>
                  <a:gd name="T44" fmla="*/ 0 w 295"/>
                  <a:gd name="T4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25" name="Freeform 300">
                <a:extLst>
                  <a:ext uri="{FF2B5EF4-FFF2-40B4-BE49-F238E27FC236}">
                    <a16:creationId xmlns:a16="http://schemas.microsoft.com/office/drawing/2014/main" id="{3AF4B1E4-B822-4A24-A661-56EA1EF99CC3}"/>
                  </a:ext>
                </a:extLst>
              </p:cNvPr>
              <p:cNvSpPr>
                <a:spLocks/>
              </p:cNvSpPr>
              <p:nvPr/>
            </p:nvSpPr>
            <p:spPr bwMode="auto">
              <a:xfrm>
                <a:off x="5503" y="1842"/>
                <a:ext cx="44" cy="57"/>
              </a:xfrm>
              <a:custGeom>
                <a:avLst/>
                <a:gdLst>
                  <a:gd name="T0" fmla="*/ 51 w 270"/>
                  <a:gd name="T1" fmla="*/ 0 h 345"/>
                  <a:gd name="T2" fmla="*/ 13 w 270"/>
                  <a:gd name="T3" fmla="*/ 7 h 345"/>
                  <a:gd name="T4" fmla="*/ 0 w 270"/>
                  <a:gd name="T5" fmla="*/ 39 h 345"/>
                  <a:gd name="T6" fmla="*/ 3 w 270"/>
                  <a:gd name="T7" fmla="*/ 65 h 345"/>
                  <a:gd name="T8" fmla="*/ 26 w 270"/>
                  <a:gd name="T9" fmla="*/ 101 h 345"/>
                  <a:gd name="T10" fmla="*/ 57 w 270"/>
                  <a:gd name="T11" fmla="*/ 112 h 345"/>
                  <a:gd name="T12" fmla="*/ 116 w 270"/>
                  <a:gd name="T13" fmla="*/ 149 h 345"/>
                  <a:gd name="T14" fmla="*/ 172 w 270"/>
                  <a:gd name="T15" fmla="*/ 195 h 345"/>
                  <a:gd name="T16" fmla="*/ 212 w 270"/>
                  <a:gd name="T17" fmla="*/ 259 h 345"/>
                  <a:gd name="T18" fmla="*/ 257 w 270"/>
                  <a:gd name="T19" fmla="*/ 325 h 345"/>
                  <a:gd name="T20" fmla="*/ 270 w 270"/>
                  <a:gd name="T21" fmla="*/ 345 h 345"/>
                  <a:gd name="T22" fmla="*/ 257 w 270"/>
                  <a:gd name="T23" fmla="*/ 267 h 345"/>
                  <a:gd name="T24" fmla="*/ 247 w 270"/>
                  <a:gd name="T25" fmla="*/ 198 h 345"/>
                  <a:gd name="T26" fmla="*/ 225 w 270"/>
                  <a:gd name="T27" fmla="*/ 140 h 345"/>
                  <a:gd name="T28" fmla="*/ 188 w 270"/>
                  <a:gd name="T29" fmla="*/ 86 h 345"/>
                  <a:gd name="T30" fmla="*/ 90 w 270"/>
                  <a:gd name="T31" fmla="*/ 10 h 345"/>
                  <a:gd name="T32" fmla="*/ 51 w 270"/>
                  <a:gd name="T3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26" name="Freeform 301">
                <a:extLst>
                  <a:ext uri="{FF2B5EF4-FFF2-40B4-BE49-F238E27FC236}">
                    <a16:creationId xmlns:a16="http://schemas.microsoft.com/office/drawing/2014/main" id="{882C84B4-B0AE-4BBE-A92D-62FB25365B1D}"/>
                  </a:ext>
                </a:extLst>
              </p:cNvPr>
              <p:cNvSpPr>
                <a:spLocks/>
              </p:cNvSpPr>
              <p:nvPr/>
            </p:nvSpPr>
            <p:spPr bwMode="auto">
              <a:xfrm>
                <a:off x="5494" y="1785"/>
                <a:ext cx="48" cy="34"/>
              </a:xfrm>
              <a:custGeom>
                <a:avLst/>
                <a:gdLst>
                  <a:gd name="T0" fmla="*/ 0 w 287"/>
                  <a:gd name="T1" fmla="*/ 199 h 199"/>
                  <a:gd name="T2" fmla="*/ 49 w 287"/>
                  <a:gd name="T3" fmla="*/ 156 h 199"/>
                  <a:gd name="T4" fmla="*/ 130 w 287"/>
                  <a:gd name="T5" fmla="*/ 125 h 199"/>
                  <a:gd name="T6" fmla="*/ 185 w 287"/>
                  <a:gd name="T7" fmla="*/ 111 h 199"/>
                  <a:gd name="T8" fmla="*/ 287 w 287"/>
                  <a:gd name="T9" fmla="*/ 0 h 199"/>
                  <a:gd name="T10" fmla="*/ 211 w 287"/>
                  <a:gd name="T11" fmla="*/ 44 h 199"/>
                  <a:gd name="T12" fmla="*/ 142 w 287"/>
                  <a:gd name="T13" fmla="*/ 74 h 199"/>
                  <a:gd name="T14" fmla="*/ 93 w 287"/>
                  <a:gd name="T15" fmla="*/ 99 h 199"/>
                  <a:gd name="T16" fmla="*/ 68 w 287"/>
                  <a:gd name="T17" fmla="*/ 125 h 199"/>
                  <a:gd name="T18" fmla="*/ 0 w 287"/>
                  <a:gd name="T19"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27" name="Freeform 302">
                <a:extLst>
                  <a:ext uri="{FF2B5EF4-FFF2-40B4-BE49-F238E27FC236}">
                    <a16:creationId xmlns:a16="http://schemas.microsoft.com/office/drawing/2014/main" id="{B2A10B87-A1E9-4CC5-BE27-383F86BB79D4}"/>
                  </a:ext>
                </a:extLst>
              </p:cNvPr>
              <p:cNvSpPr>
                <a:spLocks/>
              </p:cNvSpPr>
              <p:nvPr/>
            </p:nvSpPr>
            <p:spPr bwMode="auto">
              <a:xfrm>
                <a:off x="5458" y="1846"/>
                <a:ext cx="27" cy="86"/>
              </a:xfrm>
              <a:custGeom>
                <a:avLst/>
                <a:gdLst>
                  <a:gd name="T0" fmla="*/ 0 w 162"/>
                  <a:gd name="T1" fmla="*/ 514 h 514"/>
                  <a:gd name="T2" fmla="*/ 81 w 162"/>
                  <a:gd name="T3" fmla="*/ 514 h 514"/>
                  <a:gd name="T4" fmla="*/ 106 w 162"/>
                  <a:gd name="T5" fmla="*/ 508 h 514"/>
                  <a:gd name="T6" fmla="*/ 106 w 162"/>
                  <a:gd name="T7" fmla="*/ 489 h 514"/>
                  <a:gd name="T8" fmla="*/ 124 w 162"/>
                  <a:gd name="T9" fmla="*/ 470 h 514"/>
                  <a:gd name="T10" fmla="*/ 150 w 162"/>
                  <a:gd name="T11" fmla="*/ 451 h 514"/>
                  <a:gd name="T12" fmla="*/ 137 w 162"/>
                  <a:gd name="T13" fmla="*/ 433 h 514"/>
                  <a:gd name="T14" fmla="*/ 137 w 162"/>
                  <a:gd name="T15" fmla="*/ 407 h 514"/>
                  <a:gd name="T16" fmla="*/ 156 w 162"/>
                  <a:gd name="T17" fmla="*/ 376 h 514"/>
                  <a:gd name="T18" fmla="*/ 156 w 162"/>
                  <a:gd name="T19" fmla="*/ 344 h 514"/>
                  <a:gd name="T20" fmla="*/ 144 w 162"/>
                  <a:gd name="T21" fmla="*/ 306 h 514"/>
                  <a:gd name="T22" fmla="*/ 144 w 162"/>
                  <a:gd name="T23" fmla="*/ 224 h 514"/>
                  <a:gd name="T24" fmla="*/ 162 w 162"/>
                  <a:gd name="T25" fmla="*/ 150 h 514"/>
                  <a:gd name="T26" fmla="*/ 156 w 162"/>
                  <a:gd name="T27" fmla="*/ 94 h 514"/>
                  <a:gd name="T28" fmla="*/ 156 w 162"/>
                  <a:gd name="T29" fmla="*/ 0 h 514"/>
                  <a:gd name="T30" fmla="*/ 106 w 162"/>
                  <a:gd name="T31" fmla="*/ 142 h 514"/>
                  <a:gd name="T32" fmla="*/ 62 w 162"/>
                  <a:gd name="T33" fmla="*/ 275 h 514"/>
                  <a:gd name="T34" fmla="*/ 32 w 162"/>
                  <a:gd name="T35" fmla="*/ 419 h 514"/>
                  <a:gd name="T36" fmla="*/ 0 w 162"/>
                  <a:gd name="T37"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28" name="Freeform 303">
                <a:extLst>
                  <a:ext uri="{FF2B5EF4-FFF2-40B4-BE49-F238E27FC236}">
                    <a16:creationId xmlns:a16="http://schemas.microsoft.com/office/drawing/2014/main" id="{E6931643-AAA9-4309-A43F-1D200FAB184B}"/>
                  </a:ext>
                </a:extLst>
              </p:cNvPr>
              <p:cNvSpPr>
                <a:spLocks/>
              </p:cNvSpPr>
              <p:nvPr/>
            </p:nvSpPr>
            <p:spPr bwMode="auto">
              <a:xfrm>
                <a:off x="5498" y="1939"/>
                <a:ext cx="48" cy="16"/>
              </a:xfrm>
              <a:custGeom>
                <a:avLst/>
                <a:gdLst>
                  <a:gd name="T0" fmla="*/ 232 w 289"/>
                  <a:gd name="T1" fmla="*/ 47 h 97"/>
                  <a:gd name="T2" fmla="*/ 168 w 289"/>
                  <a:gd name="T3" fmla="*/ 19 h 97"/>
                  <a:gd name="T4" fmla="*/ 110 w 289"/>
                  <a:gd name="T5" fmla="*/ 4 h 97"/>
                  <a:gd name="T6" fmla="*/ 32 w 289"/>
                  <a:gd name="T7" fmla="*/ 0 h 97"/>
                  <a:gd name="T8" fmla="*/ 0 w 289"/>
                  <a:gd name="T9" fmla="*/ 6 h 97"/>
                  <a:gd name="T10" fmla="*/ 15 w 289"/>
                  <a:gd name="T11" fmla="*/ 37 h 97"/>
                  <a:gd name="T12" fmla="*/ 45 w 289"/>
                  <a:gd name="T13" fmla="*/ 61 h 97"/>
                  <a:gd name="T14" fmla="*/ 113 w 289"/>
                  <a:gd name="T15" fmla="*/ 79 h 97"/>
                  <a:gd name="T16" fmla="*/ 219 w 289"/>
                  <a:gd name="T17" fmla="*/ 97 h 97"/>
                  <a:gd name="T18" fmla="*/ 289 w 289"/>
                  <a:gd name="T19" fmla="*/ 91 h 97"/>
                  <a:gd name="T20" fmla="*/ 232 w 289"/>
                  <a:gd name="T2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29" name="Freeform 304">
                <a:extLst>
                  <a:ext uri="{FF2B5EF4-FFF2-40B4-BE49-F238E27FC236}">
                    <a16:creationId xmlns:a16="http://schemas.microsoft.com/office/drawing/2014/main" id="{A2797177-69F5-4FE6-BB37-F52CB1EEF1C3}"/>
                  </a:ext>
                </a:extLst>
              </p:cNvPr>
              <p:cNvSpPr>
                <a:spLocks/>
              </p:cNvSpPr>
              <p:nvPr/>
            </p:nvSpPr>
            <p:spPr bwMode="auto">
              <a:xfrm>
                <a:off x="5458" y="1947"/>
                <a:ext cx="30" cy="36"/>
              </a:xfrm>
              <a:custGeom>
                <a:avLst/>
                <a:gdLst>
                  <a:gd name="T0" fmla="*/ 81 w 176"/>
                  <a:gd name="T1" fmla="*/ 59 h 216"/>
                  <a:gd name="T2" fmla="*/ 59 w 176"/>
                  <a:gd name="T3" fmla="*/ 14 h 216"/>
                  <a:gd name="T4" fmla="*/ 26 w 176"/>
                  <a:gd name="T5" fmla="*/ 0 h 216"/>
                  <a:gd name="T6" fmla="*/ 3 w 176"/>
                  <a:gd name="T7" fmla="*/ 11 h 216"/>
                  <a:gd name="T8" fmla="*/ 0 w 176"/>
                  <a:gd name="T9" fmla="*/ 35 h 216"/>
                  <a:gd name="T10" fmla="*/ 15 w 176"/>
                  <a:gd name="T11" fmla="*/ 76 h 216"/>
                  <a:gd name="T12" fmla="*/ 40 w 176"/>
                  <a:gd name="T13" fmla="*/ 115 h 216"/>
                  <a:gd name="T14" fmla="*/ 71 w 176"/>
                  <a:gd name="T15" fmla="*/ 150 h 216"/>
                  <a:gd name="T16" fmla="*/ 113 w 176"/>
                  <a:gd name="T17" fmla="*/ 185 h 216"/>
                  <a:gd name="T18" fmla="*/ 176 w 176"/>
                  <a:gd name="T19" fmla="*/ 216 h 216"/>
                  <a:gd name="T20" fmla="*/ 119 w 176"/>
                  <a:gd name="T21" fmla="*/ 153 h 216"/>
                  <a:gd name="T22" fmla="*/ 100 w 176"/>
                  <a:gd name="T23" fmla="*/ 108 h 216"/>
                  <a:gd name="T24" fmla="*/ 81 w 176"/>
                  <a:gd name="T25" fmla="*/ 5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630" name="Freeform 305">
                <a:extLst>
                  <a:ext uri="{FF2B5EF4-FFF2-40B4-BE49-F238E27FC236}">
                    <a16:creationId xmlns:a16="http://schemas.microsoft.com/office/drawing/2014/main" id="{850B1912-F3A4-4E0B-B853-1AC151B7FEC2}"/>
                  </a:ext>
                </a:extLst>
              </p:cNvPr>
              <p:cNvSpPr>
                <a:spLocks/>
              </p:cNvSpPr>
              <p:nvPr/>
            </p:nvSpPr>
            <p:spPr bwMode="auto">
              <a:xfrm>
                <a:off x="5506" y="1757"/>
                <a:ext cx="70" cy="44"/>
              </a:xfrm>
              <a:custGeom>
                <a:avLst/>
                <a:gdLst>
                  <a:gd name="T0" fmla="*/ 0 w 418"/>
                  <a:gd name="T1" fmla="*/ 260 h 260"/>
                  <a:gd name="T2" fmla="*/ 13 w 418"/>
                  <a:gd name="T3" fmla="*/ 153 h 260"/>
                  <a:gd name="T4" fmla="*/ 101 w 418"/>
                  <a:gd name="T5" fmla="*/ 116 h 260"/>
                  <a:gd name="T6" fmla="*/ 220 w 418"/>
                  <a:gd name="T7" fmla="*/ 69 h 260"/>
                  <a:gd name="T8" fmla="*/ 304 w 418"/>
                  <a:gd name="T9" fmla="*/ 35 h 260"/>
                  <a:gd name="T10" fmla="*/ 386 w 418"/>
                  <a:gd name="T11" fmla="*/ 0 h 260"/>
                  <a:gd name="T12" fmla="*/ 418 w 418"/>
                  <a:gd name="T13" fmla="*/ 76 h 260"/>
                  <a:gd name="T14" fmla="*/ 341 w 418"/>
                  <a:gd name="T15" fmla="*/ 119 h 260"/>
                  <a:gd name="T16" fmla="*/ 252 w 418"/>
                  <a:gd name="T17" fmla="*/ 150 h 260"/>
                  <a:gd name="T18" fmla="*/ 182 w 418"/>
                  <a:gd name="T19" fmla="*/ 170 h 260"/>
                  <a:gd name="T20" fmla="*/ 98 w 418"/>
                  <a:gd name="T21" fmla="*/ 216 h 260"/>
                  <a:gd name="T22" fmla="*/ 0 w 418"/>
                  <a:gd name="T23"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grpSp>
      </p:grpSp>
      <p:sp>
        <p:nvSpPr>
          <p:cNvPr id="492" name="Oval 309">
            <a:extLst>
              <a:ext uri="{FF2B5EF4-FFF2-40B4-BE49-F238E27FC236}">
                <a16:creationId xmlns:a16="http://schemas.microsoft.com/office/drawing/2014/main" id="{09ACCA90-127F-4761-82D9-AA2C5D567931}"/>
              </a:ext>
            </a:extLst>
          </p:cNvPr>
          <p:cNvSpPr>
            <a:spLocks noChangeArrowheads="1"/>
          </p:cNvSpPr>
          <p:nvPr/>
        </p:nvSpPr>
        <p:spPr bwMode="auto">
          <a:xfrm>
            <a:off x="8388037" y="4919494"/>
            <a:ext cx="238119" cy="1187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900">
              <a:solidFill>
                <a:srgbClr val="0836BF"/>
              </a:solidFill>
            </a:endParaRPr>
          </a:p>
        </p:txBody>
      </p:sp>
      <p:grpSp>
        <p:nvGrpSpPr>
          <p:cNvPr id="494" name="Group 311">
            <a:extLst>
              <a:ext uri="{FF2B5EF4-FFF2-40B4-BE49-F238E27FC236}">
                <a16:creationId xmlns:a16="http://schemas.microsoft.com/office/drawing/2014/main" id="{60654B93-DBB2-44BE-997E-8059992E88C3}"/>
              </a:ext>
            </a:extLst>
          </p:cNvPr>
          <p:cNvGrpSpPr>
            <a:grpSpLocks/>
          </p:cNvGrpSpPr>
          <p:nvPr/>
        </p:nvGrpSpPr>
        <p:grpSpPr bwMode="auto">
          <a:xfrm>
            <a:off x="3702927" y="4800785"/>
            <a:ext cx="364777" cy="335177"/>
            <a:chOff x="2351" y="2975"/>
            <a:chExt cx="481" cy="433"/>
          </a:xfrm>
        </p:grpSpPr>
        <p:sp>
          <p:nvSpPr>
            <p:cNvPr id="594" name="Rectangle 312">
              <a:extLst>
                <a:ext uri="{FF2B5EF4-FFF2-40B4-BE49-F238E27FC236}">
                  <a16:creationId xmlns:a16="http://schemas.microsoft.com/office/drawing/2014/main" id="{776099CE-E9A1-40DE-81E3-5ADC7F62136B}"/>
                </a:ext>
              </a:extLst>
            </p:cNvPr>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sz="900">
                <a:solidFill>
                  <a:srgbClr val="0836BF"/>
                </a:solidFill>
              </a:endParaRPr>
            </a:p>
          </p:txBody>
        </p:sp>
        <p:sp>
          <p:nvSpPr>
            <p:cNvPr id="595" name="Line 313">
              <a:extLst>
                <a:ext uri="{FF2B5EF4-FFF2-40B4-BE49-F238E27FC236}">
                  <a16:creationId xmlns:a16="http://schemas.microsoft.com/office/drawing/2014/main" id="{2EBD04EA-5531-4B0E-B9B2-5CE6FF4B1CC8}"/>
                </a:ext>
              </a:extLst>
            </p:cNvPr>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96" name="Line 314">
              <a:extLst>
                <a:ext uri="{FF2B5EF4-FFF2-40B4-BE49-F238E27FC236}">
                  <a16:creationId xmlns:a16="http://schemas.microsoft.com/office/drawing/2014/main" id="{D0C1B7BD-053C-4780-B92C-EA38BB00B156}"/>
                </a:ext>
              </a:extLst>
            </p:cNvPr>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97" name="Line 315">
              <a:extLst>
                <a:ext uri="{FF2B5EF4-FFF2-40B4-BE49-F238E27FC236}">
                  <a16:creationId xmlns:a16="http://schemas.microsoft.com/office/drawing/2014/main" id="{4FD1531D-7166-4398-BF45-1545EBBCCF31}"/>
                </a:ext>
              </a:extLst>
            </p:cNvPr>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98" name="Line 316">
              <a:extLst>
                <a:ext uri="{FF2B5EF4-FFF2-40B4-BE49-F238E27FC236}">
                  <a16:creationId xmlns:a16="http://schemas.microsoft.com/office/drawing/2014/main" id="{7EF9B70D-3F9F-40F7-A8A2-7D67CE48F7D9}"/>
                </a:ext>
              </a:extLst>
            </p:cNvPr>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99" name="Line 317">
              <a:extLst>
                <a:ext uri="{FF2B5EF4-FFF2-40B4-BE49-F238E27FC236}">
                  <a16:creationId xmlns:a16="http://schemas.microsoft.com/office/drawing/2014/main" id="{60CE465F-F4D9-4A64-BAC4-95DA7331E972}"/>
                </a:ext>
              </a:extLst>
            </p:cNvPr>
            <p:cNvSpPr>
              <a:spLocks noChangeShapeType="1"/>
            </p:cNvSpPr>
            <p:nvPr/>
          </p:nvSpPr>
          <p:spPr bwMode="auto">
            <a:xfrm rot="-16200000">
              <a:off x="2519" y="3191"/>
              <a:ext cx="432"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600" name="Line 318">
              <a:extLst>
                <a:ext uri="{FF2B5EF4-FFF2-40B4-BE49-F238E27FC236}">
                  <a16:creationId xmlns:a16="http://schemas.microsoft.com/office/drawing/2014/main" id="{EA8F472B-7978-45B1-BC15-74DAF9948A66}"/>
                </a:ext>
              </a:extLst>
            </p:cNvPr>
            <p:cNvSpPr>
              <a:spLocks noChangeShapeType="1"/>
            </p:cNvSpPr>
            <p:nvPr/>
          </p:nvSpPr>
          <p:spPr bwMode="auto">
            <a:xfrm rot="-16200000">
              <a:off x="2423" y="3191"/>
              <a:ext cx="432"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601" name="Line 319">
              <a:extLst>
                <a:ext uri="{FF2B5EF4-FFF2-40B4-BE49-F238E27FC236}">
                  <a16:creationId xmlns:a16="http://schemas.microsoft.com/office/drawing/2014/main" id="{C048B101-B707-4F6F-8784-96398D570E0A}"/>
                </a:ext>
              </a:extLst>
            </p:cNvPr>
            <p:cNvSpPr>
              <a:spLocks noChangeShapeType="1"/>
            </p:cNvSpPr>
            <p:nvPr/>
          </p:nvSpPr>
          <p:spPr bwMode="auto">
            <a:xfrm rot="-16200000">
              <a:off x="2327" y="3191"/>
              <a:ext cx="432"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602" name="Line 320">
              <a:extLst>
                <a:ext uri="{FF2B5EF4-FFF2-40B4-BE49-F238E27FC236}">
                  <a16:creationId xmlns:a16="http://schemas.microsoft.com/office/drawing/2014/main" id="{A2AD3867-6D29-4BF5-BEFC-66F3FB54D82C}"/>
                </a:ext>
              </a:extLst>
            </p:cNvPr>
            <p:cNvSpPr>
              <a:spLocks noChangeShapeType="1"/>
            </p:cNvSpPr>
            <p:nvPr/>
          </p:nvSpPr>
          <p:spPr bwMode="auto">
            <a:xfrm rot="-16200000">
              <a:off x="2231" y="3191"/>
              <a:ext cx="432"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grpSp>
        <p:nvGrpSpPr>
          <p:cNvPr id="495" name="Group 321">
            <a:extLst>
              <a:ext uri="{FF2B5EF4-FFF2-40B4-BE49-F238E27FC236}">
                <a16:creationId xmlns:a16="http://schemas.microsoft.com/office/drawing/2014/main" id="{5E514C11-ED51-417C-81C8-C28BD4F2D1D8}"/>
              </a:ext>
            </a:extLst>
          </p:cNvPr>
          <p:cNvGrpSpPr>
            <a:grpSpLocks/>
          </p:cNvGrpSpPr>
          <p:nvPr/>
        </p:nvGrpSpPr>
        <p:grpSpPr bwMode="auto">
          <a:xfrm>
            <a:off x="3619332" y="5205790"/>
            <a:ext cx="582631" cy="335177"/>
            <a:chOff x="1296" y="768"/>
            <a:chExt cx="556" cy="336"/>
          </a:xfrm>
        </p:grpSpPr>
        <p:sp>
          <p:nvSpPr>
            <p:cNvPr id="571" name="Rectangle 322">
              <a:extLst>
                <a:ext uri="{FF2B5EF4-FFF2-40B4-BE49-F238E27FC236}">
                  <a16:creationId xmlns:a16="http://schemas.microsoft.com/office/drawing/2014/main" id="{5CE5AD28-9DCB-4A5E-BBCA-C8C045F32973}"/>
                </a:ext>
              </a:extLst>
            </p:cNvPr>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a:endParaRPr kumimoji="1" lang="zh-CN" altLang="zh-CN" sz="900">
                <a:solidFill>
                  <a:srgbClr val="0836BF"/>
                </a:solidFill>
              </a:endParaRPr>
            </a:p>
          </p:txBody>
        </p:sp>
        <p:grpSp>
          <p:nvGrpSpPr>
            <p:cNvPr id="572" name="Group 323">
              <a:extLst>
                <a:ext uri="{FF2B5EF4-FFF2-40B4-BE49-F238E27FC236}">
                  <a16:creationId xmlns:a16="http://schemas.microsoft.com/office/drawing/2014/main" id="{7E2ACB3E-B8CC-4AD1-A1E5-B3AD9ADBDCDF}"/>
                </a:ext>
              </a:extLst>
            </p:cNvPr>
            <p:cNvGrpSpPr>
              <a:grpSpLocks/>
            </p:cNvGrpSpPr>
            <p:nvPr/>
          </p:nvGrpSpPr>
          <p:grpSpPr bwMode="auto">
            <a:xfrm>
              <a:off x="1367" y="829"/>
              <a:ext cx="393" cy="214"/>
              <a:chOff x="2928" y="3744"/>
              <a:chExt cx="528" cy="336"/>
            </a:xfrm>
          </p:grpSpPr>
          <p:grpSp>
            <p:nvGrpSpPr>
              <p:cNvPr id="573" name="Group 324">
                <a:extLst>
                  <a:ext uri="{FF2B5EF4-FFF2-40B4-BE49-F238E27FC236}">
                    <a16:creationId xmlns:a16="http://schemas.microsoft.com/office/drawing/2014/main" id="{DE42D30D-0D33-41BC-9AD3-B3EC897863F4}"/>
                  </a:ext>
                </a:extLst>
              </p:cNvPr>
              <p:cNvGrpSpPr>
                <a:grpSpLocks/>
              </p:cNvGrpSpPr>
              <p:nvPr/>
            </p:nvGrpSpPr>
            <p:grpSpPr bwMode="auto">
              <a:xfrm>
                <a:off x="3024" y="3744"/>
                <a:ext cx="432" cy="240"/>
                <a:chOff x="2736" y="3648"/>
                <a:chExt cx="432" cy="240"/>
              </a:xfrm>
            </p:grpSpPr>
            <p:grpSp>
              <p:nvGrpSpPr>
                <p:cNvPr id="588" name="Group 325">
                  <a:extLst>
                    <a:ext uri="{FF2B5EF4-FFF2-40B4-BE49-F238E27FC236}">
                      <a16:creationId xmlns:a16="http://schemas.microsoft.com/office/drawing/2014/main" id="{B0FED5D5-279F-4D85-8C3D-285B20691E33}"/>
                    </a:ext>
                  </a:extLst>
                </p:cNvPr>
                <p:cNvGrpSpPr>
                  <a:grpSpLocks/>
                </p:cNvGrpSpPr>
                <p:nvPr/>
              </p:nvGrpSpPr>
              <p:grpSpPr bwMode="auto">
                <a:xfrm>
                  <a:off x="2736" y="3648"/>
                  <a:ext cx="432" cy="240"/>
                  <a:chOff x="2592" y="3504"/>
                  <a:chExt cx="576" cy="384"/>
                </a:xfrm>
              </p:grpSpPr>
              <p:sp>
                <p:nvSpPr>
                  <p:cNvPr id="590" name="Rectangle 326">
                    <a:extLst>
                      <a:ext uri="{FF2B5EF4-FFF2-40B4-BE49-F238E27FC236}">
                        <a16:creationId xmlns:a16="http://schemas.microsoft.com/office/drawing/2014/main" id="{2B3AC6D6-D80B-4DC3-897C-D8E79660D5BD}"/>
                      </a:ext>
                    </a:extLst>
                  </p:cNvPr>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91" name="Freeform 327">
                    <a:extLst>
                      <a:ext uri="{FF2B5EF4-FFF2-40B4-BE49-F238E27FC236}">
                        <a16:creationId xmlns:a16="http://schemas.microsoft.com/office/drawing/2014/main" id="{3CF54D6C-F342-4200-985E-FA78CDAFA881}"/>
                      </a:ext>
                    </a:extLst>
                  </p:cNvPr>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Lst>
                    <a:ahLst/>
                    <a:cxnLst>
                      <a:cxn ang="0">
                        <a:pos x="T0" y="T1"/>
                      </a:cxn>
                      <a:cxn ang="0">
                        <a:pos x="T2" y="T3"/>
                      </a:cxn>
                      <a:cxn ang="0">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92" name="Line 328">
                    <a:extLst>
                      <a:ext uri="{FF2B5EF4-FFF2-40B4-BE49-F238E27FC236}">
                        <a16:creationId xmlns:a16="http://schemas.microsoft.com/office/drawing/2014/main" id="{33245320-ACE6-4CAD-BEDF-BD9C8BEEC5D3}"/>
                      </a:ext>
                    </a:extLst>
                  </p:cNvPr>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93" name="Line 329">
                    <a:extLst>
                      <a:ext uri="{FF2B5EF4-FFF2-40B4-BE49-F238E27FC236}">
                        <a16:creationId xmlns:a16="http://schemas.microsoft.com/office/drawing/2014/main" id="{58B7703E-2DE9-4E4E-9742-E55CAFF93A55}"/>
                      </a:ext>
                    </a:extLst>
                  </p:cNvPr>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sp>
              <p:nvSpPr>
                <p:cNvPr id="589" name="Line 330">
                  <a:extLst>
                    <a:ext uri="{FF2B5EF4-FFF2-40B4-BE49-F238E27FC236}">
                      <a16:creationId xmlns:a16="http://schemas.microsoft.com/office/drawing/2014/main" id="{1439939D-2261-4120-9360-F508F0F7591C}"/>
                    </a:ext>
                  </a:extLst>
                </p:cNvPr>
                <p:cNvSpPr>
                  <a:spLocks noChangeShapeType="1"/>
                </p:cNvSpPr>
                <p:nvPr/>
              </p:nvSpPr>
              <p:spPr bwMode="auto">
                <a:xfrm>
                  <a:off x="2736" y="3648"/>
                  <a:ext cx="424"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grpSp>
            <p:nvGrpSpPr>
              <p:cNvPr id="574" name="Group 331">
                <a:extLst>
                  <a:ext uri="{FF2B5EF4-FFF2-40B4-BE49-F238E27FC236}">
                    <a16:creationId xmlns:a16="http://schemas.microsoft.com/office/drawing/2014/main" id="{D7AC0D18-7F85-498E-BF9F-95B2CDE66350}"/>
                  </a:ext>
                </a:extLst>
              </p:cNvPr>
              <p:cNvGrpSpPr>
                <a:grpSpLocks/>
              </p:cNvGrpSpPr>
              <p:nvPr/>
            </p:nvGrpSpPr>
            <p:grpSpPr bwMode="auto">
              <a:xfrm>
                <a:off x="2976" y="3792"/>
                <a:ext cx="432" cy="240"/>
                <a:chOff x="2736" y="3648"/>
                <a:chExt cx="432" cy="240"/>
              </a:xfrm>
            </p:grpSpPr>
            <p:grpSp>
              <p:nvGrpSpPr>
                <p:cNvPr id="582" name="Group 332">
                  <a:extLst>
                    <a:ext uri="{FF2B5EF4-FFF2-40B4-BE49-F238E27FC236}">
                      <a16:creationId xmlns:a16="http://schemas.microsoft.com/office/drawing/2014/main" id="{C8398EE3-01A2-47A8-B792-F5F9D67679A8}"/>
                    </a:ext>
                  </a:extLst>
                </p:cNvPr>
                <p:cNvGrpSpPr>
                  <a:grpSpLocks/>
                </p:cNvGrpSpPr>
                <p:nvPr/>
              </p:nvGrpSpPr>
              <p:grpSpPr bwMode="auto">
                <a:xfrm>
                  <a:off x="2736" y="3648"/>
                  <a:ext cx="432" cy="240"/>
                  <a:chOff x="2592" y="3504"/>
                  <a:chExt cx="576" cy="384"/>
                </a:xfrm>
              </p:grpSpPr>
              <p:sp>
                <p:nvSpPr>
                  <p:cNvPr id="584" name="Rectangle 333">
                    <a:extLst>
                      <a:ext uri="{FF2B5EF4-FFF2-40B4-BE49-F238E27FC236}">
                        <a16:creationId xmlns:a16="http://schemas.microsoft.com/office/drawing/2014/main" id="{19E10B99-8460-4809-8D48-344602B66EB6}"/>
                      </a:ext>
                    </a:extLst>
                  </p:cNvPr>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85" name="Freeform 334">
                    <a:extLst>
                      <a:ext uri="{FF2B5EF4-FFF2-40B4-BE49-F238E27FC236}">
                        <a16:creationId xmlns:a16="http://schemas.microsoft.com/office/drawing/2014/main" id="{D20B17CD-9986-4AA6-82C0-099001F44090}"/>
                      </a:ext>
                    </a:extLst>
                  </p:cNvPr>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Lst>
                    <a:ahLst/>
                    <a:cxnLst>
                      <a:cxn ang="0">
                        <a:pos x="T0" y="T1"/>
                      </a:cxn>
                      <a:cxn ang="0">
                        <a:pos x="T2" y="T3"/>
                      </a:cxn>
                      <a:cxn ang="0">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86" name="Line 335">
                    <a:extLst>
                      <a:ext uri="{FF2B5EF4-FFF2-40B4-BE49-F238E27FC236}">
                        <a16:creationId xmlns:a16="http://schemas.microsoft.com/office/drawing/2014/main" id="{0F529563-E532-4F51-A688-86C0C0A30758}"/>
                      </a:ext>
                    </a:extLst>
                  </p:cNvPr>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87" name="Line 336">
                    <a:extLst>
                      <a:ext uri="{FF2B5EF4-FFF2-40B4-BE49-F238E27FC236}">
                        <a16:creationId xmlns:a16="http://schemas.microsoft.com/office/drawing/2014/main" id="{167FC483-5610-43D8-9CA1-C40BA6A7FFDB}"/>
                      </a:ext>
                    </a:extLst>
                  </p:cNvPr>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sp>
              <p:nvSpPr>
                <p:cNvPr id="583" name="Line 337">
                  <a:extLst>
                    <a:ext uri="{FF2B5EF4-FFF2-40B4-BE49-F238E27FC236}">
                      <a16:creationId xmlns:a16="http://schemas.microsoft.com/office/drawing/2014/main" id="{EACCB1A4-720F-4CAB-BFA2-1E2A04911DFF}"/>
                    </a:ext>
                  </a:extLst>
                </p:cNvPr>
                <p:cNvSpPr>
                  <a:spLocks noChangeShapeType="1"/>
                </p:cNvSpPr>
                <p:nvPr/>
              </p:nvSpPr>
              <p:spPr bwMode="auto">
                <a:xfrm>
                  <a:off x="2736" y="3648"/>
                  <a:ext cx="424"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grpSp>
            <p:nvGrpSpPr>
              <p:cNvPr id="575" name="Group 338">
                <a:extLst>
                  <a:ext uri="{FF2B5EF4-FFF2-40B4-BE49-F238E27FC236}">
                    <a16:creationId xmlns:a16="http://schemas.microsoft.com/office/drawing/2014/main" id="{8BDB4A65-BD33-4564-86C1-20D437A3CF9F}"/>
                  </a:ext>
                </a:extLst>
              </p:cNvPr>
              <p:cNvGrpSpPr>
                <a:grpSpLocks/>
              </p:cNvGrpSpPr>
              <p:nvPr/>
            </p:nvGrpSpPr>
            <p:grpSpPr bwMode="auto">
              <a:xfrm>
                <a:off x="2928" y="3840"/>
                <a:ext cx="432" cy="240"/>
                <a:chOff x="2736" y="3648"/>
                <a:chExt cx="432" cy="240"/>
              </a:xfrm>
            </p:grpSpPr>
            <p:grpSp>
              <p:nvGrpSpPr>
                <p:cNvPr id="576" name="Group 339">
                  <a:extLst>
                    <a:ext uri="{FF2B5EF4-FFF2-40B4-BE49-F238E27FC236}">
                      <a16:creationId xmlns:a16="http://schemas.microsoft.com/office/drawing/2014/main" id="{A2B1EACE-0F42-4A74-A80D-A5951FD79ED5}"/>
                    </a:ext>
                  </a:extLst>
                </p:cNvPr>
                <p:cNvGrpSpPr>
                  <a:grpSpLocks/>
                </p:cNvGrpSpPr>
                <p:nvPr/>
              </p:nvGrpSpPr>
              <p:grpSpPr bwMode="auto">
                <a:xfrm>
                  <a:off x="2736" y="3648"/>
                  <a:ext cx="432" cy="240"/>
                  <a:chOff x="2592" y="3504"/>
                  <a:chExt cx="576" cy="384"/>
                </a:xfrm>
              </p:grpSpPr>
              <p:sp>
                <p:nvSpPr>
                  <p:cNvPr id="578" name="Rectangle 340">
                    <a:extLst>
                      <a:ext uri="{FF2B5EF4-FFF2-40B4-BE49-F238E27FC236}">
                        <a16:creationId xmlns:a16="http://schemas.microsoft.com/office/drawing/2014/main" id="{3EA995A6-1452-481E-BD39-98656A914DD8}"/>
                      </a:ext>
                    </a:extLst>
                  </p:cNvPr>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79" name="Freeform 341">
                    <a:extLst>
                      <a:ext uri="{FF2B5EF4-FFF2-40B4-BE49-F238E27FC236}">
                        <a16:creationId xmlns:a16="http://schemas.microsoft.com/office/drawing/2014/main" id="{A9CC7E4B-6255-4965-B4B6-9C65F90A60BB}"/>
                      </a:ext>
                    </a:extLst>
                  </p:cNvPr>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Lst>
                    <a:ahLst/>
                    <a:cxnLst>
                      <a:cxn ang="0">
                        <a:pos x="T0" y="T1"/>
                      </a:cxn>
                      <a:cxn ang="0">
                        <a:pos x="T2" y="T3"/>
                      </a:cxn>
                      <a:cxn ang="0">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80" name="Line 342">
                    <a:extLst>
                      <a:ext uri="{FF2B5EF4-FFF2-40B4-BE49-F238E27FC236}">
                        <a16:creationId xmlns:a16="http://schemas.microsoft.com/office/drawing/2014/main" id="{4C43666E-C3A9-4F7C-8714-878DD95E3185}"/>
                      </a:ext>
                    </a:extLst>
                  </p:cNvPr>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81" name="Line 343">
                    <a:extLst>
                      <a:ext uri="{FF2B5EF4-FFF2-40B4-BE49-F238E27FC236}">
                        <a16:creationId xmlns:a16="http://schemas.microsoft.com/office/drawing/2014/main" id="{B370D16E-4D46-4E92-8652-CF082B978585}"/>
                      </a:ext>
                    </a:extLst>
                  </p:cNvPr>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sp>
              <p:nvSpPr>
                <p:cNvPr id="577" name="Line 344">
                  <a:extLst>
                    <a:ext uri="{FF2B5EF4-FFF2-40B4-BE49-F238E27FC236}">
                      <a16:creationId xmlns:a16="http://schemas.microsoft.com/office/drawing/2014/main" id="{E39B39B1-78AF-4CEF-ACA0-B402AD8ABFA0}"/>
                    </a:ext>
                  </a:extLst>
                </p:cNvPr>
                <p:cNvSpPr>
                  <a:spLocks noChangeShapeType="1"/>
                </p:cNvSpPr>
                <p:nvPr/>
              </p:nvSpPr>
              <p:spPr bwMode="auto">
                <a:xfrm>
                  <a:off x="2736" y="3648"/>
                  <a:ext cx="424"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grpSp>
      </p:grpSp>
      <p:sp>
        <p:nvSpPr>
          <p:cNvPr id="496" name="Freeform 345">
            <a:extLst>
              <a:ext uri="{FF2B5EF4-FFF2-40B4-BE49-F238E27FC236}">
                <a16:creationId xmlns:a16="http://schemas.microsoft.com/office/drawing/2014/main" id="{E06E30AA-9ED5-4C3C-8699-6070940C3FF5}"/>
              </a:ext>
            </a:extLst>
          </p:cNvPr>
          <p:cNvSpPr>
            <a:spLocks/>
          </p:cNvSpPr>
          <p:nvPr/>
        </p:nvSpPr>
        <p:spPr bwMode="auto">
          <a:xfrm>
            <a:off x="2713721" y="4970701"/>
            <a:ext cx="987939" cy="364271"/>
          </a:xfrm>
          <a:custGeom>
            <a:avLst/>
            <a:gdLst>
              <a:gd name="T0" fmla="*/ 0 w 780"/>
              <a:gd name="T1" fmla="*/ 99 h 313"/>
              <a:gd name="T2" fmla="*/ 228 w 780"/>
              <a:gd name="T3" fmla="*/ 13 h 313"/>
              <a:gd name="T4" fmla="*/ 444 w 780"/>
              <a:gd name="T5" fmla="*/ 19 h 313"/>
              <a:gd name="T6" fmla="*/ 582 w 780"/>
              <a:gd name="T7" fmla="*/ 67 h 313"/>
              <a:gd name="T8" fmla="*/ 732 w 780"/>
              <a:gd name="T9" fmla="*/ 217 h 313"/>
              <a:gd name="T10" fmla="*/ 780 w 780"/>
              <a:gd name="T11" fmla="*/ 313 h 313"/>
            </a:gdLst>
            <a:ahLst/>
            <a:cxnLst>
              <a:cxn ang="0">
                <a:pos x="T0" y="T1"/>
              </a:cxn>
              <a:cxn ang="0">
                <a:pos x="T2" y="T3"/>
              </a:cxn>
              <a:cxn ang="0">
                <a:pos x="T4" y="T5"/>
              </a:cxn>
              <a:cxn ang="0">
                <a:pos x="T6" y="T7"/>
              </a:cxn>
              <a:cxn ang="0">
                <a:pos x="T8" y="T9"/>
              </a:cxn>
              <a:cxn ang="0">
                <a:pos x="T10" y="T11"/>
              </a:cxn>
            </a:cxnLst>
            <a:rect l="0" t="0" r="r" b="b"/>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76200" cap="flat" cmpd="sng">
            <a:solidFill>
              <a:schemeClr val="hlink"/>
            </a:solidFill>
            <a:prstDash val="sysDash"/>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497" name="Freeform 346">
            <a:extLst>
              <a:ext uri="{FF2B5EF4-FFF2-40B4-BE49-F238E27FC236}">
                <a16:creationId xmlns:a16="http://schemas.microsoft.com/office/drawing/2014/main" id="{FCBFCF9F-DCA1-4AC0-BF13-9222868331AE}"/>
              </a:ext>
            </a:extLst>
          </p:cNvPr>
          <p:cNvSpPr>
            <a:spLocks/>
          </p:cNvSpPr>
          <p:nvPr/>
        </p:nvSpPr>
        <p:spPr bwMode="auto">
          <a:xfrm>
            <a:off x="3944845" y="4529618"/>
            <a:ext cx="3560380" cy="749492"/>
          </a:xfrm>
          <a:custGeom>
            <a:avLst/>
            <a:gdLst>
              <a:gd name="T0" fmla="*/ 0 w 2811"/>
              <a:gd name="T1" fmla="*/ 644 h 644"/>
              <a:gd name="T2" fmla="*/ 488 w 2811"/>
              <a:gd name="T3" fmla="*/ 292 h 644"/>
              <a:gd name="T4" fmla="*/ 807 w 2811"/>
              <a:gd name="T5" fmla="*/ 137 h 644"/>
              <a:gd name="T6" fmla="*/ 1200 w 2811"/>
              <a:gd name="T7" fmla="*/ 28 h 644"/>
              <a:gd name="T8" fmla="*/ 1704 w 2811"/>
              <a:gd name="T9" fmla="*/ 12 h 644"/>
              <a:gd name="T10" fmla="*/ 2226 w 2811"/>
              <a:gd name="T11" fmla="*/ 98 h 644"/>
              <a:gd name="T12" fmla="*/ 2811 w 2811"/>
              <a:gd name="T13" fmla="*/ 329 h 644"/>
            </a:gdLst>
            <a:ahLst/>
            <a:cxnLst>
              <a:cxn ang="0">
                <a:pos x="T0" y="T1"/>
              </a:cxn>
              <a:cxn ang="0">
                <a:pos x="T2" y="T3"/>
              </a:cxn>
              <a:cxn ang="0">
                <a:pos x="T4" y="T5"/>
              </a:cxn>
              <a:cxn ang="0">
                <a:pos x="T6" y="T7"/>
              </a:cxn>
              <a:cxn ang="0">
                <a:pos x="T8" y="T9"/>
              </a:cxn>
              <a:cxn ang="0">
                <a:pos x="T10" y="T11"/>
              </a:cxn>
              <a:cxn ang="0">
                <a:pos x="T12" y="T13"/>
              </a:cxn>
            </a:cxnLst>
            <a:rect l="0" t="0" r="r" b="b"/>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76200" cap="flat" cmpd="sng">
            <a:solidFill>
              <a:schemeClr val="hlink"/>
            </a:solidFill>
            <a:prstDash val="sysDash"/>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498" name="Freeform 347">
            <a:extLst>
              <a:ext uri="{FF2B5EF4-FFF2-40B4-BE49-F238E27FC236}">
                <a16:creationId xmlns:a16="http://schemas.microsoft.com/office/drawing/2014/main" id="{CE9E08B9-5E36-496A-8128-942E794D484A}"/>
              </a:ext>
            </a:extLst>
          </p:cNvPr>
          <p:cNvSpPr>
            <a:spLocks/>
          </p:cNvSpPr>
          <p:nvPr/>
        </p:nvSpPr>
        <p:spPr bwMode="auto">
          <a:xfrm>
            <a:off x="7583754" y="4782164"/>
            <a:ext cx="920809" cy="217632"/>
          </a:xfrm>
          <a:custGeom>
            <a:avLst/>
            <a:gdLst>
              <a:gd name="T0" fmla="*/ 0 w 727"/>
              <a:gd name="T1" fmla="*/ 129 h 219"/>
              <a:gd name="T2" fmla="*/ 145 w 727"/>
              <a:gd name="T3" fmla="*/ 38 h 219"/>
              <a:gd name="T4" fmla="*/ 229 w 727"/>
              <a:gd name="T5" fmla="*/ 9 h 219"/>
              <a:gd name="T6" fmla="*/ 307 w 727"/>
              <a:gd name="T7" fmla="*/ 3 h 219"/>
              <a:gd name="T8" fmla="*/ 382 w 727"/>
              <a:gd name="T9" fmla="*/ 6 h 219"/>
              <a:gd name="T10" fmla="*/ 481 w 727"/>
              <a:gd name="T11" fmla="*/ 39 h 219"/>
              <a:gd name="T12" fmla="*/ 727 w 727"/>
              <a:gd name="T13" fmla="*/ 219 h 219"/>
            </a:gdLst>
            <a:ahLst/>
            <a:cxnLst>
              <a:cxn ang="0">
                <a:pos x="T0" y="T1"/>
              </a:cxn>
              <a:cxn ang="0">
                <a:pos x="T2" y="T3"/>
              </a:cxn>
              <a:cxn ang="0">
                <a:pos x="T4" y="T5"/>
              </a:cxn>
              <a:cxn ang="0">
                <a:pos x="T6" y="T7"/>
              </a:cxn>
              <a:cxn ang="0">
                <a:pos x="T8" y="T9"/>
              </a:cxn>
              <a:cxn ang="0">
                <a:pos x="T10" y="T11"/>
              </a:cxn>
              <a:cxn ang="0">
                <a:pos x="T12" y="T13"/>
              </a:cxn>
            </a:cxnLst>
            <a:rect l="0" t="0" r="r" b="b"/>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76200" cap="flat" cmpd="sng">
            <a:solidFill>
              <a:schemeClr val="hlink"/>
            </a:solidFill>
            <a:prstDash val="sysDash"/>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499" name="Text Box 351">
            <a:extLst>
              <a:ext uri="{FF2B5EF4-FFF2-40B4-BE49-F238E27FC236}">
                <a16:creationId xmlns:a16="http://schemas.microsoft.com/office/drawing/2014/main" id="{B20065DB-4F6D-41C3-9B5F-F539B9F2FD6A}"/>
              </a:ext>
            </a:extLst>
          </p:cNvPr>
          <p:cNvSpPr txBox="1">
            <a:spLocks noChangeArrowheads="1"/>
          </p:cNvSpPr>
          <p:nvPr/>
        </p:nvSpPr>
        <p:spPr bwMode="auto">
          <a:xfrm>
            <a:off x="4005642" y="5895928"/>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900">
                <a:solidFill>
                  <a:srgbClr val="0836BF"/>
                </a:solidFill>
              </a:rPr>
              <a:t>   </a:t>
            </a:r>
            <a:r>
              <a:rPr kumimoji="1" lang="zh-CN" altLang="en-US" sz="900">
                <a:solidFill>
                  <a:srgbClr val="0836BF"/>
                </a:solidFill>
              </a:rPr>
              <a:t>发送端</a:t>
            </a:r>
          </a:p>
          <a:p>
            <a:r>
              <a:rPr kumimoji="1" lang="zh-CN" altLang="en-US" sz="900">
                <a:solidFill>
                  <a:srgbClr val="0836BF"/>
                </a:solidFill>
              </a:rPr>
              <a:t>邮件服务器</a:t>
            </a:r>
          </a:p>
        </p:txBody>
      </p:sp>
      <p:sp>
        <p:nvSpPr>
          <p:cNvPr id="500" name="Line 352">
            <a:extLst>
              <a:ext uri="{FF2B5EF4-FFF2-40B4-BE49-F238E27FC236}">
                <a16:creationId xmlns:a16="http://schemas.microsoft.com/office/drawing/2014/main" id="{6D28957B-F2D3-4B8E-B70E-012E75B1DFBC}"/>
              </a:ext>
            </a:extLst>
          </p:cNvPr>
          <p:cNvSpPr>
            <a:spLocks noChangeShapeType="1"/>
          </p:cNvSpPr>
          <p:nvPr/>
        </p:nvSpPr>
        <p:spPr bwMode="auto">
          <a:xfrm flipH="1">
            <a:off x="8538762" y="4465609"/>
            <a:ext cx="127925" cy="493454"/>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01" name="Line 353">
            <a:extLst>
              <a:ext uri="{FF2B5EF4-FFF2-40B4-BE49-F238E27FC236}">
                <a16:creationId xmlns:a16="http://schemas.microsoft.com/office/drawing/2014/main" id="{A1B6A3F4-441A-4495-B0ED-6487E73B1EBC}"/>
              </a:ext>
            </a:extLst>
          </p:cNvPr>
          <p:cNvSpPr>
            <a:spLocks noChangeShapeType="1"/>
          </p:cNvSpPr>
          <p:nvPr/>
        </p:nvSpPr>
        <p:spPr bwMode="auto">
          <a:xfrm flipV="1">
            <a:off x="3668729" y="5446698"/>
            <a:ext cx="154524" cy="496946"/>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02" name="Line 354">
            <a:extLst>
              <a:ext uri="{FF2B5EF4-FFF2-40B4-BE49-F238E27FC236}">
                <a16:creationId xmlns:a16="http://schemas.microsoft.com/office/drawing/2014/main" id="{996BC015-7C8F-43AA-9496-37C9993AD0A0}"/>
              </a:ext>
            </a:extLst>
          </p:cNvPr>
          <p:cNvSpPr>
            <a:spLocks noChangeShapeType="1"/>
          </p:cNvSpPr>
          <p:nvPr/>
        </p:nvSpPr>
        <p:spPr bwMode="auto">
          <a:xfrm>
            <a:off x="2633927" y="4571515"/>
            <a:ext cx="91194" cy="527205"/>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03" name="Text Box 355">
            <a:extLst>
              <a:ext uri="{FF2B5EF4-FFF2-40B4-BE49-F238E27FC236}">
                <a16:creationId xmlns:a16="http://schemas.microsoft.com/office/drawing/2014/main" id="{ED4284BA-F2E4-458E-A602-61C15DD62738}"/>
              </a:ext>
            </a:extLst>
          </p:cNvPr>
          <p:cNvSpPr txBox="1">
            <a:spLocks noChangeArrowheads="1"/>
          </p:cNvSpPr>
          <p:nvPr/>
        </p:nvSpPr>
        <p:spPr bwMode="auto">
          <a:xfrm>
            <a:off x="2117157" y="4307331"/>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900">
                <a:solidFill>
                  <a:srgbClr val="0836BF"/>
                </a:solidFill>
              </a:rPr>
              <a:t>用户代理</a:t>
            </a:r>
          </a:p>
        </p:txBody>
      </p:sp>
      <p:sp>
        <p:nvSpPr>
          <p:cNvPr id="504" name="Text Box 356">
            <a:extLst>
              <a:ext uri="{FF2B5EF4-FFF2-40B4-BE49-F238E27FC236}">
                <a16:creationId xmlns:a16="http://schemas.microsoft.com/office/drawing/2014/main" id="{57120D09-2EEC-4BB1-BEBB-715A5BE513A7}"/>
              </a:ext>
            </a:extLst>
          </p:cNvPr>
          <p:cNvSpPr txBox="1">
            <a:spLocks noChangeArrowheads="1"/>
          </p:cNvSpPr>
          <p:nvPr/>
        </p:nvSpPr>
        <p:spPr bwMode="auto">
          <a:xfrm>
            <a:off x="6741472" y="4197933"/>
            <a:ext cx="646331" cy="2308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900">
                <a:solidFill>
                  <a:srgbClr val="0836BF"/>
                </a:solidFill>
              </a:rPr>
              <a:t>用户邮箱</a:t>
            </a:r>
          </a:p>
        </p:txBody>
      </p:sp>
      <p:sp>
        <p:nvSpPr>
          <p:cNvPr id="505" name="Line 357">
            <a:extLst>
              <a:ext uri="{FF2B5EF4-FFF2-40B4-BE49-F238E27FC236}">
                <a16:creationId xmlns:a16="http://schemas.microsoft.com/office/drawing/2014/main" id="{F4323CC4-3AC7-4B97-A638-BEB5FFA9F345}"/>
              </a:ext>
            </a:extLst>
          </p:cNvPr>
          <p:cNvSpPr>
            <a:spLocks noChangeShapeType="1"/>
          </p:cNvSpPr>
          <p:nvPr/>
        </p:nvSpPr>
        <p:spPr bwMode="auto">
          <a:xfrm rot="10800000" flipH="1" flipV="1">
            <a:off x="7167046" y="4441168"/>
            <a:ext cx="350845" cy="393367"/>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06" name="Text Box 358">
            <a:extLst>
              <a:ext uri="{FF2B5EF4-FFF2-40B4-BE49-F238E27FC236}">
                <a16:creationId xmlns:a16="http://schemas.microsoft.com/office/drawing/2014/main" id="{2F2C67E2-EA65-4606-B603-23DFBFB3D7B3}"/>
              </a:ext>
            </a:extLst>
          </p:cNvPr>
          <p:cNvSpPr txBox="1">
            <a:spLocks noChangeArrowheads="1"/>
          </p:cNvSpPr>
          <p:nvPr/>
        </p:nvSpPr>
        <p:spPr bwMode="auto">
          <a:xfrm>
            <a:off x="8494430" y="5943644"/>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900">
                <a:solidFill>
                  <a:srgbClr val="0836BF"/>
                </a:solidFill>
              </a:rPr>
              <a:t>接收方</a:t>
            </a:r>
          </a:p>
        </p:txBody>
      </p:sp>
      <p:sp>
        <p:nvSpPr>
          <p:cNvPr id="507" name="Line 359">
            <a:extLst>
              <a:ext uri="{FF2B5EF4-FFF2-40B4-BE49-F238E27FC236}">
                <a16:creationId xmlns:a16="http://schemas.microsoft.com/office/drawing/2014/main" id="{9938F4A1-719E-4D52-B122-0132B8547B12}"/>
              </a:ext>
            </a:extLst>
          </p:cNvPr>
          <p:cNvSpPr>
            <a:spLocks noChangeShapeType="1"/>
          </p:cNvSpPr>
          <p:nvPr/>
        </p:nvSpPr>
        <p:spPr bwMode="auto">
          <a:xfrm flipV="1">
            <a:off x="6863065" y="5638727"/>
            <a:ext cx="474971" cy="295607"/>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08" name="Line 360">
            <a:extLst>
              <a:ext uri="{FF2B5EF4-FFF2-40B4-BE49-F238E27FC236}">
                <a16:creationId xmlns:a16="http://schemas.microsoft.com/office/drawing/2014/main" id="{A2B2C42B-BCDC-4043-9A0A-656CCD8A0071}"/>
              </a:ext>
            </a:extLst>
          </p:cNvPr>
          <p:cNvSpPr>
            <a:spLocks noChangeShapeType="1"/>
          </p:cNvSpPr>
          <p:nvPr/>
        </p:nvSpPr>
        <p:spPr bwMode="auto">
          <a:xfrm flipH="1" flipV="1">
            <a:off x="4066438" y="5670149"/>
            <a:ext cx="349578" cy="272331"/>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09" name="Text Box 361">
            <a:extLst>
              <a:ext uri="{FF2B5EF4-FFF2-40B4-BE49-F238E27FC236}">
                <a16:creationId xmlns:a16="http://schemas.microsoft.com/office/drawing/2014/main" id="{6D6208BC-C12B-4E17-9B5A-9ACBFAA5CB9E}"/>
              </a:ext>
            </a:extLst>
          </p:cNvPr>
          <p:cNvSpPr txBox="1">
            <a:spLocks noChangeArrowheads="1"/>
          </p:cNvSpPr>
          <p:nvPr/>
        </p:nvSpPr>
        <p:spPr bwMode="auto">
          <a:xfrm>
            <a:off x="2864259" y="4517980"/>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900">
                <a:solidFill>
                  <a:srgbClr val="0836BF"/>
                </a:solidFill>
              </a:rPr>
              <a:t>发送邮件</a:t>
            </a:r>
          </a:p>
          <a:p>
            <a:pPr algn="ctr"/>
            <a:r>
              <a:rPr kumimoji="1" lang="en-US" altLang="zh-CN" sz="900">
                <a:solidFill>
                  <a:srgbClr val="0836BF"/>
                </a:solidFill>
              </a:rPr>
              <a:t>SMTP</a:t>
            </a:r>
          </a:p>
        </p:txBody>
      </p:sp>
      <p:sp>
        <p:nvSpPr>
          <p:cNvPr id="510" name="Text Box 362">
            <a:extLst>
              <a:ext uri="{FF2B5EF4-FFF2-40B4-BE49-F238E27FC236}">
                <a16:creationId xmlns:a16="http://schemas.microsoft.com/office/drawing/2014/main" id="{49C5665B-8350-4B43-8660-5049015891FD}"/>
              </a:ext>
            </a:extLst>
          </p:cNvPr>
          <p:cNvSpPr txBox="1">
            <a:spLocks noChangeArrowheads="1"/>
          </p:cNvSpPr>
          <p:nvPr/>
        </p:nvSpPr>
        <p:spPr bwMode="auto">
          <a:xfrm>
            <a:off x="5449367" y="4149053"/>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900">
                <a:solidFill>
                  <a:srgbClr val="0836BF"/>
                </a:solidFill>
              </a:rPr>
              <a:t>发送邮件</a:t>
            </a:r>
          </a:p>
          <a:p>
            <a:pPr algn="ctr"/>
            <a:r>
              <a:rPr kumimoji="1" lang="en-US" altLang="zh-CN" sz="900">
                <a:solidFill>
                  <a:srgbClr val="0836BF"/>
                </a:solidFill>
              </a:rPr>
              <a:t>SMTP</a:t>
            </a:r>
          </a:p>
        </p:txBody>
      </p:sp>
      <p:sp>
        <p:nvSpPr>
          <p:cNvPr id="511" name="Text Box 363">
            <a:extLst>
              <a:ext uri="{FF2B5EF4-FFF2-40B4-BE49-F238E27FC236}">
                <a16:creationId xmlns:a16="http://schemas.microsoft.com/office/drawing/2014/main" id="{B4E1A43B-064A-432D-866E-E450D83FD744}"/>
              </a:ext>
            </a:extLst>
          </p:cNvPr>
          <p:cNvSpPr txBox="1">
            <a:spLocks noChangeArrowheads="1"/>
          </p:cNvSpPr>
          <p:nvPr/>
        </p:nvSpPr>
        <p:spPr bwMode="auto">
          <a:xfrm>
            <a:off x="7689962" y="4359702"/>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900">
                <a:solidFill>
                  <a:srgbClr val="0836BF"/>
                </a:solidFill>
              </a:rPr>
              <a:t>读取邮件</a:t>
            </a:r>
          </a:p>
          <a:p>
            <a:pPr algn="ctr"/>
            <a:r>
              <a:rPr kumimoji="1" lang="en-US" altLang="zh-CN" sz="900">
                <a:solidFill>
                  <a:srgbClr val="0836BF"/>
                </a:solidFill>
              </a:rPr>
              <a:t>POP3</a:t>
            </a:r>
          </a:p>
        </p:txBody>
      </p:sp>
      <p:graphicFrame>
        <p:nvGraphicFramePr>
          <p:cNvPr id="512" name="Object 364">
            <a:extLst>
              <a:ext uri="{FF2B5EF4-FFF2-40B4-BE49-F238E27FC236}">
                <a16:creationId xmlns:a16="http://schemas.microsoft.com/office/drawing/2014/main" id="{CB5B07B2-7C09-40D0-8724-E1105A62FD92}"/>
              </a:ext>
            </a:extLst>
          </p:cNvPr>
          <p:cNvGraphicFramePr>
            <a:graphicFrameLocks noChangeAspect="1"/>
          </p:cNvGraphicFramePr>
          <p:nvPr>
            <p:extLst>
              <p:ext uri="{D42A27DB-BD31-4B8C-83A1-F6EECF244321}">
                <p14:modId xmlns:p14="http://schemas.microsoft.com/office/powerpoint/2010/main" val="4166151321"/>
              </p:ext>
            </p:extLst>
          </p:nvPr>
        </p:nvGraphicFramePr>
        <p:xfrm>
          <a:off x="4588272" y="4676258"/>
          <a:ext cx="2234262" cy="1213852"/>
        </p:xfrm>
        <a:graphic>
          <a:graphicData uri="http://schemas.openxmlformats.org/presentationml/2006/ole">
            <mc:AlternateContent xmlns:mc="http://schemas.openxmlformats.org/markup-compatibility/2006">
              <mc:Choice xmlns:v="urn:schemas-microsoft-com:vml" Requires="v">
                <p:oleObj spid="_x0000_s59456" name="VISIO" r:id="rId4" imgW="1689840" imgH="964440" progId="Visio.Drawing.6">
                  <p:embed/>
                </p:oleObj>
              </mc:Choice>
              <mc:Fallback>
                <p:oleObj name="VISIO" r:id="rId4" imgW="1689840" imgH="964440" progId="Visio.Drawing.6">
                  <p:embed/>
                  <p:pic>
                    <p:nvPicPr>
                      <p:cNvPr id="366956" name="Object 3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8272" y="4676258"/>
                        <a:ext cx="2234262" cy="1213852"/>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13" name="Text Box 365">
            <a:extLst>
              <a:ext uri="{FF2B5EF4-FFF2-40B4-BE49-F238E27FC236}">
                <a16:creationId xmlns:a16="http://schemas.microsoft.com/office/drawing/2014/main" id="{CCB88592-653E-4599-B0F9-348F5806576C}"/>
              </a:ext>
            </a:extLst>
          </p:cNvPr>
          <p:cNvSpPr txBox="1">
            <a:spLocks noChangeArrowheads="1"/>
          </p:cNvSpPr>
          <p:nvPr/>
        </p:nvSpPr>
        <p:spPr bwMode="auto">
          <a:xfrm>
            <a:off x="5392556" y="5098719"/>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900">
                <a:solidFill>
                  <a:srgbClr val="0836BF"/>
                </a:solidFill>
              </a:rPr>
              <a:t>因特网</a:t>
            </a:r>
          </a:p>
        </p:txBody>
      </p:sp>
      <p:grpSp>
        <p:nvGrpSpPr>
          <p:cNvPr id="4" name="组合 3">
            <a:extLst>
              <a:ext uri="{FF2B5EF4-FFF2-40B4-BE49-F238E27FC236}">
                <a16:creationId xmlns:a16="http://schemas.microsoft.com/office/drawing/2014/main" id="{4EFEC593-96AF-41A1-AEFA-39F568A8B1C3}"/>
              </a:ext>
            </a:extLst>
          </p:cNvPr>
          <p:cNvGrpSpPr/>
          <p:nvPr/>
        </p:nvGrpSpPr>
        <p:grpSpPr>
          <a:xfrm>
            <a:off x="2117159" y="2268340"/>
            <a:ext cx="7066296" cy="1722435"/>
            <a:chOff x="2117159" y="2268340"/>
            <a:chExt cx="7066296" cy="1722435"/>
          </a:xfrm>
        </p:grpSpPr>
        <p:sp>
          <p:nvSpPr>
            <p:cNvPr id="514" name="Rectangle 366">
              <a:extLst>
                <a:ext uri="{FF2B5EF4-FFF2-40B4-BE49-F238E27FC236}">
                  <a16:creationId xmlns:a16="http://schemas.microsoft.com/office/drawing/2014/main" id="{74CFF2DD-C742-43E4-9BF3-2D236598CED9}"/>
                </a:ext>
              </a:extLst>
            </p:cNvPr>
            <p:cNvSpPr>
              <a:spLocks noChangeArrowheads="1"/>
            </p:cNvSpPr>
            <p:nvPr/>
          </p:nvSpPr>
          <p:spPr bwMode="auto">
            <a:xfrm>
              <a:off x="8494431" y="2723388"/>
              <a:ext cx="689024" cy="1267387"/>
            </a:xfrm>
            <a:prstGeom prst="rect">
              <a:avLst/>
            </a:prstGeom>
            <a:ln w="38100">
              <a:solidFill>
                <a:srgbClr val="FF66CC"/>
              </a:solidFill>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endParaRPr lang="zh-CN" altLang="zh-CN" sz="900">
                <a:solidFill>
                  <a:srgbClr val="0836BF"/>
                </a:solidFill>
              </a:endParaRPr>
            </a:p>
          </p:txBody>
        </p:sp>
        <p:sp>
          <p:nvSpPr>
            <p:cNvPr id="515" name="Rectangle 367">
              <a:extLst>
                <a:ext uri="{FF2B5EF4-FFF2-40B4-BE49-F238E27FC236}">
                  <a16:creationId xmlns:a16="http://schemas.microsoft.com/office/drawing/2014/main" id="{A02C951C-191D-496C-AF49-73B3A8B4776A}"/>
                </a:ext>
              </a:extLst>
            </p:cNvPr>
            <p:cNvSpPr>
              <a:spLocks noChangeArrowheads="1"/>
            </p:cNvSpPr>
            <p:nvPr/>
          </p:nvSpPr>
          <p:spPr bwMode="auto">
            <a:xfrm>
              <a:off x="3496473" y="2715242"/>
              <a:ext cx="689024" cy="1275533"/>
            </a:xfrm>
            <a:prstGeom prst="rect">
              <a:avLst/>
            </a:prstGeom>
            <a:ln w="38100">
              <a:headEnd/>
              <a:tailEnd/>
            </a:ln>
          </p:spPr>
          <p:style>
            <a:lnRef idx="2">
              <a:schemeClr val="accent4"/>
            </a:lnRef>
            <a:fillRef idx="1">
              <a:schemeClr val="lt1"/>
            </a:fillRef>
            <a:effectRef idx="0">
              <a:schemeClr val="accent4"/>
            </a:effectRef>
            <a:fontRef idx="minor">
              <a:schemeClr val="dk1"/>
            </a:fontRef>
          </p:style>
          <p:txBody>
            <a:bodyPr wrap="none" anchor="ctr"/>
            <a:lstStyle/>
            <a:p>
              <a:pPr algn="ctr"/>
              <a:endParaRPr lang="zh-CN" altLang="zh-CN" sz="900">
                <a:solidFill>
                  <a:srgbClr val="0836BF"/>
                </a:solidFill>
              </a:endParaRPr>
            </a:p>
          </p:txBody>
        </p:sp>
        <p:sp>
          <p:nvSpPr>
            <p:cNvPr id="516" name="Rectangle 368">
              <a:extLst>
                <a:ext uri="{FF2B5EF4-FFF2-40B4-BE49-F238E27FC236}">
                  <a16:creationId xmlns:a16="http://schemas.microsoft.com/office/drawing/2014/main" id="{53185058-047C-440C-A4A4-7718BD57AF31}"/>
                </a:ext>
              </a:extLst>
            </p:cNvPr>
            <p:cNvSpPr>
              <a:spLocks noChangeArrowheads="1"/>
            </p:cNvSpPr>
            <p:nvPr/>
          </p:nvSpPr>
          <p:spPr bwMode="auto">
            <a:xfrm>
              <a:off x="2117159" y="2715242"/>
              <a:ext cx="689024" cy="1275533"/>
            </a:xfrm>
            <a:prstGeom prst="rect">
              <a:avLst/>
            </a:prstGeom>
            <a:ln w="38100">
              <a:solidFill>
                <a:srgbClr val="FF66CC"/>
              </a:solidFill>
              <a:prstDash val="solid"/>
              <a:headEnd/>
              <a:tailEnd/>
            </a:ln>
          </p:spPr>
          <p:style>
            <a:lnRef idx="2">
              <a:schemeClr val="accent4"/>
            </a:lnRef>
            <a:fillRef idx="1">
              <a:schemeClr val="lt1"/>
            </a:fillRef>
            <a:effectRef idx="0">
              <a:schemeClr val="accent4"/>
            </a:effectRef>
            <a:fontRef idx="minor">
              <a:schemeClr val="dk1"/>
            </a:fontRef>
          </p:style>
          <p:txBody>
            <a:bodyPr wrap="none" anchor="ctr"/>
            <a:lstStyle/>
            <a:p>
              <a:pPr algn="ctr"/>
              <a:endParaRPr lang="zh-CN" altLang="zh-CN" sz="900">
                <a:solidFill>
                  <a:srgbClr val="0836BF"/>
                </a:solidFill>
              </a:endParaRPr>
            </a:p>
          </p:txBody>
        </p:sp>
        <p:sp>
          <p:nvSpPr>
            <p:cNvPr id="517" name="Line 369">
              <a:extLst>
                <a:ext uri="{FF2B5EF4-FFF2-40B4-BE49-F238E27FC236}">
                  <a16:creationId xmlns:a16="http://schemas.microsoft.com/office/drawing/2014/main" id="{9F68856C-34AF-4AA9-8EF3-82D2AD399FA1}"/>
                </a:ext>
              </a:extLst>
            </p:cNvPr>
            <p:cNvSpPr>
              <a:spLocks noChangeShapeType="1"/>
            </p:cNvSpPr>
            <p:nvPr/>
          </p:nvSpPr>
          <p:spPr bwMode="auto">
            <a:xfrm>
              <a:off x="2599728" y="3039944"/>
              <a:ext cx="953741" cy="0"/>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18" name="Text Box 370">
              <a:extLst>
                <a:ext uri="{FF2B5EF4-FFF2-40B4-BE49-F238E27FC236}">
                  <a16:creationId xmlns:a16="http://schemas.microsoft.com/office/drawing/2014/main" id="{F371CD30-40CF-42FF-8735-88BE70E1C07F}"/>
                </a:ext>
              </a:extLst>
            </p:cNvPr>
            <p:cNvSpPr txBox="1">
              <a:spLocks noChangeArrowheads="1"/>
            </p:cNvSpPr>
            <p:nvPr/>
          </p:nvSpPr>
          <p:spPr bwMode="auto">
            <a:xfrm>
              <a:off x="2794782" y="2802527"/>
              <a:ext cx="4700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800" dirty="0">
                  <a:solidFill>
                    <a:srgbClr val="0836BF"/>
                  </a:solidFill>
                </a:rPr>
                <a:t>SMTP</a:t>
              </a:r>
            </a:p>
          </p:txBody>
        </p:sp>
        <p:sp>
          <p:nvSpPr>
            <p:cNvPr id="519" name="Text Box 371">
              <a:extLst>
                <a:ext uri="{FF2B5EF4-FFF2-40B4-BE49-F238E27FC236}">
                  <a16:creationId xmlns:a16="http://schemas.microsoft.com/office/drawing/2014/main" id="{296CB9D4-3607-46D1-8A03-DF9DA96E2654}"/>
                </a:ext>
              </a:extLst>
            </p:cNvPr>
            <p:cNvSpPr txBox="1">
              <a:spLocks noChangeArrowheads="1"/>
            </p:cNvSpPr>
            <p:nvPr/>
          </p:nvSpPr>
          <p:spPr bwMode="auto">
            <a:xfrm>
              <a:off x="7913067" y="2792053"/>
              <a:ext cx="46038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800">
                  <a:solidFill>
                    <a:srgbClr val="0836BF"/>
                  </a:solidFill>
                </a:rPr>
                <a:t>POP3</a:t>
              </a:r>
            </a:p>
          </p:txBody>
        </p:sp>
        <p:sp>
          <p:nvSpPr>
            <p:cNvPr id="520" name="Text Box 372">
              <a:extLst>
                <a:ext uri="{FF2B5EF4-FFF2-40B4-BE49-F238E27FC236}">
                  <a16:creationId xmlns:a16="http://schemas.microsoft.com/office/drawing/2014/main" id="{86913FB6-E0A6-46DC-BBB2-8CF81697AAB0}"/>
                </a:ext>
              </a:extLst>
            </p:cNvPr>
            <p:cNvSpPr txBox="1">
              <a:spLocks noChangeArrowheads="1"/>
            </p:cNvSpPr>
            <p:nvPr/>
          </p:nvSpPr>
          <p:spPr bwMode="auto">
            <a:xfrm>
              <a:off x="2905107" y="2459204"/>
              <a:ext cx="38985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800" dirty="0">
                  <a:solidFill>
                    <a:srgbClr val="0836BF"/>
                  </a:solidFill>
                </a:rPr>
                <a:t>发送</a:t>
              </a:r>
            </a:p>
            <a:p>
              <a:pPr algn="ctr"/>
              <a:r>
                <a:rPr kumimoji="1" lang="zh-CN" altLang="en-US" sz="800" dirty="0">
                  <a:solidFill>
                    <a:srgbClr val="0836BF"/>
                  </a:solidFill>
                </a:rPr>
                <a:t>邮件</a:t>
              </a:r>
            </a:p>
          </p:txBody>
        </p:sp>
        <p:sp>
          <p:nvSpPr>
            <p:cNvPr id="521" name="Text Box 373">
              <a:extLst>
                <a:ext uri="{FF2B5EF4-FFF2-40B4-BE49-F238E27FC236}">
                  <a16:creationId xmlns:a16="http://schemas.microsoft.com/office/drawing/2014/main" id="{E95E8AD1-75B7-4BA9-984A-F3928FFCBEF5}"/>
                </a:ext>
              </a:extLst>
            </p:cNvPr>
            <p:cNvSpPr txBox="1">
              <a:spLocks noChangeArrowheads="1"/>
            </p:cNvSpPr>
            <p:nvPr/>
          </p:nvSpPr>
          <p:spPr bwMode="auto">
            <a:xfrm>
              <a:off x="4989781" y="3355336"/>
              <a:ext cx="90922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800">
                  <a:solidFill>
                    <a:srgbClr val="0836BF"/>
                  </a:solidFill>
                </a:rPr>
                <a:t>发送邮件 </a:t>
              </a:r>
              <a:r>
                <a:rPr kumimoji="1" lang="en-US" altLang="zh-CN" sz="800">
                  <a:solidFill>
                    <a:srgbClr val="0836BF"/>
                  </a:solidFill>
                </a:rPr>
                <a:t>SMTP</a:t>
              </a:r>
            </a:p>
          </p:txBody>
        </p:sp>
        <p:sp>
          <p:nvSpPr>
            <p:cNvPr id="522" name="Text Box 374">
              <a:extLst>
                <a:ext uri="{FF2B5EF4-FFF2-40B4-BE49-F238E27FC236}">
                  <a16:creationId xmlns:a16="http://schemas.microsoft.com/office/drawing/2014/main" id="{59E0D388-6CF9-43FE-A1BE-18F98486F74B}"/>
                </a:ext>
              </a:extLst>
            </p:cNvPr>
            <p:cNvSpPr txBox="1">
              <a:spLocks noChangeArrowheads="1"/>
            </p:cNvSpPr>
            <p:nvPr/>
          </p:nvSpPr>
          <p:spPr bwMode="auto">
            <a:xfrm>
              <a:off x="7919400" y="2406833"/>
              <a:ext cx="38985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800">
                  <a:solidFill>
                    <a:srgbClr val="0836BF"/>
                  </a:solidFill>
                </a:rPr>
                <a:t>读取</a:t>
              </a:r>
            </a:p>
            <a:p>
              <a:r>
                <a:rPr kumimoji="1" lang="zh-CN" altLang="en-US" sz="800">
                  <a:solidFill>
                    <a:srgbClr val="0836BF"/>
                  </a:solidFill>
                </a:rPr>
                <a:t>邮件</a:t>
              </a:r>
            </a:p>
          </p:txBody>
        </p:sp>
        <p:sp>
          <p:nvSpPr>
            <p:cNvPr id="523" name="Text Box 375">
              <a:extLst>
                <a:ext uri="{FF2B5EF4-FFF2-40B4-BE49-F238E27FC236}">
                  <a16:creationId xmlns:a16="http://schemas.microsoft.com/office/drawing/2014/main" id="{0A105585-E718-4F16-BF11-312878A0925A}"/>
                </a:ext>
              </a:extLst>
            </p:cNvPr>
            <p:cNvSpPr txBox="1">
              <a:spLocks noChangeArrowheads="1"/>
            </p:cNvSpPr>
            <p:nvPr/>
          </p:nvSpPr>
          <p:spPr bwMode="auto">
            <a:xfrm>
              <a:off x="2864445" y="3038781"/>
              <a:ext cx="38985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800" dirty="0">
                  <a:solidFill>
                    <a:srgbClr val="0836BF"/>
                  </a:solidFill>
                </a:rPr>
                <a:t>TCP</a:t>
              </a:r>
            </a:p>
            <a:p>
              <a:r>
                <a:rPr kumimoji="1" lang="zh-CN" altLang="en-US" sz="800" dirty="0">
                  <a:solidFill>
                    <a:srgbClr val="0836BF"/>
                  </a:solidFill>
                </a:rPr>
                <a:t>连接</a:t>
              </a:r>
            </a:p>
          </p:txBody>
        </p:sp>
        <p:sp>
          <p:nvSpPr>
            <p:cNvPr id="524" name="Text Box 376">
              <a:extLst>
                <a:ext uri="{FF2B5EF4-FFF2-40B4-BE49-F238E27FC236}">
                  <a16:creationId xmlns:a16="http://schemas.microsoft.com/office/drawing/2014/main" id="{17090DA0-686A-4664-B4BC-C1FCEE840A97}"/>
                </a:ext>
              </a:extLst>
            </p:cNvPr>
            <p:cNvSpPr txBox="1">
              <a:spLocks noChangeArrowheads="1"/>
            </p:cNvSpPr>
            <p:nvPr/>
          </p:nvSpPr>
          <p:spPr bwMode="auto">
            <a:xfrm>
              <a:off x="7908001" y="3089988"/>
              <a:ext cx="38985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800">
                  <a:solidFill>
                    <a:srgbClr val="0836BF"/>
                  </a:solidFill>
                </a:rPr>
                <a:t>TCP</a:t>
              </a:r>
            </a:p>
            <a:p>
              <a:r>
                <a:rPr kumimoji="1" lang="zh-CN" altLang="en-US" sz="800">
                  <a:solidFill>
                    <a:srgbClr val="0836BF"/>
                  </a:solidFill>
                </a:rPr>
                <a:t>连接</a:t>
              </a:r>
            </a:p>
          </p:txBody>
        </p:sp>
        <p:sp>
          <p:nvSpPr>
            <p:cNvPr id="525" name="Text Box 377">
              <a:extLst>
                <a:ext uri="{FF2B5EF4-FFF2-40B4-BE49-F238E27FC236}">
                  <a16:creationId xmlns:a16="http://schemas.microsoft.com/office/drawing/2014/main" id="{4C411335-05FD-4C9F-ADD8-D920168181FD}"/>
                </a:ext>
              </a:extLst>
            </p:cNvPr>
            <p:cNvSpPr txBox="1">
              <a:spLocks noChangeArrowheads="1"/>
            </p:cNvSpPr>
            <p:nvPr/>
          </p:nvSpPr>
          <p:spPr bwMode="auto">
            <a:xfrm>
              <a:off x="3461774" y="2268340"/>
              <a:ext cx="69762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800">
                  <a:solidFill>
                    <a:srgbClr val="0836BF"/>
                  </a:solidFill>
                </a:rPr>
                <a:t>发送方</a:t>
              </a:r>
            </a:p>
            <a:p>
              <a:pPr algn="ctr"/>
              <a:r>
                <a:rPr kumimoji="1" lang="zh-CN" altLang="en-US" sz="800">
                  <a:solidFill>
                    <a:srgbClr val="0836BF"/>
                  </a:solidFill>
                </a:rPr>
                <a:t>邮件服务器</a:t>
              </a:r>
            </a:p>
          </p:txBody>
        </p:sp>
        <p:sp>
          <p:nvSpPr>
            <p:cNvPr id="526" name="Oval 378">
              <a:extLst>
                <a:ext uri="{FF2B5EF4-FFF2-40B4-BE49-F238E27FC236}">
                  <a16:creationId xmlns:a16="http://schemas.microsoft.com/office/drawing/2014/main" id="{6638311E-9504-4FB1-B517-B9BD10E80851}"/>
                </a:ext>
              </a:extLst>
            </p:cNvPr>
            <p:cNvSpPr>
              <a:spLocks noChangeArrowheads="1"/>
            </p:cNvSpPr>
            <p:nvPr/>
          </p:nvSpPr>
          <p:spPr bwMode="auto">
            <a:xfrm>
              <a:off x="2174155" y="2775760"/>
              <a:ext cx="573765" cy="527204"/>
            </a:xfrm>
            <a:prstGeom prst="ellipse">
              <a:avLst/>
            </a:prstGeom>
            <a:solidFill>
              <a:srgbClr val="FFFF99"/>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800" dirty="0">
                  <a:solidFill>
                    <a:srgbClr val="0836BF"/>
                  </a:solidFill>
                </a:rPr>
                <a:t>SMTP</a:t>
              </a:r>
            </a:p>
            <a:p>
              <a:pPr algn="ctr"/>
              <a:r>
                <a:rPr kumimoji="1" lang="zh-CN" altLang="en-US" sz="800" dirty="0">
                  <a:solidFill>
                    <a:srgbClr val="0836BF"/>
                  </a:solidFill>
                </a:rPr>
                <a:t>客户</a:t>
              </a:r>
            </a:p>
          </p:txBody>
        </p:sp>
        <p:sp>
          <p:nvSpPr>
            <p:cNvPr id="527" name="Oval 379">
              <a:extLst>
                <a:ext uri="{FF2B5EF4-FFF2-40B4-BE49-F238E27FC236}">
                  <a16:creationId xmlns:a16="http://schemas.microsoft.com/office/drawing/2014/main" id="{CB0C510D-C43E-4D6F-B3F3-1DCEB63D38C9}"/>
                </a:ext>
              </a:extLst>
            </p:cNvPr>
            <p:cNvSpPr>
              <a:spLocks noChangeArrowheads="1"/>
            </p:cNvSpPr>
            <p:nvPr/>
          </p:nvSpPr>
          <p:spPr bwMode="auto">
            <a:xfrm>
              <a:off x="8551428" y="2775760"/>
              <a:ext cx="573764" cy="527204"/>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800" dirty="0">
                  <a:solidFill>
                    <a:srgbClr val="0836BF"/>
                  </a:solidFill>
                </a:rPr>
                <a:t>POP3</a:t>
              </a:r>
            </a:p>
            <a:p>
              <a:pPr algn="ctr"/>
              <a:r>
                <a:rPr kumimoji="1" lang="zh-CN" altLang="en-US" sz="800" dirty="0">
                  <a:solidFill>
                    <a:srgbClr val="0836BF"/>
                  </a:solidFill>
                </a:rPr>
                <a:t>客户</a:t>
              </a:r>
            </a:p>
          </p:txBody>
        </p:sp>
        <p:sp>
          <p:nvSpPr>
            <p:cNvPr id="528" name="Text Box 380">
              <a:extLst>
                <a:ext uri="{FF2B5EF4-FFF2-40B4-BE49-F238E27FC236}">
                  <a16:creationId xmlns:a16="http://schemas.microsoft.com/office/drawing/2014/main" id="{CF56B868-71A7-4A44-842C-DBFB97527D99}"/>
                </a:ext>
              </a:extLst>
            </p:cNvPr>
            <p:cNvSpPr txBox="1">
              <a:spLocks noChangeArrowheads="1"/>
            </p:cNvSpPr>
            <p:nvPr/>
          </p:nvSpPr>
          <p:spPr bwMode="auto">
            <a:xfrm>
              <a:off x="2136287" y="2268340"/>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800" dirty="0">
                  <a:solidFill>
                    <a:srgbClr val="0836BF"/>
                  </a:solidFill>
                </a:rPr>
                <a:t>发件人</a:t>
              </a:r>
            </a:p>
            <a:p>
              <a:pPr algn="ctr"/>
              <a:r>
                <a:rPr kumimoji="1" lang="zh-CN" altLang="en-US" sz="800" dirty="0">
                  <a:solidFill>
                    <a:srgbClr val="0836BF"/>
                  </a:solidFill>
                </a:rPr>
                <a:t>用户代理</a:t>
              </a:r>
            </a:p>
          </p:txBody>
        </p:sp>
        <p:sp>
          <p:nvSpPr>
            <p:cNvPr id="529" name="Text Box 381">
              <a:extLst>
                <a:ext uri="{FF2B5EF4-FFF2-40B4-BE49-F238E27FC236}">
                  <a16:creationId xmlns:a16="http://schemas.microsoft.com/office/drawing/2014/main" id="{611C8EBB-B385-499B-894B-09B8D6D6F745}"/>
                </a:ext>
              </a:extLst>
            </p:cNvPr>
            <p:cNvSpPr txBox="1">
              <a:spLocks noChangeArrowheads="1"/>
            </p:cNvSpPr>
            <p:nvPr/>
          </p:nvSpPr>
          <p:spPr bwMode="auto">
            <a:xfrm>
              <a:off x="7091816" y="2268340"/>
              <a:ext cx="69762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800">
                  <a:solidFill>
                    <a:srgbClr val="0836BF"/>
                  </a:solidFill>
                </a:rPr>
                <a:t>接收方</a:t>
              </a:r>
            </a:p>
            <a:p>
              <a:pPr algn="ctr"/>
              <a:r>
                <a:rPr kumimoji="1" lang="zh-CN" altLang="en-US" sz="800">
                  <a:solidFill>
                    <a:srgbClr val="0836BF"/>
                  </a:solidFill>
                </a:rPr>
                <a:t>邮件服务器</a:t>
              </a:r>
            </a:p>
          </p:txBody>
        </p:sp>
        <p:sp>
          <p:nvSpPr>
            <p:cNvPr id="530" name="Rectangle 382">
              <a:extLst>
                <a:ext uri="{FF2B5EF4-FFF2-40B4-BE49-F238E27FC236}">
                  <a16:creationId xmlns:a16="http://schemas.microsoft.com/office/drawing/2014/main" id="{4B84C064-B2C9-4372-96F8-70C280DC2C1B}"/>
                </a:ext>
              </a:extLst>
            </p:cNvPr>
            <p:cNvSpPr>
              <a:spLocks noChangeArrowheads="1"/>
            </p:cNvSpPr>
            <p:nvPr/>
          </p:nvSpPr>
          <p:spPr bwMode="auto">
            <a:xfrm>
              <a:off x="7116383" y="2723388"/>
              <a:ext cx="689024" cy="1267387"/>
            </a:xfrm>
            <a:prstGeom prst="rect">
              <a:avLst/>
            </a:prstGeom>
            <a:ln w="38100">
              <a:headEnd/>
              <a:tailEnd/>
            </a:ln>
          </p:spPr>
          <p:style>
            <a:lnRef idx="2">
              <a:schemeClr val="accent4"/>
            </a:lnRef>
            <a:fillRef idx="1">
              <a:schemeClr val="lt1"/>
            </a:fillRef>
            <a:effectRef idx="0">
              <a:schemeClr val="accent4"/>
            </a:effectRef>
            <a:fontRef idx="minor">
              <a:schemeClr val="dk1"/>
            </a:fontRef>
          </p:style>
          <p:txBody>
            <a:bodyPr wrap="none" anchor="ctr"/>
            <a:lstStyle/>
            <a:p>
              <a:pPr algn="ctr"/>
              <a:endParaRPr lang="zh-CN" altLang="zh-CN" sz="900">
                <a:solidFill>
                  <a:srgbClr val="0836BF"/>
                </a:solidFill>
              </a:endParaRPr>
            </a:p>
          </p:txBody>
        </p:sp>
        <p:sp>
          <p:nvSpPr>
            <p:cNvPr id="531" name="Oval 383">
              <a:extLst>
                <a:ext uri="{FF2B5EF4-FFF2-40B4-BE49-F238E27FC236}">
                  <a16:creationId xmlns:a16="http://schemas.microsoft.com/office/drawing/2014/main" id="{CB6136C9-EB47-46EF-AC8A-34E38F972E9A}"/>
                </a:ext>
              </a:extLst>
            </p:cNvPr>
            <p:cNvSpPr>
              <a:spLocks noChangeArrowheads="1"/>
            </p:cNvSpPr>
            <p:nvPr/>
          </p:nvSpPr>
          <p:spPr bwMode="auto">
            <a:xfrm>
              <a:off x="7173380" y="3356500"/>
              <a:ext cx="573764" cy="527205"/>
            </a:xfrm>
            <a:prstGeom prst="ellipse">
              <a:avLst/>
            </a:prstGeom>
            <a:solidFill>
              <a:srgbClr val="FFCCFF"/>
            </a:solidFill>
            <a:ln w="9525"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800">
                  <a:solidFill>
                    <a:srgbClr val="0836BF"/>
                  </a:solidFill>
                </a:rPr>
                <a:t>SMTP</a:t>
              </a:r>
            </a:p>
            <a:p>
              <a:pPr algn="ctr"/>
              <a:r>
                <a:rPr kumimoji="1" lang="zh-CN" altLang="en-US" sz="800">
                  <a:solidFill>
                    <a:srgbClr val="0836BF"/>
                  </a:solidFill>
                </a:rPr>
                <a:t>服务器</a:t>
              </a:r>
            </a:p>
          </p:txBody>
        </p:sp>
        <p:sp>
          <p:nvSpPr>
            <p:cNvPr id="532" name="Oval 384">
              <a:extLst>
                <a:ext uri="{FF2B5EF4-FFF2-40B4-BE49-F238E27FC236}">
                  <a16:creationId xmlns:a16="http://schemas.microsoft.com/office/drawing/2014/main" id="{B6F7C1D8-A756-4847-AEB4-D8C18D665DF9}"/>
                </a:ext>
              </a:extLst>
            </p:cNvPr>
            <p:cNvSpPr>
              <a:spLocks noChangeArrowheads="1"/>
            </p:cNvSpPr>
            <p:nvPr/>
          </p:nvSpPr>
          <p:spPr bwMode="auto">
            <a:xfrm>
              <a:off x="7173380" y="2775760"/>
              <a:ext cx="573764" cy="527204"/>
            </a:xfrm>
            <a:prstGeom prst="ellipse">
              <a:avLst/>
            </a:prstGeom>
            <a:solidFill>
              <a:srgbClr val="FF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800">
                  <a:solidFill>
                    <a:srgbClr val="0836BF"/>
                  </a:solidFill>
                </a:rPr>
                <a:t>POP3</a:t>
              </a:r>
            </a:p>
            <a:p>
              <a:pPr algn="ctr"/>
              <a:r>
                <a:rPr kumimoji="1" lang="zh-CN" altLang="en-US" sz="800">
                  <a:solidFill>
                    <a:srgbClr val="0836BF"/>
                  </a:solidFill>
                </a:rPr>
                <a:t>服务器</a:t>
              </a:r>
            </a:p>
          </p:txBody>
        </p:sp>
        <p:sp>
          <p:nvSpPr>
            <p:cNvPr id="533" name="Line 385">
              <a:extLst>
                <a:ext uri="{FF2B5EF4-FFF2-40B4-BE49-F238E27FC236}">
                  <a16:creationId xmlns:a16="http://schemas.microsoft.com/office/drawing/2014/main" id="{FF106ACA-1968-4675-B878-3656A0DC8CDD}"/>
                </a:ext>
              </a:extLst>
            </p:cNvPr>
            <p:cNvSpPr>
              <a:spLocks noChangeShapeType="1"/>
            </p:cNvSpPr>
            <p:nvPr/>
          </p:nvSpPr>
          <p:spPr bwMode="auto">
            <a:xfrm flipV="1">
              <a:off x="4070238" y="3620684"/>
              <a:ext cx="3101875" cy="0"/>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34" name="Oval 386">
              <a:extLst>
                <a:ext uri="{FF2B5EF4-FFF2-40B4-BE49-F238E27FC236}">
                  <a16:creationId xmlns:a16="http://schemas.microsoft.com/office/drawing/2014/main" id="{4E5CCA91-B0BD-4A4A-9945-1FD940312025}"/>
                </a:ext>
              </a:extLst>
            </p:cNvPr>
            <p:cNvSpPr>
              <a:spLocks noChangeArrowheads="1"/>
            </p:cNvSpPr>
            <p:nvPr/>
          </p:nvSpPr>
          <p:spPr bwMode="auto">
            <a:xfrm>
              <a:off x="3554736" y="2775760"/>
              <a:ext cx="573765" cy="527204"/>
            </a:xfrm>
            <a:prstGeom prst="ellipse">
              <a:avLst/>
            </a:prstGeom>
            <a:solidFill>
              <a:srgbClr val="FFCCFF"/>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800" dirty="0">
                  <a:solidFill>
                    <a:srgbClr val="0836BF"/>
                  </a:solidFill>
                </a:rPr>
                <a:t>SMTP</a:t>
              </a:r>
            </a:p>
            <a:p>
              <a:pPr algn="ctr"/>
              <a:r>
                <a:rPr kumimoji="1" lang="zh-CN" altLang="en-US" sz="800" dirty="0">
                  <a:solidFill>
                    <a:srgbClr val="0836BF"/>
                  </a:solidFill>
                </a:rPr>
                <a:t>服务器</a:t>
              </a:r>
            </a:p>
          </p:txBody>
        </p:sp>
        <p:sp>
          <p:nvSpPr>
            <p:cNvPr id="535" name="Oval 387">
              <a:extLst>
                <a:ext uri="{FF2B5EF4-FFF2-40B4-BE49-F238E27FC236}">
                  <a16:creationId xmlns:a16="http://schemas.microsoft.com/office/drawing/2014/main" id="{35363880-64E8-4122-A7EC-31B11744C0A2}"/>
                </a:ext>
              </a:extLst>
            </p:cNvPr>
            <p:cNvSpPr>
              <a:spLocks noChangeArrowheads="1"/>
            </p:cNvSpPr>
            <p:nvPr/>
          </p:nvSpPr>
          <p:spPr bwMode="auto">
            <a:xfrm>
              <a:off x="3554736" y="3356500"/>
              <a:ext cx="573765" cy="527205"/>
            </a:xfrm>
            <a:prstGeom prst="ellipse">
              <a:avLst/>
            </a:prstGeom>
            <a:solidFill>
              <a:srgbClr val="FFFF99"/>
            </a:solidFill>
            <a:ln w="9525"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800" dirty="0">
                  <a:solidFill>
                    <a:srgbClr val="0836BF"/>
                  </a:solidFill>
                </a:rPr>
                <a:t>SMTP</a:t>
              </a:r>
            </a:p>
            <a:p>
              <a:pPr algn="ctr"/>
              <a:r>
                <a:rPr kumimoji="1" lang="zh-CN" altLang="en-US" sz="800" dirty="0">
                  <a:solidFill>
                    <a:srgbClr val="0836BF"/>
                  </a:solidFill>
                </a:rPr>
                <a:t>客户</a:t>
              </a:r>
            </a:p>
          </p:txBody>
        </p:sp>
        <p:sp>
          <p:nvSpPr>
            <p:cNvPr id="536" name="Text Box 388">
              <a:extLst>
                <a:ext uri="{FF2B5EF4-FFF2-40B4-BE49-F238E27FC236}">
                  <a16:creationId xmlns:a16="http://schemas.microsoft.com/office/drawing/2014/main" id="{E28DD36D-6F03-4703-8B7B-E3A9B97AD11D}"/>
                </a:ext>
              </a:extLst>
            </p:cNvPr>
            <p:cNvSpPr txBox="1">
              <a:spLocks noChangeArrowheads="1"/>
            </p:cNvSpPr>
            <p:nvPr/>
          </p:nvSpPr>
          <p:spPr bwMode="auto">
            <a:xfrm>
              <a:off x="8574356" y="2268340"/>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800">
                  <a:solidFill>
                    <a:srgbClr val="0836BF"/>
                  </a:solidFill>
                </a:rPr>
                <a:t>收件人</a:t>
              </a:r>
            </a:p>
            <a:p>
              <a:pPr algn="ctr"/>
              <a:r>
                <a:rPr kumimoji="1" lang="zh-CN" altLang="en-US" sz="800">
                  <a:solidFill>
                    <a:srgbClr val="0836BF"/>
                  </a:solidFill>
                </a:rPr>
                <a:t>用户代理</a:t>
              </a:r>
            </a:p>
          </p:txBody>
        </p:sp>
        <p:sp>
          <p:nvSpPr>
            <p:cNvPr id="537" name="Line 389">
              <a:extLst>
                <a:ext uri="{FF2B5EF4-FFF2-40B4-BE49-F238E27FC236}">
                  <a16:creationId xmlns:a16="http://schemas.microsoft.com/office/drawing/2014/main" id="{B9FC77A3-1D2E-44F1-835E-AB80CA8012E3}"/>
                </a:ext>
              </a:extLst>
            </p:cNvPr>
            <p:cNvSpPr>
              <a:spLocks noChangeShapeType="1"/>
            </p:cNvSpPr>
            <p:nvPr/>
          </p:nvSpPr>
          <p:spPr bwMode="auto">
            <a:xfrm flipV="1">
              <a:off x="7747144" y="3039944"/>
              <a:ext cx="804284" cy="0"/>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38" name="Text Box 390">
              <a:extLst>
                <a:ext uri="{FF2B5EF4-FFF2-40B4-BE49-F238E27FC236}">
                  <a16:creationId xmlns:a16="http://schemas.microsoft.com/office/drawing/2014/main" id="{395BA177-D0F4-424C-906C-B4E1FCA94AE4}"/>
                </a:ext>
              </a:extLst>
            </p:cNvPr>
            <p:cNvSpPr txBox="1">
              <a:spLocks noChangeArrowheads="1"/>
            </p:cNvSpPr>
            <p:nvPr/>
          </p:nvSpPr>
          <p:spPr bwMode="auto">
            <a:xfrm>
              <a:off x="5219033" y="3636978"/>
              <a:ext cx="62388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800">
                  <a:solidFill>
                    <a:srgbClr val="0836BF"/>
                  </a:solidFill>
                </a:rPr>
                <a:t>TCP </a:t>
              </a:r>
              <a:r>
                <a:rPr kumimoji="1" lang="zh-CN" altLang="en-US" sz="800">
                  <a:solidFill>
                    <a:srgbClr val="0836BF"/>
                  </a:solidFill>
                </a:rPr>
                <a:t>连接</a:t>
              </a:r>
            </a:p>
          </p:txBody>
        </p:sp>
      </p:grpSp>
      <p:grpSp>
        <p:nvGrpSpPr>
          <p:cNvPr id="539" name="Group 437">
            <a:extLst>
              <a:ext uri="{FF2B5EF4-FFF2-40B4-BE49-F238E27FC236}">
                <a16:creationId xmlns:a16="http://schemas.microsoft.com/office/drawing/2014/main" id="{2E39484F-106E-494D-8E2A-32D94578D8A3}"/>
              </a:ext>
            </a:extLst>
          </p:cNvPr>
          <p:cNvGrpSpPr>
            <a:grpSpLocks/>
          </p:cNvGrpSpPr>
          <p:nvPr/>
        </p:nvGrpSpPr>
        <p:grpSpPr bwMode="auto">
          <a:xfrm flipH="1">
            <a:off x="8609691" y="5098720"/>
            <a:ext cx="516768" cy="460868"/>
            <a:chOff x="1882" y="2163"/>
            <a:chExt cx="408" cy="396"/>
          </a:xfrm>
        </p:grpSpPr>
        <p:grpSp>
          <p:nvGrpSpPr>
            <p:cNvPr id="540" name="Group 395">
              <a:extLst>
                <a:ext uri="{FF2B5EF4-FFF2-40B4-BE49-F238E27FC236}">
                  <a16:creationId xmlns:a16="http://schemas.microsoft.com/office/drawing/2014/main" id="{09740146-19D4-4964-A9FF-9E55D73B9847}"/>
                </a:ext>
              </a:extLst>
            </p:cNvPr>
            <p:cNvGrpSpPr>
              <a:grpSpLocks/>
            </p:cNvGrpSpPr>
            <p:nvPr/>
          </p:nvGrpSpPr>
          <p:grpSpPr bwMode="auto">
            <a:xfrm>
              <a:off x="2116" y="2468"/>
              <a:ext cx="139" cy="71"/>
              <a:chOff x="375" y="2315"/>
              <a:chExt cx="139" cy="71"/>
            </a:xfrm>
          </p:grpSpPr>
          <p:sp>
            <p:nvSpPr>
              <p:cNvPr id="566" name="Freeform 396">
                <a:extLst>
                  <a:ext uri="{FF2B5EF4-FFF2-40B4-BE49-F238E27FC236}">
                    <a16:creationId xmlns:a16="http://schemas.microsoft.com/office/drawing/2014/main" id="{A65C8781-E1FD-4A64-8DB6-5626524BAF77}"/>
                  </a:ext>
                </a:extLst>
              </p:cNvPr>
              <p:cNvSpPr>
                <a:spLocks/>
              </p:cNvSpPr>
              <p:nvPr/>
            </p:nvSpPr>
            <p:spPr bwMode="auto">
              <a:xfrm>
                <a:off x="375" y="2315"/>
                <a:ext cx="139" cy="71"/>
              </a:xfrm>
              <a:custGeom>
                <a:avLst/>
                <a:gdLst>
                  <a:gd name="T0" fmla="*/ 279 w 691"/>
                  <a:gd name="T1" fmla="*/ 11 h 355"/>
                  <a:gd name="T2" fmla="*/ 274 w 691"/>
                  <a:gd name="T3" fmla="*/ 104 h 355"/>
                  <a:gd name="T4" fmla="*/ 455 w 691"/>
                  <a:gd name="T5" fmla="*/ 189 h 355"/>
                  <a:gd name="T6" fmla="*/ 607 w 691"/>
                  <a:gd name="T7" fmla="*/ 226 h 355"/>
                  <a:gd name="T8" fmla="*/ 691 w 691"/>
                  <a:gd name="T9" fmla="*/ 263 h 355"/>
                  <a:gd name="T10" fmla="*/ 687 w 691"/>
                  <a:gd name="T11" fmla="*/ 313 h 355"/>
                  <a:gd name="T12" fmla="*/ 577 w 691"/>
                  <a:gd name="T13" fmla="*/ 343 h 355"/>
                  <a:gd name="T14" fmla="*/ 413 w 691"/>
                  <a:gd name="T15" fmla="*/ 355 h 355"/>
                  <a:gd name="T16" fmla="*/ 274 w 691"/>
                  <a:gd name="T17" fmla="*/ 331 h 355"/>
                  <a:gd name="T18" fmla="*/ 188 w 691"/>
                  <a:gd name="T19" fmla="*/ 307 h 355"/>
                  <a:gd name="T20" fmla="*/ 183 w 691"/>
                  <a:gd name="T21" fmla="*/ 334 h 355"/>
                  <a:gd name="T22" fmla="*/ 74 w 691"/>
                  <a:gd name="T23" fmla="*/ 331 h 355"/>
                  <a:gd name="T24" fmla="*/ 7 w 691"/>
                  <a:gd name="T25" fmla="*/ 318 h 355"/>
                  <a:gd name="T26" fmla="*/ 7 w 691"/>
                  <a:gd name="T27" fmla="*/ 270 h 355"/>
                  <a:gd name="T28" fmla="*/ 0 w 691"/>
                  <a:gd name="T29" fmla="*/ 242 h 355"/>
                  <a:gd name="T30" fmla="*/ 0 w 691"/>
                  <a:gd name="T31" fmla="*/ 173 h 355"/>
                  <a:gd name="T32" fmla="*/ 18 w 691"/>
                  <a:gd name="T33" fmla="*/ 135 h 355"/>
                  <a:gd name="T34" fmla="*/ 53 w 691"/>
                  <a:gd name="T35" fmla="*/ 91 h 355"/>
                  <a:gd name="T36" fmla="*/ 60 w 691"/>
                  <a:gd name="T37" fmla="*/ 0 h 355"/>
                  <a:gd name="T38" fmla="*/ 279 w 691"/>
                  <a:gd name="T39" fmla="*/ 1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headEnd/>
                <a:tailEnd/>
              </a:ln>
            </p:spPr>
            <p:txBody>
              <a:bodyPr/>
              <a:lstStyle/>
              <a:p>
                <a:endParaRPr lang="zh-CN" altLang="en-US" sz="900">
                  <a:solidFill>
                    <a:srgbClr val="0836BF"/>
                  </a:solidFill>
                </a:endParaRPr>
              </a:p>
            </p:txBody>
          </p:sp>
          <p:sp>
            <p:nvSpPr>
              <p:cNvPr id="567" name="Freeform 397">
                <a:extLst>
                  <a:ext uri="{FF2B5EF4-FFF2-40B4-BE49-F238E27FC236}">
                    <a16:creationId xmlns:a16="http://schemas.microsoft.com/office/drawing/2014/main" id="{48B483A7-17B5-4C7E-B636-09C3BF0245F8}"/>
                  </a:ext>
                </a:extLst>
              </p:cNvPr>
              <p:cNvSpPr>
                <a:spLocks/>
              </p:cNvSpPr>
              <p:nvPr/>
            </p:nvSpPr>
            <p:spPr bwMode="auto">
              <a:xfrm>
                <a:off x="421" y="2341"/>
                <a:ext cx="42" cy="22"/>
              </a:xfrm>
              <a:custGeom>
                <a:avLst/>
                <a:gdLst>
                  <a:gd name="T0" fmla="*/ 53 w 208"/>
                  <a:gd name="T1" fmla="*/ 0 h 110"/>
                  <a:gd name="T2" fmla="*/ 0 w 208"/>
                  <a:gd name="T3" fmla="*/ 58 h 110"/>
                  <a:gd name="T4" fmla="*/ 186 w 208"/>
                  <a:gd name="T5" fmla="*/ 110 h 110"/>
                  <a:gd name="T6" fmla="*/ 208 w 208"/>
                  <a:gd name="T7" fmla="*/ 70 h 110"/>
                  <a:gd name="T8" fmla="*/ 53 w 208"/>
                  <a:gd name="T9" fmla="*/ 0 h 110"/>
                </a:gdLst>
                <a:ahLst/>
                <a:cxnLst>
                  <a:cxn ang="0">
                    <a:pos x="T0" y="T1"/>
                  </a:cxn>
                  <a:cxn ang="0">
                    <a:pos x="T2" y="T3"/>
                  </a:cxn>
                  <a:cxn ang="0">
                    <a:pos x="T4" y="T5"/>
                  </a:cxn>
                  <a:cxn ang="0">
                    <a:pos x="T6" y="T7"/>
                  </a:cxn>
                  <a:cxn ang="0">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568" name="Freeform 398">
                <a:extLst>
                  <a:ext uri="{FF2B5EF4-FFF2-40B4-BE49-F238E27FC236}">
                    <a16:creationId xmlns:a16="http://schemas.microsoft.com/office/drawing/2014/main" id="{5D6CA72A-54D8-48C5-B5FA-8735EE244CDE}"/>
                  </a:ext>
                </a:extLst>
              </p:cNvPr>
              <p:cNvSpPr>
                <a:spLocks/>
              </p:cNvSpPr>
              <p:nvPr/>
            </p:nvSpPr>
            <p:spPr bwMode="auto">
              <a:xfrm>
                <a:off x="463" y="2356"/>
                <a:ext cx="46" cy="13"/>
              </a:xfrm>
              <a:custGeom>
                <a:avLst/>
                <a:gdLst>
                  <a:gd name="T0" fmla="*/ 27 w 233"/>
                  <a:gd name="T1" fmla="*/ 0 h 67"/>
                  <a:gd name="T2" fmla="*/ 0 w 233"/>
                  <a:gd name="T3" fmla="*/ 32 h 67"/>
                  <a:gd name="T4" fmla="*/ 115 w 233"/>
                  <a:gd name="T5" fmla="*/ 62 h 67"/>
                  <a:gd name="T6" fmla="*/ 168 w 233"/>
                  <a:gd name="T7" fmla="*/ 67 h 67"/>
                  <a:gd name="T8" fmla="*/ 233 w 233"/>
                  <a:gd name="T9" fmla="*/ 64 h 67"/>
                  <a:gd name="T10" fmla="*/ 165 w 233"/>
                  <a:gd name="T11" fmla="*/ 30 h 67"/>
                  <a:gd name="T12" fmla="*/ 27 w 233"/>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569" name="Freeform 399">
                <a:extLst>
                  <a:ext uri="{FF2B5EF4-FFF2-40B4-BE49-F238E27FC236}">
                    <a16:creationId xmlns:a16="http://schemas.microsoft.com/office/drawing/2014/main" id="{D6AB8EBE-EB43-4EF5-A44E-AEDB87C646CE}"/>
                  </a:ext>
                </a:extLst>
              </p:cNvPr>
              <p:cNvSpPr>
                <a:spLocks/>
              </p:cNvSpPr>
              <p:nvPr/>
            </p:nvSpPr>
            <p:spPr bwMode="auto">
              <a:xfrm>
                <a:off x="376" y="2341"/>
                <a:ext cx="134" cy="41"/>
              </a:xfrm>
              <a:custGeom>
                <a:avLst/>
                <a:gdLst>
                  <a:gd name="T0" fmla="*/ 670 w 670"/>
                  <a:gd name="T1" fmla="*/ 178 h 209"/>
                  <a:gd name="T2" fmla="*/ 670 w 670"/>
                  <a:gd name="T3" fmla="*/ 146 h 209"/>
                  <a:gd name="T4" fmla="*/ 582 w 670"/>
                  <a:gd name="T5" fmla="*/ 155 h 209"/>
                  <a:gd name="T6" fmla="*/ 442 w 670"/>
                  <a:gd name="T7" fmla="*/ 134 h 209"/>
                  <a:gd name="T8" fmla="*/ 361 w 670"/>
                  <a:gd name="T9" fmla="*/ 116 h 209"/>
                  <a:gd name="T10" fmla="*/ 206 w 670"/>
                  <a:gd name="T11" fmla="*/ 66 h 209"/>
                  <a:gd name="T12" fmla="*/ 140 w 670"/>
                  <a:gd name="T13" fmla="*/ 58 h 209"/>
                  <a:gd name="T14" fmla="*/ 73 w 670"/>
                  <a:gd name="T15" fmla="*/ 34 h 209"/>
                  <a:gd name="T16" fmla="*/ 40 w 670"/>
                  <a:gd name="T17" fmla="*/ 0 h 209"/>
                  <a:gd name="T18" fmla="*/ 0 w 670"/>
                  <a:gd name="T19" fmla="*/ 43 h 209"/>
                  <a:gd name="T20" fmla="*/ 0 w 670"/>
                  <a:gd name="T21" fmla="*/ 132 h 209"/>
                  <a:gd name="T22" fmla="*/ 49 w 670"/>
                  <a:gd name="T23" fmla="*/ 146 h 209"/>
                  <a:gd name="T24" fmla="*/ 170 w 670"/>
                  <a:gd name="T25" fmla="*/ 162 h 209"/>
                  <a:gd name="T26" fmla="*/ 218 w 670"/>
                  <a:gd name="T27" fmla="*/ 167 h 209"/>
                  <a:gd name="T28" fmla="*/ 298 w 670"/>
                  <a:gd name="T29" fmla="*/ 196 h 209"/>
                  <a:gd name="T30" fmla="*/ 388 w 670"/>
                  <a:gd name="T31" fmla="*/ 209 h 209"/>
                  <a:gd name="T32" fmla="*/ 452 w 670"/>
                  <a:gd name="T33" fmla="*/ 209 h 209"/>
                  <a:gd name="T34" fmla="*/ 553 w 670"/>
                  <a:gd name="T35" fmla="*/ 209 h 209"/>
                  <a:gd name="T36" fmla="*/ 670 w 670"/>
                  <a:gd name="T37" fmla="*/ 17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570" name="Freeform 400">
                <a:extLst>
                  <a:ext uri="{FF2B5EF4-FFF2-40B4-BE49-F238E27FC236}">
                    <a16:creationId xmlns:a16="http://schemas.microsoft.com/office/drawing/2014/main" id="{5CD7F122-1FDD-4D81-BE44-E1CF5F776161}"/>
                  </a:ext>
                </a:extLst>
              </p:cNvPr>
              <p:cNvSpPr>
                <a:spLocks/>
              </p:cNvSpPr>
              <p:nvPr/>
            </p:nvSpPr>
            <p:spPr bwMode="auto">
              <a:xfrm>
                <a:off x="386" y="2317"/>
                <a:ext cx="44" cy="34"/>
              </a:xfrm>
              <a:custGeom>
                <a:avLst/>
                <a:gdLst>
                  <a:gd name="T0" fmla="*/ 214 w 219"/>
                  <a:gd name="T1" fmla="*/ 11 h 171"/>
                  <a:gd name="T2" fmla="*/ 207 w 219"/>
                  <a:gd name="T3" fmla="*/ 96 h 171"/>
                  <a:gd name="T4" fmla="*/ 219 w 219"/>
                  <a:gd name="T5" fmla="*/ 114 h 171"/>
                  <a:gd name="T6" fmla="*/ 170 w 219"/>
                  <a:gd name="T7" fmla="*/ 171 h 171"/>
                  <a:gd name="T8" fmla="*/ 103 w 219"/>
                  <a:gd name="T9" fmla="*/ 171 h 171"/>
                  <a:gd name="T10" fmla="*/ 26 w 219"/>
                  <a:gd name="T11" fmla="*/ 146 h 171"/>
                  <a:gd name="T12" fmla="*/ 0 w 219"/>
                  <a:gd name="T13" fmla="*/ 112 h 171"/>
                  <a:gd name="T14" fmla="*/ 15 w 219"/>
                  <a:gd name="T15" fmla="*/ 89 h 171"/>
                  <a:gd name="T16" fmla="*/ 20 w 219"/>
                  <a:gd name="T17" fmla="*/ 0 h 171"/>
                  <a:gd name="T18" fmla="*/ 214 w 219"/>
                  <a:gd name="T19" fmla="*/ 1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grpSp>
        <p:grpSp>
          <p:nvGrpSpPr>
            <p:cNvPr id="541" name="Group 401">
              <a:extLst>
                <a:ext uri="{FF2B5EF4-FFF2-40B4-BE49-F238E27FC236}">
                  <a16:creationId xmlns:a16="http://schemas.microsoft.com/office/drawing/2014/main" id="{DC667A33-B688-42EA-B946-291EDA4A5DBC}"/>
                </a:ext>
              </a:extLst>
            </p:cNvPr>
            <p:cNvGrpSpPr>
              <a:grpSpLocks/>
            </p:cNvGrpSpPr>
            <p:nvPr/>
          </p:nvGrpSpPr>
          <p:grpSpPr bwMode="auto">
            <a:xfrm>
              <a:off x="2119" y="2344"/>
              <a:ext cx="58" cy="142"/>
              <a:chOff x="378" y="2191"/>
              <a:chExt cx="58" cy="142"/>
            </a:xfrm>
          </p:grpSpPr>
          <p:sp>
            <p:nvSpPr>
              <p:cNvPr id="564" name="Freeform 402">
                <a:extLst>
                  <a:ext uri="{FF2B5EF4-FFF2-40B4-BE49-F238E27FC236}">
                    <a16:creationId xmlns:a16="http://schemas.microsoft.com/office/drawing/2014/main" id="{64E7257E-059E-4AA3-92FD-0F025B179132}"/>
                  </a:ext>
                </a:extLst>
              </p:cNvPr>
              <p:cNvSpPr>
                <a:spLocks/>
              </p:cNvSpPr>
              <p:nvPr/>
            </p:nvSpPr>
            <p:spPr bwMode="auto">
              <a:xfrm>
                <a:off x="378" y="2191"/>
                <a:ext cx="58" cy="142"/>
              </a:xfrm>
              <a:custGeom>
                <a:avLst/>
                <a:gdLst>
                  <a:gd name="T0" fmla="*/ 24 w 292"/>
                  <a:gd name="T1" fmla="*/ 15 h 710"/>
                  <a:gd name="T2" fmla="*/ 6 w 292"/>
                  <a:gd name="T3" fmla="*/ 256 h 710"/>
                  <a:gd name="T4" fmla="*/ 10 w 292"/>
                  <a:gd name="T5" fmla="*/ 454 h 710"/>
                  <a:gd name="T6" fmla="*/ 0 w 292"/>
                  <a:gd name="T7" fmla="*/ 678 h 710"/>
                  <a:gd name="T8" fmla="*/ 144 w 292"/>
                  <a:gd name="T9" fmla="*/ 710 h 710"/>
                  <a:gd name="T10" fmla="*/ 283 w 292"/>
                  <a:gd name="T11" fmla="*/ 710 h 710"/>
                  <a:gd name="T12" fmla="*/ 292 w 292"/>
                  <a:gd name="T13" fmla="*/ 0 h 710"/>
                  <a:gd name="T14" fmla="*/ 24 w 292"/>
                  <a:gd name="T15" fmla="*/ 15 h 7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headEnd/>
                <a:tailEnd/>
              </a:ln>
            </p:spPr>
            <p:txBody>
              <a:bodyPr/>
              <a:lstStyle/>
              <a:p>
                <a:endParaRPr lang="zh-CN" altLang="en-US" sz="900">
                  <a:solidFill>
                    <a:srgbClr val="0836BF"/>
                  </a:solidFill>
                </a:endParaRPr>
              </a:p>
            </p:txBody>
          </p:sp>
          <p:sp>
            <p:nvSpPr>
              <p:cNvPr id="565" name="Freeform 403">
                <a:extLst>
                  <a:ext uri="{FF2B5EF4-FFF2-40B4-BE49-F238E27FC236}">
                    <a16:creationId xmlns:a16="http://schemas.microsoft.com/office/drawing/2014/main" id="{622C2F99-22D3-43BD-8700-185385D95533}"/>
                  </a:ext>
                </a:extLst>
              </p:cNvPr>
              <p:cNvSpPr>
                <a:spLocks/>
              </p:cNvSpPr>
              <p:nvPr/>
            </p:nvSpPr>
            <p:spPr bwMode="auto">
              <a:xfrm>
                <a:off x="383" y="2193"/>
                <a:ext cx="50" cy="136"/>
              </a:xfrm>
              <a:custGeom>
                <a:avLst/>
                <a:gdLst>
                  <a:gd name="T0" fmla="*/ 23 w 252"/>
                  <a:gd name="T1" fmla="*/ 21 h 681"/>
                  <a:gd name="T2" fmla="*/ 0 w 252"/>
                  <a:gd name="T3" fmla="*/ 223 h 681"/>
                  <a:gd name="T4" fmla="*/ 5 w 252"/>
                  <a:gd name="T5" fmla="*/ 385 h 681"/>
                  <a:gd name="T6" fmla="*/ 5 w 252"/>
                  <a:gd name="T7" fmla="*/ 633 h 681"/>
                  <a:gd name="T8" fmla="*/ 128 w 252"/>
                  <a:gd name="T9" fmla="*/ 681 h 681"/>
                  <a:gd name="T10" fmla="*/ 238 w 252"/>
                  <a:gd name="T11" fmla="*/ 681 h 681"/>
                  <a:gd name="T12" fmla="*/ 252 w 252"/>
                  <a:gd name="T13" fmla="*/ 0 h 681"/>
                  <a:gd name="T14" fmla="*/ 23 w 252"/>
                  <a:gd name="T15" fmla="*/ 21 h 6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grpSp>
        <p:grpSp>
          <p:nvGrpSpPr>
            <p:cNvPr id="542" name="Group 404">
              <a:extLst>
                <a:ext uri="{FF2B5EF4-FFF2-40B4-BE49-F238E27FC236}">
                  <a16:creationId xmlns:a16="http://schemas.microsoft.com/office/drawing/2014/main" id="{53B4E41E-6BE0-42C6-BEDC-7EC20891E5EA}"/>
                </a:ext>
              </a:extLst>
            </p:cNvPr>
            <p:cNvGrpSpPr>
              <a:grpSpLocks/>
            </p:cNvGrpSpPr>
            <p:nvPr/>
          </p:nvGrpSpPr>
          <p:grpSpPr bwMode="auto">
            <a:xfrm>
              <a:off x="2149" y="2488"/>
              <a:ext cx="141" cy="71"/>
              <a:chOff x="408" y="2335"/>
              <a:chExt cx="141" cy="71"/>
            </a:xfrm>
          </p:grpSpPr>
          <p:sp>
            <p:nvSpPr>
              <p:cNvPr id="559" name="Freeform 405">
                <a:extLst>
                  <a:ext uri="{FF2B5EF4-FFF2-40B4-BE49-F238E27FC236}">
                    <a16:creationId xmlns:a16="http://schemas.microsoft.com/office/drawing/2014/main" id="{4958BC92-A139-4100-BC73-9B011F237A79}"/>
                  </a:ext>
                </a:extLst>
              </p:cNvPr>
              <p:cNvSpPr>
                <a:spLocks/>
              </p:cNvSpPr>
              <p:nvPr/>
            </p:nvSpPr>
            <p:spPr bwMode="auto">
              <a:xfrm>
                <a:off x="408" y="2335"/>
                <a:ext cx="141" cy="71"/>
              </a:xfrm>
              <a:custGeom>
                <a:avLst/>
                <a:gdLst>
                  <a:gd name="T0" fmla="*/ 285 w 703"/>
                  <a:gd name="T1" fmla="*/ 13 h 356"/>
                  <a:gd name="T2" fmla="*/ 280 w 703"/>
                  <a:gd name="T3" fmla="*/ 104 h 356"/>
                  <a:gd name="T4" fmla="*/ 463 w 703"/>
                  <a:gd name="T5" fmla="*/ 191 h 356"/>
                  <a:gd name="T6" fmla="*/ 617 w 703"/>
                  <a:gd name="T7" fmla="*/ 227 h 356"/>
                  <a:gd name="T8" fmla="*/ 703 w 703"/>
                  <a:gd name="T9" fmla="*/ 264 h 356"/>
                  <a:gd name="T10" fmla="*/ 698 w 703"/>
                  <a:gd name="T11" fmla="*/ 314 h 356"/>
                  <a:gd name="T12" fmla="*/ 588 w 703"/>
                  <a:gd name="T13" fmla="*/ 345 h 356"/>
                  <a:gd name="T14" fmla="*/ 420 w 703"/>
                  <a:gd name="T15" fmla="*/ 356 h 356"/>
                  <a:gd name="T16" fmla="*/ 280 w 703"/>
                  <a:gd name="T17" fmla="*/ 332 h 356"/>
                  <a:gd name="T18" fmla="*/ 194 w 703"/>
                  <a:gd name="T19" fmla="*/ 307 h 356"/>
                  <a:gd name="T20" fmla="*/ 188 w 703"/>
                  <a:gd name="T21" fmla="*/ 335 h 356"/>
                  <a:gd name="T22" fmla="*/ 76 w 703"/>
                  <a:gd name="T23" fmla="*/ 332 h 356"/>
                  <a:gd name="T24" fmla="*/ 8 w 703"/>
                  <a:gd name="T25" fmla="*/ 320 h 356"/>
                  <a:gd name="T26" fmla="*/ 8 w 703"/>
                  <a:gd name="T27" fmla="*/ 271 h 356"/>
                  <a:gd name="T28" fmla="*/ 0 w 703"/>
                  <a:gd name="T29" fmla="*/ 243 h 356"/>
                  <a:gd name="T30" fmla="*/ 0 w 703"/>
                  <a:gd name="T31" fmla="*/ 174 h 356"/>
                  <a:gd name="T32" fmla="*/ 22 w 703"/>
                  <a:gd name="T33" fmla="*/ 136 h 356"/>
                  <a:gd name="T34" fmla="*/ 56 w 703"/>
                  <a:gd name="T35" fmla="*/ 94 h 356"/>
                  <a:gd name="T36" fmla="*/ 64 w 703"/>
                  <a:gd name="T37" fmla="*/ 0 h 356"/>
                  <a:gd name="T38" fmla="*/ 285 w 703"/>
                  <a:gd name="T39" fmla="*/ 1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headEnd/>
                <a:tailEnd/>
              </a:ln>
            </p:spPr>
            <p:txBody>
              <a:bodyPr/>
              <a:lstStyle/>
              <a:p>
                <a:endParaRPr lang="zh-CN" altLang="en-US" sz="900">
                  <a:solidFill>
                    <a:srgbClr val="0836BF"/>
                  </a:solidFill>
                </a:endParaRPr>
              </a:p>
            </p:txBody>
          </p:sp>
          <p:sp>
            <p:nvSpPr>
              <p:cNvPr id="560" name="Freeform 406">
                <a:extLst>
                  <a:ext uri="{FF2B5EF4-FFF2-40B4-BE49-F238E27FC236}">
                    <a16:creationId xmlns:a16="http://schemas.microsoft.com/office/drawing/2014/main" id="{0D017455-D4DB-460D-9D8D-3E5DE3428636}"/>
                  </a:ext>
                </a:extLst>
              </p:cNvPr>
              <p:cNvSpPr>
                <a:spLocks/>
              </p:cNvSpPr>
              <p:nvPr/>
            </p:nvSpPr>
            <p:spPr bwMode="auto">
              <a:xfrm>
                <a:off x="455" y="2361"/>
                <a:ext cx="42" cy="22"/>
              </a:xfrm>
              <a:custGeom>
                <a:avLst/>
                <a:gdLst>
                  <a:gd name="T0" fmla="*/ 53 w 210"/>
                  <a:gd name="T1" fmla="*/ 0 h 111"/>
                  <a:gd name="T2" fmla="*/ 0 w 210"/>
                  <a:gd name="T3" fmla="*/ 60 h 111"/>
                  <a:gd name="T4" fmla="*/ 187 w 210"/>
                  <a:gd name="T5" fmla="*/ 111 h 111"/>
                  <a:gd name="T6" fmla="*/ 210 w 210"/>
                  <a:gd name="T7" fmla="*/ 71 h 111"/>
                  <a:gd name="T8" fmla="*/ 53 w 210"/>
                  <a:gd name="T9" fmla="*/ 0 h 111"/>
                </a:gdLst>
                <a:ahLst/>
                <a:cxnLst>
                  <a:cxn ang="0">
                    <a:pos x="T0" y="T1"/>
                  </a:cxn>
                  <a:cxn ang="0">
                    <a:pos x="T2" y="T3"/>
                  </a:cxn>
                  <a:cxn ang="0">
                    <a:pos x="T4" y="T5"/>
                  </a:cxn>
                  <a:cxn ang="0">
                    <a:pos x="T6" y="T7"/>
                  </a:cxn>
                  <a:cxn ang="0">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561" name="Freeform 407">
                <a:extLst>
                  <a:ext uri="{FF2B5EF4-FFF2-40B4-BE49-F238E27FC236}">
                    <a16:creationId xmlns:a16="http://schemas.microsoft.com/office/drawing/2014/main" id="{2EA88564-CBC7-4A97-8DA2-42983E55FFEB}"/>
                  </a:ext>
                </a:extLst>
              </p:cNvPr>
              <p:cNvSpPr>
                <a:spLocks/>
              </p:cNvSpPr>
              <p:nvPr/>
            </p:nvSpPr>
            <p:spPr bwMode="auto">
              <a:xfrm>
                <a:off x="497" y="2377"/>
                <a:ext cx="47" cy="13"/>
              </a:xfrm>
              <a:custGeom>
                <a:avLst/>
                <a:gdLst>
                  <a:gd name="T0" fmla="*/ 27 w 237"/>
                  <a:gd name="T1" fmla="*/ 0 h 66"/>
                  <a:gd name="T2" fmla="*/ 0 w 237"/>
                  <a:gd name="T3" fmla="*/ 31 h 66"/>
                  <a:gd name="T4" fmla="*/ 116 w 237"/>
                  <a:gd name="T5" fmla="*/ 59 h 66"/>
                  <a:gd name="T6" fmla="*/ 171 w 237"/>
                  <a:gd name="T7" fmla="*/ 66 h 66"/>
                  <a:gd name="T8" fmla="*/ 237 w 237"/>
                  <a:gd name="T9" fmla="*/ 61 h 66"/>
                  <a:gd name="T10" fmla="*/ 168 w 237"/>
                  <a:gd name="T11" fmla="*/ 28 h 66"/>
                  <a:gd name="T12" fmla="*/ 27 w 237"/>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562" name="Freeform 408">
                <a:extLst>
                  <a:ext uri="{FF2B5EF4-FFF2-40B4-BE49-F238E27FC236}">
                    <a16:creationId xmlns:a16="http://schemas.microsoft.com/office/drawing/2014/main" id="{90E9883D-7441-41E7-A1CE-F2BCA13BD06D}"/>
                  </a:ext>
                </a:extLst>
              </p:cNvPr>
              <p:cNvSpPr>
                <a:spLocks/>
              </p:cNvSpPr>
              <p:nvPr/>
            </p:nvSpPr>
            <p:spPr bwMode="auto">
              <a:xfrm>
                <a:off x="410" y="2361"/>
                <a:ext cx="135" cy="42"/>
              </a:xfrm>
              <a:custGeom>
                <a:avLst/>
                <a:gdLst>
                  <a:gd name="T0" fmla="*/ 678 w 678"/>
                  <a:gd name="T1" fmla="*/ 178 h 211"/>
                  <a:gd name="T2" fmla="*/ 678 w 678"/>
                  <a:gd name="T3" fmla="*/ 147 h 211"/>
                  <a:gd name="T4" fmla="*/ 590 w 678"/>
                  <a:gd name="T5" fmla="*/ 156 h 211"/>
                  <a:gd name="T6" fmla="*/ 446 w 678"/>
                  <a:gd name="T7" fmla="*/ 136 h 211"/>
                  <a:gd name="T8" fmla="*/ 365 w 678"/>
                  <a:gd name="T9" fmla="*/ 117 h 211"/>
                  <a:gd name="T10" fmla="*/ 209 w 678"/>
                  <a:gd name="T11" fmla="*/ 66 h 211"/>
                  <a:gd name="T12" fmla="*/ 140 w 678"/>
                  <a:gd name="T13" fmla="*/ 60 h 211"/>
                  <a:gd name="T14" fmla="*/ 74 w 678"/>
                  <a:gd name="T15" fmla="*/ 35 h 211"/>
                  <a:gd name="T16" fmla="*/ 39 w 678"/>
                  <a:gd name="T17" fmla="*/ 0 h 211"/>
                  <a:gd name="T18" fmla="*/ 0 w 678"/>
                  <a:gd name="T19" fmla="*/ 44 h 211"/>
                  <a:gd name="T20" fmla="*/ 0 w 678"/>
                  <a:gd name="T21" fmla="*/ 133 h 211"/>
                  <a:gd name="T22" fmla="*/ 50 w 678"/>
                  <a:gd name="T23" fmla="*/ 147 h 211"/>
                  <a:gd name="T24" fmla="*/ 171 w 678"/>
                  <a:gd name="T25" fmla="*/ 162 h 211"/>
                  <a:gd name="T26" fmla="*/ 220 w 678"/>
                  <a:gd name="T27" fmla="*/ 170 h 211"/>
                  <a:gd name="T28" fmla="*/ 300 w 678"/>
                  <a:gd name="T29" fmla="*/ 197 h 211"/>
                  <a:gd name="T30" fmla="*/ 392 w 678"/>
                  <a:gd name="T31" fmla="*/ 211 h 211"/>
                  <a:gd name="T32" fmla="*/ 458 w 678"/>
                  <a:gd name="T33" fmla="*/ 211 h 211"/>
                  <a:gd name="T34" fmla="*/ 560 w 678"/>
                  <a:gd name="T35" fmla="*/ 211 h 211"/>
                  <a:gd name="T36" fmla="*/ 678 w 678"/>
                  <a:gd name="T37" fmla="*/ 17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563" name="Freeform 409">
                <a:extLst>
                  <a:ext uri="{FF2B5EF4-FFF2-40B4-BE49-F238E27FC236}">
                    <a16:creationId xmlns:a16="http://schemas.microsoft.com/office/drawing/2014/main" id="{803549AA-4081-4DEE-9745-5AB78E731057}"/>
                  </a:ext>
                </a:extLst>
              </p:cNvPr>
              <p:cNvSpPr>
                <a:spLocks/>
              </p:cNvSpPr>
              <p:nvPr/>
            </p:nvSpPr>
            <p:spPr bwMode="auto">
              <a:xfrm>
                <a:off x="419" y="2337"/>
                <a:ext cx="45" cy="34"/>
              </a:xfrm>
              <a:custGeom>
                <a:avLst/>
                <a:gdLst>
                  <a:gd name="T0" fmla="*/ 216 w 224"/>
                  <a:gd name="T1" fmla="*/ 12 h 170"/>
                  <a:gd name="T2" fmla="*/ 210 w 224"/>
                  <a:gd name="T3" fmla="*/ 95 h 170"/>
                  <a:gd name="T4" fmla="*/ 224 w 224"/>
                  <a:gd name="T5" fmla="*/ 114 h 170"/>
                  <a:gd name="T6" fmla="*/ 173 w 224"/>
                  <a:gd name="T7" fmla="*/ 170 h 170"/>
                  <a:gd name="T8" fmla="*/ 105 w 224"/>
                  <a:gd name="T9" fmla="*/ 170 h 170"/>
                  <a:gd name="T10" fmla="*/ 28 w 224"/>
                  <a:gd name="T11" fmla="*/ 145 h 170"/>
                  <a:gd name="T12" fmla="*/ 0 w 224"/>
                  <a:gd name="T13" fmla="*/ 112 h 170"/>
                  <a:gd name="T14" fmla="*/ 16 w 224"/>
                  <a:gd name="T15" fmla="*/ 89 h 170"/>
                  <a:gd name="T16" fmla="*/ 20 w 224"/>
                  <a:gd name="T17" fmla="*/ 0 h 170"/>
                  <a:gd name="T18" fmla="*/ 216 w 224"/>
                  <a:gd name="T19" fmla="*/ 1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grpSp>
        <p:sp>
          <p:nvSpPr>
            <p:cNvPr id="543" name="Oval 410">
              <a:extLst>
                <a:ext uri="{FF2B5EF4-FFF2-40B4-BE49-F238E27FC236}">
                  <a16:creationId xmlns:a16="http://schemas.microsoft.com/office/drawing/2014/main" id="{AF51AB45-937E-4102-AA41-2C9AEE3B73E8}"/>
                </a:ext>
              </a:extLst>
            </p:cNvPr>
            <p:cNvSpPr>
              <a:spLocks noChangeArrowheads="1"/>
            </p:cNvSpPr>
            <p:nvPr/>
          </p:nvSpPr>
          <p:spPr bwMode="auto">
            <a:xfrm>
              <a:off x="1939" y="2489"/>
              <a:ext cx="167" cy="65"/>
            </a:xfrm>
            <a:prstGeom prst="ellipse">
              <a:avLst/>
            </a:prstGeom>
            <a:solidFill>
              <a:srgbClr val="606060"/>
            </a:solidFill>
            <a:ln w="3175">
              <a:solidFill>
                <a:srgbClr val="000000"/>
              </a:solidFill>
              <a:round/>
              <a:headEnd/>
              <a:tailEnd/>
            </a:ln>
          </p:spPr>
          <p:txBody>
            <a:bodyPr/>
            <a:lstStyle/>
            <a:p>
              <a:endParaRPr lang="zh-CN" altLang="zh-CN" sz="900">
                <a:solidFill>
                  <a:srgbClr val="0836BF"/>
                </a:solidFill>
              </a:endParaRPr>
            </a:p>
          </p:txBody>
        </p:sp>
        <p:sp>
          <p:nvSpPr>
            <p:cNvPr id="544" name="Rectangle 411">
              <a:extLst>
                <a:ext uri="{FF2B5EF4-FFF2-40B4-BE49-F238E27FC236}">
                  <a16:creationId xmlns:a16="http://schemas.microsoft.com/office/drawing/2014/main" id="{84B00450-1772-4982-8650-844A0D55DA6A}"/>
                </a:ext>
              </a:extLst>
            </p:cNvPr>
            <p:cNvSpPr>
              <a:spLocks noChangeArrowheads="1"/>
            </p:cNvSpPr>
            <p:nvPr/>
          </p:nvSpPr>
          <p:spPr bwMode="auto">
            <a:xfrm>
              <a:off x="2000" y="2360"/>
              <a:ext cx="44" cy="148"/>
            </a:xfrm>
            <a:prstGeom prst="rect">
              <a:avLst/>
            </a:prstGeom>
            <a:solidFill>
              <a:srgbClr val="606060"/>
            </a:solidFill>
            <a:ln w="3175">
              <a:solidFill>
                <a:srgbClr val="000000"/>
              </a:solidFill>
              <a:miter lim="800000"/>
              <a:headEnd/>
              <a:tailEnd/>
            </a:ln>
          </p:spPr>
          <p:txBody>
            <a:bodyPr/>
            <a:lstStyle/>
            <a:p>
              <a:endParaRPr lang="zh-CN" altLang="zh-CN" sz="900">
                <a:solidFill>
                  <a:srgbClr val="0836BF"/>
                </a:solidFill>
              </a:endParaRPr>
            </a:p>
          </p:txBody>
        </p:sp>
        <p:grpSp>
          <p:nvGrpSpPr>
            <p:cNvPr id="545" name="Group 412">
              <a:extLst>
                <a:ext uri="{FF2B5EF4-FFF2-40B4-BE49-F238E27FC236}">
                  <a16:creationId xmlns:a16="http://schemas.microsoft.com/office/drawing/2014/main" id="{69299C26-DB01-4A7D-B0CC-567B7A38CEFD}"/>
                </a:ext>
              </a:extLst>
            </p:cNvPr>
            <p:cNvGrpSpPr>
              <a:grpSpLocks/>
            </p:cNvGrpSpPr>
            <p:nvPr/>
          </p:nvGrpSpPr>
          <p:grpSpPr bwMode="auto">
            <a:xfrm>
              <a:off x="1923" y="2304"/>
              <a:ext cx="221" cy="77"/>
              <a:chOff x="182" y="2151"/>
              <a:chExt cx="221" cy="77"/>
            </a:xfrm>
          </p:grpSpPr>
          <p:sp>
            <p:nvSpPr>
              <p:cNvPr id="557" name="Freeform 413">
                <a:extLst>
                  <a:ext uri="{FF2B5EF4-FFF2-40B4-BE49-F238E27FC236}">
                    <a16:creationId xmlns:a16="http://schemas.microsoft.com/office/drawing/2014/main" id="{3C47593F-926D-4D88-B0B0-99F92203CDDE}"/>
                  </a:ext>
                </a:extLst>
              </p:cNvPr>
              <p:cNvSpPr>
                <a:spLocks/>
              </p:cNvSpPr>
              <p:nvPr/>
            </p:nvSpPr>
            <p:spPr bwMode="auto">
              <a:xfrm>
                <a:off x="182" y="2151"/>
                <a:ext cx="221" cy="77"/>
              </a:xfrm>
              <a:custGeom>
                <a:avLst/>
                <a:gdLst>
                  <a:gd name="T0" fmla="*/ 1106 w 1106"/>
                  <a:gd name="T1" fmla="*/ 202 h 386"/>
                  <a:gd name="T2" fmla="*/ 1099 w 1106"/>
                  <a:gd name="T3" fmla="*/ 321 h 386"/>
                  <a:gd name="T4" fmla="*/ 735 w 1106"/>
                  <a:gd name="T5" fmla="*/ 386 h 386"/>
                  <a:gd name="T6" fmla="*/ 334 w 1106"/>
                  <a:gd name="T7" fmla="*/ 386 h 386"/>
                  <a:gd name="T8" fmla="*/ 19 w 1106"/>
                  <a:gd name="T9" fmla="*/ 288 h 386"/>
                  <a:gd name="T10" fmla="*/ 0 w 1106"/>
                  <a:gd name="T11" fmla="*/ 10 h 386"/>
                  <a:gd name="T12" fmla="*/ 625 w 1106"/>
                  <a:gd name="T13" fmla="*/ 0 h 386"/>
                  <a:gd name="T14" fmla="*/ 1106 w 1106"/>
                  <a:gd name="T15" fmla="*/ 202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headEnd/>
                <a:tailEnd/>
              </a:ln>
            </p:spPr>
            <p:txBody>
              <a:bodyPr/>
              <a:lstStyle/>
              <a:p>
                <a:endParaRPr lang="zh-CN" altLang="en-US" sz="900">
                  <a:solidFill>
                    <a:srgbClr val="0836BF"/>
                  </a:solidFill>
                </a:endParaRPr>
              </a:p>
            </p:txBody>
          </p:sp>
          <p:sp>
            <p:nvSpPr>
              <p:cNvPr id="558" name="Freeform 414">
                <a:extLst>
                  <a:ext uri="{FF2B5EF4-FFF2-40B4-BE49-F238E27FC236}">
                    <a16:creationId xmlns:a16="http://schemas.microsoft.com/office/drawing/2014/main" id="{F707B97B-1185-4567-A3D5-FDC801FA415A}"/>
                  </a:ext>
                </a:extLst>
              </p:cNvPr>
              <p:cNvSpPr>
                <a:spLocks/>
              </p:cNvSpPr>
              <p:nvPr/>
            </p:nvSpPr>
            <p:spPr bwMode="auto">
              <a:xfrm>
                <a:off x="187" y="2180"/>
                <a:ext cx="211" cy="45"/>
              </a:xfrm>
              <a:custGeom>
                <a:avLst/>
                <a:gdLst>
                  <a:gd name="T0" fmla="*/ 1055 w 1055"/>
                  <a:gd name="T1" fmla="*/ 75 h 221"/>
                  <a:gd name="T2" fmla="*/ 1049 w 1055"/>
                  <a:gd name="T3" fmla="*/ 162 h 221"/>
                  <a:gd name="T4" fmla="*/ 721 w 1055"/>
                  <a:gd name="T5" fmla="*/ 221 h 221"/>
                  <a:gd name="T6" fmla="*/ 296 w 1055"/>
                  <a:gd name="T7" fmla="*/ 221 h 221"/>
                  <a:gd name="T8" fmla="*/ 0 w 1055"/>
                  <a:gd name="T9" fmla="*/ 119 h 221"/>
                  <a:gd name="T10" fmla="*/ 0 w 1055"/>
                  <a:gd name="T11" fmla="*/ 0 h 221"/>
                  <a:gd name="T12" fmla="*/ 283 w 1055"/>
                  <a:gd name="T13" fmla="*/ 119 h 221"/>
                  <a:gd name="T14" fmla="*/ 716 w 1055"/>
                  <a:gd name="T15" fmla="*/ 124 h 221"/>
                  <a:gd name="T16" fmla="*/ 1055 w 1055"/>
                  <a:gd name="T17" fmla="*/ 7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grpSp>
        <p:sp>
          <p:nvSpPr>
            <p:cNvPr id="546" name="Freeform 415">
              <a:extLst>
                <a:ext uri="{FF2B5EF4-FFF2-40B4-BE49-F238E27FC236}">
                  <a16:creationId xmlns:a16="http://schemas.microsoft.com/office/drawing/2014/main" id="{AD081215-BDA0-4937-B177-4C5F8F030982}"/>
                </a:ext>
              </a:extLst>
            </p:cNvPr>
            <p:cNvSpPr>
              <a:spLocks/>
            </p:cNvSpPr>
            <p:nvPr/>
          </p:nvSpPr>
          <p:spPr bwMode="auto">
            <a:xfrm>
              <a:off x="1916" y="2223"/>
              <a:ext cx="302" cy="280"/>
            </a:xfrm>
            <a:custGeom>
              <a:avLst/>
              <a:gdLst>
                <a:gd name="T0" fmla="*/ 1501 w 1507"/>
                <a:gd name="T1" fmla="*/ 789 h 1401"/>
                <a:gd name="T2" fmla="*/ 1493 w 1507"/>
                <a:gd name="T3" fmla="*/ 649 h 1401"/>
                <a:gd name="T4" fmla="*/ 1495 w 1507"/>
                <a:gd name="T5" fmla="*/ 499 h 1401"/>
                <a:gd name="T6" fmla="*/ 1489 w 1507"/>
                <a:gd name="T7" fmla="*/ 385 h 1401"/>
                <a:gd name="T8" fmla="*/ 1424 w 1507"/>
                <a:gd name="T9" fmla="*/ 317 h 1401"/>
                <a:gd name="T10" fmla="*/ 1345 w 1507"/>
                <a:gd name="T11" fmla="*/ 278 h 1401"/>
                <a:gd name="T12" fmla="*/ 1166 w 1507"/>
                <a:gd name="T13" fmla="*/ 213 h 1401"/>
                <a:gd name="T14" fmla="*/ 903 w 1507"/>
                <a:gd name="T15" fmla="*/ 149 h 1401"/>
                <a:gd name="T16" fmla="*/ 852 w 1507"/>
                <a:gd name="T17" fmla="*/ 144 h 1401"/>
                <a:gd name="T18" fmla="*/ 817 w 1507"/>
                <a:gd name="T19" fmla="*/ 149 h 1401"/>
                <a:gd name="T20" fmla="*/ 809 w 1507"/>
                <a:gd name="T21" fmla="*/ 135 h 1401"/>
                <a:gd name="T22" fmla="*/ 794 w 1507"/>
                <a:gd name="T23" fmla="*/ 122 h 1401"/>
                <a:gd name="T24" fmla="*/ 777 w 1507"/>
                <a:gd name="T25" fmla="*/ 125 h 1401"/>
                <a:gd name="T26" fmla="*/ 754 w 1507"/>
                <a:gd name="T27" fmla="*/ 126 h 1401"/>
                <a:gd name="T28" fmla="*/ 745 w 1507"/>
                <a:gd name="T29" fmla="*/ 100 h 1401"/>
                <a:gd name="T30" fmla="*/ 726 w 1507"/>
                <a:gd name="T31" fmla="*/ 85 h 1401"/>
                <a:gd name="T32" fmla="*/ 704 w 1507"/>
                <a:gd name="T33" fmla="*/ 82 h 1401"/>
                <a:gd name="T34" fmla="*/ 678 w 1507"/>
                <a:gd name="T35" fmla="*/ 82 h 1401"/>
                <a:gd name="T36" fmla="*/ 681 w 1507"/>
                <a:gd name="T37" fmla="*/ 59 h 1401"/>
                <a:gd name="T38" fmla="*/ 651 w 1507"/>
                <a:gd name="T39" fmla="*/ 0 h 1401"/>
                <a:gd name="T40" fmla="*/ 37 w 1507"/>
                <a:gd name="T41" fmla="*/ 16 h 1401"/>
                <a:gd name="T42" fmla="*/ 39 w 1507"/>
                <a:gd name="T43" fmla="*/ 79 h 1401"/>
                <a:gd name="T44" fmla="*/ 28 w 1507"/>
                <a:gd name="T45" fmla="*/ 135 h 1401"/>
                <a:gd name="T46" fmla="*/ 18 w 1507"/>
                <a:gd name="T47" fmla="*/ 175 h 1401"/>
                <a:gd name="T48" fmla="*/ 8 w 1507"/>
                <a:gd name="T49" fmla="*/ 225 h 1401"/>
                <a:gd name="T50" fmla="*/ 0 w 1507"/>
                <a:gd name="T51" fmla="*/ 306 h 1401"/>
                <a:gd name="T52" fmla="*/ 9 w 1507"/>
                <a:gd name="T53" fmla="*/ 354 h 1401"/>
                <a:gd name="T54" fmla="*/ 28 w 1507"/>
                <a:gd name="T55" fmla="*/ 399 h 1401"/>
                <a:gd name="T56" fmla="*/ 49 w 1507"/>
                <a:gd name="T57" fmla="*/ 438 h 1401"/>
                <a:gd name="T58" fmla="*/ 78 w 1507"/>
                <a:gd name="T59" fmla="*/ 451 h 1401"/>
                <a:gd name="T60" fmla="*/ 122 w 1507"/>
                <a:gd name="T61" fmla="*/ 464 h 1401"/>
                <a:gd name="T62" fmla="*/ 180 w 1507"/>
                <a:gd name="T63" fmla="*/ 483 h 1401"/>
                <a:gd name="T64" fmla="*/ 208 w 1507"/>
                <a:gd name="T65" fmla="*/ 514 h 1401"/>
                <a:gd name="T66" fmla="*/ 240 w 1507"/>
                <a:gd name="T67" fmla="*/ 541 h 1401"/>
                <a:gd name="T68" fmla="*/ 289 w 1507"/>
                <a:gd name="T69" fmla="*/ 564 h 1401"/>
                <a:gd name="T70" fmla="*/ 348 w 1507"/>
                <a:gd name="T71" fmla="*/ 582 h 1401"/>
                <a:gd name="T72" fmla="*/ 441 w 1507"/>
                <a:gd name="T73" fmla="*/ 594 h 1401"/>
                <a:gd name="T74" fmla="*/ 520 w 1507"/>
                <a:gd name="T75" fmla="*/ 594 h 1401"/>
                <a:gd name="T76" fmla="*/ 581 w 1507"/>
                <a:gd name="T77" fmla="*/ 587 h 1401"/>
                <a:gd name="T78" fmla="*/ 637 w 1507"/>
                <a:gd name="T79" fmla="*/ 582 h 1401"/>
                <a:gd name="T80" fmla="*/ 678 w 1507"/>
                <a:gd name="T81" fmla="*/ 604 h 1401"/>
                <a:gd name="T82" fmla="*/ 758 w 1507"/>
                <a:gd name="T83" fmla="*/ 600 h 1401"/>
                <a:gd name="T84" fmla="*/ 1078 w 1507"/>
                <a:gd name="T85" fmla="*/ 645 h 1401"/>
                <a:gd name="T86" fmla="*/ 1165 w 1507"/>
                <a:gd name="T87" fmla="*/ 655 h 1401"/>
                <a:gd name="T88" fmla="*/ 1133 w 1507"/>
                <a:gd name="T89" fmla="*/ 845 h 1401"/>
                <a:gd name="T90" fmla="*/ 1130 w 1507"/>
                <a:gd name="T91" fmla="*/ 942 h 1401"/>
                <a:gd name="T92" fmla="*/ 1149 w 1507"/>
                <a:gd name="T93" fmla="*/ 1066 h 1401"/>
                <a:gd name="T94" fmla="*/ 1169 w 1507"/>
                <a:gd name="T95" fmla="*/ 1212 h 1401"/>
                <a:gd name="T96" fmla="*/ 1169 w 1507"/>
                <a:gd name="T97" fmla="*/ 1363 h 1401"/>
                <a:gd name="T98" fmla="*/ 1244 w 1507"/>
                <a:gd name="T99" fmla="*/ 1385 h 1401"/>
                <a:gd name="T100" fmla="*/ 1339 w 1507"/>
                <a:gd name="T101" fmla="*/ 1395 h 1401"/>
                <a:gd name="T102" fmla="*/ 1420 w 1507"/>
                <a:gd name="T103" fmla="*/ 1401 h 1401"/>
                <a:gd name="T104" fmla="*/ 1507 w 1507"/>
                <a:gd name="T105" fmla="*/ 1391 h 1401"/>
                <a:gd name="T106" fmla="*/ 1501 w 1507"/>
                <a:gd name="T107" fmla="*/ 1252 h 1401"/>
                <a:gd name="T108" fmla="*/ 1501 w 1507"/>
                <a:gd name="T109" fmla="*/ 1024 h 1401"/>
                <a:gd name="T110" fmla="*/ 1501 w 1507"/>
                <a:gd name="T111" fmla="*/ 824 h 1401"/>
                <a:gd name="T112" fmla="*/ 1501 w 1507"/>
                <a:gd name="T113" fmla="*/ 789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headEnd/>
              <a:tailEnd/>
            </a:ln>
          </p:spPr>
          <p:txBody>
            <a:bodyPr/>
            <a:lstStyle/>
            <a:p>
              <a:endParaRPr lang="zh-CN" altLang="en-US" sz="900">
                <a:solidFill>
                  <a:srgbClr val="0836BF"/>
                </a:solidFill>
              </a:endParaRPr>
            </a:p>
          </p:txBody>
        </p:sp>
        <p:sp>
          <p:nvSpPr>
            <p:cNvPr id="547" name="Freeform 416">
              <a:extLst>
                <a:ext uri="{FF2B5EF4-FFF2-40B4-BE49-F238E27FC236}">
                  <a16:creationId xmlns:a16="http://schemas.microsoft.com/office/drawing/2014/main" id="{C91A852D-38AF-4CA9-B203-A992EDAA5188}"/>
                </a:ext>
              </a:extLst>
            </p:cNvPr>
            <p:cNvSpPr>
              <a:spLocks/>
            </p:cNvSpPr>
            <p:nvPr/>
          </p:nvSpPr>
          <p:spPr bwMode="auto">
            <a:xfrm>
              <a:off x="1920" y="2234"/>
              <a:ext cx="295" cy="265"/>
            </a:xfrm>
            <a:custGeom>
              <a:avLst/>
              <a:gdLst>
                <a:gd name="T0" fmla="*/ 46 w 1473"/>
                <a:gd name="T1" fmla="*/ 66 h 1324"/>
                <a:gd name="T2" fmla="*/ 10 w 1473"/>
                <a:gd name="T3" fmla="*/ 144 h 1324"/>
                <a:gd name="T4" fmla="*/ 39 w 1473"/>
                <a:gd name="T5" fmla="*/ 367 h 1324"/>
                <a:gd name="T6" fmla="*/ 120 w 1473"/>
                <a:gd name="T7" fmla="*/ 367 h 1324"/>
                <a:gd name="T8" fmla="*/ 211 w 1473"/>
                <a:gd name="T9" fmla="*/ 449 h 1324"/>
                <a:gd name="T10" fmla="*/ 421 w 1473"/>
                <a:gd name="T11" fmla="*/ 504 h 1324"/>
                <a:gd name="T12" fmla="*/ 620 w 1473"/>
                <a:gd name="T13" fmla="*/ 504 h 1324"/>
                <a:gd name="T14" fmla="*/ 546 w 1473"/>
                <a:gd name="T15" fmla="*/ 423 h 1324"/>
                <a:gd name="T16" fmla="*/ 641 w 1473"/>
                <a:gd name="T17" fmla="*/ 501 h 1324"/>
                <a:gd name="T18" fmla="*/ 737 w 1473"/>
                <a:gd name="T19" fmla="*/ 520 h 1324"/>
                <a:gd name="T20" fmla="*/ 672 w 1473"/>
                <a:gd name="T21" fmla="*/ 469 h 1324"/>
                <a:gd name="T22" fmla="*/ 776 w 1473"/>
                <a:gd name="T23" fmla="*/ 527 h 1324"/>
                <a:gd name="T24" fmla="*/ 1114 w 1473"/>
                <a:gd name="T25" fmla="*/ 572 h 1324"/>
                <a:gd name="T26" fmla="*/ 1122 w 1473"/>
                <a:gd name="T27" fmla="*/ 833 h 1324"/>
                <a:gd name="T28" fmla="*/ 1159 w 1473"/>
                <a:gd name="T29" fmla="*/ 1288 h 1324"/>
                <a:gd name="T30" fmla="*/ 1360 w 1473"/>
                <a:gd name="T31" fmla="*/ 1324 h 1324"/>
                <a:gd name="T32" fmla="*/ 1468 w 1473"/>
                <a:gd name="T33" fmla="*/ 998 h 1324"/>
                <a:gd name="T34" fmla="*/ 1451 w 1473"/>
                <a:gd name="T35" fmla="*/ 579 h 1324"/>
                <a:gd name="T36" fmla="*/ 1455 w 1473"/>
                <a:gd name="T37" fmla="*/ 381 h 1324"/>
                <a:gd name="T38" fmla="*/ 1355 w 1473"/>
                <a:gd name="T39" fmla="*/ 261 h 1324"/>
                <a:gd name="T40" fmla="*/ 1057 w 1473"/>
                <a:gd name="T41" fmla="*/ 150 h 1324"/>
                <a:gd name="T42" fmla="*/ 809 w 1473"/>
                <a:gd name="T43" fmla="*/ 98 h 1324"/>
                <a:gd name="T44" fmla="*/ 662 w 1473"/>
                <a:gd name="T45" fmla="*/ 205 h 1324"/>
                <a:gd name="T46" fmla="*/ 767 w 1473"/>
                <a:gd name="T47" fmla="*/ 131 h 1324"/>
                <a:gd name="T48" fmla="*/ 776 w 1473"/>
                <a:gd name="T49" fmla="*/ 79 h 1324"/>
                <a:gd name="T50" fmla="*/ 725 w 1473"/>
                <a:gd name="T51" fmla="*/ 98 h 1324"/>
                <a:gd name="T52" fmla="*/ 656 w 1473"/>
                <a:gd name="T53" fmla="*/ 137 h 1324"/>
                <a:gd name="T54" fmla="*/ 722 w 1473"/>
                <a:gd name="T55" fmla="*/ 68 h 1324"/>
                <a:gd name="T56" fmla="*/ 669 w 1473"/>
                <a:gd name="T57" fmla="*/ 36 h 1324"/>
                <a:gd name="T58" fmla="*/ 569 w 1473"/>
                <a:gd name="T59" fmla="*/ 112 h 1324"/>
                <a:gd name="T60" fmla="*/ 646 w 1473"/>
                <a:gd name="T61" fmla="*/ 20 h 1324"/>
                <a:gd name="T62" fmla="*/ 597 w 1473"/>
                <a:gd name="T63" fmla="*/ 7 h 1324"/>
                <a:gd name="T64" fmla="*/ 523 w 1473"/>
                <a:gd name="T65" fmla="*/ 63 h 1324"/>
                <a:gd name="T66" fmla="*/ 386 w 1473"/>
                <a:gd name="T67" fmla="*/ 40 h 1324"/>
                <a:gd name="T68" fmla="*/ 345 w 1473"/>
                <a:gd name="T69" fmla="*/ 72 h 1324"/>
                <a:gd name="T70" fmla="*/ 211 w 1473"/>
                <a:gd name="T71" fmla="*/ 95 h 1324"/>
                <a:gd name="T72" fmla="*/ 185 w 1473"/>
                <a:gd name="T73" fmla="*/ 45 h 1324"/>
                <a:gd name="T74" fmla="*/ 130 w 1473"/>
                <a:gd name="T75" fmla="*/ 91 h 1324"/>
                <a:gd name="T76" fmla="*/ 72 w 1473"/>
                <a:gd name="T77" fmla="*/ 40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548" name="Freeform 417">
              <a:extLst>
                <a:ext uri="{FF2B5EF4-FFF2-40B4-BE49-F238E27FC236}">
                  <a16:creationId xmlns:a16="http://schemas.microsoft.com/office/drawing/2014/main" id="{0F5EE481-FA8D-495F-B63A-1921E144FE94}"/>
                </a:ext>
              </a:extLst>
            </p:cNvPr>
            <p:cNvSpPr>
              <a:spLocks/>
            </p:cNvSpPr>
            <p:nvPr/>
          </p:nvSpPr>
          <p:spPr bwMode="auto">
            <a:xfrm>
              <a:off x="1961" y="2278"/>
              <a:ext cx="40" cy="7"/>
            </a:xfrm>
            <a:custGeom>
              <a:avLst/>
              <a:gdLst>
                <a:gd name="T0" fmla="*/ 0 w 199"/>
                <a:gd name="T1" fmla="*/ 0 h 33"/>
                <a:gd name="T2" fmla="*/ 93 w 199"/>
                <a:gd name="T3" fmla="*/ 33 h 33"/>
                <a:gd name="T4" fmla="*/ 199 w 199"/>
                <a:gd name="T5" fmla="*/ 25 h 33"/>
                <a:gd name="T6" fmla="*/ 0 w 199"/>
                <a:gd name="T7" fmla="*/ 0 h 33"/>
              </a:gdLst>
              <a:ahLst/>
              <a:cxnLst>
                <a:cxn ang="0">
                  <a:pos x="T0" y="T1"/>
                </a:cxn>
                <a:cxn ang="0">
                  <a:pos x="T2" y="T3"/>
                </a:cxn>
                <a:cxn ang="0">
                  <a:pos x="T4" y="T5"/>
                </a:cxn>
                <a:cxn ang="0">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549" name="Freeform 418">
              <a:extLst>
                <a:ext uri="{FF2B5EF4-FFF2-40B4-BE49-F238E27FC236}">
                  <a16:creationId xmlns:a16="http://schemas.microsoft.com/office/drawing/2014/main" id="{6992DEFE-00E2-409A-BBA4-06A3F8EDE304}"/>
                </a:ext>
              </a:extLst>
            </p:cNvPr>
            <p:cNvSpPr>
              <a:spLocks/>
            </p:cNvSpPr>
            <p:nvPr/>
          </p:nvSpPr>
          <p:spPr bwMode="auto">
            <a:xfrm>
              <a:off x="1921" y="2267"/>
              <a:ext cx="25" cy="8"/>
            </a:xfrm>
            <a:custGeom>
              <a:avLst/>
              <a:gdLst>
                <a:gd name="T0" fmla="*/ 0 w 122"/>
                <a:gd name="T1" fmla="*/ 0 h 40"/>
                <a:gd name="T2" fmla="*/ 32 w 122"/>
                <a:gd name="T3" fmla="*/ 25 h 40"/>
                <a:gd name="T4" fmla="*/ 122 w 122"/>
                <a:gd name="T5" fmla="*/ 38 h 40"/>
                <a:gd name="T6" fmla="*/ 30 w 122"/>
                <a:gd name="T7" fmla="*/ 40 h 40"/>
                <a:gd name="T8" fmla="*/ 0 w 122"/>
                <a:gd name="T9" fmla="*/ 0 h 40"/>
              </a:gdLst>
              <a:ahLst/>
              <a:cxnLst>
                <a:cxn ang="0">
                  <a:pos x="T0" y="T1"/>
                </a:cxn>
                <a:cxn ang="0">
                  <a:pos x="T2" y="T3"/>
                </a:cxn>
                <a:cxn ang="0">
                  <a:pos x="T4" y="T5"/>
                </a:cxn>
                <a:cxn ang="0">
                  <a:pos x="T6" y="T7"/>
                </a:cxn>
                <a:cxn ang="0">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550" name="Freeform 419">
              <a:extLst>
                <a:ext uri="{FF2B5EF4-FFF2-40B4-BE49-F238E27FC236}">
                  <a16:creationId xmlns:a16="http://schemas.microsoft.com/office/drawing/2014/main" id="{E8FCEAEF-8D86-4714-A8A7-EE9F27B37AEB}"/>
                </a:ext>
              </a:extLst>
            </p:cNvPr>
            <p:cNvSpPr>
              <a:spLocks/>
            </p:cNvSpPr>
            <p:nvPr/>
          </p:nvSpPr>
          <p:spPr bwMode="auto">
            <a:xfrm>
              <a:off x="2023" y="2261"/>
              <a:ext cx="38" cy="20"/>
            </a:xfrm>
            <a:custGeom>
              <a:avLst/>
              <a:gdLst>
                <a:gd name="T0" fmla="*/ 0 w 187"/>
                <a:gd name="T1" fmla="*/ 0 h 102"/>
                <a:gd name="T2" fmla="*/ 84 w 187"/>
                <a:gd name="T3" fmla="*/ 9 h 102"/>
                <a:gd name="T4" fmla="*/ 101 w 187"/>
                <a:gd name="T5" fmla="*/ 23 h 102"/>
                <a:gd name="T6" fmla="*/ 101 w 187"/>
                <a:gd name="T7" fmla="*/ 54 h 102"/>
                <a:gd name="T8" fmla="*/ 106 w 187"/>
                <a:gd name="T9" fmla="*/ 89 h 102"/>
                <a:gd name="T10" fmla="*/ 187 w 187"/>
                <a:gd name="T11" fmla="*/ 102 h 102"/>
                <a:gd name="T12" fmla="*/ 90 w 187"/>
                <a:gd name="T13" fmla="*/ 98 h 102"/>
                <a:gd name="T14" fmla="*/ 74 w 187"/>
                <a:gd name="T15" fmla="*/ 34 h 102"/>
                <a:gd name="T16" fmla="*/ 0 w 187"/>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551" name="Freeform 420">
              <a:extLst>
                <a:ext uri="{FF2B5EF4-FFF2-40B4-BE49-F238E27FC236}">
                  <a16:creationId xmlns:a16="http://schemas.microsoft.com/office/drawing/2014/main" id="{E41AA74B-88BC-4BF0-8523-471C1D1B6477}"/>
                </a:ext>
              </a:extLst>
            </p:cNvPr>
            <p:cNvSpPr>
              <a:spLocks/>
            </p:cNvSpPr>
            <p:nvPr/>
          </p:nvSpPr>
          <p:spPr bwMode="auto">
            <a:xfrm>
              <a:off x="2061" y="2307"/>
              <a:ext cx="122" cy="30"/>
            </a:xfrm>
            <a:custGeom>
              <a:avLst/>
              <a:gdLst>
                <a:gd name="T0" fmla="*/ 0 w 609"/>
                <a:gd name="T1" fmla="*/ 0 h 150"/>
                <a:gd name="T2" fmla="*/ 154 w 609"/>
                <a:gd name="T3" fmla="*/ 7 h 150"/>
                <a:gd name="T4" fmla="*/ 313 w 609"/>
                <a:gd name="T5" fmla="*/ 44 h 150"/>
                <a:gd name="T6" fmla="*/ 431 w 609"/>
                <a:gd name="T7" fmla="*/ 51 h 150"/>
                <a:gd name="T8" fmla="*/ 527 w 609"/>
                <a:gd name="T9" fmla="*/ 71 h 150"/>
                <a:gd name="T10" fmla="*/ 563 w 609"/>
                <a:gd name="T11" fmla="*/ 122 h 150"/>
                <a:gd name="T12" fmla="*/ 609 w 609"/>
                <a:gd name="T13" fmla="*/ 150 h 150"/>
                <a:gd name="T14" fmla="*/ 563 w 609"/>
                <a:gd name="T15" fmla="*/ 141 h 150"/>
                <a:gd name="T16" fmla="*/ 521 w 609"/>
                <a:gd name="T17" fmla="*/ 84 h 150"/>
                <a:gd name="T18" fmla="*/ 392 w 609"/>
                <a:gd name="T19" fmla="*/ 58 h 150"/>
                <a:gd name="T20" fmla="*/ 313 w 609"/>
                <a:gd name="T21" fmla="*/ 58 h 150"/>
                <a:gd name="T22" fmla="*/ 252 w 609"/>
                <a:gd name="T23" fmla="*/ 44 h 150"/>
                <a:gd name="T24" fmla="*/ 146 w 609"/>
                <a:gd name="T25" fmla="*/ 17 h 150"/>
                <a:gd name="T26" fmla="*/ 0 w 609"/>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grpSp>
          <p:nvGrpSpPr>
            <p:cNvPr id="552" name="Group 432">
              <a:extLst>
                <a:ext uri="{FF2B5EF4-FFF2-40B4-BE49-F238E27FC236}">
                  <a16:creationId xmlns:a16="http://schemas.microsoft.com/office/drawing/2014/main" id="{3BDA44C4-435B-44A4-84EB-23EC841010B9}"/>
                </a:ext>
              </a:extLst>
            </p:cNvPr>
            <p:cNvGrpSpPr>
              <a:grpSpLocks/>
            </p:cNvGrpSpPr>
            <p:nvPr/>
          </p:nvGrpSpPr>
          <p:grpSpPr bwMode="auto">
            <a:xfrm>
              <a:off x="1882" y="2163"/>
              <a:ext cx="123" cy="167"/>
              <a:chOff x="141" y="2010"/>
              <a:chExt cx="123" cy="167"/>
            </a:xfrm>
          </p:grpSpPr>
          <p:sp>
            <p:nvSpPr>
              <p:cNvPr id="555" name="Freeform 433">
                <a:extLst>
                  <a:ext uri="{FF2B5EF4-FFF2-40B4-BE49-F238E27FC236}">
                    <a16:creationId xmlns:a16="http://schemas.microsoft.com/office/drawing/2014/main" id="{914708DE-B546-4BAA-83A5-2F0326289C21}"/>
                  </a:ext>
                </a:extLst>
              </p:cNvPr>
              <p:cNvSpPr>
                <a:spLocks/>
              </p:cNvSpPr>
              <p:nvPr/>
            </p:nvSpPr>
            <p:spPr bwMode="auto">
              <a:xfrm>
                <a:off x="141" y="2010"/>
                <a:ext cx="123" cy="167"/>
              </a:xfrm>
              <a:custGeom>
                <a:avLst/>
                <a:gdLst>
                  <a:gd name="T0" fmla="*/ 342 w 617"/>
                  <a:gd name="T1" fmla="*/ 123 h 835"/>
                  <a:gd name="T2" fmla="*/ 229 w 617"/>
                  <a:gd name="T3" fmla="*/ 113 h 835"/>
                  <a:gd name="T4" fmla="*/ 160 w 617"/>
                  <a:gd name="T5" fmla="*/ 96 h 835"/>
                  <a:gd name="T6" fmla="*/ 139 w 617"/>
                  <a:gd name="T7" fmla="*/ 64 h 835"/>
                  <a:gd name="T8" fmla="*/ 139 w 617"/>
                  <a:gd name="T9" fmla="*/ 38 h 835"/>
                  <a:gd name="T10" fmla="*/ 121 w 617"/>
                  <a:gd name="T11" fmla="*/ 15 h 835"/>
                  <a:gd name="T12" fmla="*/ 58 w 617"/>
                  <a:gd name="T13" fmla="*/ 0 h 835"/>
                  <a:gd name="T14" fmla="*/ 0 w 617"/>
                  <a:gd name="T15" fmla="*/ 5 h 835"/>
                  <a:gd name="T16" fmla="*/ 70 w 617"/>
                  <a:gd name="T17" fmla="*/ 650 h 835"/>
                  <a:gd name="T18" fmla="*/ 121 w 617"/>
                  <a:gd name="T19" fmla="*/ 710 h 835"/>
                  <a:gd name="T20" fmla="*/ 183 w 617"/>
                  <a:gd name="T21" fmla="*/ 768 h 835"/>
                  <a:gd name="T22" fmla="*/ 273 w 617"/>
                  <a:gd name="T23" fmla="*/ 813 h 835"/>
                  <a:gd name="T24" fmla="*/ 377 w 617"/>
                  <a:gd name="T25" fmla="*/ 827 h 835"/>
                  <a:gd name="T26" fmla="*/ 518 w 617"/>
                  <a:gd name="T27" fmla="*/ 835 h 835"/>
                  <a:gd name="T28" fmla="*/ 599 w 617"/>
                  <a:gd name="T29" fmla="*/ 823 h 835"/>
                  <a:gd name="T30" fmla="*/ 617 w 617"/>
                  <a:gd name="T31" fmla="*/ 777 h 835"/>
                  <a:gd name="T32" fmla="*/ 608 w 617"/>
                  <a:gd name="T33" fmla="*/ 718 h 835"/>
                  <a:gd name="T34" fmla="*/ 550 w 617"/>
                  <a:gd name="T35" fmla="*/ 537 h 835"/>
                  <a:gd name="T36" fmla="*/ 500 w 617"/>
                  <a:gd name="T37" fmla="*/ 357 h 835"/>
                  <a:gd name="T38" fmla="*/ 478 w 617"/>
                  <a:gd name="T39" fmla="*/ 221 h 835"/>
                  <a:gd name="T40" fmla="*/ 478 w 617"/>
                  <a:gd name="T41" fmla="*/ 186 h 835"/>
                  <a:gd name="T42" fmla="*/ 446 w 617"/>
                  <a:gd name="T43" fmla="*/ 136 h 835"/>
                  <a:gd name="T44" fmla="*/ 409 w 617"/>
                  <a:gd name="T45" fmla="*/ 123 h 835"/>
                  <a:gd name="T46" fmla="*/ 342 w 617"/>
                  <a:gd name="T47" fmla="*/ 12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headEnd/>
                <a:tailEnd/>
              </a:ln>
            </p:spPr>
            <p:txBody>
              <a:bodyPr/>
              <a:lstStyle/>
              <a:p>
                <a:endParaRPr lang="zh-CN" altLang="en-US" sz="900">
                  <a:solidFill>
                    <a:srgbClr val="0836BF"/>
                  </a:solidFill>
                </a:endParaRPr>
              </a:p>
            </p:txBody>
          </p:sp>
          <p:sp>
            <p:nvSpPr>
              <p:cNvPr id="556" name="Freeform 434">
                <a:extLst>
                  <a:ext uri="{FF2B5EF4-FFF2-40B4-BE49-F238E27FC236}">
                    <a16:creationId xmlns:a16="http://schemas.microsoft.com/office/drawing/2014/main" id="{3ACCD1EF-D587-41BF-87BF-445EABD41225}"/>
                  </a:ext>
                </a:extLst>
              </p:cNvPr>
              <p:cNvSpPr>
                <a:spLocks/>
              </p:cNvSpPr>
              <p:nvPr/>
            </p:nvSpPr>
            <p:spPr bwMode="auto">
              <a:xfrm>
                <a:off x="143" y="2019"/>
                <a:ext cx="106" cy="153"/>
              </a:xfrm>
              <a:custGeom>
                <a:avLst/>
                <a:gdLst>
                  <a:gd name="T0" fmla="*/ 347 w 531"/>
                  <a:gd name="T1" fmla="*/ 154 h 766"/>
                  <a:gd name="T2" fmla="*/ 248 w 531"/>
                  <a:gd name="T3" fmla="*/ 150 h 766"/>
                  <a:gd name="T4" fmla="*/ 143 w 531"/>
                  <a:gd name="T5" fmla="*/ 131 h 766"/>
                  <a:gd name="T6" fmla="*/ 81 w 531"/>
                  <a:gd name="T7" fmla="*/ 99 h 766"/>
                  <a:gd name="T8" fmla="*/ 46 w 531"/>
                  <a:gd name="T9" fmla="*/ 72 h 766"/>
                  <a:gd name="T10" fmla="*/ 0 w 531"/>
                  <a:gd name="T11" fmla="*/ 0 h 766"/>
                  <a:gd name="T12" fmla="*/ 67 w 531"/>
                  <a:gd name="T13" fmla="*/ 589 h 766"/>
                  <a:gd name="T14" fmla="*/ 113 w 531"/>
                  <a:gd name="T15" fmla="*/ 643 h 766"/>
                  <a:gd name="T16" fmla="*/ 162 w 531"/>
                  <a:gd name="T17" fmla="*/ 694 h 766"/>
                  <a:gd name="T18" fmla="*/ 225 w 531"/>
                  <a:gd name="T19" fmla="*/ 729 h 766"/>
                  <a:gd name="T20" fmla="*/ 279 w 531"/>
                  <a:gd name="T21" fmla="*/ 747 h 766"/>
                  <a:gd name="T22" fmla="*/ 347 w 531"/>
                  <a:gd name="T23" fmla="*/ 756 h 766"/>
                  <a:gd name="T24" fmla="*/ 409 w 531"/>
                  <a:gd name="T25" fmla="*/ 766 h 766"/>
                  <a:gd name="T26" fmla="*/ 480 w 531"/>
                  <a:gd name="T27" fmla="*/ 766 h 766"/>
                  <a:gd name="T28" fmla="*/ 512 w 531"/>
                  <a:gd name="T29" fmla="*/ 756 h 766"/>
                  <a:gd name="T30" fmla="*/ 531 w 531"/>
                  <a:gd name="T31" fmla="*/ 729 h 766"/>
                  <a:gd name="T32" fmla="*/ 522 w 531"/>
                  <a:gd name="T33" fmla="*/ 685 h 766"/>
                  <a:gd name="T34" fmla="*/ 476 w 531"/>
                  <a:gd name="T35" fmla="*/ 581 h 766"/>
                  <a:gd name="T36" fmla="*/ 399 w 531"/>
                  <a:gd name="T37" fmla="*/ 229 h 766"/>
                  <a:gd name="T38" fmla="*/ 387 w 531"/>
                  <a:gd name="T39" fmla="*/ 180 h 766"/>
                  <a:gd name="T40" fmla="*/ 347 w 531"/>
                  <a:gd name="T41" fmla="*/ 154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grpSp>
        <p:sp>
          <p:nvSpPr>
            <p:cNvPr id="553" name="Freeform 435">
              <a:extLst>
                <a:ext uri="{FF2B5EF4-FFF2-40B4-BE49-F238E27FC236}">
                  <a16:creationId xmlns:a16="http://schemas.microsoft.com/office/drawing/2014/main" id="{DFA8108F-836A-44F7-86F2-E398B23EA397}"/>
                </a:ext>
              </a:extLst>
            </p:cNvPr>
            <p:cNvSpPr>
              <a:spLocks/>
            </p:cNvSpPr>
            <p:nvPr/>
          </p:nvSpPr>
          <p:spPr bwMode="auto">
            <a:xfrm>
              <a:off x="2184" y="2353"/>
              <a:ext cx="9" cy="141"/>
            </a:xfrm>
            <a:custGeom>
              <a:avLst/>
              <a:gdLst>
                <a:gd name="T0" fmla="*/ 29 w 43"/>
                <a:gd name="T1" fmla="*/ 0 h 703"/>
                <a:gd name="T2" fmla="*/ 43 w 43"/>
                <a:gd name="T3" fmla="*/ 36 h 703"/>
                <a:gd name="T4" fmla="*/ 27 w 43"/>
                <a:gd name="T5" fmla="*/ 63 h 703"/>
                <a:gd name="T6" fmla="*/ 14 w 43"/>
                <a:gd name="T7" fmla="*/ 122 h 703"/>
                <a:gd name="T8" fmla="*/ 32 w 43"/>
                <a:gd name="T9" fmla="*/ 176 h 703"/>
                <a:gd name="T10" fmla="*/ 21 w 43"/>
                <a:gd name="T11" fmla="*/ 491 h 703"/>
                <a:gd name="T12" fmla="*/ 21 w 43"/>
                <a:gd name="T13" fmla="*/ 693 h 703"/>
                <a:gd name="T14" fmla="*/ 0 w 43"/>
                <a:gd name="T15" fmla="*/ 703 h 703"/>
                <a:gd name="T16" fmla="*/ 2 w 43"/>
                <a:gd name="T17" fmla="*/ 284 h 703"/>
                <a:gd name="T18" fmla="*/ 21 w 43"/>
                <a:gd name="T19" fmla="*/ 184 h 703"/>
                <a:gd name="T20" fmla="*/ 10 w 43"/>
                <a:gd name="T21" fmla="*/ 137 h 703"/>
                <a:gd name="T22" fmla="*/ 4 w 43"/>
                <a:gd name="T23" fmla="*/ 120 h 703"/>
                <a:gd name="T24" fmla="*/ 12 w 43"/>
                <a:gd name="T25" fmla="*/ 69 h 703"/>
                <a:gd name="T26" fmla="*/ 27 w 43"/>
                <a:gd name="T27" fmla="*/ 40 h 703"/>
                <a:gd name="T28" fmla="*/ 29 w 43"/>
                <a:gd name="T29"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sp>
          <p:nvSpPr>
            <p:cNvPr id="554" name="Freeform 436">
              <a:extLst>
                <a:ext uri="{FF2B5EF4-FFF2-40B4-BE49-F238E27FC236}">
                  <a16:creationId xmlns:a16="http://schemas.microsoft.com/office/drawing/2014/main" id="{DB7AAE7C-FA4E-453F-BAA5-A8017AF9DE81}"/>
                </a:ext>
              </a:extLst>
            </p:cNvPr>
            <p:cNvSpPr>
              <a:spLocks/>
            </p:cNvSpPr>
            <p:nvPr/>
          </p:nvSpPr>
          <p:spPr bwMode="auto">
            <a:xfrm>
              <a:off x="2148" y="2355"/>
              <a:ext cx="22" cy="7"/>
            </a:xfrm>
            <a:custGeom>
              <a:avLst/>
              <a:gdLst>
                <a:gd name="T0" fmla="*/ 112 w 112"/>
                <a:gd name="T1" fmla="*/ 0 h 36"/>
                <a:gd name="T2" fmla="*/ 57 w 112"/>
                <a:gd name="T3" fmla="*/ 26 h 36"/>
                <a:gd name="T4" fmla="*/ 9 w 112"/>
                <a:gd name="T5" fmla="*/ 36 h 36"/>
                <a:gd name="T6" fmla="*/ 0 w 112"/>
                <a:gd name="T7" fmla="*/ 36 h 36"/>
                <a:gd name="T8" fmla="*/ 29 w 112"/>
                <a:gd name="T9" fmla="*/ 11 h 36"/>
                <a:gd name="T10" fmla="*/ 112 w 112"/>
                <a:gd name="T11" fmla="*/ 0 h 36"/>
              </a:gdLst>
              <a:ahLst/>
              <a:cxnLst>
                <a:cxn ang="0">
                  <a:pos x="T0" y="T1"/>
                </a:cxn>
                <a:cxn ang="0">
                  <a:pos x="T2" y="T3"/>
                </a:cxn>
                <a:cxn ang="0">
                  <a:pos x="T4" y="T5"/>
                </a:cxn>
                <a:cxn ang="0">
                  <a:pos x="T6" y="T7"/>
                </a:cxn>
                <a:cxn ang="0">
                  <a:pos x="T8" y="T9"/>
                </a:cxn>
                <a:cxn ang="0">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solidFill>
                  <a:srgbClr val="0836BF"/>
                </a:solidFill>
              </a:endParaRPr>
            </a:p>
          </p:txBody>
        </p:sp>
      </p:grpSp>
    </p:spTree>
    <p:extLst>
      <p:ext uri="{BB962C8B-B14F-4D97-AF65-F5344CB8AC3E}">
        <p14:creationId xmlns:p14="http://schemas.microsoft.com/office/powerpoint/2010/main" val="2576639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sz="3200" dirty="0">
                <a:sym typeface="+mn-ea"/>
              </a:rPr>
              <a:t>应用进程</a:t>
            </a:r>
            <a:r>
              <a:rPr kumimoji="1" lang="zh-CN" altLang="en-US" sz="3200" dirty="0">
                <a:sym typeface="+mn-ea"/>
              </a:rPr>
              <a:t>间的</a:t>
            </a:r>
            <a:r>
              <a:rPr kumimoji="1" lang="zh-CN" sz="3200" dirty="0">
                <a:sym typeface="+mn-ea"/>
              </a:rPr>
              <a:t>通信方式</a:t>
            </a:r>
            <a:r>
              <a:rPr kumimoji="1" lang="zh-CN" altLang="en-US" sz="3200" dirty="0">
                <a:sym typeface="+mn-ea"/>
              </a:rPr>
              <a:t>：</a:t>
            </a:r>
            <a:r>
              <a:rPr lang="en-US" altLang="zh-CN" sz="3200" dirty="0">
                <a:cs typeface="微软雅黑" panose="020B0503020204020204" pitchFamily="34" charset="-122"/>
                <a:sym typeface="+mn-ea"/>
              </a:rPr>
              <a:t>C/S </a:t>
            </a:r>
            <a:r>
              <a:rPr lang="zh-CN" altLang="en-US" sz="3200" dirty="0">
                <a:cs typeface="微软雅黑" panose="020B0503020204020204" pitchFamily="34" charset="-122"/>
                <a:sym typeface="+mn-ea"/>
              </a:rPr>
              <a:t>方式</a:t>
            </a:r>
            <a:endParaRPr lang="zh-CN" altLang="en-US" sz="3200" dirty="0"/>
          </a:p>
        </p:txBody>
      </p:sp>
      <p:sp>
        <p:nvSpPr>
          <p:cNvPr id="3" name="内容占位符 2"/>
          <p:cNvSpPr>
            <a:spLocks noGrp="1"/>
          </p:cNvSpPr>
          <p:nvPr>
            <p:ph idx="1"/>
          </p:nvPr>
        </p:nvSpPr>
        <p:spPr/>
        <p:txBody>
          <a:bodyPr>
            <a:noAutofit/>
          </a:bodyPr>
          <a:lstStyle/>
          <a:p>
            <a:pPr algn="just">
              <a:lnSpc>
                <a:spcPct val="150000"/>
              </a:lnSpc>
            </a:pPr>
            <a:r>
              <a:rPr lang="zh-CN" altLang="en-US" sz="2400" dirty="0">
                <a:solidFill>
                  <a:schemeClr val="tx1"/>
                </a:solidFill>
                <a:latin typeface="+mn-ea"/>
                <a:cs typeface="微软雅黑" panose="020B0503020204020204" pitchFamily="34" charset="-122"/>
                <a:sym typeface="+mn-ea"/>
              </a:rPr>
              <a:t>应用层的许多协议是</a:t>
            </a:r>
            <a:r>
              <a:rPr lang="zh-CN" altLang="en-US" sz="2400" dirty="0">
                <a:latin typeface="+mn-ea"/>
                <a:cs typeface="微软雅黑" panose="020B0503020204020204" pitchFamily="34" charset="-122"/>
                <a:sym typeface="+mn-ea"/>
              </a:rPr>
              <a:t>基于C/S方式</a:t>
            </a:r>
            <a:r>
              <a:rPr lang="zh-CN" altLang="en-US" sz="2400" dirty="0">
                <a:solidFill>
                  <a:schemeClr val="tx1"/>
                </a:solidFill>
                <a:latin typeface="+mn-ea"/>
                <a:cs typeface="微软雅黑" panose="020B0503020204020204" pitchFamily="34" charset="-122"/>
                <a:sym typeface="+mn-ea"/>
              </a:rPr>
              <a:t>，</a:t>
            </a:r>
            <a:r>
              <a:rPr lang="zh-CN" altLang="en-US" sz="2400" kern="100" dirty="0">
                <a:latin typeface="+mn-ea"/>
                <a:cs typeface="Times New Roman" panose="02020603050405020304" pitchFamily="18" charset="0"/>
              </a:rPr>
              <a:t>如传统的 </a:t>
            </a:r>
            <a:r>
              <a:rPr lang="en-US" altLang="zh-CN" sz="2400" kern="100" dirty="0">
                <a:latin typeface="+mn-ea"/>
                <a:cs typeface="Times New Roman" panose="02020603050405020304" pitchFamily="18" charset="0"/>
              </a:rPr>
              <a:t>Internet </a:t>
            </a:r>
            <a:r>
              <a:rPr lang="zh-CN" altLang="en-US" sz="2400" kern="100" dirty="0">
                <a:latin typeface="+mn-ea"/>
                <a:cs typeface="Times New Roman" panose="02020603050405020304" pitchFamily="18" charset="0"/>
              </a:rPr>
              <a:t>的</a:t>
            </a:r>
            <a:r>
              <a:rPr lang="zh-CN" altLang="zh-CN" sz="2400" dirty="0">
                <a:latin typeface="+mn-ea"/>
              </a:rPr>
              <a:t>文件传输、电子邮件</a:t>
            </a:r>
            <a:r>
              <a:rPr lang="zh-CN" altLang="en-US" sz="2400" dirty="0">
                <a:latin typeface="+mn-ea"/>
              </a:rPr>
              <a:t>、</a:t>
            </a:r>
            <a:r>
              <a:rPr lang="zh-CN" altLang="zh-CN" sz="2400" dirty="0">
                <a:latin typeface="+mn-ea"/>
              </a:rPr>
              <a:t>远程登录等。</a:t>
            </a:r>
            <a:endParaRPr lang="zh-CN" altLang="en-US" sz="2400" dirty="0">
              <a:solidFill>
                <a:schemeClr val="tx1"/>
              </a:solidFill>
              <a:latin typeface="+mn-ea"/>
              <a:cs typeface="微软雅黑" panose="020B0503020204020204" pitchFamily="34" charset="-122"/>
              <a:sym typeface="+mn-ea"/>
            </a:endParaRPr>
          </a:p>
          <a:p>
            <a:pPr lvl="1" algn="just">
              <a:lnSpc>
                <a:spcPct val="150000"/>
              </a:lnSpc>
            </a:pPr>
            <a:r>
              <a:rPr lang="zh-CN" altLang="en-US" sz="2000" dirty="0">
                <a:solidFill>
                  <a:schemeClr val="tx1"/>
                </a:solidFill>
                <a:latin typeface="+mn-ea"/>
                <a:cs typeface="微软雅黑" panose="020B0503020204020204" pitchFamily="34" charset="-122"/>
                <a:sym typeface="+mn-ea"/>
              </a:rPr>
              <a:t>客户(client)和服务器(server)是指通信中所涉及的2个</a:t>
            </a:r>
            <a:r>
              <a:rPr kumimoji="1" lang="zh-CN" altLang="en-US" sz="2000" noProof="0" dirty="0">
                <a:ln>
                  <a:noFill/>
                </a:ln>
                <a:effectLst/>
                <a:uLnTx/>
                <a:uFillTx/>
                <a:latin typeface="+mn-ea"/>
                <a:cs typeface="微软雅黑" panose="020B0503020204020204" pitchFamily="34" charset="-122"/>
                <a:sym typeface="+mn-ea"/>
              </a:rPr>
              <a:t>应用进程</a:t>
            </a:r>
          </a:p>
          <a:p>
            <a:pPr lvl="1" algn="just">
              <a:lnSpc>
                <a:spcPct val="150000"/>
              </a:lnSpc>
            </a:pPr>
            <a:r>
              <a:rPr lang="zh-CN" altLang="en-US" sz="2000" dirty="0">
                <a:solidFill>
                  <a:srgbClr val="FF0000"/>
                </a:solidFill>
                <a:latin typeface="+mn-ea"/>
                <a:sym typeface="+mn-ea"/>
              </a:rPr>
              <a:t>客户/服务器</a:t>
            </a:r>
            <a:r>
              <a:rPr lang="zh-CN" altLang="en-US" sz="2000" dirty="0">
                <a:latin typeface="+mn-ea"/>
                <a:cs typeface="微软雅黑" panose="020B0503020204020204" pitchFamily="34" charset="-122"/>
                <a:sym typeface="+mn-ea"/>
              </a:rPr>
              <a:t>方式描述的是</a:t>
            </a:r>
            <a:r>
              <a:rPr lang="zh-CN" altLang="en-US" sz="2000" dirty="0">
                <a:latin typeface="+mn-ea"/>
                <a:sym typeface="+mn-ea"/>
              </a:rPr>
              <a:t>应用进程之间</a:t>
            </a:r>
            <a:r>
              <a:rPr kumimoji="1" lang="zh-CN" altLang="en-US" sz="2000" noProof="0" dirty="0">
                <a:ln>
                  <a:noFill/>
                </a:ln>
                <a:solidFill>
                  <a:srgbClr val="FF0000"/>
                </a:solidFill>
                <a:effectLst/>
                <a:uLnTx/>
                <a:uFillTx/>
                <a:latin typeface="+mn-ea"/>
                <a:cs typeface="微软雅黑" panose="020B0503020204020204" pitchFamily="34" charset="-122"/>
                <a:sym typeface="+mn-ea"/>
              </a:rPr>
              <a:t>服务和被服务</a:t>
            </a:r>
            <a:r>
              <a:rPr lang="zh-CN" altLang="en-US" sz="2000" dirty="0">
                <a:latin typeface="+mn-ea"/>
                <a:cs typeface="微软雅黑" panose="020B0503020204020204" pitchFamily="34" charset="-122"/>
                <a:sym typeface="+mn-ea"/>
              </a:rPr>
              <a:t>的关系</a:t>
            </a:r>
          </a:p>
          <a:p>
            <a:pPr lvl="1" algn="just">
              <a:lnSpc>
                <a:spcPct val="150000"/>
              </a:lnSpc>
            </a:pPr>
            <a:r>
              <a:rPr kumimoji="1" lang="zh-CN" altLang="en-US" sz="2000" noProof="0" dirty="0">
                <a:ln>
                  <a:noFill/>
                </a:ln>
                <a:solidFill>
                  <a:srgbClr val="FF0000"/>
                </a:solidFill>
                <a:effectLst/>
                <a:uLnTx/>
                <a:uFillTx/>
                <a:latin typeface="+mn-ea"/>
                <a:cs typeface="微软雅黑" panose="020B0503020204020204" pitchFamily="34" charset="-122"/>
                <a:sym typeface="+mn-ea"/>
              </a:rPr>
              <a:t>客户</a:t>
            </a:r>
            <a:r>
              <a:rPr lang="zh-CN" altLang="en-US" sz="2000" dirty="0">
                <a:latin typeface="+mn-ea"/>
                <a:cs typeface="微软雅黑" panose="020B0503020204020204" pitchFamily="34" charset="-122"/>
                <a:sym typeface="+mn-ea"/>
              </a:rPr>
              <a:t>是服务请求方（</a:t>
            </a:r>
            <a:r>
              <a:rPr kumimoji="1" lang="zh-CN" altLang="en-US" sz="2000" noProof="0" dirty="0">
                <a:ln>
                  <a:noFill/>
                </a:ln>
                <a:effectLst/>
                <a:uLnTx/>
                <a:uFillTx/>
                <a:latin typeface="+mn-ea"/>
                <a:cs typeface="微软雅黑" panose="020B0503020204020204" pitchFamily="34" charset="-122"/>
                <a:sym typeface="+mn-ea"/>
              </a:rPr>
              <a:t>主动</a:t>
            </a:r>
            <a:r>
              <a:rPr lang="zh-CN" altLang="en-US" sz="2000" dirty="0">
                <a:latin typeface="+mn-ea"/>
                <a:cs typeface="微软雅黑" panose="020B0503020204020204" pitchFamily="34" charset="-122"/>
                <a:sym typeface="+mn-ea"/>
              </a:rPr>
              <a:t>请求服务，</a:t>
            </a:r>
            <a:r>
              <a:rPr lang="zh-CN" altLang="en-US" sz="2000" dirty="0">
                <a:solidFill>
                  <a:srgbClr val="FF0000"/>
                </a:solidFill>
                <a:latin typeface="+mn-ea"/>
                <a:cs typeface="微软雅黑" panose="020B0503020204020204" pitchFamily="34" charset="-122"/>
                <a:sym typeface="+mn-ea"/>
              </a:rPr>
              <a:t>被服务</a:t>
            </a:r>
            <a:r>
              <a:rPr lang="zh-CN" altLang="en-US" sz="2000" dirty="0">
                <a:latin typeface="+mn-ea"/>
                <a:cs typeface="微软雅黑" panose="020B0503020204020204" pitchFamily="34" charset="-122"/>
                <a:sym typeface="+mn-ea"/>
              </a:rPr>
              <a:t>）</a:t>
            </a:r>
            <a:endParaRPr lang="en-US" altLang="zh-CN" sz="2000" dirty="0">
              <a:latin typeface="+mn-ea"/>
              <a:cs typeface="微软雅黑" panose="020B0503020204020204" pitchFamily="34" charset="-122"/>
              <a:sym typeface="+mn-ea"/>
            </a:endParaRPr>
          </a:p>
          <a:p>
            <a:pPr lvl="1" algn="just">
              <a:lnSpc>
                <a:spcPct val="150000"/>
              </a:lnSpc>
            </a:pPr>
            <a:r>
              <a:rPr kumimoji="1" lang="zh-CN" altLang="en-US" sz="2000" noProof="0" dirty="0">
                <a:ln>
                  <a:noFill/>
                </a:ln>
                <a:solidFill>
                  <a:srgbClr val="FF0000"/>
                </a:solidFill>
                <a:effectLst/>
                <a:uLnTx/>
                <a:uFillTx/>
                <a:latin typeface="+mn-ea"/>
                <a:cs typeface="微软雅黑" panose="020B0503020204020204" pitchFamily="34" charset="-122"/>
                <a:sym typeface="+mn-ea"/>
              </a:rPr>
              <a:t>服务器</a:t>
            </a:r>
            <a:r>
              <a:rPr lang="zh-CN" altLang="en-US" sz="2000" dirty="0">
                <a:latin typeface="+mn-ea"/>
                <a:cs typeface="微软雅黑" panose="020B0503020204020204" pitchFamily="34" charset="-122"/>
                <a:sym typeface="+mn-ea"/>
              </a:rPr>
              <a:t>是服务提供方（</a:t>
            </a:r>
            <a:r>
              <a:rPr kumimoji="1" lang="zh-CN" altLang="en-US" sz="2000" noProof="0" dirty="0">
                <a:ln>
                  <a:noFill/>
                </a:ln>
                <a:effectLst/>
                <a:uLnTx/>
                <a:uFillTx/>
                <a:latin typeface="+mn-ea"/>
                <a:cs typeface="微软雅黑" panose="020B0503020204020204" pitchFamily="34" charset="-122"/>
                <a:sym typeface="+mn-ea"/>
              </a:rPr>
              <a:t>被动</a:t>
            </a:r>
            <a:r>
              <a:rPr lang="zh-CN" altLang="en-US" sz="2000" dirty="0">
                <a:latin typeface="+mn-ea"/>
                <a:cs typeface="微软雅黑" panose="020B0503020204020204" pitchFamily="34" charset="-122"/>
                <a:sym typeface="+mn-ea"/>
              </a:rPr>
              <a:t>接受服务请求，</a:t>
            </a:r>
            <a:r>
              <a:rPr lang="zh-CN" altLang="en-US" sz="2000" dirty="0">
                <a:solidFill>
                  <a:srgbClr val="FF0000"/>
                </a:solidFill>
                <a:latin typeface="+mn-ea"/>
                <a:cs typeface="微软雅黑" panose="020B0503020204020204" pitchFamily="34" charset="-122"/>
                <a:sym typeface="+mn-ea"/>
              </a:rPr>
              <a:t>提供服务</a:t>
            </a:r>
            <a:r>
              <a:rPr lang="zh-CN" altLang="en-US" sz="2000" dirty="0">
                <a:latin typeface="+mn-ea"/>
                <a:cs typeface="微软雅黑" panose="020B0503020204020204" pitchFamily="34" charset="-122"/>
                <a:sym typeface="+mn-ea"/>
              </a:rPr>
              <a:t>）</a:t>
            </a:r>
            <a:endParaRPr lang="en-US" altLang="zh-CN" sz="2000" dirty="0">
              <a:latin typeface="+mn-ea"/>
              <a:cs typeface="微软雅黑" panose="020B0503020204020204" pitchFamily="34" charset="-122"/>
            </a:endParaRPr>
          </a:p>
          <a:p>
            <a:pPr algn="just">
              <a:lnSpc>
                <a:spcPct val="150000"/>
              </a:lnSpc>
              <a:buClrTx/>
              <a:buSzTx/>
            </a:pPr>
            <a:r>
              <a:rPr lang="zh-CN" altLang="en-US" sz="2400" dirty="0">
                <a:latin typeface="+mn-ea"/>
                <a:sym typeface="+mn-ea"/>
              </a:rPr>
              <a:t>C/S方式可以是面向连接的，也可以是无连接的。</a:t>
            </a:r>
            <a:endParaRPr lang="en-US" altLang="zh-CN" sz="2400" dirty="0">
              <a:latin typeface="+mn-ea"/>
              <a:sym typeface="+mn-ea"/>
            </a:endParaRPr>
          </a:p>
          <a:p>
            <a:pPr lvl="1" algn="just">
              <a:lnSpc>
                <a:spcPct val="150000"/>
              </a:lnSpc>
            </a:pPr>
            <a:r>
              <a:rPr kumimoji="1" lang="zh-CN" altLang="en-US" noProof="0" dirty="0">
                <a:ln>
                  <a:noFill/>
                </a:ln>
                <a:effectLst/>
                <a:uLnTx/>
                <a:uFillTx/>
                <a:latin typeface="+mn-ea"/>
                <a:sym typeface="+mn-ea"/>
              </a:rPr>
              <a:t>面向连接时，C/S通信关系一旦建立，通信就是双向的</a:t>
            </a:r>
            <a:r>
              <a:rPr lang="zh-CN" altLang="en-US" dirty="0">
                <a:latin typeface="+mn-ea"/>
                <a:sym typeface="+mn-ea"/>
              </a:rPr>
              <a:t>，双方地位平等，都可发送和接收数据。</a:t>
            </a:r>
            <a:endParaRPr lang="en-US" altLang="zh-CN" dirty="0">
              <a:latin typeface="+mn-ea"/>
              <a:cs typeface="微软雅黑" panose="020B0503020204020204" pitchFamily="34" charset="-122"/>
            </a:endParaRPr>
          </a:p>
        </p:txBody>
      </p:sp>
    </p:spTree>
    <p:extLst>
      <p:ext uri="{BB962C8B-B14F-4D97-AF65-F5344CB8AC3E}">
        <p14:creationId xmlns:p14="http://schemas.microsoft.com/office/powerpoint/2010/main" val="18857587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sym typeface="+mn-ea"/>
              </a:rPr>
              <a:t>电子邮件系统中的主要构件</a:t>
            </a:r>
            <a:endParaRPr lang="zh-CN" altLang="en-US" sz="3200" dirty="0"/>
          </a:p>
        </p:txBody>
      </p:sp>
      <p:sp>
        <p:nvSpPr>
          <p:cNvPr id="7" name="内容占位符 6"/>
          <p:cNvSpPr>
            <a:spLocks noGrp="1"/>
          </p:cNvSpPr>
          <p:nvPr>
            <p:ph idx="1"/>
          </p:nvPr>
        </p:nvSpPr>
        <p:spPr>
          <a:ln w="6350" cmpd="sng">
            <a:noFill/>
            <a:prstDash val="solid"/>
          </a:ln>
        </p:spPr>
        <p:txBody>
          <a:bodyPr>
            <a:noAutofit/>
          </a:bodyPr>
          <a:lstStyle/>
          <a:p>
            <a:pPr>
              <a:lnSpc>
                <a:spcPct val="110000"/>
              </a:lnSpc>
            </a:pPr>
            <a:r>
              <a:rPr lang="zh-CN" sz="2200" dirty="0"/>
              <a:t>用户代理</a:t>
            </a:r>
            <a:r>
              <a:rPr lang="zh-CN" altLang="en-US" sz="2200" dirty="0"/>
              <a:t>：</a:t>
            </a:r>
            <a:r>
              <a:rPr lang="zh-CN" sz="2200" dirty="0"/>
              <a:t>邮件客户端</a:t>
            </a:r>
            <a:r>
              <a:rPr lang="zh-CN" altLang="en-US" sz="2200" dirty="0"/>
              <a:t>软件，是用户编辑、发送、接收、阅读邮件的入口。</a:t>
            </a:r>
            <a:endParaRPr lang="zh-CN" sz="2200" dirty="0"/>
          </a:p>
          <a:p>
            <a:pPr>
              <a:lnSpc>
                <a:spcPct val="110000"/>
              </a:lnSpc>
              <a:buFont typeface="Wingdings" panose="05000000000000000000" pitchFamily="2" charset="2"/>
              <a:buChar char="Ø"/>
            </a:pPr>
            <a:endParaRPr lang="en-US" altLang="zh-CN" sz="2200" dirty="0">
              <a:sym typeface="+mn-ea"/>
            </a:endParaRPr>
          </a:p>
          <a:p>
            <a:pPr>
              <a:lnSpc>
                <a:spcPct val="110000"/>
              </a:lnSpc>
              <a:spcBef>
                <a:spcPts val="2400"/>
              </a:spcBef>
            </a:pPr>
            <a:r>
              <a:rPr lang="zh-CN" sz="2200" dirty="0">
                <a:sym typeface="+mn-ea"/>
              </a:rPr>
              <a:t>邮件服务器</a:t>
            </a:r>
            <a:r>
              <a:rPr lang="zh-CN" altLang="en-US" sz="2200" dirty="0">
                <a:sym typeface="+mn-ea"/>
              </a:rPr>
              <a:t>：保存用户邮件，将用户邮件转发到邮件接收方的邮件服务器上。</a:t>
            </a:r>
            <a:endParaRPr lang="zh-CN" sz="2200" dirty="0"/>
          </a:p>
          <a:p>
            <a:pPr>
              <a:lnSpc>
                <a:spcPct val="110000"/>
              </a:lnSpc>
              <a:buFont typeface="Wingdings" panose="05000000000000000000" pitchFamily="2" charset="2"/>
              <a:buChar char="Ø"/>
            </a:pPr>
            <a:endParaRPr lang="en-US" altLang="zh-CN" sz="2200" dirty="0">
              <a:sym typeface="+mn-ea"/>
            </a:endParaRPr>
          </a:p>
          <a:p>
            <a:pPr>
              <a:lnSpc>
                <a:spcPct val="110000"/>
              </a:lnSpc>
              <a:buFont typeface="Wingdings" panose="05000000000000000000" pitchFamily="2" charset="2"/>
              <a:buChar char="Ø"/>
            </a:pPr>
            <a:endParaRPr lang="en-US" altLang="zh-CN" sz="2200" dirty="0">
              <a:sym typeface="+mn-ea"/>
            </a:endParaRPr>
          </a:p>
          <a:p>
            <a:pPr>
              <a:lnSpc>
                <a:spcPct val="110000"/>
              </a:lnSpc>
            </a:pPr>
            <a:r>
              <a:rPr lang="zh-CN" sz="2200" dirty="0">
                <a:sym typeface="+mn-ea"/>
              </a:rPr>
              <a:t>SMTP</a:t>
            </a:r>
            <a:r>
              <a:rPr lang="zh-CN" altLang="en-US" sz="2200" dirty="0">
                <a:sym typeface="+mn-ea"/>
              </a:rPr>
              <a:t>邮件发送</a:t>
            </a:r>
            <a:r>
              <a:rPr lang="zh-CN" sz="2200" dirty="0">
                <a:sym typeface="+mn-ea"/>
              </a:rPr>
              <a:t>协议</a:t>
            </a:r>
            <a:r>
              <a:rPr lang="zh-CN" altLang="en-US" sz="2200" dirty="0">
                <a:sym typeface="+mn-ea"/>
              </a:rPr>
              <a:t>：发送邮件到服务器以及服务器转发邮件到接收方服务器所用的协议</a:t>
            </a:r>
            <a:endParaRPr lang="en-US" altLang="zh-CN" sz="2200" dirty="0">
              <a:sym typeface="+mn-ea"/>
            </a:endParaRPr>
          </a:p>
          <a:p>
            <a:pPr>
              <a:lnSpc>
                <a:spcPct val="110000"/>
              </a:lnSpc>
              <a:buFont typeface="Wingdings" panose="05000000000000000000" pitchFamily="2" charset="2"/>
              <a:buChar char="Ø"/>
            </a:pPr>
            <a:endParaRPr lang="zh-CN" sz="2200" dirty="0"/>
          </a:p>
          <a:p>
            <a:pPr marL="342900" lvl="1" indent="-342900">
              <a:lnSpc>
                <a:spcPct val="110000"/>
              </a:lnSpc>
              <a:spcBef>
                <a:spcPts val="1000"/>
              </a:spcBef>
              <a:buFont typeface="Wingdings" panose="05000000000000000000" pitchFamily="2" charset="2"/>
              <a:buChar char="n"/>
            </a:pPr>
            <a:r>
              <a:rPr lang="en-US" altLang="zh-CN" sz="2200" dirty="0">
                <a:sym typeface="+mn-ea"/>
              </a:rPr>
              <a:t>PoP3</a:t>
            </a:r>
            <a:r>
              <a:rPr lang="zh-CN" altLang="en-US" sz="2200" dirty="0">
                <a:sym typeface="+mn-ea"/>
              </a:rPr>
              <a:t>邮件读取协议：邮件接收方从邮件服务器接收邮件、阅读邮件时所用的协议</a:t>
            </a:r>
            <a:endParaRPr lang="zh-CN" altLang="en-US" sz="2200" dirty="0"/>
          </a:p>
        </p:txBody>
      </p:sp>
      <p:sp>
        <p:nvSpPr>
          <p:cNvPr id="5" name="文本框 4">
            <a:extLst>
              <a:ext uri="{FF2B5EF4-FFF2-40B4-BE49-F238E27FC236}">
                <a16:creationId xmlns:a16="http://schemas.microsoft.com/office/drawing/2014/main" id="{45822D4F-67B0-43C3-A077-B48D4184E446}"/>
              </a:ext>
            </a:extLst>
          </p:cNvPr>
          <p:cNvSpPr txBox="1"/>
          <p:nvPr/>
        </p:nvSpPr>
        <p:spPr>
          <a:xfrm>
            <a:off x="673099" y="1586545"/>
            <a:ext cx="8201891" cy="707886"/>
          </a:xfrm>
          <a:prstGeom prst="rect">
            <a:avLst/>
          </a:prstGeom>
          <a:noFill/>
        </p:spPr>
        <p:txBody>
          <a:bodyPr wrap="square" numCol="2" spcCol="180000">
            <a:spAutoFit/>
          </a:bodyPr>
          <a:lstStyle/>
          <a:p>
            <a:pPr marL="800100" lvl="1" indent="-342900" fontAlgn="auto">
              <a:lnSpc>
                <a:spcPct val="100000"/>
              </a:lnSpc>
              <a:buFont typeface="Wingdings" panose="05000000000000000000" pitchFamily="2" charset="2"/>
              <a:buChar char="Ø"/>
            </a:pPr>
            <a:r>
              <a:rPr lang="zh-CN" altLang="zh-CN" sz="2000" dirty="0"/>
              <a:t>编辑和发送邮件</a:t>
            </a:r>
          </a:p>
          <a:p>
            <a:pPr marL="800100" lvl="1" indent="-342900" fontAlgn="auto">
              <a:lnSpc>
                <a:spcPct val="100000"/>
              </a:lnSpc>
              <a:buFont typeface="Wingdings" panose="05000000000000000000" pitchFamily="2" charset="2"/>
              <a:buChar char="Ø"/>
            </a:pPr>
            <a:r>
              <a:rPr lang="zh-CN" altLang="zh-CN" sz="2000" dirty="0"/>
              <a:t>接收、读取和管理邮件</a:t>
            </a:r>
          </a:p>
          <a:p>
            <a:pPr marL="800100" lvl="1" indent="-342900" fontAlgn="auto">
              <a:lnSpc>
                <a:spcPct val="100000"/>
              </a:lnSpc>
              <a:buFont typeface="Wingdings" panose="05000000000000000000" pitchFamily="2" charset="2"/>
              <a:buChar char="Ø"/>
            </a:pPr>
            <a:r>
              <a:rPr lang="zh-CN" altLang="zh-CN" sz="2000" dirty="0"/>
              <a:t>管理地址簿</a:t>
            </a:r>
          </a:p>
          <a:p>
            <a:pPr marL="800100" lvl="1" indent="-342900" fontAlgn="auto">
              <a:lnSpc>
                <a:spcPct val="100000"/>
              </a:lnSpc>
              <a:buFont typeface="Wingdings" panose="05000000000000000000" pitchFamily="2" charset="2"/>
              <a:buChar char="Ø"/>
            </a:pPr>
            <a:r>
              <a:rPr lang="zh-CN" altLang="zh-CN" sz="2000" dirty="0">
                <a:solidFill>
                  <a:srgbClr val="FF0000"/>
                </a:solidFill>
              </a:rPr>
              <a:t>无统一标准</a:t>
            </a:r>
          </a:p>
        </p:txBody>
      </p:sp>
      <p:sp>
        <p:nvSpPr>
          <p:cNvPr id="8" name="文本框 7">
            <a:extLst>
              <a:ext uri="{FF2B5EF4-FFF2-40B4-BE49-F238E27FC236}">
                <a16:creationId xmlns:a16="http://schemas.microsoft.com/office/drawing/2014/main" id="{D28ACA0F-7758-4D13-9ACE-3070FC049B6C}"/>
              </a:ext>
            </a:extLst>
          </p:cNvPr>
          <p:cNvSpPr txBox="1"/>
          <p:nvPr/>
        </p:nvSpPr>
        <p:spPr>
          <a:xfrm>
            <a:off x="660400" y="2750676"/>
            <a:ext cx="8201891" cy="1015663"/>
          </a:xfrm>
          <a:prstGeom prst="rect">
            <a:avLst/>
          </a:prstGeom>
          <a:noFill/>
        </p:spPr>
        <p:txBody>
          <a:bodyPr wrap="square" numCol="2" spcCol="180000">
            <a:spAutoFit/>
          </a:bodyPr>
          <a:lstStyle/>
          <a:p>
            <a:pPr marL="800100" lvl="1" indent="-342900" algn="l" fontAlgn="auto">
              <a:lnSpc>
                <a:spcPct val="100000"/>
              </a:lnSpc>
              <a:buClrTx/>
              <a:buSzTx/>
              <a:buFont typeface="Wingdings" panose="05000000000000000000" pitchFamily="2" charset="2"/>
              <a:buChar char="Ø"/>
            </a:pPr>
            <a:r>
              <a:rPr lang="zh-CN" altLang="zh-CN" sz="2000" dirty="0">
                <a:solidFill>
                  <a:srgbClr val="FF0000"/>
                </a:solidFill>
                <a:sym typeface="+mn-ea"/>
              </a:rPr>
              <a:t>邮箱</a:t>
            </a:r>
            <a:r>
              <a:rPr lang="zh-CN" altLang="zh-CN" sz="2000" dirty="0">
                <a:sym typeface="+mn-ea"/>
              </a:rPr>
              <a:t>：保存用户收到的邮件</a:t>
            </a:r>
          </a:p>
          <a:p>
            <a:pPr marL="800100" lvl="1" indent="-342900" algn="l" fontAlgn="auto">
              <a:lnSpc>
                <a:spcPct val="100000"/>
              </a:lnSpc>
              <a:buClrTx/>
              <a:buSzTx/>
              <a:buFont typeface="Wingdings" panose="05000000000000000000" pitchFamily="2" charset="2"/>
              <a:buChar char="Ø"/>
            </a:pPr>
            <a:r>
              <a:rPr lang="zh-CN" altLang="zh-CN" sz="2000" dirty="0">
                <a:sym typeface="+mn-ea"/>
              </a:rPr>
              <a:t>邮件输出队列：存储等待发送的邮件</a:t>
            </a:r>
          </a:p>
          <a:p>
            <a:pPr marL="800100" lvl="1" indent="-342900" algn="l" fontAlgn="auto">
              <a:lnSpc>
                <a:spcPct val="100000"/>
              </a:lnSpc>
              <a:buClrTx/>
              <a:buSzTx/>
              <a:buFont typeface="Wingdings" panose="05000000000000000000" pitchFamily="2" charset="2"/>
              <a:buChar char="Ø"/>
            </a:pPr>
            <a:r>
              <a:rPr lang="zh-CN" altLang="zh-CN" sz="2000" dirty="0">
                <a:sym typeface="+mn-ea"/>
              </a:rPr>
              <a:t>运行电子邮件协议</a:t>
            </a:r>
          </a:p>
        </p:txBody>
      </p:sp>
      <p:sp>
        <p:nvSpPr>
          <p:cNvPr id="9" name="文本框 8">
            <a:extLst>
              <a:ext uri="{FF2B5EF4-FFF2-40B4-BE49-F238E27FC236}">
                <a16:creationId xmlns:a16="http://schemas.microsoft.com/office/drawing/2014/main" id="{14168096-A9B9-4D21-A89A-57B6AEC06D3F}"/>
              </a:ext>
            </a:extLst>
          </p:cNvPr>
          <p:cNvSpPr txBox="1"/>
          <p:nvPr/>
        </p:nvSpPr>
        <p:spPr>
          <a:xfrm>
            <a:off x="660399" y="4603736"/>
            <a:ext cx="8201891" cy="430887"/>
          </a:xfrm>
          <a:prstGeom prst="rect">
            <a:avLst/>
          </a:prstGeom>
          <a:noFill/>
        </p:spPr>
        <p:txBody>
          <a:bodyPr wrap="square" numCol="2" spcCol="180000">
            <a:spAutoFit/>
          </a:bodyPr>
          <a:lstStyle/>
          <a:p>
            <a:pPr marL="768350" lvl="1" indent="-311150">
              <a:lnSpc>
                <a:spcPct val="110000"/>
              </a:lnSpc>
              <a:buFont typeface="Wingdings" panose="05000000000000000000" pitchFamily="2" charset="2"/>
              <a:buChar char="Ø"/>
            </a:pPr>
            <a:r>
              <a:rPr lang="zh-CN" altLang="zh-CN" sz="2000" dirty="0">
                <a:sym typeface="+mn-ea"/>
              </a:rPr>
              <a:t>smtp客户: 发送邮件端</a:t>
            </a:r>
            <a:endParaRPr lang="zh-CN" altLang="zh-CN" sz="2000" dirty="0"/>
          </a:p>
          <a:p>
            <a:pPr marL="768350" lvl="1" indent="-311150">
              <a:lnSpc>
                <a:spcPct val="110000"/>
              </a:lnSpc>
              <a:buFont typeface="Wingdings" panose="05000000000000000000" pitchFamily="2" charset="2"/>
              <a:buChar char="Ø"/>
            </a:pPr>
            <a:r>
              <a:rPr lang="zh-CN" altLang="zh-CN" sz="2000" dirty="0">
                <a:sym typeface="+mn-ea"/>
              </a:rPr>
              <a:t>smtp服务器: 接收邮件端</a:t>
            </a:r>
            <a:endParaRPr lang="en-US" altLang="zh-CN" sz="2000" dirty="0">
              <a:sym typeface="+mn-ea"/>
            </a:endParaRPr>
          </a:p>
        </p:txBody>
      </p:sp>
    </p:spTree>
    <p:extLst>
      <p:ext uri="{BB962C8B-B14F-4D97-AF65-F5344CB8AC3E}">
        <p14:creationId xmlns:p14="http://schemas.microsoft.com/office/powerpoint/2010/main" val="17071356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发送和接收电子邮件的几个重要步骤</a:t>
            </a:r>
          </a:p>
        </p:txBody>
      </p:sp>
      <p:sp>
        <p:nvSpPr>
          <p:cNvPr id="4" name="内容占位符 3">
            <a:extLst>
              <a:ext uri="{FF2B5EF4-FFF2-40B4-BE49-F238E27FC236}">
                <a16:creationId xmlns:a16="http://schemas.microsoft.com/office/drawing/2014/main" id="{48ABC8F0-2C3D-40C2-8C51-39BEFF28256D}"/>
              </a:ext>
            </a:extLst>
          </p:cNvPr>
          <p:cNvSpPr>
            <a:spLocks noGrp="1"/>
          </p:cNvSpPr>
          <p:nvPr>
            <p:ph idx="1"/>
          </p:nvPr>
        </p:nvSpPr>
        <p:spPr/>
        <p:txBody>
          <a:bodyPr>
            <a:normAutofit/>
          </a:bodyPr>
          <a:lstStyle/>
          <a:p>
            <a:pPr marL="342900" indent="-342900" eaLnBrk="0" hangingPunct="0">
              <a:buFont typeface="+mj-lt"/>
              <a:buAutoNum type="arabicPeriod"/>
            </a:pPr>
            <a:r>
              <a:rPr lang="zh-CN" altLang="en-US" sz="1800" dirty="0">
                <a:latin typeface="+mn-ea"/>
              </a:rPr>
              <a:t>发件人调用 </a:t>
            </a:r>
            <a:r>
              <a:rPr lang="en-US" altLang="zh-CN" sz="1800" dirty="0">
                <a:latin typeface="+mn-ea"/>
              </a:rPr>
              <a:t>PC </a:t>
            </a:r>
            <a:r>
              <a:rPr lang="zh-CN" altLang="en-US" sz="1800" dirty="0">
                <a:latin typeface="+mn-ea"/>
              </a:rPr>
              <a:t>中的用户代理撰写和编辑要发送的邮件。</a:t>
            </a:r>
          </a:p>
          <a:p>
            <a:pPr marL="342900" indent="-342900" eaLnBrk="0" hangingPunct="0">
              <a:buFont typeface="+mj-lt"/>
              <a:buAutoNum type="arabicPeriod"/>
            </a:pPr>
            <a:r>
              <a:rPr lang="zh-CN" altLang="en-US" sz="1800" dirty="0">
                <a:latin typeface="+mn-ea"/>
              </a:rPr>
              <a:t>发件人的用户代理把邮件用 </a:t>
            </a:r>
            <a:r>
              <a:rPr lang="en-US" altLang="zh-CN" sz="1800" dirty="0">
                <a:latin typeface="+mn-ea"/>
              </a:rPr>
              <a:t>SMTP </a:t>
            </a:r>
            <a:r>
              <a:rPr lang="zh-CN" altLang="en-US" sz="1800" dirty="0">
                <a:latin typeface="+mn-ea"/>
              </a:rPr>
              <a:t>协议发给发送方邮件服务器。</a:t>
            </a:r>
          </a:p>
          <a:p>
            <a:pPr marL="342900" indent="-342900" eaLnBrk="0" hangingPunct="0">
              <a:buFont typeface="+mj-lt"/>
              <a:buAutoNum type="arabicPeriod"/>
            </a:pPr>
            <a:r>
              <a:rPr lang="en-US" altLang="zh-CN" sz="1800" dirty="0">
                <a:latin typeface="+mn-ea"/>
              </a:rPr>
              <a:t>SMTP </a:t>
            </a:r>
            <a:r>
              <a:rPr lang="zh-CN" altLang="en-US" sz="1800" dirty="0">
                <a:latin typeface="+mn-ea"/>
              </a:rPr>
              <a:t>服务器把邮件临时存放在邮件缓存队列中，等待发送。</a:t>
            </a:r>
          </a:p>
          <a:p>
            <a:pPr marL="342900" indent="-342900" eaLnBrk="0" hangingPunct="0">
              <a:buFont typeface="+mj-lt"/>
              <a:buAutoNum type="arabicPeriod"/>
            </a:pPr>
            <a:r>
              <a:rPr lang="zh-CN" altLang="en-US" sz="1800" dirty="0">
                <a:latin typeface="+mn-ea"/>
              </a:rPr>
              <a:t>发送方邮件服务器的 </a:t>
            </a:r>
            <a:r>
              <a:rPr lang="en-US" altLang="zh-CN" sz="1800" dirty="0">
                <a:latin typeface="+mn-ea"/>
              </a:rPr>
              <a:t>SMTP </a:t>
            </a:r>
            <a:r>
              <a:rPr lang="zh-CN" altLang="en-US" sz="1800" dirty="0">
                <a:latin typeface="+mn-ea"/>
              </a:rPr>
              <a:t>客户与接收方邮件服务器的 </a:t>
            </a:r>
            <a:r>
              <a:rPr lang="en-US" altLang="zh-CN" sz="1800" dirty="0">
                <a:latin typeface="+mn-ea"/>
              </a:rPr>
              <a:t>SMTP </a:t>
            </a:r>
            <a:r>
              <a:rPr lang="zh-CN" altLang="en-US" sz="1800" dirty="0">
                <a:latin typeface="+mn-ea"/>
              </a:rPr>
              <a:t>服务器建立 </a:t>
            </a:r>
            <a:r>
              <a:rPr lang="en-US" altLang="zh-CN" sz="1800" dirty="0">
                <a:latin typeface="+mn-ea"/>
              </a:rPr>
              <a:t>TCP </a:t>
            </a:r>
            <a:r>
              <a:rPr lang="zh-CN" altLang="en-US" sz="1800" dirty="0">
                <a:latin typeface="+mn-ea"/>
              </a:rPr>
              <a:t>连接，然后就把邮件缓存队列中的邮件依次发送出去。</a:t>
            </a:r>
            <a:endParaRPr lang="en-US" altLang="zh-CN" sz="1800" dirty="0">
              <a:latin typeface="+mn-ea"/>
            </a:endParaRPr>
          </a:p>
          <a:p>
            <a:pPr marL="342900" indent="-342900" eaLnBrk="0" hangingPunct="0">
              <a:buFont typeface="+mj-lt"/>
              <a:buAutoNum type="arabicPeriod"/>
            </a:pPr>
            <a:r>
              <a:rPr lang="zh-CN" altLang="en-US" sz="1800" dirty="0">
                <a:latin typeface="+mn-ea"/>
              </a:rPr>
              <a:t>运行在接收方邮件服务器中的</a:t>
            </a:r>
            <a:r>
              <a:rPr lang="en-US" altLang="zh-CN" sz="1800" dirty="0">
                <a:latin typeface="+mn-ea"/>
              </a:rPr>
              <a:t>SMTP</a:t>
            </a:r>
            <a:r>
              <a:rPr lang="zh-CN" altLang="en-US" sz="1800" dirty="0">
                <a:latin typeface="+mn-ea"/>
              </a:rPr>
              <a:t>服务器进程收到邮件后，把邮件放入收件人的用户邮箱中，等待收件人进行读取。 </a:t>
            </a:r>
          </a:p>
          <a:p>
            <a:pPr marL="342900" indent="-342900" eaLnBrk="0" hangingPunct="0">
              <a:buFont typeface="+mj-lt"/>
              <a:buAutoNum type="arabicPeriod"/>
            </a:pPr>
            <a:r>
              <a:rPr lang="zh-CN" altLang="en-US" sz="1800" dirty="0">
                <a:latin typeface="+mn-ea"/>
              </a:rPr>
              <a:t>收件人在收信时运行</a:t>
            </a:r>
            <a:r>
              <a:rPr lang="en-US" altLang="zh-CN" sz="1800" dirty="0">
                <a:latin typeface="+mn-ea"/>
              </a:rPr>
              <a:t>PC</a:t>
            </a:r>
            <a:r>
              <a:rPr lang="zh-CN" altLang="en-US" sz="1800" dirty="0">
                <a:latin typeface="+mn-ea"/>
              </a:rPr>
              <a:t>机中的用户代理，使用</a:t>
            </a:r>
            <a:r>
              <a:rPr lang="en-US" altLang="zh-CN" sz="1800" dirty="0">
                <a:latin typeface="+mn-ea"/>
              </a:rPr>
              <a:t>POP3</a:t>
            </a:r>
            <a:r>
              <a:rPr lang="zh-CN" altLang="en-US" sz="1800" dirty="0">
                <a:latin typeface="+mn-ea"/>
              </a:rPr>
              <a:t>（或 </a:t>
            </a:r>
            <a:r>
              <a:rPr lang="en-US" altLang="zh-CN" sz="1800" dirty="0">
                <a:latin typeface="+mn-ea"/>
              </a:rPr>
              <a:t>IMAP</a:t>
            </a:r>
            <a:r>
              <a:rPr lang="zh-CN" altLang="en-US" sz="1800" dirty="0">
                <a:latin typeface="+mn-ea"/>
              </a:rPr>
              <a:t>）协议读取发送给自己的邮件。 </a:t>
            </a:r>
          </a:p>
        </p:txBody>
      </p:sp>
      <p:sp>
        <p:nvSpPr>
          <p:cNvPr id="147470" name="Line 69"/>
          <p:cNvSpPr/>
          <p:nvPr/>
        </p:nvSpPr>
        <p:spPr>
          <a:xfrm>
            <a:off x="3474973" y="5345880"/>
            <a:ext cx="892175" cy="146050"/>
          </a:xfrm>
          <a:prstGeom prst="line">
            <a:avLst/>
          </a:prstGeom>
          <a:ln w="12700" cap="flat" cmpd="sng">
            <a:solidFill>
              <a:schemeClr val="accent2"/>
            </a:solidFill>
            <a:prstDash val="solid"/>
            <a:headEnd type="none" w="med" len="med"/>
            <a:tailEnd type="triangle" w="med" len="med"/>
          </a:ln>
        </p:spPr>
      </p:sp>
      <p:sp>
        <p:nvSpPr>
          <p:cNvPr id="147471" name="Line 70"/>
          <p:cNvSpPr/>
          <p:nvPr/>
        </p:nvSpPr>
        <p:spPr>
          <a:xfrm>
            <a:off x="5160898" y="5480817"/>
            <a:ext cx="1379537" cy="219075"/>
          </a:xfrm>
          <a:prstGeom prst="line">
            <a:avLst/>
          </a:prstGeom>
          <a:ln w="12700" cap="flat" cmpd="sng">
            <a:solidFill>
              <a:schemeClr val="accent2"/>
            </a:solidFill>
            <a:prstDash val="solid"/>
            <a:headEnd type="none" w="med" len="med"/>
            <a:tailEnd type="triangle" w="med" len="med"/>
          </a:ln>
        </p:spPr>
      </p:sp>
      <p:sp>
        <p:nvSpPr>
          <p:cNvPr id="147472" name="Line 71"/>
          <p:cNvSpPr/>
          <p:nvPr/>
        </p:nvSpPr>
        <p:spPr>
          <a:xfrm flipV="1">
            <a:off x="7391336" y="5290316"/>
            <a:ext cx="958850" cy="396875"/>
          </a:xfrm>
          <a:prstGeom prst="line">
            <a:avLst/>
          </a:prstGeom>
          <a:ln w="12700" cap="flat" cmpd="sng">
            <a:solidFill>
              <a:schemeClr val="accent2"/>
            </a:solidFill>
            <a:prstDash val="solid"/>
            <a:headEnd type="none" w="med" len="med"/>
            <a:tailEnd type="triangle" w="med" len="med"/>
          </a:ln>
        </p:spPr>
      </p:sp>
      <p:sp>
        <p:nvSpPr>
          <p:cNvPr id="147473" name="Oval 72"/>
          <p:cNvSpPr/>
          <p:nvPr/>
        </p:nvSpPr>
        <p:spPr>
          <a:xfrm>
            <a:off x="2824596" y="4638806"/>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lstStyle/>
          <a:p>
            <a:pPr algn="ctr">
              <a:spcBef>
                <a:spcPct val="20000"/>
              </a:spcBef>
              <a:buClr>
                <a:schemeClr val="accent2"/>
              </a:buClr>
              <a:buSzPct val="85000"/>
              <a:buFont typeface="ZapfDingbats" pitchFamily="82" charset="2"/>
            </a:pPr>
            <a:r>
              <a:rPr lang="en-US" altLang="zh-CN" sz="1600" dirty="0">
                <a:latin typeface="Arial" panose="020B0604020202020204" pitchFamily="34" charset="0"/>
              </a:rPr>
              <a:t>1</a:t>
            </a:r>
            <a:endParaRPr lang="en-US" altLang="zh-CN" sz="2400" dirty="0">
              <a:latin typeface="Arial" panose="020B0604020202020204" pitchFamily="34" charset="0"/>
            </a:endParaRPr>
          </a:p>
        </p:txBody>
      </p:sp>
      <p:sp>
        <p:nvSpPr>
          <p:cNvPr id="147474" name="Oval 74"/>
          <p:cNvSpPr/>
          <p:nvPr/>
        </p:nvSpPr>
        <p:spPr>
          <a:xfrm>
            <a:off x="3714685" y="5290317"/>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lstStyle/>
          <a:p>
            <a:pPr algn="ctr">
              <a:spcBef>
                <a:spcPct val="20000"/>
              </a:spcBef>
              <a:buClr>
                <a:schemeClr val="accent2"/>
              </a:buClr>
              <a:buSzPct val="85000"/>
              <a:buFont typeface="ZapfDingbats" pitchFamily="82" charset="2"/>
            </a:pPr>
            <a:r>
              <a:rPr lang="en-US" altLang="zh-CN" sz="1600" dirty="0">
                <a:latin typeface="Arial" panose="020B0604020202020204" pitchFamily="34" charset="0"/>
              </a:rPr>
              <a:t>2</a:t>
            </a:r>
            <a:endParaRPr lang="en-US" altLang="zh-CN" sz="2400" dirty="0">
              <a:latin typeface="Arial" panose="020B0604020202020204" pitchFamily="34" charset="0"/>
            </a:endParaRPr>
          </a:p>
        </p:txBody>
      </p:sp>
      <p:sp>
        <p:nvSpPr>
          <p:cNvPr id="147475" name="Oval 75"/>
          <p:cNvSpPr/>
          <p:nvPr/>
        </p:nvSpPr>
        <p:spPr>
          <a:xfrm>
            <a:off x="4618273" y="4774380"/>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lstStyle/>
          <a:p>
            <a:pPr algn="ctr">
              <a:spcBef>
                <a:spcPct val="20000"/>
              </a:spcBef>
              <a:buClr>
                <a:schemeClr val="accent2"/>
              </a:buClr>
              <a:buSzPct val="85000"/>
              <a:buFont typeface="ZapfDingbats" pitchFamily="82" charset="2"/>
            </a:pPr>
            <a:r>
              <a:rPr lang="en-US" altLang="zh-CN" sz="1600" dirty="0">
                <a:latin typeface="Arial" panose="020B0604020202020204" pitchFamily="34" charset="0"/>
              </a:rPr>
              <a:t>3</a:t>
            </a:r>
            <a:endParaRPr lang="en-US" altLang="zh-CN" sz="2400" dirty="0">
              <a:latin typeface="Arial" panose="020B0604020202020204" pitchFamily="34" charset="0"/>
            </a:endParaRPr>
          </a:p>
        </p:txBody>
      </p:sp>
      <p:sp>
        <p:nvSpPr>
          <p:cNvPr id="147476" name="Oval 76"/>
          <p:cNvSpPr/>
          <p:nvPr/>
        </p:nvSpPr>
        <p:spPr>
          <a:xfrm>
            <a:off x="5697473" y="5455417"/>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lstStyle/>
          <a:p>
            <a:pPr algn="ctr">
              <a:spcBef>
                <a:spcPct val="20000"/>
              </a:spcBef>
              <a:buClr>
                <a:schemeClr val="accent2"/>
              </a:buClr>
              <a:buSzPct val="85000"/>
              <a:buFont typeface="ZapfDingbats" pitchFamily="82" charset="2"/>
            </a:pPr>
            <a:r>
              <a:rPr lang="en-US" altLang="zh-CN" sz="1600" dirty="0">
                <a:latin typeface="Arial" panose="020B0604020202020204" pitchFamily="34" charset="0"/>
              </a:rPr>
              <a:t>4</a:t>
            </a:r>
            <a:endParaRPr lang="en-US" altLang="zh-CN" sz="2400" dirty="0">
              <a:latin typeface="Arial" panose="020B0604020202020204" pitchFamily="34" charset="0"/>
            </a:endParaRPr>
          </a:p>
        </p:txBody>
      </p:sp>
      <p:sp>
        <p:nvSpPr>
          <p:cNvPr id="147477" name="Oval 77"/>
          <p:cNvSpPr/>
          <p:nvPr/>
        </p:nvSpPr>
        <p:spPr>
          <a:xfrm>
            <a:off x="6802373" y="5787205"/>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lstStyle/>
          <a:p>
            <a:pPr algn="ctr">
              <a:spcBef>
                <a:spcPct val="20000"/>
              </a:spcBef>
              <a:buClr>
                <a:schemeClr val="accent2"/>
              </a:buClr>
              <a:buSzPct val="85000"/>
              <a:buFont typeface="ZapfDingbats" pitchFamily="82" charset="2"/>
            </a:pPr>
            <a:r>
              <a:rPr lang="en-US" altLang="zh-CN" sz="1600" dirty="0">
                <a:latin typeface="Arial" panose="020B0604020202020204" pitchFamily="34" charset="0"/>
              </a:rPr>
              <a:t>5</a:t>
            </a:r>
            <a:endParaRPr lang="en-US" altLang="zh-CN" sz="2400" dirty="0">
              <a:latin typeface="Arial" panose="020B0604020202020204" pitchFamily="34" charset="0"/>
            </a:endParaRPr>
          </a:p>
        </p:txBody>
      </p:sp>
      <p:sp>
        <p:nvSpPr>
          <p:cNvPr id="147478" name="Oval 78"/>
          <p:cNvSpPr/>
          <p:nvPr/>
        </p:nvSpPr>
        <p:spPr>
          <a:xfrm>
            <a:off x="7724710" y="5356992"/>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lstStyle/>
          <a:p>
            <a:pPr algn="ctr">
              <a:spcBef>
                <a:spcPct val="20000"/>
              </a:spcBef>
              <a:buClr>
                <a:schemeClr val="accent2"/>
              </a:buClr>
              <a:buSzPct val="85000"/>
              <a:buFont typeface="ZapfDingbats" pitchFamily="82" charset="2"/>
            </a:pPr>
            <a:r>
              <a:rPr lang="en-US" altLang="zh-CN" sz="1600" dirty="0">
                <a:latin typeface="Arial" panose="020B0604020202020204" pitchFamily="34" charset="0"/>
              </a:rPr>
              <a:t>6</a:t>
            </a:r>
            <a:endParaRPr lang="en-US" altLang="zh-CN" sz="2400" dirty="0">
              <a:latin typeface="Arial" panose="020B0604020202020204" pitchFamily="34" charset="0"/>
            </a:endParaRPr>
          </a:p>
        </p:txBody>
      </p:sp>
      <p:sp>
        <p:nvSpPr>
          <p:cNvPr id="147479" name="Text Box 95"/>
          <p:cNvSpPr txBox="1"/>
          <p:nvPr/>
        </p:nvSpPr>
        <p:spPr>
          <a:xfrm>
            <a:off x="4100591" y="5905463"/>
            <a:ext cx="1338828" cy="646331"/>
          </a:xfrm>
          <a:prstGeom prst="rect">
            <a:avLst/>
          </a:prstGeom>
          <a:noFill/>
        </p:spPr>
        <p:txBody>
          <a:bodyPr wrap="none" rtlCol="0" anchor="t">
            <a:spAutoFit/>
          </a:bodyPr>
          <a:lstStyle/>
          <a:p>
            <a:pPr lvl="0" algn="ctr">
              <a:buClrTx/>
              <a:buSzTx/>
              <a:buFontTx/>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发件人的</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ctr">
              <a:buClrTx/>
              <a:buSzTx/>
              <a:buFontTx/>
            </a:pPr>
            <a:r>
              <a:rPr dirty="0" err="1">
                <a:latin typeface="微软雅黑" panose="020B0503020204020204" pitchFamily="34" charset="-122"/>
                <a:ea typeface="微软雅黑" panose="020B0503020204020204" pitchFamily="34" charset="-122"/>
                <a:cs typeface="微软雅黑" panose="020B0503020204020204" pitchFamily="34" charset="-122"/>
                <a:sym typeface="+mn-ea"/>
              </a:rPr>
              <a:t>邮件服务器</a:t>
            </a:r>
            <a:endParaRPr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30" name="图形 129">
            <a:extLst>
              <a:ext uri="{FF2B5EF4-FFF2-40B4-BE49-F238E27FC236}">
                <a16:creationId xmlns:a16="http://schemas.microsoft.com/office/drawing/2014/main" id="{4CE57A8C-0B63-4EC5-A818-F0B123C906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049" y="5071403"/>
            <a:ext cx="704549" cy="731197"/>
          </a:xfrm>
          <a:prstGeom prst="rect">
            <a:avLst/>
          </a:prstGeom>
        </p:spPr>
      </p:pic>
      <p:pic>
        <p:nvPicPr>
          <p:cNvPr id="131" name="图形 130">
            <a:extLst>
              <a:ext uri="{FF2B5EF4-FFF2-40B4-BE49-F238E27FC236}">
                <a16:creationId xmlns:a16="http://schemas.microsoft.com/office/drawing/2014/main" id="{63928BA9-D4F5-498C-995B-BDCF22BEB6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8223" y="4972817"/>
            <a:ext cx="698084" cy="768509"/>
          </a:xfrm>
          <a:prstGeom prst="rect">
            <a:avLst/>
          </a:prstGeom>
        </p:spPr>
      </p:pic>
      <p:pic>
        <p:nvPicPr>
          <p:cNvPr id="132" name="图形 131">
            <a:extLst>
              <a:ext uri="{FF2B5EF4-FFF2-40B4-BE49-F238E27FC236}">
                <a16:creationId xmlns:a16="http://schemas.microsoft.com/office/drawing/2014/main" id="{E77E628F-3371-4290-B7B5-22C9CE5CD9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4144" y="4917254"/>
            <a:ext cx="815181" cy="617209"/>
          </a:xfrm>
          <a:prstGeom prst="rect">
            <a:avLst/>
          </a:prstGeom>
        </p:spPr>
      </p:pic>
      <p:pic>
        <p:nvPicPr>
          <p:cNvPr id="133" name="图形 132">
            <a:extLst>
              <a:ext uri="{FF2B5EF4-FFF2-40B4-BE49-F238E27FC236}">
                <a16:creationId xmlns:a16="http://schemas.microsoft.com/office/drawing/2014/main" id="{8813FF1C-5AF6-4679-ADD0-FE49D0626E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50185" y="4856034"/>
            <a:ext cx="815181" cy="617209"/>
          </a:xfrm>
          <a:prstGeom prst="rect">
            <a:avLst/>
          </a:prstGeom>
        </p:spPr>
      </p:pic>
      <p:sp>
        <p:nvSpPr>
          <p:cNvPr id="3" name="矩形 2">
            <a:extLst>
              <a:ext uri="{FF2B5EF4-FFF2-40B4-BE49-F238E27FC236}">
                <a16:creationId xmlns:a16="http://schemas.microsoft.com/office/drawing/2014/main" id="{191646FD-913B-4875-BA93-168D20E8E567}"/>
              </a:ext>
            </a:extLst>
          </p:cNvPr>
          <p:cNvSpPr/>
          <p:nvPr/>
        </p:nvSpPr>
        <p:spPr>
          <a:xfrm>
            <a:off x="2532065" y="5568436"/>
            <a:ext cx="877163" cy="369332"/>
          </a:xfrm>
          <a:prstGeom prst="rect">
            <a:avLst/>
          </a:prstGeom>
        </p:spPr>
        <p:txBody>
          <a:bodyPr wrap="none">
            <a:spAutoFit/>
          </a:bodyPr>
          <a:lstStyle/>
          <a:p>
            <a:r>
              <a:rPr lang="zh-CN" altLang="en-US" dirty="0">
                <a:latin typeface="+mn-ea"/>
              </a:rPr>
              <a:t>发件人</a:t>
            </a:r>
            <a:endParaRPr lang="zh-CN" altLang="en-US" dirty="0"/>
          </a:p>
        </p:txBody>
      </p:sp>
      <p:sp>
        <p:nvSpPr>
          <p:cNvPr id="135" name="矩形 134">
            <a:extLst>
              <a:ext uri="{FF2B5EF4-FFF2-40B4-BE49-F238E27FC236}">
                <a16:creationId xmlns:a16="http://schemas.microsoft.com/office/drawing/2014/main" id="{F597A944-C6E3-455A-8A52-FF79FE8A5D18}"/>
              </a:ext>
            </a:extLst>
          </p:cNvPr>
          <p:cNvSpPr/>
          <p:nvPr/>
        </p:nvSpPr>
        <p:spPr>
          <a:xfrm>
            <a:off x="8275157" y="5462164"/>
            <a:ext cx="877163" cy="369332"/>
          </a:xfrm>
          <a:prstGeom prst="rect">
            <a:avLst/>
          </a:prstGeom>
        </p:spPr>
        <p:txBody>
          <a:bodyPr wrap="none">
            <a:spAutoFit/>
          </a:bodyPr>
          <a:lstStyle/>
          <a:p>
            <a:r>
              <a:rPr lang="zh-CN" altLang="en-US" dirty="0">
                <a:latin typeface="+mn-ea"/>
              </a:rPr>
              <a:t>收件人</a:t>
            </a:r>
            <a:endParaRPr lang="zh-CN" altLang="en-US" dirty="0"/>
          </a:p>
        </p:txBody>
      </p:sp>
      <p:sp>
        <p:nvSpPr>
          <p:cNvPr id="136" name="Text Box 95">
            <a:extLst>
              <a:ext uri="{FF2B5EF4-FFF2-40B4-BE49-F238E27FC236}">
                <a16:creationId xmlns:a16="http://schemas.microsoft.com/office/drawing/2014/main" id="{0DA3C82E-8995-4FE4-B30B-DB8160F93C9E}"/>
              </a:ext>
            </a:extLst>
          </p:cNvPr>
          <p:cNvSpPr txBox="1"/>
          <p:nvPr/>
        </p:nvSpPr>
        <p:spPr>
          <a:xfrm>
            <a:off x="6297851" y="6077559"/>
            <a:ext cx="1338828" cy="646331"/>
          </a:xfrm>
          <a:prstGeom prst="rect">
            <a:avLst/>
          </a:prstGeom>
          <a:noFill/>
        </p:spPr>
        <p:txBody>
          <a:bodyPr wrap="none" rtlCol="0" anchor="t">
            <a:spAutoFit/>
          </a:bodyPr>
          <a:lstStyle/>
          <a:p>
            <a:pPr lvl="0" algn="ctr">
              <a:buClrTx/>
              <a:buSzTx/>
              <a:buFontTx/>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收件人的</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ctr">
              <a:buClrTx/>
              <a:buSzTx/>
              <a:buFontTx/>
            </a:pPr>
            <a:r>
              <a:rPr dirty="0" err="1">
                <a:latin typeface="微软雅黑" panose="020B0503020204020204" pitchFamily="34" charset="-122"/>
                <a:ea typeface="微软雅黑" panose="020B0503020204020204" pitchFamily="34" charset="-122"/>
                <a:cs typeface="微软雅黑" panose="020B0503020204020204" pitchFamily="34" charset="-122"/>
                <a:sym typeface="+mn-ea"/>
              </a:rPr>
              <a:t>邮件服务器</a:t>
            </a:r>
            <a:endParaRPr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7" name="矩形 136">
            <a:extLst>
              <a:ext uri="{FF2B5EF4-FFF2-40B4-BE49-F238E27FC236}">
                <a16:creationId xmlns:a16="http://schemas.microsoft.com/office/drawing/2014/main" id="{0F4200EF-20EE-4ECD-AF7A-599FD6844B7E}"/>
              </a:ext>
            </a:extLst>
          </p:cNvPr>
          <p:cNvSpPr/>
          <p:nvPr/>
        </p:nvSpPr>
        <p:spPr>
          <a:xfrm>
            <a:off x="1379515" y="5103911"/>
            <a:ext cx="1107996" cy="369332"/>
          </a:xfrm>
          <a:prstGeom prst="rect">
            <a:avLst/>
          </a:prstGeom>
        </p:spPr>
        <p:txBody>
          <a:bodyPr wrap="none">
            <a:spAutoFit/>
          </a:bodyPr>
          <a:lstStyle/>
          <a:p>
            <a:r>
              <a:rPr lang="zh-CN" altLang="en-US" dirty="0">
                <a:latin typeface="+mn-ea"/>
              </a:rPr>
              <a:t>用户代理</a:t>
            </a:r>
            <a:endParaRPr lang="zh-CN" altLang="en-US" dirty="0"/>
          </a:p>
        </p:txBody>
      </p:sp>
      <p:sp>
        <p:nvSpPr>
          <p:cNvPr id="138" name="矩形 137">
            <a:extLst>
              <a:ext uri="{FF2B5EF4-FFF2-40B4-BE49-F238E27FC236}">
                <a16:creationId xmlns:a16="http://schemas.microsoft.com/office/drawing/2014/main" id="{2A7F1543-1279-43CD-8CCE-52258D7AF6AE}"/>
              </a:ext>
            </a:extLst>
          </p:cNvPr>
          <p:cNvSpPr/>
          <p:nvPr/>
        </p:nvSpPr>
        <p:spPr>
          <a:xfrm>
            <a:off x="9165366" y="4990818"/>
            <a:ext cx="1107996" cy="369332"/>
          </a:xfrm>
          <a:prstGeom prst="rect">
            <a:avLst/>
          </a:prstGeom>
        </p:spPr>
        <p:txBody>
          <a:bodyPr wrap="none">
            <a:spAutoFit/>
          </a:bodyPr>
          <a:lstStyle/>
          <a:p>
            <a:r>
              <a:rPr lang="zh-CN" altLang="en-US" dirty="0">
                <a:latin typeface="+mn-ea"/>
              </a:rPr>
              <a:t>用户代理</a:t>
            </a:r>
            <a:endParaRPr lang="zh-CN" altLang="en-US" dirty="0"/>
          </a:p>
        </p:txBody>
      </p:sp>
    </p:spTree>
    <p:extLst>
      <p:ext uri="{BB962C8B-B14F-4D97-AF65-F5344CB8AC3E}">
        <p14:creationId xmlns:p14="http://schemas.microsoft.com/office/powerpoint/2010/main" val="3173654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br>
              <a:rPr kumimoji="1" lang="en-US" altLang="zh-CN" sz="3200" dirty="0"/>
            </a:br>
            <a:br>
              <a:rPr kumimoji="1" lang="en-US" altLang="zh-CN" sz="3200" dirty="0"/>
            </a:br>
            <a:r>
              <a:rPr kumimoji="1" lang="zh-CN" altLang="en-US" sz="3200" dirty="0"/>
              <a:t>电子邮件的组成：信封 </a:t>
            </a:r>
            <a:r>
              <a:rPr kumimoji="1" lang="en-US" altLang="zh-CN" sz="3200" dirty="0"/>
              <a:t>+ </a:t>
            </a:r>
            <a:r>
              <a:rPr kumimoji="1" lang="zh-CN" altLang="en-US" sz="3200" dirty="0"/>
              <a:t>内容</a:t>
            </a:r>
          </a:p>
        </p:txBody>
      </p:sp>
      <p:sp>
        <p:nvSpPr>
          <p:cNvPr id="3" name="内容占位符 2">
            <a:extLst>
              <a:ext uri="{FF2B5EF4-FFF2-40B4-BE49-F238E27FC236}">
                <a16:creationId xmlns:a16="http://schemas.microsoft.com/office/drawing/2014/main" id="{D1A50377-983E-4D96-88C1-5684E6165670}"/>
              </a:ext>
            </a:extLst>
          </p:cNvPr>
          <p:cNvSpPr>
            <a:spLocks noGrp="1"/>
          </p:cNvSpPr>
          <p:nvPr>
            <p:ph idx="1"/>
          </p:nvPr>
        </p:nvSpPr>
        <p:spPr>
          <a:xfrm>
            <a:off x="660400" y="1130300"/>
            <a:ext cx="5801304" cy="5003800"/>
          </a:xfrm>
        </p:spPr>
        <p:txBody>
          <a:bodyPr/>
          <a:lstStyle/>
          <a:p>
            <a:pPr eaLnBrk="0" hangingPunct="0">
              <a:lnSpc>
                <a:spcPts val="3800"/>
              </a:lnSpc>
            </a:pPr>
            <a:r>
              <a:rPr lang="zh-CN" altLang="en-US" sz="2400" dirty="0"/>
              <a:t>电子邮件由信封 </a:t>
            </a:r>
            <a:r>
              <a:rPr lang="en-US" altLang="zh-CN" sz="2400" dirty="0"/>
              <a:t>(envelope) </a:t>
            </a:r>
            <a:r>
              <a:rPr lang="zh-CN" altLang="en-US" sz="2400" dirty="0"/>
              <a:t>和内容 </a:t>
            </a:r>
            <a:r>
              <a:rPr lang="en-US" altLang="zh-CN" sz="2400" dirty="0"/>
              <a:t>(content) </a:t>
            </a:r>
            <a:r>
              <a:rPr lang="zh-CN" altLang="en-US" sz="2400" dirty="0"/>
              <a:t>两部分组成。</a:t>
            </a:r>
          </a:p>
          <a:p>
            <a:pPr eaLnBrk="0" hangingPunct="0">
              <a:lnSpc>
                <a:spcPts val="3800"/>
              </a:lnSpc>
            </a:pPr>
            <a:r>
              <a:rPr lang="zh-CN" altLang="en-US" sz="2400" dirty="0"/>
              <a:t>在邮件的信封上，最重要的就是收件人的地址。电子邮件在传输过程中，根据邮件信封上的信息来传送邮件的。</a:t>
            </a:r>
            <a:endParaRPr lang="en-US" altLang="zh-CN" sz="2400" dirty="0"/>
          </a:p>
          <a:p>
            <a:pPr eaLnBrk="0" hangingPunct="0">
              <a:lnSpc>
                <a:spcPts val="3800"/>
              </a:lnSpc>
            </a:pPr>
            <a:r>
              <a:rPr lang="zh-CN" altLang="en-US" sz="2400" dirty="0"/>
              <a:t>用户在从自己的邮箱中读取邮件时才能见到邮件的内容。</a:t>
            </a:r>
            <a:endParaRPr lang="en-US" altLang="zh-CN" sz="2400" dirty="0"/>
          </a:p>
        </p:txBody>
      </p:sp>
      <p:sp>
        <p:nvSpPr>
          <p:cNvPr id="9" name="Rectangle 6">
            <a:extLst>
              <a:ext uri="{FF2B5EF4-FFF2-40B4-BE49-F238E27FC236}">
                <a16:creationId xmlns:a16="http://schemas.microsoft.com/office/drawing/2014/main" id="{1908E688-E8C3-4179-83F3-304A4D1D5E24}"/>
              </a:ext>
            </a:extLst>
          </p:cNvPr>
          <p:cNvSpPr>
            <a:spLocks noChangeArrowheads="1"/>
          </p:cNvSpPr>
          <p:nvPr/>
        </p:nvSpPr>
        <p:spPr bwMode="auto">
          <a:xfrm>
            <a:off x="6734316" y="2958171"/>
            <a:ext cx="4047067" cy="2556348"/>
          </a:xfrm>
          <a:prstGeom prst="rect">
            <a:avLst/>
          </a:prstGeom>
          <a:solidFill>
            <a:schemeClr val="bg1"/>
          </a:solidFill>
          <a:ln w="19050">
            <a:solidFill>
              <a:schemeClr val="tx1"/>
            </a:solidFill>
            <a:miter lim="800000"/>
            <a:headEnd/>
            <a:tailEnd/>
          </a:ln>
          <a:effectLst/>
        </p:spPr>
        <p:txBody>
          <a:bodyPr wrap="none" anchor="ctr"/>
          <a:lstStyle/>
          <a:p>
            <a:endParaRPr lang="zh-CN" altLang="en-US" sz="2400"/>
          </a:p>
        </p:txBody>
      </p:sp>
      <p:sp>
        <p:nvSpPr>
          <p:cNvPr id="10" name="Rectangle 4">
            <a:extLst>
              <a:ext uri="{FF2B5EF4-FFF2-40B4-BE49-F238E27FC236}">
                <a16:creationId xmlns:a16="http://schemas.microsoft.com/office/drawing/2014/main" id="{F7CB4179-5766-463A-94AF-EF0586C04A6B}"/>
              </a:ext>
            </a:extLst>
          </p:cNvPr>
          <p:cNvSpPr>
            <a:spLocks noChangeArrowheads="1"/>
          </p:cNvSpPr>
          <p:nvPr/>
        </p:nvSpPr>
        <p:spPr bwMode="auto">
          <a:xfrm>
            <a:off x="6874450" y="3134510"/>
            <a:ext cx="3776133" cy="492435"/>
          </a:xfrm>
          <a:prstGeom prst="rect">
            <a:avLst/>
          </a:prstGeom>
          <a:solidFill>
            <a:srgbClr val="00FFCC"/>
          </a:solidFill>
          <a:ln w="12700">
            <a:solidFill>
              <a:schemeClr val="tx1"/>
            </a:solidFill>
            <a:miter lim="800000"/>
            <a:headEnd/>
            <a:tailEnd/>
          </a:ln>
          <a:effectLst/>
        </p:spPr>
        <p:txBody>
          <a:bodyPr wrap="none" anchor="ctr"/>
          <a:lstStyle/>
          <a:p>
            <a:pPr algn="ctr"/>
            <a:r>
              <a:rPr lang="zh-CN" altLang="en-US" sz="2400" b="1" dirty="0">
                <a:latin typeface="微软雅黑" pitchFamily="34" charset="-122"/>
                <a:ea typeface="微软雅黑" pitchFamily="34" charset="-122"/>
              </a:rPr>
              <a:t>首部 </a:t>
            </a:r>
            <a:r>
              <a:rPr lang="en-US" altLang="zh-CN" sz="2400" b="1" dirty="0">
                <a:latin typeface="微软雅黑" pitchFamily="34" charset="-122"/>
                <a:ea typeface="微软雅黑" pitchFamily="34" charset="-122"/>
              </a:rPr>
              <a:t>(header)</a:t>
            </a:r>
          </a:p>
        </p:txBody>
      </p:sp>
      <p:sp>
        <p:nvSpPr>
          <p:cNvPr id="11" name="Rectangle 5">
            <a:extLst>
              <a:ext uri="{FF2B5EF4-FFF2-40B4-BE49-F238E27FC236}">
                <a16:creationId xmlns:a16="http://schemas.microsoft.com/office/drawing/2014/main" id="{7C0FB735-901D-408F-B0CB-771A28CEC567}"/>
              </a:ext>
            </a:extLst>
          </p:cNvPr>
          <p:cNvSpPr>
            <a:spLocks noChangeArrowheads="1"/>
          </p:cNvSpPr>
          <p:nvPr/>
        </p:nvSpPr>
        <p:spPr bwMode="auto">
          <a:xfrm>
            <a:off x="6874450" y="3951993"/>
            <a:ext cx="3776133" cy="1408385"/>
          </a:xfrm>
          <a:prstGeom prst="rect">
            <a:avLst/>
          </a:prstGeom>
          <a:solidFill>
            <a:srgbClr val="FF66FF"/>
          </a:solidFill>
          <a:ln w="12700">
            <a:solidFill>
              <a:schemeClr val="tx1"/>
            </a:solidFill>
            <a:miter lim="800000"/>
            <a:headEnd/>
            <a:tailEnd/>
          </a:ln>
          <a:effectLst/>
        </p:spPr>
        <p:txBody>
          <a:bodyPr wrap="none" anchor="ctr"/>
          <a:lstStyle/>
          <a:p>
            <a:pPr algn="ctr"/>
            <a:r>
              <a:rPr lang="zh-CN" altLang="en-US" sz="2400" b="1" dirty="0">
                <a:latin typeface="微软雅黑" pitchFamily="34" charset="-122"/>
                <a:ea typeface="微软雅黑" pitchFamily="34" charset="-122"/>
              </a:rPr>
              <a:t>主体 </a:t>
            </a:r>
            <a:r>
              <a:rPr lang="en-US" altLang="zh-CN" sz="2400" b="1" dirty="0">
                <a:latin typeface="微软雅黑" pitchFamily="34" charset="-122"/>
                <a:ea typeface="微软雅黑" pitchFamily="34" charset="-122"/>
              </a:rPr>
              <a:t>(body)</a:t>
            </a:r>
          </a:p>
        </p:txBody>
      </p:sp>
      <p:sp>
        <p:nvSpPr>
          <p:cNvPr id="12" name="Text Box 7">
            <a:extLst>
              <a:ext uri="{FF2B5EF4-FFF2-40B4-BE49-F238E27FC236}">
                <a16:creationId xmlns:a16="http://schemas.microsoft.com/office/drawing/2014/main" id="{675371D5-8F7C-40DC-B574-28B5F0F2A1DC}"/>
              </a:ext>
            </a:extLst>
          </p:cNvPr>
          <p:cNvSpPr txBox="1">
            <a:spLocks noChangeArrowheads="1"/>
          </p:cNvSpPr>
          <p:nvPr/>
        </p:nvSpPr>
        <p:spPr bwMode="auto">
          <a:xfrm>
            <a:off x="7578572" y="3582301"/>
            <a:ext cx="2396651" cy="3796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itchFamily="34" charset="0"/>
                <a:ea typeface="黑体" pitchFamily="2" charset="-122"/>
              </a:defRPr>
            </a:lvl1pPr>
            <a:lvl2pPr marL="742950" indent="-285750">
              <a:defRPr>
                <a:solidFill>
                  <a:schemeClr val="tx1"/>
                </a:solidFill>
                <a:latin typeface="Tahoma" pitchFamily="34" charset="0"/>
                <a:ea typeface="黑体" pitchFamily="2" charset="-122"/>
              </a:defRPr>
            </a:lvl2pPr>
            <a:lvl3pPr marL="1143000" indent="-228600">
              <a:defRPr>
                <a:solidFill>
                  <a:schemeClr val="tx1"/>
                </a:solidFill>
                <a:latin typeface="Tahoma" pitchFamily="34" charset="0"/>
                <a:ea typeface="黑体" pitchFamily="2" charset="-122"/>
              </a:defRPr>
            </a:lvl3pPr>
            <a:lvl4pPr marL="1600200" indent="-228600">
              <a:defRPr>
                <a:solidFill>
                  <a:schemeClr val="tx1"/>
                </a:solidFill>
                <a:latin typeface="Tahoma" pitchFamily="34" charset="0"/>
                <a:ea typeface="黑体" pitchFamily="2" charset="-122"/>
              </a:defRPr>
            </a:lvl4pPr>
            <a:lvl5pPr marL="2057400" indent="-228600">
              <a:defRPr>
                <a:solidFill>
                  <a:schemeClr val="tx1"/>
                </a:solidFill>
                <a:latin typeface="Tahoma" pitchFamily="34" charset="0"/>
                <a:ea typeface="黑体" pitchFamily="2" charset="-122"/>
              </a:defRPr>
            </a:lvl5pPr>
            <a:lvl6pPr marL="2514600" indent="-228600" eaLnBrk="0" fontAlgn="base" hangingPunct="0">
              <a:spcBef>
                <a:spcPct val="0"/>
              </a:spcBef>
              <a:spcAft>
                <a:spcPct val="0"/>
              </a:spcAft>
              <a:defRPr>
                <a:solidFill>
                  <a:schemeClr val="tx1"/>
                </a:solidFill>
                <a:latin typeface="Tahoma" pitchFamily="34" charset="0"/>
                <a:ea typeface="黑体" pitchFamily="2" charset="-122"/>
              </a:defRPr>
            </a:lvl6pPr>
            <a:lvl7pPr marL="2971800" indent="-228600" eaLnBrk="0" fontAlgn="base" hangingPunct="0">
              <a:spcBef>
                <a:spcPct val="0"/>
              </a:spcBef>
              <a:spcAft>
                <a:spcPct val="0"/>
              </a:spcAft>
              <a:defRPr>
                <a:solidFill>
                  <a:schemeClr val="tx1"/>
                </a:solidFill>
                <a:latin typeface="Tahoma" pitchFamily="34" charset="0"/>
                <a:ea typeface="黑体" pitchFamily="2" charset="-122"/>
              </a:defRPr>
            </a:lvl7pPr>
            <a:lvl8pPr marL="3429000" indent="-228600" eaLnBrk="0" fontAlgn="base" hangingPunct="0">
              <a:spcBef>
                <a:spcPct val="0"/>
              </a:spcBef>
              <a:spcAft>
                <a:spcPct val="0"/>
              </a:spcAft>
              <a:defRPr>
                <a:solidFill>
                  <a:schemeClr val="tx1"/>
                </a:solidFill>
                <a:latin typeface="Tahoma" pitchFamily="34" charset="0"/>
                <a:ea typeface="黑体" pitchFamily="2" charset="-122"/>
              </a:defRPr>
            </a:lvl8pPr>
            <a:lvl9pPr marL="3886200" indent="-228600" eaLnBrk="0" fontAlgn="base" hangingPunct="0">
              <a:spcBef>
                <a:spcPct val="0"/>
              </a:spcBef>
              <a:spcAft>
                <a:spcPct val="0"/>
              </a:spcAft>
              <a:defRPr>
                <a:solidFill>
                  <a:schemeClr val="tx1"/>
                </a:solidFill>
                <a:latin typeface="Tahoma" pitchFamily="34" charset="0"/>
                <a:ea typeface="黑体" pitchFamily="2" charset="-122"/>
              </a:defRPr>
            </a:lvl9pPr>
          </a:lstStyle>
          <a:p>
            <a:pPr algn="ctr"/>
            <a:r>
              <a:rPr lang="zh-CN" altLang="en-US" sz="1867" b="1" dirty="0">
                <a:latin typeface="微软雅黑" pitchFamily="34" charset="-122"/>
                <a:ea typeface="微软雅黑" pitchFamily="34" charset="-122"/>
              </a:rPr>
              <a:t>空行</a:t>
            </a:r>
            <a:endParaRPr lang="en-US" altLang="zh-CN" sz="1867" b="1" dirty="0">
              <a:latin typeface="微软雅黑" pitchFamily="34" charset="-122"/>
              <a:ea typeface="微软雅黑" pitchFamily="34" charset="-122"/>
            </a:endParaRPr>
          </a:p>
        </p:txBody>
      </p:sp>
      <p:sp>
        <p:nvSpPr>
          <p:cNvPr id="13" name="Rectangle 6">
            <a:extLst>
              <a:ext uri="{FF2B5EF4-FFF2-40B4-BE49-F238E27FC236}">
                <a16:creationId xmlns:a16="http://schemas.microsoft.com/office/drawing/2014/main" id="{90310C4A-3CA8-4E50-B4BA-883FCA86F246}"/>
              </a:ext>
            </a:extLst>
          </p:cNvPr>
          <p:cNvSpPr>
            <a:spLocks noChangeArrowheads="1"/>
          </p:cNvSpPr>
          <p:nvPr/>
        </p:nvSpPr>
        <p:spPr bwMode="auto">
          <a:xfrm>
            <a:off x="6734316" y="1816791"/>
            <a:ext cx="4047067" cy="1147212"/>
          </a:xfrm>
          <a:prstGeom prst="rect">
            <a:avLst/>
          </a:prstGeom>
          <a:solidFill>
            <a:srgbClr val="0066FF"/>
          </a:solidFill>
          <a:ln w="19050">
            <a:solidFill>
              <a:schemeClr val="tx1"/>
            </a:solidFill>
            <a:miter lim="800000"/>
            <a:headEnd/>
            <a:tailEnd/>
          </a:ln>
          <a:effectLst/>
        </p:spPr>
        <p:txBody>
          <a:bodyPr wrap="none" anchor="ctr"/>
          <a:lstStyle/>
          <a:p>
            <a:pPr>
              <a:lnSpc>
                <a:spcPts val="2133"/>
              </a:lnSpc>
            </a:pPr>
            <a:r>
              <a:rPr lang="en-US" altLang="zh-CN" sz="1600" b="1" dirty="0">
                <a:solidFill>
                  <a:schemeClr val="bg1"/>
                </a:solidFill>
                <a:latin typeface="微软雅黑" pitchFamily="34" charset="-122"/>
                <a:ea typeface="微软雅黑" pitchFamily="34" charset="-122"/>
              </a:rPr>
              <a:t>MAIL FROM: one@abc.edu</a:t>
            </a:r>
          </a:p>
          <a:p>
            <a:pPr>
              <a:lnSpc>
                <a:spcPts val="2133"/>
              </a:lnSpc>
            </a:pPr>
            <a:r>
              <a:rPr lang="en-US" altLang="zh-CN" sz="1600" b="1" dirty="0">
                <a:solidFill>
                  <a:schemeClr val="bg1"/>
                </a:solidFill>
                <a:latin typeface="微软雅黑" pitchFamily="34" charset="-122"/>
                <a:ea typeface="微软雅黑" pitchFamily="34" charset="-122"/>
              </a:rPr>
              <a:t>RCPT TO: two@xyz.com</a:t>
            </a:r>
            <a:endParaRPr lang="zh-CN" altLang="en-US" sz="1600" b="1" dirty="0">
              <a:solidFill>
                <a:schemeClr val="bg1"/>
              </a:solidFill>
              <a:latin typeface="微软雅黑" pitchFamily="34" charset="-122"/>
              <a:ea typeface="微软雅黑" pitchFamily="34" charset="-122"/>
            </a:endParaRPr>
          </a:p>
        </p:txBody>
      </p:sp>
      <p:sp>
        <p:nvSpPr>
          <p:cNvPr id="14" name="矩形 13">
            <a:extLst>
              <a:ext uri="{FF2B5EF4-FFF2-40B4-BE49-F238E27FC236}">
                <a16:creationId xmlns:a16="http://schemas.microsoft.com/office/drawing/2014/main" id="{B422BE43-8DC3-44E7-BB54-8501601F60FB}"/>
              </a:ext>
            </a:extLst>
          </p:cNvPr>
          <p:cNvSpPr/>
          <p:nvPr/>
        </p:nvSpPr>
        <p:spPr>
          <a:xfrm>
            <a:off x="10804786" y="2172201"/>
            <a:ext cx="994239" cy="492443"/>
          </a:xfrm>
          <a:prstGeom prst="rect">
            <a:avLst/>
          </a:prstGeom>
          <a:noFill/>
          <a:ln w="12700">
            <a:noFill/>
            <a:miter lim="800000"/>
            <a:headEnd/>
            <a:tailEnd/>
          </a:ln>
          <a:effectLst/>
        </p:spPr>
        <p:txBody>
          <a:bodyPr wrap="none" anchor="ctr"/>
          <a:lstStyle/>
          <a:p>
            <a:pPr algn="r"/>
            <a:r>
              <a:rPr lang="zh-CN" altLang="en-US" sz="2133" b="1" dirty="0">
                <a:latin typeface="微软雅黑" pitchFamily="34" charset="-122"/>
                <a:ea typeface="微软雅黑" pitchFamily="34" charset="-122"/>
              </a:rPr>
              <a:t>信封</a:t>
            </a:r>
            <a:endParaRPr lang="en-US" altLang="zh-CN" sz="2133" b="1" dirty="0">
              <a:latin typeface="微软雅黑" pitchFamily="34" charset="-122"/>
              <a:ea typeface="微软雅黑" pitchFamily="34" charset="-122"/>
            </a:endParaRPr>
          </a:p>
        </p:txBody>
      </p:sp>
      <p:sp>
        <p:nvSpPr>
          <p:cNvPr id="15" name="矩形 14">
            <a:extLst>
              <a:ext uri="{FF2B5EF4-FFF2-40B4-BE49-F238E27FC236}">
                <a16:creationId xmlns:a16="http://schemas.microsoft.com/office/drawing/2014/main" id="{A3ACBFCE-6E5E-444F-807A-696640BB5653}"/>
              </a:ext>
            </a:extLst>
          </p:cNvPr>
          <p:cNvSpPr/>
          <p:nvPr/>
        </p:nvSpPr>
        <p:spPr>
          <a:xfrm>
            <a:off x="10804786" y="3951992"/>
            <a:ext cx="994239" cy="492443"/>
          </a:xfrm>
          <a:prstGeom prst="rect">
            <a:avLst/>
          </a:prstGeom>
          <a:noFill/>
          <a:ln w="12700">
            <a:noFill/>
            <a:miter lim="800000"/>
            <a:headEnd/>
            <a:tailEnd/>
          </a:ln>
          <a:effectLst/>
        </p:spPr>
        <p:txBody>
          <a:bodyPr wrap="none" anchor="ctr"/>
          <a:lstStyle/>
          <a:p>
            <a:pPr algn="r"/>
            <a:r>
              <a:rPr lang="zh-CN" altLang="en-US" sz="2133" b="1" dirty="0">
                <a:latin typeface="微软雅黑" pitchFamily="34" charset="-122"/>
                <a:ea typeface="微软雅黑" pitchFamily="34" charset="-122"/>
              </a:rPr>
              <a:t>内容</a:t>
            </a:r>
            <a:endParaRPr lang="en-US" altLang="zh-CN" sz="2133" b="1" dirty="0">
              <a:latin typeface="微软雅黑" pitchFamily="34" charset="-122"/>
              <a:ea typeface="微软雅黑" pitchFamily="34" charset="-122"/>
            </a:endParaRPr>
          </a:p>
        </p:txBody>
      </p:sp>
      <p:grpSp>
        <p:nvGrpSpPr>
          <p:cNvPr id="16" name="组合 15">
            <a:extLst>
              <a:ext uri="{FF2B5EF4-FFF2-40B4-BE49-F238E27FC236}">
                <a16:creationId xmlns:a16="http://schemas.microsoft.com/office/drawing/2014/main" id="{3B2EFD43-7BC2-48D1-8BC0-17811E5211D0}"/>
              </a:ext>
            </a:extLst>
          </p:cNvPr>
          <p:cNvGrpSpPr/>
          <p:nvPr/>
        </p:nvGrpSpPr>
        <p:grpSpPr>
          <a:xfrm>
            <a:off x="10846824" y="1816791"/>
            <a:ext cx="952200" cy="3691889"/>
            <a:chOff x="7200140" y="1468504"/>
            <a:chExt cx="807016" cy="2768917"/>
          </a:xfrm>
        </p:grpSpPr>
        <p:cxnSp>
          <p:nvCxnSpPr>
            <p:cNvPr id="17" name="直接连接符 16">
              <a:extLst>
                <a:ext uri="{FF2B5EF4-FFF2-40B4-BE49-F238E27FC236}">
                  <a16:creationId xmlns:a16="http://schemas.microsoft.com/office/drawing/2014/main" id="{DECAA0EB-9937-4F92-91EA-2E5840237B5E}"/>
                </a:ext>
              </a:extLst>
            </p:cNvPr>
            <p:cNvCxnSpPr/>
            <p:nvPr/>
          </p:nvCxnSpPr>
          <p:spPr>
            <a:xfrm>
              <a:off x="7200140" y="1468504"/>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F82E5B9-C4CB-4779-B2D3-807C47455ED1}"/>
                </a:ext>
              </a:extLst>
            </p:cNvPr>
            <p:cNvCxnSpPr/>
            <p:nvPr/>
          </p:nvCxnSpPr>
          <p:spPr>
            <a:xfrm>
              <a:off x="7200140" y="2324539"/>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346BBEC-B299-4629-AD20-EE80DE48AF84}"/>
                </a:ext>
              </a:extLst>
            </p:cNvPr>
            <p:cNvCxnSpPr/>
            <p:nvPr/>
          </p:nvCxnSpPr>
          <p:spPr>
            <a:xfrm>
              <a:off x="7200140" y="4237421"/>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直接连接符 19">
            <a:extLst>
              <a:ext uri="{FF2B5EF4-FFF2-40B4-BE49-F238E27FC236}">
                <a16:creationId xmlns:a16="http://schemas.microsoft.com/office/drawing/2014/main" id="{7C0BBE26-E964-4940-9487-C961869E88E8}"/>
              </a:ext>
            </a:extLst>
          </p:cNvPr>
          <p:cNvCxnSpPr/>
          <p:nvPr/>
        </p:nvCxnSpPr>
        <p:spPr>
          <a:xfrm>
            <a:off x="11053992" y="1816791"/>
            <a:ext cx="0" cy="1141380"/>
          </a:xfrm>
          <a:prstGeom prst="line">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A2067EB-A205-4B0B-9F45-E41D2DE9C706}"/>
              </a:ext>
            </a:extLst>
          </p:cNvPr>
          <p:cNvCxnSpPr/>
          <p:nvPr/>
        </p:nvCxnSpPr>
        <p:spPr>
          <a:xfrm>
            <a:off x="11053992" y="2964003"/>
            <a:ext cx="0" cy="2544677"/>
          </a:xfrm>
          <a:prstGeom prst="line">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975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10"/>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6904910" y="4556351"/>
            <a:ext cx="2495282" cy="1577382"/>
          </a:xfrm>
          <a:prstGeom prst="rect">
            <a:avLst/>
          </a:prstGeom>
          <a:solidFill>
            <a:schemeClr val="bg1"/>
          </a:solidFill>
          <a:ln w="19050">
            <a:solidFill>
              <a:schemeClr val="tx1"/>
            </a:solidFill>
            <a:miter lim="800000"/>
            <a:headEnd/>
            <a:tailEnd/>
          </a:ln>
          <a:effectLst/>
        </p:spPr>
        <p:txBody>
          <a:bodyPr wrap="none" anchor="ctr"/>
          <a:lstStyle/>
          <a:p>
            <a:endParaRPr lang="zh-CN" altLang="en-US"/>
          </a:p>
        </p:txBody>
      </p:sp>
      <p:sp>
        <p:nvSpPr>
          <p:cNvPr id="5" name="Rectangle 4"/>
          <p:cNvSpPr>
            <a:spLocks noChangeArrowheads="1"/>
          </p:cNvSpPr>
          <p:nvPr/>
        </p:nvSpPr>
        <p:spPr bwMode="auto">
          <a:xfrm>
            <a:off x="7030124" y="4726178"/>
            <a:ext cx="2224712" cy="334549"/>
          </a:xfrm>
          <a:prstGeom prst="rect">
            <a:avLst/>
          </a:prstGeom>
          <a:solidFill>
            <a:srgbClr val="00FFCC"/>
          </a:solidFill>
          <a:ln w="12700">
            <a:solidFill>
              <a:schemeClr val="tx1"/>
            </a:solidFill>
            <a:miter lim="800000"/>
            <a:headEnd/>
            <a:tailEnd/>
          </a:ln>
          <a:effectLst/>
        </p:spPr>
        <p:txBody>
          <a:bodyPr wrap="none" anchor="ctr"/>
          <a:lstStyle/>
          <a:p>
            <a:pPr algn="ctr"/>
            <a:r>
              <a:rPr lang="zh-CN" altLang="en-US" b="1" dirty="0">
                <a:latin typeface="微软雅黑" pitchFamily="34" charset="-122"/>
                <a:ea typeface="微软雅黑" pitchFamily="34" charset="-122"/>
              </a:rPr>
              <a:t>首部 </a:t>
            </a:r>
            <a:r>
              <a:rPr lang="en-US" altLang="zh-CN" b="1" dirty="0">
                <a:latin typeface="微软雅黑" pitchFamily="34" charset="-122"/>
                <a:ea typeface="微软雅黑" pitchFamily="34" charset="-122"/>
              </a:rPr>
              <a:t>(header)</a:t>
            </a:r>
          </a:p>
        </p:txBody>
      </p:sp>
      <p:sp>
        <p:nvSpPr>
          <p:cNvPr id="6" name="Rectangle 5"/>
          <p:cNvSpPr>
            <a:spLocks noChangeArrowheads="1"/>
          </p:cNvSpPr>
          <p:nvPr/>
        </p:nvSpPr>
        <p:spPr bwMode="auto">
          <a:xfrm>
            <a:off x="7030124" y="5479605"/>
            <a:ext cx="2224712" cy="549688"/>
          </a:xfrm>
          <a:prstGeom prst="rect">
            <a:avLst/>
          </a:prstGeom>
          <a:solidFill>
            <a:srgbClr val="FF66FF"/>
          </a:solidFill>
          <a:ln w="12700">
            <a:solidFill>
              <a:schemeClr val="tx1"/>
            </a:solidFill>
            <a:miter lim="800000"/>
            <a:headEnd/>
            <a:tailEnd/>
          </a:ln>
          <a:effectLst/>
        </p:spPr>
        <p:txBody>
          <a:bodyPr wrap="none" anchor="ctr"/>
          <a:lstStyle/>
          <a:p>
            <a:pPr algn="ctr"/>
            <a:r>
              <a:rPr lang="zh-CN" altLang="en-US" b="1" dirty="0">
                <a:latin typeface="微软雅黑" pitchFamily="34" charset="-122"/>
                <a:ea typeface="微软雅黑" pitchFamily="34" charset="-122"/>
              </a:rPr>
              <a:t>主体 </a:t>
            </a:r>
            <a:r>
              <a:rPr lang="en-US" altLang="zh-CN" b="1" dirty="0">
                <a:latin typeface="微软雅黑" pitchFamily="34" charset="-122"/>
                <a:ea typeface="微软雅黑" pitchFamily="34" charset="-122"/>
              </a:rPr>
              <a:t>(body)</a:t>
            </a:r>
          </a:p>
        </p:txBody>
      </p:sp>
      <p:sp>
        <p:nvSpPr>
          <p:cNvPr id="8" name="Text Box 7"/>
          <p:cNvSpPr txBox="1">
            <a:spLocks noChangeArrowheads="1"/>
          </p:cNvSpPr>
          <p:nvPr/>
        </p:nvSpPr>
        <p:spPr bwMode="auto">
          <a:xfrm>
            <a:off x="7172824" y="5123698"/>
            <a:ext cx="1761807"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itchFamily="34" charset="0"/>
                <a:ea typeface="黑体" pitchFamily="2" charset="-122"/>
              </a:defRPr>
            </a:lvl1pPr>
            <a:lvl2pPr marL="742950" indent="-285750">
              <a:defRPr>
                <a:solidFill>
                  <a:schemeClr val="tx1"/>
                </a:solidFill>
                <a:latin typeface="Tahoma" pitchFamily="34" charset="0"/>
                <a:ea typeface="黑体" pitchFamily="2" charset="-122"/>
              </a:defRPr>
            </a:lvl2pPr>
            <a:lvl3pPr marL="1143000" indent="-228600">
              <a:defRPr>
                <a:solidFill>
                  <a:schemeClr val="tx1"/>
                </a:solidFill>
                <a:latin typeface="Tahoma" pitchFamily="34" charset="0"/>
                <a:ea typeface="黑体" pitchFamily="2" charset="-122"/>
              </a:defRPr>
            </a:lvl3pPr>
            <a:lvl4pPr marL="1600200" indent="-228600">
              <a:defRPr>
                <a:solidFill>
                  <a:schemeClr val="tx1"/>
                </a:solidFill>
                <a:latin typeface="Tahoma" pitchFamily="34" charset="0"/>
                <a:ea typeface="黑体" pitchFamily="2" charset="-122"/>
              </a:defRPr>
            </a:lvl4pPr>
            <a:lvl5pPr marL="2057400" indent="-228600">
              <a:defRPr>
                <a:solidFill>
                  <a:schemeClr val="tx1"/>
                </a:solidFill>
                <a:latin typeface="Tahoma" pitchFamily="34" charset="0"/>
                <a:ea typeface="黑体" pitchFamily="2" charset="-122"/>
              </a:defRPr>
            </a:lvl5pPr>
            <a:lvl6pPr marL="2514600" indent="-228600" eaLnBrk="0" fontAlgn="base" hangingPunct="0">
              <a:spcBef>
                <a:spcPct val="0"/>
              </a:spcBef>
              <a:spcAft>
                <a:spcPct val="0"/>
              </a:spcAft>
              <a:defRPr>
                <a:solidFill>
                  <a:schemeClr val="tx1"/>
                </a:solidFill>
                <a:latin typeface="Tahoma" pitchFamily="34" charset="0"/>
                <a:ea typeface="黑体" pitchFamily="2" charset="-122"/>
              </a:defRPr>
            </a:lvl6pPr>
            <a:lvl7pPr marL="2971800" indent="-228600" eaLnBrk="0" fontAlgn="base" hangingPunct="0">
              <a:spcBef>
                <a:spcPct val="0"/>
              </a:spcBef>
              <a:spcAft>
                <a:spcPct val="0"/>
              </a:spcAft>
              <a:defRPr>
                <a:solidFill>
                  <a:schemeClr val="tx1"/>
                </a:solidFill>
                <a:latin typeface="Tahoma" pitchFamily="34" charset="0"/>
                <a:ea typeface="黑体" pitchFamily="2" charset="-122"/>
              </a:defRPr>
            </a:lvl7pPr>
            <a:lvl8pPr marL="3429000" indent="-228600" eaLnBrk="0" fontAlgn="base" hangingPunct="0">
              <a:spcBef>
                <a:spcPct val="0"/>
              </a:spcBef>
              <a:spcAft>
                <a:spcPct val="0"/>
              </a:spcAft>
              <a:defRPr>
                <a:solidFill>
                  <a:schemeClr val="tx1"/>
                </a:solidFill>
                <a:latin typeface="Tahoma" pitchFamily="34" charset="0"/>
                <a:ea typeface="黑体" pitchFamily="2" charset="-122"/>
              </a:defRPr>
            </a:lvl8pPr>
            <a:lvl9pPr marL="3886200" indent="-228600" eaLnBrk="0" fontAlgn="base" hangingPunct="0">
              <a:spcBef>
                <a:spcPct val="0"/>
              </a:spcBef>
              <a:spcAft>
                <a:spcPct val="0"/>
              </a:spcAft>
              <a:defRPr>
                <a:solidFill>
                  <a:schemeClr val="tx1"/>
                </a:solidFill>
                <a:latin typeface="Tahoma" pitchFamily="34" charset="0"/>
                <a:ea typeface="黑体" pitchFamily="2" charset="-122"/>
              </a:defRPr>
            </a:lvl9pPr>
          </a:lstStyle>
          <a:p>
            <a:pPr algn="ctr"/>
            <a:r>
              <a:rPr lang="zh-CN" altLang="en-US" sz="1600" b="1" dirty="0">
                <a:latin typeface="微软雅黑" pitchFamily="34" charset="-122"/>
                <a:ea typeface="微软雅黑" pitchFamily="34" charset="-122"/>
              </a:rPr>
              <a:t>空行</a:t>
            </a:r>
            <a:endParaRPr lang="en-US" altLang="zh-CN" sz="1600" b="1" dirty="0">
              <a:latin typeface="微软雅黑" pitchFamily="34" charset="-122"/>
              <a:ea typeface="微软雅黑" pitchFamily="34" charset="-122"/>
            </a:endParaRPr>
          </a:p>
        </p:txBody>
      </p:sp>
      <p:sp>
        <p:nvSpPr>
          <p:cNvPr id="12" name="矩形 11"/>
          <p:cNvSpPr/>
          <p:nvPr/>
        </p:nvSpPr>
        <p:spPr>
          <a:xfrm>
            <a:off x="9361269" y="5357031"/>
            <a:ext cx="888390" cy="334554"/>
          </a:xfrm>
          <a:prstGeom prst="rect">
            <a:avLst/>
          </a:prstGeom>
          <a:noFill/>
          <a:ln w="12700">
            <a:noFill/>
            <a:miter lim="800000"/>
            <a:headEnd/>
            <a:tailEnd/>
          </a:ln>
          <a:effectLst/>
        </p:spPr>
        <p:txBody>
          <a:bodyPr wrap="none" anchor="ctr"/>
          <a:lstStyle/>
          <a:p>
            <a:pPr algn="r"/>
            <a:r>
              <a:rPr lang="zh-CN" altLang="en-US" b="1" dirty="0">
                <a:latin typeface="微软雅黑" pitchFamily="34" charset="-122"/>
                <a:ea typeface="微软雅黑" pitchFamily="34" charset="-122"/>
              </a:rPr>
              <a:t>内容</a:t>
            </a:r>
            <a:endParaRPr lang="en-US" altLang="zh-CN" b="1" dirty="0">
              <a:latin typeface="微软雅黑" pitchFamily="34" charset="-122"/>
              <a:ea typeface="微软雅黑" pitchFamily="34" charset="-122"/>
            </a:endParaRPr>
          </a:p>
        </p:txBody>
      </p:sp>
      <p:grpSp>
        <p:nvGrpSpPr>
          <p:cNvPr id="24" name="组合 23"/>
          <p:cNvGrpSpPr/>
          <p:nvPr/>
        </p:nvGrpSpPr>
        <p:grpSpPr>
          <a:xfrm>
            <a:off x="9380050" y="4675593"/>
            <a:ext cx="850827" cy="1353700"/>
            <a:chOff x="7237789" y="2317629"/>
            <a:chExt cx="807016" cy="1494422"/>
          </a:xfrm>
        </p:grpSpPr>
        <p:cxnSp>
          <p:nvCxnSpPr>
            <p:cNvPr id="15" name="直接连接符 14"/>
            <p:cNvCxnSpPr/>
            <p:nvPr/>
          </p:nvCxnSpPr>
          <p:spPr>
            <a:xfrm>
              <a:off x="7237789" y="2317629"/>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37789" y="3812051"/>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直接连接符 19"/>
          <p:cNvCxnSpPr>
            <a:cxnSpLocks/>
          </p:cNvCxnSpPr>
          <p:nvPr/>
        </p:nvCxnSpPr>
        <p:spPr>
          <a:xfrm>
            <a:off x="9583944" y="4685815"/>
            <a:ext cx="0" cy="1342495"/>
          </a:xfrm>
          <a:prstGeom prst="line">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ectangle 68"/>
          <p:cNvSpPr>
            <a:spLocks noChangeArrowheads="1"/>
          </p:cNvSpPr>
          <p:nvPr/>
        </p:nvSpPr>
        <p:spPr bwMode="auto">
          <a:xfrm>
            <a:off x="1842655" y="4447308"/>
            <a:ext cx="3919341" cy="1152000"/>
          </a:xfrm>
          <a:prstGeom prst="rect">
            <a:avLst/>
          </a:prstGeom>
          <a:solidFill>
            <a:srgbClr val="00FFCC"/>
          </a:solidFill>
          <a:ln w="9525" algn="ctr">
            <a:solidFill>
              <a:srgbClr val="000000"/>
            </a:solidFill>
            <a:miter lim="1000000"/>
            <a:headEnd/>
            <a:tailEnd/>
          </a:ln>
          <a:effectLst/>
        </p:spPr>
        <p:txBody>
          <a:bodyPr wrap="square">
            <a:spAutoFit/>
          </a:bodyPr>
          <a:lstStyle/>
          <a:p>
            <a:pPr marL="380990" indent="-380990" eaLnBrk="0" hangingPunct="0">
              <a:buClr>
                <a:srgbClr val="0070C0"/>
              </a:buClr>
              <a:buFont typeface="Wingdings" pitchFamily="2" charset="2"/>
              <a:buChar char="l"/>
            </a:pPr>
            <a:r>
              <a:rPr lang="en-US" altLang="zh-CN" sz="1400" dirty="0">
                <a:latin typeface="微软雅黑" pitchFamily="34" charset="-122"/>
                <a:ea typeface="微软雅黑" pitchFamily="34" charset="-122"/>
              </a:rPr>
              <a:t>From: LionKing@abc.edu</a:t>
            </a:r>
          </a:p>
          <a:p>
            <a:pPr marL="380990" indent="-380990" eaLnBrk="0" hangingPunct="0">
              <a:buClr>
                <a:srgbClr val="0070C0"/>
              </a:buClr>
              <a:buFont typeface="Wingdings" pitchFamily="2" charset="2"/>
              <a:buChar char="l"/>
            </a:pPr>
            <a:r>
              <a:rPr lang="en-US" altLang="zh-CN" sz="1400" dirty="0">
                <a:latin typeface="微软雅黑" pitchFamily="34" charset="-122"/>
                <a:ea typeface="微软雅黑" pitchFamily="34" charset="-122"/>
              </a:rPr>
              <a:t>To: TigerWang@xyz.com</a:t>
            </a:r>
          </a:p>
          <a:p>
            <a:pPr marL="380990" indent="-380990" eaLnBrk="0" hangingPunct="0">
              <a:buClr>
                <a:srgbClr val="0070C0"/>
              </a:buClr>
              <a:buFont typeface="Wingdings" pitchFamily="2" charset="2"/>
              <a:buChar char="l"/>
            </a:pPr>
            <a:r>
              <a:rPr lang="en-US" altLang="zh-CN" sz="1400" dirty="0">
                <a:latin typeface="微软雅黑" pitchFamily="34" charset="-122"/>
                <a:ea typeface="微软雅黑" pitchFamily="34" charset="-122"/>
              </a:rPr>
              <a:t>Date: 2018-08-18</a:t>
            </a:r>
          </a:p>
          <a:p>
            <a:pPr marL="380990" indent="-380990" eaLnBrk="0" hangingPunct="0">
              <a:buClr>
                <a:srgbClr val="0070C0"/>
              </a:buClr>
              <a:buFont typeface="Wingdings" pitchFamily="2" charset="2"/>
              <a:buChar char="l"/>
            </a:pPr>
            <a:r>
              <a:rPr lang="en-US" altLang="zh-CN" sz="1400" dirty="0">
                <a:latin typeface="微软雅黑" pitchFamily="34" charset="-122"/>
                <a:ea typeface="微软雅黑" pitchFamily="34" charset="-122"/>
              </a:rPr>
              <a:t>Subject: Greetings</a:t>
            </a:r>
          </a:p>
          <a:p>
            <a:pPr marL="380990" indent="-380990" eaLnBrk="0" hangingPunct="0">
              <a:buClr>
                <a:srgbClr val="0070C0"/>
              </a:buClr>
              <a:buFont typeface="Wingdings" pitchFamily="2" charset="2"/>
              <a:buChar char="l"/>
            </a:pPr>
            <a:r>
              <a:rPr lang="en-US" altLang="zh-CN" sz="1400" dirty="0">
                <a:latin typeface="微软雅黑" pitchFamily="34" charset="-122"/>
                <a:ea typeface="微软雅黑" pitchFamily="34" charset="-122"/>
              </a:rPr>
              <a:t>Cc: Manager@zoo.com</a:t>
            </a:r>
          </a:p>
        </p:txBody>
      </p:sp>
      <p:cxnSp>
        <p:nvCxnSpPr>
          <p:cNvPr id="9" name="直接箭头连接符 8"/>
          <p:cNvCxnSpPr>
            <a:cxnSpLocks/>
            <a:stCxn id="25" idx="3"/>
            <a:endCxn id="5" idx="1"/>
          </p:cNvCxnSpPr>
          <p:nvPr/>
        </p:nvCxnSpPr>
        <p:spPr>
          <a:xfrm flipV="1">
            <a:off x="5761996" y="4893453"/>
            <a:ext cx="1268128" cy="12985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68"/>
          <p:cNvSpPr>
            <a:spLocks noChangeArrowheads="1"/>
          </p:cNvSpPr>
          <p:nvPr/>
        </p:nvSpPr>
        <p:spPr bwMode="auto">
          <a:xfrm>
            <a:off x="1842655" y="5694631"/>
            <a:ext cx="3919341" cy="504000"/>
          </a:xfrm>
          <a:prstGeom prst="rect">
            <a:avLst/>
          </a:prstGeom>
          <a:solidFill>
            <a:srgbClr val="FF66FF"/>
          </a:solidFill>
          <a:ln w="9525" algn="ctr">
            <a:solidFill>
              <a:srgbClr val="000000"/>
            </a:solidFill>
            <a:miter lim="1000000"/>
            <a:headEnd/>
            <a:tailEnd/>
          </a:ln>
          <a:effectLst/>
        </p:spPr>
        <p:txBody>
          <a:bodyPr wrap="square">
            <a:spAutoFit/>
          </a:bodyPr>
          <a:lstStyle/>
          <a:p>
            <a:pPr marL="380990" indent="-380990" eaLnBrk="0" hangingPunct="0">
              <a:buClr>
                <a:srgbClr val="0070C0"/>
              </a:buClr>
              <a:buFont typeface="Wingdings" pitchFamily="2" charset="2"/>
              <a:buChar char="l"/>
            </a:pPr>
            <a:r>
              <a:rPr lang="zh-CN" altLang="en-US" sz="1400" dirty="0">
                <a:latin typeface="微软雅黑" pitchFamily="34" charset="-122"/>
                <a:ea typeface="微软雅黑" pitchFamily="34" charset="-122"/>
              </a:rPr>
              <a:t>纯文本信息 （</a:t>
            </a:r>
            <a:r>
              <a:rPr lang="en-US" altLang="zh-CN" sz="1400" dirty="0">
                <a:latin typeface="微软雅黑" pitchFamily="34" charset="-122"/>
                <a:ea typeface="微软雅黑" pitchFamily="34" charset="-122"/>
              </a:rPr>
              <a:t>ASCII</a:t>
            </a:r>
            <a:r>
              <a:rPr lang="zh-CN" altLang="en-US" sz="1400" dirty="0">
                <a:latin typeface="微软雅黑" pitchFamily="34" charset="-122"/>
                <a:ea typeface="微软雅黑" pitchFamily="34" charset="-122"/>
              </a:rPr>
              <a:t>编码）。</a:t>
            </a:r>
            <a:endParaRPr lang="en-US" altLang="zh-CN" sz="1400" dirty="0">
              <a:latin typeface="微软雅黑" pitchFamily="34" charset="-122"/>
              <a:ea typeface="微软雅黑" pitchFamily="34" charset="-122"/>
            </a:endParaRPr>
          </a:p>
          <a:p>
            <a:pPr marL="380990" indent="-380990" eaLnBrk="0" hangingPunct="0">
              <a:buClr>
                <a:srgbClr val="0070C0"/>
              </a:buClr>
              <a:buFont typeface="Wingdings" pitchFamily="2" charset="2"/>
              <a:buChar char="l"/>
            </a:pPr>
            <a:r>
              <a:rPr lang="zh-CN" altLang="en-US" sz="1400" dirty="0">
                <a:latin typeface="微软雅黑" pitchFamily="34" charset="-122"/>
                <a:ea typeface="微软雅黑" pitchFamily="34" charset="-122"/>
              </a:rPr>
              <a:t>无特定结构和含义。</a:t>
            </a:r>
            <a:endParaRPr lang="en-US" altLang="zh-CN" sz="1400" dirty="0">
              <a:latin typeface="微软雅黑" pitchFamily="34" charset="-122"/>
              <a:ea typeface="微软雅黑" pitchFamily="34" charset="-122"/>
            </a:endParaRPr>
          </a:p>
        </p:txBody>
      </p:sp>
      <p:cxnSp>
        <p:nvCxnSpPr>
          <p:cNvPr id="27" name="直接箭头连接符 26"/>
          <p:cNvCxnSpPr>
            <a:cxnSpLocks/>
            <a:stCxn id="26" idx="3"/>
            <a:endCxn id="6" idx="1"/>
          </p:cNvCxnSpPr>
          <p:nvPr/>
        </p:nvCxnSpPr>
        <p:spPr>
          <a:xfrm flipV="1">
            <a:off x="5761996" y="5754449"/>
            <a:ext cx="1268128" cy="19218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标题 9">
            <a:extLst>
              <a:ext uri="{FF2B5EF4-FFF2-40B4-BE49-F238E27FC236}">
                <a16:creationId xmlns:a16="http://schemas.microsoft.com/office/drawing/2014/main" id="{24E95EA9-877A-4097-9330-FA32BDC8F753}"/>
              </a:ext>
            </a:extLst>
          </p:cNvPr>
          <p:cNvSpPr>
            <a:spLocks noGrp="1"/>
          </p:cNvSpPr>
          <p:nvPr>
            <p:ph type="title"/>
          </p:nvPr>
        </p:nvSpPr>
        <p:spPr/>
        <p:txBody>
          <a:bodyPr>
            <a:normAutofit/>
          </a:bodyPr>
          <a:lstStyle/>
          <a:p>
            <a:r>
              <a:rPr kumimoji="1" lang="zh-CN" altLang="en-US" sz="3200" dirty="0"/>
              <a:t>电子邮件内容的格式</a:t>
            </a:r>
            <a:endParaRPr lang="zh-CN" altLang="en-US" dirty="0"/>
          </a:p>
        </p:txBody>
      </p:sp>
      <p:sp>
        <p:nvSpPr>
          <p:cNvPr id="11" name="内容占位符 10">
            <a:extLst>
              <a:ext uri="{FF2B5EF4-FFF2-40B4-BE49-F238E27FC236}">
                <a16:creationId xmlns:a16="http://schemas.microsoft.com/office/drawing/2014/main" id="{205E1C56-DD60-4257-93D0-800F98D2C525}"/>
              </a:ext>
            </a:extLst>
          </p:cNvPr>
          <p:cNvSpPr>
            <a:spLocks noGrp="1"/>
          </p:cNvSpPr>
          <p:nvPr>
            <p:ph idx="1"/>
          </p:nvPr>
        </p:nvSpPr>
        <p:spPr>
          <a:xfrm>
            <a:off x="660400" y="1130301"/>
            <a:ext cx="10858500" cy="3193802"/>
          </a:xfrm>
        </p:spPr>
        <p:txBody>
          <a:bodyPr>
            <a:normAutofit fontScale="92500" lnSpcReduction="20000"/>
          </a:bodyPr>
          <a:lstStyle/>
          <a:p>
            <a:pPr algn="just">
              <a:lnSpc>
                <a:spcPct val="120000"/>
              </a:lnSpc>
              <a:spcAft>
                <a:spcPts val="0"/>
              </a:spcAft>
            </a:pPr>
            <a:r>
              <a:rPr lang="zh-CN" altLang="en-US" dirty="0">
                <a:solidFill>
                  <a:srgbClr val="7030A0"/>
                </a:solidFill>
              </a:rPr>
              <a:t> 首部（header）</a:t>
            </a:r>
            <a:r>
              <a:rPr lang="zh-CN" altLang="en-US" dirty="0"/>
              <a:t>必须含有一个From:首部行和一个To:首部行，还可以包含 Subject: 等其他可选的首部行，</a:t>
            </a:r>
            <a:r>
              <a:rPr lang="zh-CN" altLang="en-US" dirty="0">
                <a:solidFill>
                  <a:srgbClr val="7030A0"/>
                </a:solidFill>
              </a:rPr>
              <a:t>消息体（body）</a:t>
            </a:r>
            <a:r>
              <a:rPr lang="zh-CN" altLang="en-US" dirty="0"/>
              <a:t>指邮件正文。</a:t>
            </a:r>
          </a:p>
          <a:p>
            <a:pPr lvl="1" eaLnBrk="0" hangingPunct="0">
              <a:lnSpc>
                <a:spcPts val="2800"/>
              </a:lnSpc>
            </a:pPr>
            <a:r>
              <a:rPr lang="zh-CN" altLang="en-US" dirty="0"/>
              <a:t>“</a:t>
            </a:r>
            <a:r>
              <a:rPr lang="en-US" altLang="zh-CN" dirty="0"/>
              <a:t>To:” </a:t>
            </a:r>
            <a:r>
              <a:rPr lang="zh-CN" altLang="en-US" dirty="0"/>
              <a:t>后面填入一个或多个收件人的电子邮件地址。用户只需打开地址簿，点击收件人名字，收件人的电子邮件地址就会自动地填入到合适的位置上。</a:t>
            </a:r>
          </a:p>
          <a:p>
            <a:pPr lvl="1" eaLnBrk="0" hangingPunct="0">
              <a:lnSpc>
                <a:spcPts val="2800"/>
              </a:lnSpc>
            </a:pPr>
            <a:r>
              <a:rPr lang="zh-CN" altLang="en-US" dirty="0"/>
              <a:t>“</a:t>
            </a:r>
            <a:r>
              <a:rPr lang="en-US" altLang="zh-CN" dirty="0"/>
              <a:t>Subject:” </a:t>
            </a:r>
            <a:r>
              <a:rPr lang="zh-CN" altLang="en-US" dirty="0"/>
              <a:t>是邮件的主题。它反映了邮件的主要内容，便于用户查找邮件。</a:t>
            </a:r>
          </a:p>
          <a:p>
            <a:pPr lvl="1" eaLnBrk="0" hangingPunct="0">
              <a:lnSpc>
                <a:spcPts val="2800"/>
              </a:lnSpc>
            </a:pPr>
            <a:r>
              <a:rPr lang="zh-CN" altLang="en-US" dirty="0"/>
              <a:t>“</a:t>
            </a:r>
            <a:r>
              <a:rPr lang="en-US" altLang="zh-CN" dirty="0"/>
              <a:t>Cc:”  </a:t>
            </a:r>
            <a:r>
              <a:rPr lang="zh-CN" altLang="en-US" dirty="0"/>
              <a:t>表示应给某某人发送一个邮件副本。</a:t>
            </a:r>
          </a:p>
          <a:p>
            <a:pPr lvl="1" eaLnBrk="0" hangingPunct="0">
              <a:lnSpc>
                <a:spcPts val="2800"/>
              </a:lnSpc>
            </a:pPr>
            <a:r>
              <a:rPr lang="zh-CN" altLang="en-US" dirty="0"/>
              <a:t>“</a:t>
            </a:r>
            <a:r>
              <a:rPr lang="en-US" altLang="zh-CN" dirty="0"/>
              <a:t>From” </a:t>
            </a:r>
            <a:r>
              <a:rPr lang="zh-CN" altLang="en-US" dirty="0"/>
              <a:t>和 “</a:t>
            </a:r>
            <a:r>
              <a:rPr lang="en-US" altLang="zh-CN" dirty="0"/>
              <a:t>Date” </a:t>
            </a:r>
            <a:r>
              <a:rPr lang="zh-CN" altLang="en-US" dirty="0"/>
              <a:t>表示发信人的电子邮件地址和发信日期。</a:t>
            </a:r>
          </a:p>
          <a:p>
            <a:pPr lvl="1" eaLnBrk="0" hangingPunct="0">
              <a:lnSpc>
                <a:spcPts val="2800"/>
              </a:lnSpc>
            </a:pPr>
            <a:r>
              <a:rPr lang="zh-CN" altLang="en-US" dirty="0"/>
              <a:t>“</a:t>
            </a:r>
            <a:r>
              <a:rPr lang="en-US" altLang="zh-CN" dirty="0"/>
              <a:t>Reply-To” </a:t>
            </a:r>
            <a:r>
              <a:rPr lang="zh-CN" altLang="en-US" dirty="0"/>
              <a:t>是对方回信所用的地址。 </a:t>
            </a:r>
          </a:p>
        </p:txBody>
      </p:sp>
    </p:spTree>
    <p:extLst>
      <p:ext uri="{BB962C8B-B14F-4D97-AF65-F5344CB8AC3E}">
        <p14:creationId xmlns:p14="http://schemas.microsoft.com/office/powerpoint/2010/main" val="21721074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电子邮件内容格式的协议：</a:t>
            </a:r>
            <a:r>
              <a:rPr lang="en-US" altLang="zh-CN" sz="3200" dirty="0"/>
              <a:t>RFC5322</a:t>
            </a:r>
            <a:endParaRPr lang="zh-CN" altLang="en-US" sz="3200" dirty="0"/>
          </a:p>
        </p:txBody>
      </p:sp>
      <p:sp>
        <p:nvSpPr>
          <p:cNvPr id="3" name="内容占位符 2"/>
          <p:cNvSpPr>
            <a:spLocks noGrp="1"/>
          </p:cNvSpPr>
          <p:nvPr>
            <p:ph idx="1"/>
          </p:nvPr>
        </p:nvSpPr>
        <p:spPr/>
        <p:txBody>
          <a:bodyPr>
            <a:normAutofit/>
          </a:bodyPr>
          <a:lstStyle/>
          <a:p>
            <a:r>
              <a:rPr lang="zh-CN" altLang="en-US" dirty="0"/>
              <a:t>RFC 5322 是关于Internet邮件格式的规定，是</a:t>
            </a:r>
            <a:r>
              <a:rPr lang="en-US" altLang="zh-CN" dirty="0"/>
              <a:t>RFC 822</a:t>
            </a:r>
            <a:r>
              <a:rPr lang="zh-CN" altLang="en-US" dirty="0"/>
              <a:t>的修订版，用于</a:t>
            </a:r>
            <a:r>
              <a:rPr lang="zh-CN" altLang="en-US" dirty="0">
                <a:solidFill>
                  <a:srgbClr val="FF0000"/>
                </a:solidFill>
              </a:rPr>
              <a:t>基本</a:t>
            </a:r>
            <a:r>
              <a:rPr lang="en-US" altLang="zh-CN" dirty="0">
                <a:solidFill>
                  <a:srgbClr val="FF0000"/>
                </a:solidFill>
              </a:rPr>
              <a:t>ASCII</a:t>
            </a:r>
            <a:r>
              <a:rPr lang="zh-CN" altLang="en-US" dirty="0">
                <a:solidFill>
                  <a:srgbClr val="FF0000"/>
                </a:solidFill>
              </a:rPr>
              <a:t>电子邮件。</a:t>
            </a:r>
            <a:endParaRPr lang="en-US" altLang="zh-CN" dirty="0">
              <a:solidFill>
                <a:srgbClr val="FF0000"/>
              </a:solidFill>
            </a:endParaRPr>
          </a:p>
          <a:p>
            <a:r>
              <a:rPr lang="en-US" altLang="zh-CN" dirty="0"/>
              <a:t>RFC5322 </a:t>
            </a:r>
            <a:r>
              <a:rPr lang="zh-CN" altLang="en-US" dirty="0"/>
              <a:t>只规定了邮件内容中的首部 </a:t>
            </a:r>
            <a:r>
              <a:rPr lang="en-US" altLang="zh-CN" dirty="0"/>
              <a:t>(header) </a:t>
            </a:r>
            <a:r>
              <a:rPr lang="zh-CN" altLang="en-US" dirty="0"/>
              <a:t>格式，而对邮件的主体 </a:t>
            </a:r>
            <a:r>
              <a:rPr lang="en-US" altLang="zh-CN" dirty="0"/>
              <a:t>(body) </a:t>
            </a:r>
            <a:r>
              <a:rPr lang="zh-CN" altLang="en-US" dirty="0"/>
              <a:t>部分则让用户自由撰写。</a:t>
            </a:r>
          </a:p>
        </p:txBody>
      </p:sp>
      <p:pic>
        <p:nvPicPr>
          <p:cNvPr id="7" name="Picture Placeholder 7" descr="Short Description: &#10;&#10;A table provides R F C 5322 header fields related to message transport.&#10;&#10;Long Description: &#10;&#10;The table has two columns and seven rows. The column headings are as follows from left to right. Header and Meaning. The table data are as follows.&#10;Row 1. Header, To colon. Meaning, Email address (es) of primary recipient(s).&#10;Row 2. Header, Cc colon. Meaning, Email address (es) of secondary recipient(s).&#10;Row 3. Header, Bcc colon. Meaning, Email address (es) for blind carbon copies.&#10;Row 4. Header, From colon. Meaning, Person or people who created the message.&#10;Header, Sender colon. Meaning, Email address of the actual sender.&#10;Header, Received colon. Meaning, Line added by each transfer agent along the route.&#10;Header, Return-Path colon Meaning, Can be used to identify a path back to the sender.&#10;">
            <a:extLst>
              <a:ext uri="{FF2B5EF4-FFF2-40B4-BE49-F238E27FC236}">
                <a16:creationId xmlns:a16="http://schemas.microsoft.com/office/drawing/2014/main" id="{3B4896D4-3E6E-44A9-A4A9-918FADEA29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59494" y="3380509"/>
            <a:ext cx="5169662" cy="2647553"/>
          </a:xfrm>
          <a:prstGeom prst="rect">
            <a:avLst/>
          </a:prstGeom>
        </p:spPr>
      </p:pic>
      <p:pic>
        <p:nvPicPr>
          <p:cNvPr id="8" name="Picture Placeholder 7" descr="Short Description:  &#10;&#10;A table provides some fields used in the R F C 5322 message header.&#10;&#10;Long Description:  &#10;&#10;The table has two columns and seven rows. The column headings are as follows from left to right. Header and Meaning. The table data are as follows.&#10;Row 1. Header, Date colon. Meaning, The date and time the message was sent.&#10;Row 2. Header, Reply-To colon. Meaning, Email address to which replies should be sent.&#10;Row 3. Header, Message Id colon. Meaning, Unique number for referencing this message later.&#10;Row 4. Header, In-Reply-To colon. Meaning, Message-Id of the message to which this is a reply.&#10;Row 5. Header, References colon. Meaning, Other relevant Message-I ds.&#10;Row 6. Header, Keywords colon. Meaning, User-chosen keywords.&#10;Row 7. Header, Subject. Meaning, colon Short summary of the message for the one-line display.&#10;">
            <a:extLst>
              <a:ext uri="{FF2B5EF4-FFF2-40B4-BE49-F238E27FC236}">
                <a16:creationId xmlns:a16="http://schemas.microsoft.com/office/drawing/2014/main" id="{627D412A-646C-4903-AF88-DF953BA72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5829" y="3380509"/>
            <a:ext cx="4936397" cy="2647554"/>
          </a:xfrm>
          <a:prstGeom prst="rect">
            <a:avLst/>
          </a:prstGeom>
        </p:spPr>
      </p:pic>
      <p:sp>
        <p:nvSpPr>
          <p:cNvPr id="9" name="文本框 8">
            <a:extLst>
              <a:ext uri="{FF2B5EF4-FFF2-40B4-BE49-F238E27FC236}">
                <a16:creationId xmlns:a16="http://schemas.microsoft.com/office/drawing/2014/main" id="{A8AEA167-63C6-44DB-84F7-11F21A4A584C}"/>
              </a:ext>
            </a:extLst>
          </p:cNvPr>
          <p:cNvSpPr txBox="1"/>
          <p:nvPr/>
        </p:nvSpPr>
        <p:spPr>
          <a:xfrm>
            <a:off x="1402382" y="3089805"/>
            <a:ext cx="3759362" cy="369332"/>
          </a:xfrm>
          <a:prstGeom prst="rect">
            <a:avLst/>
          </a:prstGeom>
          <a:noFill/>
        </p:spPr>
        <p:txBody>
          <a:bodyPr wrap="none" rtlCol="0" anchor="t">
            <a:spAutoFit/>
          </a:bodyPr>
          <a:lstStyle/>
          <a:p>
            <a:pPr lvl="0" algn="l">
              <a:buClrTx/>
              <a:buSzTx/>
            </a:pPr>
            <a:r>
              <a:rPr dirty="0">
                <a:latin typeface="微软雅黑" panose="020B0503020204020204" pitchFamily="34" charset="-122"/>
                <a:ea typeface="微软雅黑" panose="020B0503020204020204" pitchFamily="34" charset="-122"/>
                <a:cs typeface="微软雅黑" panose="020B0503020204020204" pitchFamily="34" charset="-122"/>
                <a:sym typeface="+mn-ea"/>
              </a:rPr>
              <a:t>RFC 5322与邮件传输相关的头字段</a:t>
            </a:r>
          </a:p>
        </p:txBody>
      </p:sp>
      <p:sp>
        <p:nvSpPr>
          <p:cNvPr id="10" name="文本框 9">
            <a:extLst>
              <a:ext uri="{FF2B5EF4-FFF2-40B4-BE49-F238E27FC236}">
                <a16:creationId xmlns:a16="http://schemas.microsoft.com/office/drawing/2014/main" id="{2F1DD0FA-27DA-4C0C-BF51-708DAA1F6751}"/>
              </a:ext>
            </a:extLst>
          </p:cNvPr>
          <p:cNvSpPr txBox="1"/>
          <p:nvPr/>
        </p:nvSpPr>
        <p:spPr>
          <a:xfrm>
            <a:off x="6947739" y="3091529"/>
            <a:ext cx="3528530" cy="369332"/>
          </a:xfrm>
          <a:prstGeom prst="rect">
            <a:avLst/>
          </a:prstGeom>
          <a:noFill/>
        </p:spPr>
        <p:txBody>
          <a:bodyPr wrap="none" rtlCol="0" anchor="t">
            <a:spAutoFit/>
          </a:bodyPr>
          <a:lstStyle/>
          <a:p>
            <a:pPr lvl="0" algn="l">
              <a:buClrTx/>
              <a:buSzTx/>
            </a:pPr>
            <a:r>
              <a:rPr dirty="0">
                <a:latin typeface="微软雅黑" panose="020B0503020204020204" pitchFamily="34" charset="-122"/>
                <a:ea typeface="微软雅黑" panose="020B0503020204020204" pitchFamily="34" charset="-122"/>
                <a:cs typeface="微软雅黑" panose="020B0503020204020204" pitchFamily="34" charset="-122"/>
                <a:sym typeface="+mn-ea"/>
              </a:rPr>
              <a:t>RFC 5322邮件头使用的某些字段</a:t>
            </a:r>
          </a:p>
        </p:txBody>
      </p:sp>
    </p:spTree>
    <p:extLst>
      <p:ext uri="{BB962C8B-B14F-4D97-AF65-F5344CB8AC3E}">
        <p14:creationId xmlns:p14="http://schemas.microsoft.com/office/powerpoint/2010/main" val="4177801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br>
              <a:rPr kumimoji="1" lang="en-US" altLang="zh-CN" sz="3200" dirty="0"/>
            </a:br>
            <a:br>
              <a:rPr kumimoji="1" lang="en-US" altLang="zh-CN" sz="3200" dirty="0"/>
            </a:br>
            <a:r>
              <a:rPr kumimoji="1" lang="zh-CN" altLang="en-US" sz="3200" dirty="0"/>
              <a:t>电子邮件的地址</a:t>
            </a:r>
          </a:p>
        </p:txBody>
      </p:sp>
      <p:sp>
        <p:nvSpPr>
          <p:cNvPr id="6" name="Rectangle 68">
            <a:extLst>
              <a:ext uri="{FF2B5EF4-FFF2-40B4-BE49-F238E27FC236}">
                <a16:creationId xmlns:a16="http://schemas.microsoft.com/office/drawing/2014/main" id="{962C2B21-D3C0-4ADE-9903-CFC84AB9AB1A}"/>
              </a:ext>
            </a:extLst>
          </p:cNvPr>
          <p:cNvSpPr>
            <a:spLocks noChangeArrowheads="1"/>
          </p:cNvSpPr>
          <p:nvPr/>
        </p:nvSpPr>
        <p:spPr bwMode="auto">
          <a:xfrm>
            <a:off x="817221" y="1578719"/>
            <a:ext cx="9715741" cy="22815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ts val="4400"/>
              </a:lnSpc>
              <a:buFont typeface="Wingdings" panose="05000000000000000000" pitchFamily="2" charset="2"/>
              <a:buChar char="n"/>
            </a:pPr>
            <a:r>
              <a:rPr lang="zh-CN" altLang="en-US" sz="2400" dirty="0">
                <a:latin typeface="+mn-ea"/>
                <a:sym typeface="+mn-ea"/>
              </a:rPr>
              <a:t>电子邮件地址是</a:t>
            </a:r>
            <a:r>
              <a:rPr kumimoji="1" lang="zh-CN" altLang="en-US" sz="2400" dirty="0">
                <a:solidFill>
                  <a:prstClr val="black"/>
                </a:solidFill>
                <a:latin typeface="+mn-ea"/>
              </a:rPr>
              <a:t>一个字符串，格式规定为：</a:t>
            </a:r>
            <a:endParaRPr kumimoji="1" lang="en-US" altLang="zh-CN" sz="2400" dirty="0">
              <a:solidFill>
                <a:prstClr val="black"/>
              </a:solidFill>
              <a:latin typeface="+mn-ea"/>
            </a:endParaRPr>
          </a:p>
          <a:p>
            <a:pPr marL="793750" indent="-342900" eaLnBrk="0" hangingPunct="0">
              <a:lnSpc>
                <a:spcPts val="4400"/>
              </a:lnSpc>
              <a:buFont typeface="Wingdings" panose="05000000000000000000" pitchFamily="2" charset="2"/>
              <a:buChar char="Ø"/>
            </a:pPr>
            <a:r>
              <a:rPr lang="zh-CN" altLang="en-US" sz="2000" dirty="0">
                <a:latin typeface="+mn-ea"/>
              </a:rPr>
              <a:t>收件人邮箱名</a:t>
            </a:r>
            <a:r>
              <a:rPr lang="en-US" altLang="zh-CN" sz="2000" dirty="0">
                <a:latin typeface="+mn-ea"/>
              </a:rPr>
              <a:t>@</a:t>
            </a:r>
            <a:r>
              <a:rPr lang="zh-CN" altLang="en-US" sz="2000" dirty="0">
                <a:latin typeface="+mn-ea"/>
              </a:rPr>
              <a:t>邮箱所在主机的域名。</a:t>
            </a:r>
            <a:endParaRPr lang="en-US" altLang="zh-CN" sz="2000" dirty="0">
              <a:latin typeface="+mn-ea"/>
            </a:endParaRPr>
          </a:p>
          <a:p>
            <a:pPr marL="793750" indent="-342900" eaLnBrk="0" hangingPunct="0">
              <a:lnSpc>
                <a:spcPts val="4400"/>
              </a:lnSpc>
              <a:buFont typeface="Wingdings" panose="05000000000000000000" pitchFamily="2" charset="2"/>
              <a:buChar char="Ø"/>
            </a:pPr>
            <a:r>
              <a:rPr lang="zh-CN" altLang="en-US" sz="2000" dirty="0">
                <a:latin typeface="+mn-ea"/>
              </a:rPr>
              <a:t>符号“</a:t>
            </a:r>
            <a:r>
              <a:rPr lang="en-US" altLang="zh-CN" sz="2000" dirty="0">
                <a:latin typeface="+mn-ea"/>
              </a:rPr>
              <a:t>@”</a:t>
            </a:r>
            <a:r>
              <a:rPr lang="zh-CN" altLang="en-US" sz="2000" dirty="0">
                <a:latin typeface="+mn-ea"/>
              </a:rPr>
              <a:t>读作“</a:t>
            </a:r>
            <a:r>
              <a:rPr lang="en-US" altLang="zh-CN" sz="2000" dirty="0">
                <a:latin typeface="+mn-ea"/>
              </a:rPr>
              <a:t>at”</a:t>
            </a:r>
            <a:r>
              <a:rPr lang="zh-CN" altLang="en-US" sz="2000" dirty="0">
                <a:latin typeface="+mn-ea"/>
              </a:rPr>
              <a:t>，表示“在”的意思。</a:t>
            </a:r>
            <a:endParaRPr lang="en-US" altLang="zh-CN" sz="2000" dirty="0">
              <a:latin typeface="+mn-ea"/>
            </a:endParaRPr>
          </a:p>
          <a:p>
            <a:pPr marL="457189" indent="-457189" eaLnBrk="0" hangingPunct="0">
              <a:lnSpc>
                <a:spcPts val="4400"/>
              </a:lnSpc>
              <a:buFont typeface="Wingdings" panose="05000000000000000000" pitchFamily="2" charset="2"/>
              <a:buChar char="n"/>
            </a:pPr>
            <a:r>
              <a:rPr lang="zh-CN" altLang="en-US" sz="2400" dirty="0">
                <a:latin typeface="+mn-ea"/>
              </a:rPr>
              <a:t>例如电子邮件地址   </a:t>
            </a:r>
            <a:r>
              <a:rPr kumimoji="1" lang="en-US" altLang="zh-CN" sz="2400" dirty="0" err="1">
                <a:solidFill>
                  <a:prstClr val="black"/>
                </a:solidFill>
                <a:latin typeface="+mn-ea"/>
              </a:rPr>
              <a:t>jcst</a:t>
            </a:r>
            <a:r>
              <a:rPr kumimoji="1" lang="en-US" altLang="zh-CN" sz="2400" dirty="0">
                <a:solidFill>
                  <a:prstClr val="black"/>
                </a:solidFill>
                <a:latin typeface="+mn-ea"/>
              </a:rPr>
              <a:t> </a:t>
            </a:r>
            <a:r>
              <a:rPr lang="en-US" altLang="zh-CN" sz="2400" dirty="0">
                <a:latin typeface="+mn-ea"/>
              </a:rPr>
              <a:t>@  jlu.edu.cn</a:t>
            </a:r>
          </a:p>
        </p:txBody>
      </p:sp>
      <p:grpSp>
        <p:nvGrpSpPr>
          <p:cNvPr id="4" name="组合 3">
            <a:extLst>
              <a:ext uri="{FF2B5EF4-FFF2-40B4-BE49-F238E27FC236}">
                <a16:creationId xmlns:a16="http://schemas.microsoft.com/office/drawing/2014/main" id="{41F21816-08B9-4909-8983-1092891F620F}"/>
              </a:ext>
            </a:extLst>
          </p:cNvPr>
          <p:cNvGrpSpPr/>
          <p:nvPr/>
        </p:nvGrpSpPr>
        <p:grpSpPr>
          <a:xfrm>
            <a:off x="1565984" y="3829282"/>
            <a:ext cx="7450710" cy="1413927"/>
            <a:chOff x="1710598" y="4424412"/>
            <a:chExt cx="9176803" cy="1741487"/>
          </a:xfrm>
        </p:grpSpPr>
        <p:grpSp>
          <p:nvGrpSpPr>
            <p:cNvPr id="5" name="Group 5">
              <a:extLst>
                <a:ext uri="{FF2B5EF4-FFF2-40B4-BE49-F238E27FC236}">
                  <a16:creationId xmlns:a16="http://schemas.microsoft.com/office/drawing/2014/main" id="{3ADF21A4-19A7-4BAF-BDE2-EBE1027E9FCA}"/>
                </a:ext>
              </a:extLst>
            </p:cNvPr>
            <p:cNvGrpSpPr>
              <a:grpSpLocks/>
            </p:cNvGrpSpPr>
            <p:nvPr/>
          </p:nvGrpSpPr>
          <p:grpSpPr bwMode="auto">
            <a:xfrm>
              <a:off x="6058230" y="4424412"/>
              <a:ext cx="4829171" cy="1741487"/>
              <a:chOff x="3612" y="2923"/>
              <a:chExt cx="2808" cy="1097"/>
            </a:xfrm>
          </p:grpSpPr>
          <p:sp>
            <p:nvSpPr>
              <p:cNvPr id="12" name="Line 6">
                <a:extLst>
                  <a:ext uri="{FF2B5EF4-FFF2-40B4-BE49-F238E27FC236}">
                    <a16:creationId xmlns:a16="http://schemas.microsoft.com/office/drawing/2014/main" id="{56067EDD-FB37-4131-8F04-2EA3B2F20BB6}"/>
                  </a:ext>
                </a:extLst>
              </p:cNvPr>
              <p:cNvSpPr>
                <a:spLocks noChangeShapeType="1"/>
              </p:cNvSpPr>
              <p:nvPr/>
            </p:nvSpPr>
            <p:spPr bwMode="auto">
              <a:xfrm>
                <a:off x="3612" y="2923"/>
                <a:ext cx="1238" cy="8"/>
              </a:xfrm>
              <a:prstGeom prst="line">
                <a:avLst/>
              </a:prstGeom>
              <a:noFill/>
              <a:ln w="381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33" b="1">
                  <a:solidFill>
                    <a:srgbClr val="000099"/>
                  </a:solidFill>
                  <a:latin typeface="微软雅黑" pitchFamily="34" charset="-122"/>
                  <a:ea typeface="微软雅黑" pitchFamily="34" charset="-122"/>
                </a:endParaRPr>
              </a:p>
            </p:txBody>
          </p:sp>
          <p:grpSp>
            <p:nvGrpSpPr>
              <p:cNvPr id="13" name="Group 7">
                <a:extLst>
                  <a:ext uri="{FF2B5EF4-FFF2-40B4-BE49-F238E27FC236}">
                    <a16:creationId xmlns:a16="http://schemas.microsoft.com/office/drawing/2014/main" id="{9E746B57-2C30-4112-8751-FF74AD9E2C71}"/>
                  </a:ext>
                </a:extLst>
              </p:cNvPr>
              <p:cNvGrpSpPr>
                <a:grpSpLocks/>
              </p:cNvGrpSpPr>
              <p:nvPr/>
            </p:nvGrpSpPr>
            <p:grpSpPr bwMode="auto">
              <a:xfrm>
                <a:off x="4016" y="3339"/>
                <a:ext cx="2404" cy="681"/>
                <a:chOff x="4016" y="3339"/>
                <a:chExt cx="2404" cy="681"/>
              </a:xfrm>
            </p:grpSpPr>
            <p:sp>
              <p:nvSpPr>
                <p:cNvPr id="14" name="AutoShape 8">
                  <a:extLst>
                    <a:ext uri="{FF2B5EF4-FFF2-40B4-BE49-F238E27FC236}">
                      <a16:creationId xmlns:a16="http://schemas.microsoft.com/office/drawing/2014/main" id="{1B53F517-A888-460A-BF2F-1C3F6534039F}"/>
                    </a:ext>
                  </a:extLst>
                </p:cNvPr>
                <p:cNvSpPr>
                  <a:spLocks noChangeArrowheads="1"/>
                </p:cNvSpPr>
                <p:nvPr/>
              </p:nvSpPr>
              <p:spPr bwMode="auto">
                <a:xfrm>
                  <a:off x="4016" y="3339"/>
                  <a:ext cx="2404" cy="681"/>
                </a:xfrm>
                <a:prstGeom prst="wedgeRoundRectCallout">
                  <a:avLst>
                    <a:gd name="adj1" fmla="val -27074"/>
                    <a:gd name="adj2" fmla="val -106829"/>
                    <a:gd name="adj3" fmla="val 16667"/>
                  </a:avLst>
                </a:prstGeom>
                <a:no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endParaRPr lang="zh-CN" altLang="zh-CN" sz="2133" b="1">
                    <a:latin typeface="微软雅黑" pitchFamily="34" charset="-122"/>
                    <a:ea typeface="微软雅黑" pitchFamily="34" charset="-122"/>
                  </a:endParaRPr>
                </a:p>
              </p:txBody>
            </p:sp>
            <p:sp>
              <p:nvSpPr>
                <p:cNvPr id="15" name="Text Box 9">
                  <a:extLst>
                    <a:ext uri="{FF2B5EF4-FFF2-40B4-BE49-F238E27FC236}">
                      <a16:creationId xmlns:a16="http://schemas.microsoft.com/office/drawing/2014/main" id="{E09621D7-A241-453B-9CEE-9F08A20F3E46}"/>
                    </a:ext>
                  </a:extLst>
                </p:cNvPr>
                <p:cNvSpPr txBox="1">
                  <a:spLocks noChangeArrowheads="1"/>
                </p:cNvSpPr>
                <p:nvPr/>
              </p:nvSpPr>
              <p:spPr bwMode="auto">
                <a:xfrm>
                  <a:off x="4063" y="3386"/>
                  <a:ext cx="2154" cy="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2133" dirty="0">
                      <a:latin typeface="微软雅黑" pitchFamily="34" charset="-122"/>
                      <a:ea typeface="微软雅黑" pitchFamily="34" charset="-122"/>
                    </a:rPr>
                    <a:t>邮箱所在的主机的域名</a:t>
                  </a:r>
                </a:p>
                <a:p>
                  <a:pPr algn="ctr" eaLnBrk="1" hangingPunct="1"/>
                  <a:r>
                    <a:rPr lang="zh-CN" altLang="en-US" sz="2133" dirty="0">
                      <a:latin typeface="微软雅黑" pitchFamily="34" charset="-122"/>
                      <a:ea typeface="微软雅黑" pitchFamily="34" charset="-122"/>
                    </a:rPr>
                    <a:t>在全世界必须是唯一的 </a:t>
                  </a:r>
                </a:p>
              </p:txBody>
            </p:sp>
          </p:grpSp>
        </p:grpSp>
        <p:grpSp>
          <p:nvGrpSpPr>
            <p:cNvPr id="7" name="Group 10">
              <a:extLst>
                <a:ext uri="{FF2B5EF4-FFF2-40B4-BE49-F238E27FC236}">
                  <a16:creationId xmlns:a16="http://schemas.microsoft.com/office/drawing/2014/main" id="{48E77B8F-80FA-4C23-AF2A-389A20F40BA6}"/>
                </a:ext>
              </a:extLst>
            </p:cNvPr>
            <p:cNvGrpSpPr>
              <a:grpSpLocks/>
            </p:cNvGrpSpPr>
            <p:nvPr/>
          </p:nvGrpSpPr>
          <p:grpSpPr bwMode="auto">
            <a:xfrm>
              <a:off x="1710598" y="4437112"/>
              <a:ext cx="3823106" cy="1728787"/>
              <a:chOff x="1130" y="2931"/>
              <a:chExt cx="2223" cy="1089"/>
            </a:xfrm>
          </p:grpSpPr>
          <p:sp>
            <p:nvSpPr>
              <p:cNvPr id="8" name="Line 11">
                <a:extLst>
                  <a:ext uri="{FF2B5EF4-FFF2-40B4-BE49-F238E27FC236}">
                    <a16:creationId xmlns:a16="http://schemas.microsoft.com/office/drawing/2014/main" id="{3BA4C4E1-B87F-48E1-8530-0DEC3F471AEA}"/>
                  </a:ext>
                </a:extLst>
              </p:cNvPr>
              <p:cNvSpPr>
                <a:spLocks noChangeShapeType="1"/>
              </p:cNvSpPr>
              <p:nvPr/>
            </p:nvSpPr>
            <p:spPr bwMode="auto">
              <a:xfrm flipV="1">
                <a:off x="2810" y="2931"/>
                <a:ext cx="543" cy="0"/>
              </a:xfrm>
              <a:prstGeom prst="line">
                <a:avLst/>
              </a:prstGeom>
              <a:noFill/>
              <a:ln w="381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33" b="1">
                  <a:solidFill>
                    <a:srgbClr val="000099"/>
                  </a:solidFill>
                  <a:latin typeface="微软雅黑" pitchFamily="34" charset="-122"/>
                  <a:ea typeface="微软雅黑" pitchFamily="34" charset="-122"/>
                </a:endParaRPr>
              </a:p>
            </p:txBody>
          </p:sp>
          <p:grpSp>
            <p:nvGrpSpPr>
              <p:cNvPr id="9" name="Group 12">
                <a:extLst>
                  <a:ext uri="{FF2B5EF4-FFF2-40B4-BE49-F238E27FC236}">
                    <a16:creationId xmlns:a16="http://schemas.microsoft.com/office/drawing/2014/main" id="{29A9B3E4-ABFF-4AC4-A9FE-CC87A7F11635}"/>
                  </a:ext>
                </a:extLst>
              </p:cNvPr>
              <p:cNvGrpSpPr>
                <a:grpSpLocks/>
              </p:cNvGrpSpPr>
              <p:nvPr/>
            </p:nvGrpSpPr>
            <p:grpSpPr bwMode="auto">
              <a:xfrm>
                <a:off x="1130" y="3339"/>
                <a:ext cx="2223" cy="681"/>
                <a:chOff x="1130" y="3339"/>
                <a:chExt cx="2223" cy="681"/>
              </a:xfrm>
            </p:grpSpPr>
            <p:sp>
              <p:nvSpPr>
                <p:cNvPr id="10" name="AutoShape 13">
                  <a:extLst>
                    <a:ext uri="{FF2B5EF4-FFF2-40B4-BE49-F238E27FC236}">
                      <a16:creationId xmlns:a16="http://schemas.microsoft.com/office/drawing/2014/main" id="{4204ACDF-122F-4CBC-A9A9-AC36F98D99A0}"/>
                    </a:ext>
                  </a:extLst>
                </p:cNvPr>
                <p:cNvSpPr>
                  <a:spLocks noChangeArrowheads="1"/>
                </p:cNvSpPr>
                <p:nvPr/>
              </p:nvSpPr>
              <p:spPr bwMode="auto">
                <a:xfrm>
                  <a:off x="1130" y="3339"/>
                  <a:ext cx="2223" cy="681"/>
                </a:xfrm>
                <a:prstGeom prst="wedgeRoundRectCallout">
                  <a:avLst>
                    <a:gd name="adj1" fmla="val 45303"/>
                    <a:gd name="adj2" fmla="val -108148"/>
                    <a:gd name="adj3" fmla="val 16667"/>
                  </a:avLst>
                </a:prstGeom>
                <a:no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endParaRPr lang="zh-CN" altLang="zh-CN" sz="2133" b="1">
                    <a:solidFill>
                      <a:srgbClr val="000099"/>
                    </a:solidFill>
                    <a:latin typeface="微软雅黑" pitchFamily="34" charset="-122"/>
                    <a:ea typeface="微软雅黑" pitchFamily="34" charset="-122"/>
                  </a:endParaRPr>
                </a:p>
              </p:txBody>
            </p:sp>
            <p:sp>
              <p:nvSpPr>
                <p:cNvPr id="11" name="Text Box 14">
                  <a:extLst>
                    <a:ext uri="{FF2B5EF4-FFF2-40B4-BE49-F238E27FC236}">
                      <a16:creationId xmlns:a16="http://schemas.microsoft.com/office/drawing/2014/main" id="{B4BC2EB7-6586-43B5-A681-6FBA804CD723}"/>
                    </a:ext>
                  </a:extLst>
                </p:cNvPr>
                <p:cNvSpPr txBox="1">
                  <a:spLocks noChangeArrowheads="1"/>
                </p:cNvSpPr>
                <p:nvPr/>
              </p:nvSpPr>
              <p:spPr bwMode="auto">
                <a:xfrm>
                  <a:off x="1250" y="3385"/>
                  <a:ext cx="1958" cy="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2133" dirty="0">
                      <a:latin typeface="微软雅黑" pitchFamily="34" charset="-122"/>
                      <a:ea typeface="微软雅黑" pitchFamily="34" charset="-122"/>
                    </a:rPr>
                    <a:t>这个用户名在该域名</a:t>
                  </a:r>
                </a:p>
                <a:p>
                  <a:pPr algn="ctr" eaLnBrk="1" hangingPunct="1"/>
                  <a:r>
                    <a:rPr lang="zh-CN" altLang="en-US" sz="2133" dirty="0">
                      <a:latin typeface="微软雅黑" pitchFamily="34" charset="-122"/>
                      <a:ea typeface="微软雅黑" pitchFamily="34" charset="-122"/>
                    </a:rPr>
                    <a:t>的范围内是唯一的。 </a:t>
                  </a:r>
                </a:p>
              </p:txBody>
            </p:sp>
          </p:grpSp>
        </p:grpSp>
      </p:grpSp>
    </p:spTree>
    <p:extLst>
      <p:ext uri="{BB962C8B-B14F-4D97-AF65-F5344CB8AC3E}">
        <p14:creationId xmlns:p14="http://schemas.microsoft.com/office/powerpoint/2010/main" val="9196409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DFB03C0-B7C4-4389-9168-D67E634F95E7}"/>
              </a:ext>
            </a:extLst>
          </p:cNvPr>
          <p:cNvSpPr>
            <a:spLocks noGrp="1"/>
          </p:cNvSpPr>
          <p:nvPr>
            <p:ph idx="1"/>
          </p:nvPr>
        </p:nvSpPr>
        <p:spPr/>
        <p:txBody>
          <a:bodyPr/>
          <a:lstStyle/>
          <a:p>
            <a:pPr algn="just" eaLnBrk="0" hangingPunct="0">
              <a:lnSpc>
                <a:spcPct val="150000"/>
              </a:lnSpc>
            </a:pPr>
            <a:r>
              <a:rPr lang="zh-CN" altLang="en-US" sz="2400" dirty="0">
                <a:ea typeface="微软雅黑" pitchFamily="34" charset="-122"/>
              </a:rPr>
              <a:t>邮件读取协议</a:t>
            </a:r>
            <a:r>
              <a:rPr lang="en-US" altLang="zh-CN" sz="2400" dirty="0">
                <a:ea typeface="微软雅黑" pitchFamily="34" charset="-122"/>
              </a:rPr>
              <a:t>POP</a:t>
            </a:r>
            <a:r>
              <a:rPr lang="zh-CN" altLang="en-US" sz="2400" dirty="0">
                <a:ea typeface="微软雅黑" pitchFamily="34" charset="-122"/>
              </a:rPr>
              <a:t>或</a:t>
            </a:r>
            <a:r>
              <a:rPr lang="en-US" altLang="zh-CN" sz="2400" dirty="0">
                <a:ea typeface="微软雅黑" pitchFamily="34" charset="-122"/>
              </a:rPr>
              <a:t>IMAP</a:t>
            </a:r>
            <a:r>
              <a:rPr lang="zh-CN" altLang="en-US" sz="2400" dirty="0">
                <a:ea typeface="微软雅黑" pitchFamily="34" charset="-122"/>
              </a:rPr>
              <a:t>与邮件传送协议</a:t>
            </a:r>
            <a:r>
              <a:rPr lang="en-US" altLang="zh-CN" sz="2400" dirty="0">
                <a:ea typeface="微软雅黑" pitchFamily="34" charset="-122"/>
              </a:rPr>
              <a:t>SMTP</a:t>
            </a:r>
            <a:r>
              <a:rPr lang="zh-CN" altLang="en-US" sz="2400" dirty="0">
                <a:ea typeface="微软雅黑" pitchFamily="34" charset="-122"/>
              </a:rPr>
              <a:t>完全不同。</a:t>
            </a:r>
          </a:p>
          <a:p>
            <a:pPr algn="just" eaLnBrk="0" hangingPunct="0">
              <a:lnSpc>
                <a:spcPct val="150000"/>
              </a:lnSpc>
            </a:pPr>
            <a:r>
              <a:rPr lang="zh-CN" altLang="en-US" sz="2400" dirty="0">
                <a:ea typeface="微软雅黑" pitchFamily="34" charset="-122"/>
              </a:rPr>
              <a:t>发信人的用户代理向源邮件服务器发送邮件，以及源邮件服务器向目的邮件服务器发送邮件，都是使用 </a:t>
            </a:r>
            <a:r>
              <a:rPr lang="en-US" altLang="zh-CN" sz="2400" dirty="0">
                <a:ea typeface="微软雅黑" pitchFamily="34" charset="-122"/>
              </a:rPr>
              <a:t>SMTP </a:t>
            </a:r>
            <a:r>
              <a:rPr lang="zh-CN" altLang="en-US" sz="2400" dirty="0">
                <a:ea typeface="微软雅黑" pitchFamily="34" charset="-122"/>
              </a:rPr>
              <a:t>协议。</a:t>
            </a:r>
          </a:p>
          <a:p>
            <a:pPr algn="just" eaLnBrk="0" hangingPunct="0">
              <a:lnSpc>
                <a:spcPct val="150000"/>
              </a:lnSpc>
            </a:pPr>
            <a:r>
              <a:rPr lang="en-US" altLang="zh-CN" sz="2400" dirty="0">
                <a:ea typeface="微软雅黑" pitchFamily="34" charset="-122"/>
              </a:rPr>
              <a:t>POP</a:t>
            </a:r>
            <a:r>
              <a:rPr lang="zh-CN" altLang="en-US" sz="2400" dirty="0">
                <a:ea typeface="微软雅黑" pitchFamily="34" charset="-122"/>
              </a:rPr>
              <a:t>协议或</a:t>
            </a:r>
            <a:r>
              <a:rPr lang="en-US" altLang="zh-CN" sz="2400" dirty="0">
                <a:ea typeface="微软雅黑" pitchFamily="34" charset="-122"/>
              </a:rPr>
              <a:t>IMAP</a:t>
            </a:r>
            <a:r>
              <a:rPr lang="zh-CN" altLang="en-US" sz="2400" dirty="0">
                <a:ea typeface="微软雅黑" pitchFamily="34" charset="-122"/>
              </a:rPr>
              <a:t>协议则是用户从目的邮件服务器上读取邮件所使用的协议。 </a:t>
            </a:r>
          </a:p>
        </p:txBody>
      </p:sp>
      <p:sp>
        <p:nvSpPr>
          <p:cNvPr id="2" name="标题 1">
            <a:extLst>
              <a:ext uri="{FF2B5EF4-FFF2-40B4-BE49-F238E27FC236}">
                <a16:creationId xmlns:a16="http://schemas.microsoft.com/office/drawing/2014/main" id="{D8F4B207-9105-438C-8679-34CDD4B913E5}"/>
              </a:ext>
            </a:extLst>
          </p:cNvPr>
          <p:cNvSpPr>
            <a:spLocks noGrp="1"/>
          </p:cNvSpPr>
          <p:nvPr>
            <p:ph type="title"/>
          </p:nvPr>
        </p:nvSpPr>
        <p:spPr/>
        <p:txBody>
          <a:bodyPr>
            <a:normAutofit/>
          </a:bodyPr>
          <a:lstStyle/>
          <a:p>
            <a:r>
              <a:rPr lang="zh-CN" altLang="en-US" sz="3200" dirty="0"/>
              <a:t>邮件发送和邮件读取协议：</a:t>
            </a:r>
            <a:r>
              <a:rPr lang="en-US" altLang="zh-CN" sz="3200" dirty="0"/>
              <a:t>SMTP </a:t>
            </a:r>
            <a:r>
              <a:rPr lang="zh-CN" altLang="en-US" sz="3200" dirty="0"/>
              <a:t>和 </a:t>
            </a:r>
            <a:r>
              <a:rPr lang="en-US" altLang="zh-CN" sz="3200" dirty="0"/>
              <a:t>POP/IMAP </a:t>
            </a:r>
            <a:r>
              <a:rPr lang="zh-CN" altLang="en-US" sz="3200" dirty="0"/>
              <a:t>协议</a:t>
            </a:r>
            <a:endParaRPr lang="zh-CN" altLang="en-US" dirty="0"/>
          </a:p>
        </p:txBody>
      </p:sp>
      <p:grpSp>
        <p:nvGrpSpPr>
          <p:cNvPr id="21" name="组合 20">
            <a:extLst>
              <a:ext uri="{FF2B5EF4-FFF2-40B4-BE49-F238E27FC236}">
                <a16:creationId xmlns:a16="http://schemas.microsoft.com/office/drawing/2014/main" id="{4572FEFD-C217-4A8C-A4FC-6ED612F8B91F}"/>
              </a:ext>
            </a:extLst>
          </p:cNvPr>
          <p:cNvGrpSpPr/>
          <p:nvPr/>
        </p:nvGrpSpPr>
        <p:grpSpPr>
          <a:xfrm>
            <a:off x="531651" y="4178018"/>
            <a:ext cx="10920572" cy="1795827"/>
            <a:chOff x="531651" y="4178018"/>
            <a:chExt cx="10920572" cy="1795827"/>
          </a:xfrm>
        </p:grpSpPr>
        <p:sp>
          <p:nvSpPr>
            <p:cNvPr id="5" name="矩形 4"/>
            <p:cNvSpPr/>
            <p:nvPr/>
          </p:nvSpPr>
          <p:spPr>
            <a:xfrm>
              <a:off x="3131172" y="5012789"/>
              <a:ext cx="875705" cy="838368"/>
            </a:xfrm>
            <a:prstGeom prst="rect">
              <a:avLst/>
            </a:prstGeom>
            <a:noFill/>
            <a:ln w="19050">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a:solidFill>
                    <a:srgbClr val="FF0000"/>
                  </a:solidFill>
                  <a:latin typeface="微软雅黑" pitchFamily="34" charset="-122"/>
                  <a:ea typeface="微软雅黑" pitchFamily="34" charset="-122"/>
                </a:rPr>
                <a:t>邮件</a:t>
              </a:r>
              <a:endParaRPr lang="en-US" altLang="zh-CN" sz="1600" b="1" dirty="0">
                <a:solidFill>
                  <a:srgbClr val="FF0000"/>
                </a:solidFill>
                <a:latin typeface="微软雅黑" pitchFamily="34" charset="-122"/>
                <a:ea typeface="微软雅黑" pitchFamily="34" charset="-122"/>
              </a:endParaRPr>
            </a:p>
            <a:p>
              <a:pPr algn="ctr"/>
              <a:r>
                <a:rPr lang="zh-CN" altLang="en-US" sz="1600" b="1" dirty="0">
                  <a:solidFill>
                    <a:srgbClr val="FF0000"/>
                  </a:solidFill>
                  <a:latin typeface="微软雅黑" pitchFamily="34" charset="-122"/>
                  <a:ea typeface="微软雅黑" pitchFamily="34" charset="-122"/>
                </a:rPr>
                <a:t>服务器</a:t>
              </a:r>
            </a:p>
          </p:txBody>
        </p:sp>
        <p:sp>
          <p:nvSpPr>
            <p:cNvPr id="6" name="矩形 5"/>
            <p:cNvSpPr/>
            <p:nvPr/>
          </p:nvSpPr>
          <p:spPr>
            <a:xfrm>
              <a:off x="8064774" y="5012789"/>
              <a:ext cx="846640" cy="838368"/>
            </a:xfrm>
            <a:prstGeom prst="rect">
              <a:avLst/>
            </a:prstGeom>
            <a:noFill/>
            <a:ln w="19050">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a:solidFill>
                    <a:srgbClr val="FF0000"/>
                  </a:solidFill>
                  <a:latin typeface="微软雅黑" pitchFamily="34" charset="-122"/>
                  <a:ea typeface="微软雅黑" pitchFamily="34" charset="-122"/>
                </a:rPr>
                <a:t>邮件</a:t>
              </a:r>
              <a:endParaRPr lang="en-US" altLang="zh-CN" sz="1600" b="1" dirty="0">
                <a:solidFill>
                  <a:srgbClr val="FF0000"/>
                </a:solidFill>
                <a:latin typeface="微软雅黑" pitchFamily="34" charset="-122"/>
                <a:ea typeface="微软雅黑" pitchFamily="34" charset="-122"/>
              </a:endParaRPr>
            </a:p>
            <a:p>
              <a:pPr algn="ctr"/>
              <a:r>
                <a:rPr lang="zh-CN" altLang="en-US" sz="1600" b="1" dirty="0">
                  <a:solidFill>
                    <a:srgbClr val="FF0000"/>
                  </a:solidFill>
                  <a:latin typeface="微软雅黑" pitchFamily="34" charset="-122"/>
                  <a:ea typeface="微软雅黑" pitchFamily="34" charset="-122"/>
                </a:rPr>
                <a:t>服务器</a:t>
              </a:r>
            </a:p>
          </p:txBody>
        </p:sp>
        <p:cxnSp>
          <p:nvCxnSpPr>
            <p:cNvPr id="11" name="直接连接符 10"/>
            <p:cNvCxnSpPr>
              <a:cxnSpLocks/>
              <a:stCxn id="5" idx="3"/>
              <a:endCxn id="6" idx="1"/>
            </p:cNvCxnSpPr>
            <p:nvPr/>
          </p:nvCxnSpPr>
          <p:spPr>
            <a:xfrm>
              <a:off x="4006877" y="5431973"/>
              <a:ext cx="4057897"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 name="Freeform 1208"/>
            <p:cNvSpPr>
              <a:spLocks/>
            </p:cNvSpPr>
            <p:nvPr/>
          </p:nvSpPr>
          <p:spPr bwMode="ltGray">
            <a:xfrm>
              <a:off x="4780350" y="4890101"/>
              <a:ext cx="2348806" cy="1083744"/>
            </a:xfrm>
            <a:custGeom>
              <a:avLst/>
              <a:gdLst>
                <a:gd name="T0" fmla="*/ 603773 w 16320"/>
                <a:gd name="T1" fmla="*/ 22740 h 11943"/>
                <a:gd name="T2" fmla="*/ 669215 w 16320"/>
                <a:gd name="T3" fmla="*/ 9746 h 11943"/>
                <a:gd name="T4" fmla="*/ 745191 w 16320"/>
                <a:gd name="T5" fmla="*/ 1866 h 11943"/>
                <a:gd name="T6" fmla="*/ 902522 w 16320"/>
                <a:gd name="T7" fmla="*/ 5115 h 11943"/>
                <a:gd name="T8" fmla="*/ 1023620 w 16320"/>
                <a:gd name="T9" fmla="*/ 31484 h 11943"/>
                <a:gd name="T10" fmla="*/ 1077782 w 16320"/>
                <a:gd name="T11" fmla="*/ 71643 h 11943"/>
                <a:gd name="T12" fmla="*/ 1079649 w 16320"/>
                <a:gd name="T13" fmla="*/ 82529 h 11943"/>
                <a:gd name="T14" fmla="*/ 1090258 w 16320"/>
                <a:gd name="T15" fmla="*/ 86504 h 11943"/>
                <a:gd name="T16" fmla="*/ 1119542 w 16320"/>
                <a:gd name="T17" fmla="*/ 88543 h 11943"/>
                <a:gd name="T18" fmla="*/ 1186105 w 16320"/>
                <a:gd name="T19" fmla="*/ 108311 h 11943"/>
                <a:gd name="T20" fmla="*/ 1217855 w 16320"/>
                <a:gd name="T21" fmla="*/ 142871 h 11943"/>
                <a:gd name="T22" fmla="*/ 1208218 w 16320"/>
                <a:gd name="T23" fmla="*/ 181198 h 11943"/>
                <a:gd name="T24" fmla="*/ 1175945 w 16320"/>
                <a:gd name="T25" fmla="*/ 207533 h 11943"/>
                <a:gd name="T26" fmla="*/ 1128432 w 16320"/>
                <a:gd name="T27" fmla="*/ 226714 h 11943"/>
                <a:gd name="T28" fmla="*/ 1107365 w 16320"/>
                <a:gd name="T29" fmla="*/ 240745 h 11943"/>
                <a:gd name="T30" fmla="*/ 1135231 w 16320"/>
                <a:gd name="T31" fmla="*/ 261550 h 11943"/>
                <a:gd name="T32" fmla="*/ 1144046 w 16320"/>
                <a:gd name="T33" fmla="*/ 285742 h 11943"/>
                <a:gd name="T34" fmla="*/ 1124846 w 16320"/>
                <a:gd name="T35" fmla="*/ 316708 h 11943"/>
                <a:gd name="T36" fmla="*/ 1063065 w 16320"/>
                <a:gd name="T37" fmla="*/ 345358 h 11943"/>
                <a:gd name="T38" fmla="*/ 976256 w 16320"/>
                <a:gd name="T39" fmla="*/ 357765 h 11943"/>
                <a:gd name="T40" fmla="*/ 922020 w 16320"/>
                <a:gd name="T41" fmla="*/ 355795 h 11943"/>
                <a:gd name="T42" fmla="*/ 902447 w 16320"/>
                <a:gd name="T43" fmla="*/ 353203 h 11943"/>
                <a:gd name="T44" fmla="*/ 884219 w 16320"/>
                <a:gd name="T45" fmla="*/ 349713 h 11943"/>
                <a:gd name="T46" fmla="*/ 879139 w 16320"/>
                <a:gd name="T47" fmla="*/ 356625 h 11943"/>
                <a:gd name="T48" fmla="*/ 872415 w 16320"/>
                <a:gd name="T49" fmla="*/ 373144 h 11943"/>
                <a:gd name="T50" fmla="*/ 832672 w 16320"/>
                <a:gd name="T51" fmla="*/ 398131 h 11943"/>
                <a:gd name="T52" fmla="*/ 769471 w 16320"/>
                <a:gd name="T53" fmla="*/ 411471 h 11943"/>
                <a:gd name="T54" fmla="*/ 705149 w 16320"/>
                <a:gd name="T55" fmla="*/ 410711 h 11943"/>
                <a:gd name="T56" fmla="*/ 667646 w 16320"/>
                <a:gd name="T57" fmla="*/ 403488 h 11943"/>
                <a:gd name="T58" fmla="*/ 638511 w 16320"/>
                <a:gd name="T59" fmla="*/ 392049 h 11943"/>
                <a:gd name="T60" fmla="*/ 605790 w 16320"/>
                <a:gd name="T61" fmla="*/ 388247 h 11943"/>
                <a:gd name="T62" fmla="*/ 544979 w 16320"/>
                <a:gd name="T63" fmla="*/ 399030 h 11943"/>
                <a:gd name="T64" fmla="*/ 475578 w 16320"/>
                <a:gd name="T65" fmla="*/ 404006 h 11943"/>
                <a:gd name="T66" fmla="*/ 377788 w 16320"/>
                <a:gd name="T67" fmla="*/ 400170 h 11943"/>
                <a:gd name="T68" fmla="*/ 277009 w 16320"/>
                <a:gd name="T69" fmla="*/ 378812 h 11943"/>
                <a:gd name="T70" fmla="*/ 226060 w 16320"/>
                <a:gd name="T71" fmla="*/ 344909 h 11943"/>
                <a:gd name="T72" fmla="*/ 224641 w 16320"/>
                <a:gd name="T73" fmla="*/ 325486 h 11943"/>
                <a:gd name="T74" fmla="*/ 199614 w 16320"/>
                <a:gd name="T75" fmla="*/ 328596 h 11943"/>
                <a:gd name="T76" fmla="*/ 167266 w 16320"/>
                <a:gd name="T77" fmla="*/ 330635 h 11943"/>
                <a:gd name="T78" fmla="*/ 133798 w 16320"/>
                <a:gd name="T79" fmla="*/ 329841 h 11943"/>
                <a:gd name="T80" fmla="*/ 58719 w 16320"/>
                <a:gd name="T81" fmla="*/ 315602 h 11943"/>
                <a:gd name="T82" fmla="*/ 9861 w 16320"/>
                <a:gd name="T83" fmla="*/ 286571 h 11943"/>
                <a:gd name="T84" fmla="*/ 3138 w 16320"/>
                <a:gd name="T85" fmla="*/ 249661 h 11943"/>
                <a:gd name="T86" fmla="*/ 28239 w 16320"/>
                <a:gd name="T87" fmla="*/ 223845 h 11943"/>
                <a:gd name="T88" fmla="*/ 73286 w 16320"/>
                <a:gd name="T89" fmla="*/ 204491 h 11943"/>
                <a:gd name="T90" fmla="*/ 123937 w 16320"/>
                <a:gd name="T91" fmla="*/ 192637 h 11943"/>
                <a:gd name="T92" fmla="*/ 104364 w 16320"/>
                <a:gd name="T93" fmla="*/ 174493 h 11943"/>
                <a:gd name="T94" fmla="*/ 96669 w 16320"/>
                <a:gd name="T95" fmla="*/ 154345 h 11943"/>
                <a:gd name="T96" fmla="*/ 104663 w 16320"/>
                <a:gd name="T97" fmla="*/ 129220 h 11943"/>
                <a:gd name="T98" fmla="*/ 157256 w 16320"/>
                <a:gd name="T99" fmla="*/ 93450 h 11943"/>
                <a:gd name="T100" fmla="*/ 243242 w 16320"/>
                <a:gd name="T101" fmla="*/ 73544 h 11943"/>
                <a:gd name="T102" fmla="*/ 321161 w 16320"/>
                <a:gd name="T103" fmla="*/ 72576 h 11943"/>
                <a:gd name="T104" fmla="*/ 338268 w 16320"/>
                <a:gd name="T105" fmla="*/ 74339 h 11943"/>
                <a:gd name="T106" fmla="*/ 354479 w 16320"/>
                <a:gd name="T107" fmla="*/ 76723 h 11943"/>
                <a:gd name="T108" fmla="*/ 364639 w 16320"/>
                <a:gd name="T109" fmla="*/ 78036 h 11943"/>
                <a:gd name="T110" fmla="*/ 381224 w 16320"/>
                <a:gd name="T111" fmla="*/ 58164 h 11943"/>
                <a:gd name="T112" fmla="*/ 427168 w 16320"/>
                <a:gd name="T113" fmla="*/ 35735 h 11943"/>
                <a:gd name="T114" fmla="*/ 487605 w 16320"/>
                <a:gd name="T115" fmla="*/ 26749 h 11943"/>
                <a:gd name="T116" fmla="*/ 519281 w 16320"/>
                <a:gd name="T117" fmla="*/ 28685 h 11943"/>
                <a:gd name="T118" fmla="*/ 537210 w 16320"/>
                <a:gd name="T119" fmla="*/ 32106 h 11943"/>
                <a:gd name="T120" fmla="*/ 553048 w 16320"/>
                <a:gd name="T121" fmla="*/ 37048 h 119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320" h="11943">
                  <a:moveTo>
                    <a:pt x="7438" y="1101"/>
                  </a:moveTo>
                  <a:lnTo>
                    <a:pt x="7496" y="1053"/>
                  </a:lnTo>
                  <a:lnTo>
                    <a:pt x="7554" y="1006"/>
                  </a:lnTo>
                  <a:lnTo>
                    <a:pt x="7615" y="960"/>
                  </a:lnTo>
                  <a:lnTo>
                    <a:pt x="7678" y="914"/>
                  </a:lnTo>
                  <a:lnTo>
                    <a:pt x="7741" y="869"/>
                  </a:lnTo>
                  <a:lnTo>
                    <a:pt x="7806" y="825"/>
                  </a:lnTo>
                  <a:lnTo>
                    <a:pt x="7873" y="782"/>
                  </a:lnTo>
                  <a:lnTo>
                    <a:pt x="7942" y="740"/>
                  </a:lnTo>
                  <a:lnTo>
                    <a:pt x="8011" y="698"/>
                  </a:lnTo>
                  <a:lnTo>
                    <a:pt x="8082" y="658"/>
                  </a:lnTo>
                  <a:lnTo>
                    <a:pt x="8156" y="618"/>
                  </a:lnTo>
                  <a:lnTo>
                    <a:pt x="8229" y="580"/>
                  </a:lnTo>
                  <a:lnTo>
                    <a:pt x="8305" y="542"/>
                  </a:lnTo>
                  <a:lnTo>
                    <a:pt x="8382" y="506"/>
                  </a:lnTo>
                  <a:lnTo>
                    <a:pt x="8461" y="470"/>
                  </a:lnTo>
                  <a:lnTo>
                    <a:pt x="8540" y="436"/>
                  </a:lnTo>
                  <a:lnTo>
                    <a:pt x="8621" y="403"/>
                  </a:lnTo>
                  <a:lnTo>
                    <a:pt x="8704" y="371"/>
                  </a:lnTo>
                  <a:lnTo>
                    <a:pt x="8786" y="340"/>
                  </a:lnTo>
                  <a:lnTo>
                    <a:pt x="8871" y="310"/>
                  </a:lnTo>
                  <a:lnTo>
                    <a:pt x="8958" y="282"/>
                  </a:lnTo>
                  <a:lnTo>
                    <a:pt x="9044" y="255"/>
                  </a:lnTo>
                  <a:lnTo>
                    <a:pt x="9132" y="228"/>
                  </a:lnTo>
                  <a:lnTo>
                    <a:pt x="9222" y="204"/>
                  </a:lnTo>
                  <a:lnTo>
                    <a:pt x="9313" y="180"/>
                  </a:lnTo>
                  <a:lnTo>
                    <a:pt x="9403" y="158"/>
                  </a:lnTo>
                  <a:lnTo>
                    <a:pt x="9496" y="137"/>
                  </a:lnTo>
                  <a:lnTo>
                    <a:pt x="9590" y="118"/>
                  </a:lnTo>
                  <a:lnTo>
                    <a:pt x="9685" y="99"/>
                  </a:lnTo>
                  <a:lnTo>
                    <a:pt x="9780" y="83"/>
                  </a:lnTo>
                  <a:lnTo>
                    <a:pt x="9877" y="68"/>
                  </a:lnTo>
                  <a:lnTo>
                    <a:pt x="9975" y="54"/>
                  </a:lnTo>
                  <a:lnTo>
                    <a:pt x="10176" y="31"/>
                  </a:lnTo>
                  <a:lnTo>
                    <a:pt x="10375" y="13"/>
                  </a:lnTo>
                  <a:lnTo>
                    <a:pt x="10574" y="4"/>
                  </a:lnTo>
                  <a:lnTo>
                    <a:pt x="10771" y="0"/>
                  </a:lnTo>
                  <a:lnTo>
                    <a:pt x="10967" y="3"/>
                  </a:lnTo>
                  <a:lnTo>
                    <a:pt x="11160" y="12"/>
                  </a:lnTo>
                  <a:lnTo>
                    <a:pt x="11351" y="27"/>
                  </a:lnTo>
                  <a:lnTo>
                    <a:pt x="11538" y="48"/>
                  </a:lnTo>
                  <a:lnTo>
                    <a:pt x="11723" y="76"/>
                  </a:lnTo>
                  <a:lnTo>
                    <a:pt x="11903" y="109"/>
                  </a:lnTo>
                  <a:lnTo>
                    <a:pt x="12081" y="148"/>
                  </a:lnTo>
                  <a:lnTo>
                    <a:pt x="12254" y="192"/>
                  </a:lnTo>
                  <a:lnTo>
                    <a:pt x="12424" y="241"/>
                  </a:lnTo>
                  <a:lnTo>
                    <a:pt x="12588" y="296"/>
                  </a:lnTo>
                  <a:lnTo>
                    <a:pt x="12747" y="356"/>
                  </a:lnTo>
                  <a:lnTo>
                    <a:pt x="12902" y="421"/>
                  </a:lnTo>
                  <a:lnTo>
                    <a:pt x="13051" y="492"/>
                  </a:lnTo>
                  <a:lnTo>
                    <a:pt x="13194" y="566"/>
                  </a:lnTo>
                  <a:lnTo>
                    <a:pt x="13330" y="645"/>
                  </a:lnTo>
                  <a:lnTo>
                    <a:pt x="13461" y="729"/>
                  </a:lnTo>
                  <a:lnTo>
                    <a:pt x="13584" y="818"/>
                  </a:lnTo>
                  <a:lnTo>
                    <a:pt x="13702" y="911"/>
                  </a:lnTo>
                  <a:lnTo>
                    <a:pt x="13811" y="1008"/>
                  </a:lnTo>
                  <a:lnTo>
                    <a:pt x="13913" y="1108"/>
                  </a:lnTo>
                  <a:lnTo>
                    <a:pt x="14008" y="1214"/>
                  </a:lnTo>
                  <a:lnTo>
                    <a:pt x="14093" y="1322"/>
                  </a:lnTo>
                  <a:lnTo>
                    <a:pt x="14171" y="1434"/>
                  </a:lnTo>
                  <a:lnTo>
                    <a:pt x="14239" y="1550"/>
                  </a:lnTo>
                  <a:lnTo>
                    <a:pt x="14299" y="1669"/>
                  </a:lnTo>
                  <a:lnTo>
                    <a:pt x="14349" y="1791"/>
                  </a:lnTo>
                  <a:lnTo>
                    <a:pt x="14390" y="1916"/>
                  </a:lnTo>
                  <a:lnTo>
                    <a:pt x="14421" y="2044"/>
                  </a:lnTo>
                  <a:lnTo>
                    <a:pt x="14427" y="2073"/>
                  </a:lnTo>
                  <a:lnTo>
                    <a:pt x="14431" y="2102"/>
                  </a:lnTo>
                  <a:lnTo>
                    <a:pt x="14436" y="2131"/>
                  </a:lnTo>
                  <a:lnTo>
                    <a:pt x="14440" y="2159"/>
                  </a:lnTo>
                  <a:lnTo>
                    <a:pt x="14443" y="2188"/>
                  </a:lnTo>
                  <a:lnTo>
                    <a:pt x="14446" y="2217"/>
                  </a:lnTo>
                  <a:lnTo>
                    <a:pt x="14448" y="2245"/>
                  </a:lnTo>
                  <a:lnTo>
                    <a:pt x="14450" y="2274"/>
                  </a:lnTo>
                  <a:lnTo>
                    <a:pt x="14451" y="2303"/>
                  </a:lnTo>
                  <a:lnTo>
                    <a:pt x="14452" y="2331"/>
                  </a:lnTo>
                  <a:lnTo>
                    <a:pt x="14452" y="2360"/>
                  </a:lnTo>
                  <a:lnTo>
                    <a:pt x="14452" y="2388"/>
                  </a:lnTo>
                  <a:lnTo>
                    <a:pt x="14451" y="2417"/>
                  </a:lnTo>
                  <a:lnTo>
                    <a:pt x="14450" y="2445"/>
                  </a:lnTo>
                  <a:lnTo>
                    <a:pt x="14448" y="2474"/>
                  </a:lnTo>
                  <a:lnTo>
                    <a:pt x="14446" y="2502"/>
                  </a:lnTo>
                  <a:lnTo>
                    <a:pt x="14467" y="2502"/>
                  </a:lnTo>
                  <a:lnTo>
                    <a:pt x="14488" y="2501"/>
                  </a:lnTo>
                  <a:lnTo>
                    <a:pt x="14510" y="2501"/>
                  </a:lnTo>
                  <a:lnTo>
                    <a:pt x="14530" y="2501"/>
                  </a:lnTo>
                  <a:lnTo>
                    <a:pt x="14551" y="2502"/>
                  </a:lnTo>
                  <a:lnTo>
                    <a:pt x="14573" y="2502"/>
                  </a:lnTo>
                  <a:lnTo>
                    <a:pt x="14594" y="2503"/>
                  </a:lnTo>
                  <a:lnTo>
                    <a:pt x="14615" y="2504"/>
                  </a:lnTo>
                  <a:lnTo>
                    <a:pt x="14636" y="2505"/>
                  </a:lnTo>
                  <a:lnTo>
                    <a:pt x="14657" y="2507"/>
                  </a:lnTo>
                  <a:lnTo>
                    <a:pt x="14679" y="2508"/>
                  </a:lnTo>
                  <a:lnTo>
                    <a:pt x="14699" y="2510"/>
                  </a:lnTo>
                  <a:lnTo>
                    <a:pt x="14721" y="2512"/>
                  </a:lnTo>
                  <a:lnTo>
                    <a:pt x="14742" y="2515"/>
                  </a:lnTo>
                  <a:lnTo>
                    <a:pt x="14762" y="2517"/>
                  </a:lnTo>
                  <a:lnTo>
                    <a:pt x="14784" y="2520"/>
                  </a:lnTo>
                  <a:lnTo>
                    <a:pt x="14886" y="2538"/>
                  </a:lnTo>
                  <a:lnTo>
                    <a:pt x="14986" y="2562"/>
                  </a:lnTo>
                  <a:lnTo>
                    <a:pt x="15083" y="2591"/>
                  </a:lnTo>
                  <a:lnTo>
                    <a:pt x="15178" y="2624"/>
                  </a:lnTo>
                  <a:lnTo>
                    <a:pt x="15268" y="2663"/>
                  </a:lnTo>
                  <a:lnTo>
                    <a:pt x="15356" y="2706"/>
                  </a:lnTo>
                  <a:lnTo>
                    <a:pt x="15441" y="2755"/>
                  </a:lnTo>
                  <a:lnTo>
                    <a:pt x="15522" y="2808"/>
                  </a:lnTo>
                  <a:lnTo>
                    <a:pt x="15601" y="2865"/>
                  </a:lnTo>
                  <a:lnTo>
                    <a:pt x="15675" y="2927"/>
                  </a:lnTo>
                  <a:lnTo>
                    <a:pt x="15747" y="2991"/>
                  </a:lnTo>
                  <a:lnTo>
                    <a:pt x="15814" y="3061"/>
                  </a:lnTo>
                  <a:lnTo>
                    <a:pt x="15877" y="3134"/>
                  </a:lnTo>
                  <a:lnTo>
                    <a:pt x="15938" y="3210"/>
                  </a:lnTo>
                  <a:lnTo>
                    <a:pt x="15994" y="3290"/>
                  </a:lnTo>
                  <a:lnTo>
                    <a:pt x="16045" y="3373"/>
                  </a:lnTo>
                  <a:lnTo>
                    <a:pt x="16093" y="3459"/>
                  </a:lnTo>
                  <a:lnTo>
                    <a:pt x="16136" y="3548"/>
                  </a:lnTo>
                  <a:lnTo>
                    <a:pt x="16175" y="3641"/>
                  </a:lnTo>
                  <a:lnTo>
                    <a:pt x="16210" y="3735"/>
                  </a:lnTo>
                  <a:lnTo>
                    <a:pt x="16239" y="3831"/>
                  </a:lnTo>
                  <a:lnTo>
                    <a:pt x="16265" y="3931"/>
                  </a:lnTo>
                  <a:lnTo>
                    <a:pt x="16286" y="4031"/>
                  </a:lnTo>
                  <a:lnTo>
                    <a:pt x="16302" y="4134"/>
                  </a:lnTo>
                  <a:lnTo>
                    <a:pt x="16313" y="4239"/>
                  </a:lnTo>
                  <a:lnTo>
                    <a:pt x="16319" y="4345"/>
                  </a:lnTo>
                  <a:lnTo>
                    <a:pt x="16320" y="4453"/>
                  </a:lnTo>
                  <a:lnTo>
                    <a:pt x="16316" y="4562"/>
                  </a:lnTo>
                  <a:lnTo>
                    <a:pt x="16307" y="4672"/>
                  </a:lnTo>
                  <a:lnTo>
                    <a:pt x="16291" y="4783"/>
                  </a:lnTo>
                  <a:lnTo>
                    <a:pt x="16271" y="4895"/>
                  </a:lnTo>
                  <a:lnTo>
                    <a:pt x="16246" y="5007"/>
                  </a:lnTo>
                  <a:lnTo>
                    <a:pt x="16224" y="5087"/>
                  </a:lnTo>
                  <a:lnTo>
                    <a:pt x="16200" y="5165"/>
                  </a:lnTo>
                  <a:lnTo>
                    <a:pt x="16173" y="5243"/>
                  </a:lnTo>
                  <a:lnTo>
                    <a:pt x="16145" y="5319"/>
                  </a:lnTo>
                  <a:lnTo>
                    <a:pt x="16113" y="5394"/>
                  </a:lnTo>
                  <a:lnTo>
                    <a:pt x="16080" y="5468"/>
                  </a:lnTo>
                  <a:lnTo>
                    <a:pt x="16045" y="5540"/>
                  </a:lnTo>
                  <a:lnTo>
                    <a:pt x="16007" y="5611"/>
                  </a:lnTo>
                  <a:lnTo>
                    <a:pt x="15967" y="5680"/>
                  </a:lnTo>
                  <a:lnTo>
                    <a:pt x="15925" y="5749"/>
                  </a:lnTo>
                  <a:lnTo>
                    <a:pt x="15882" y="5815"/>
                  </a:lnTo>
                  <a:lnTo>
                    <a:pt x="15837" y="5880"/>
                  </a:lnTo>
                  <a:lnTo>
                    <a:pt x="15790" y="5943"/>
                  </a:lnTo>
                  <a:lnTo>
                    <a:pt x="15741" y="6005"/>
                  </a:lnTo>
                  <a:lnTo>
                    <a:pt x="15690" y="6064"/>
                  </a:lnTo>
                  <a:lnTo>
                    <a:pt x="15638" y="6123"/>
                  </a:lnTo>
                  <a:lnTo>
                    <a:pt x="15584" y="6179"/>
                  </a:lnTo>
                  <a:lnTo>
                    <a:pt x="15528" y="6233"/>
                  </a:lnTo>
                  <a:lnTo>
                    <a:pt x="15472" y="6287"/>
                  </a:lnTo>
                  <a:lnTo>
                    <a:pt x="15414" y="6337"/>
                  </a:lnTo>
                  <a:lnTo>
                    <a:pt x="15354" y="6386"/>
                  </a:lnTo>
                  <a:lnTo>
                    <a:pt x="15294" y="6432"/>
                  </a:lnTo>
                  <a:lnTo>
                    <a:pt x="15232" y="6477"/>
                  </a:lnTo>
                  <a:lnTo>
                    <a:pt x="15169" y="6520"/>
                  </a:lnTo>
                  <a:lnTo>
                    <a:pt x="15105" y="6560"/>
                  </a:lnTo>
                  <a:lnTo>
                    <a:pt x="15040" y="6599"/>
                  </a:lnTo>
                  <a:lnTo>
                    <a:pt x="14975" y="6635"/>
                  </a:lnTo>
                  <a:lnTo>
                    <a:pt x="14907" y="6669"/>
                  </a:lnTo>
                  <a:lnTo>
                    <a:pt x="14840" y="6700"/>
                  </a:lnTo>
                  <a:lnTo>
                    <a:pt x="14771" y="6730"/>
                  </a:lnTo>
                  <a:lnTo>
                    <a:pt x="14702" y="6757"/>
                  </a:lnTo>
                  <a:lnTo>
                    <a:pt x="14632" y="6781"/>
                  </a:lnTo>
                  <a:lnTo>
                    <a:pt x="14682" y="6825"/>
                  </a:lnTo>
                  <a:lnTo>
                    <a:pt x="14731" y="6871"/>
                  </a:lnTo>
                  <a:lnTo>
                    <a:pt x="14778" y="6918"/>
                  </a:lnTo>
                  <a:lnTo>
                    <a:pt x="14823" y="6966"/>
                  </a:lnTo>
                  <a:lnTo>
                    <a:pt x="14867" y="7015"/>
                  </a:lnTo>
                  <a:lnTo>
                    <a:pt x="14907" y="7065"/>
                  </a:lnTo>
                  <a:lnTo>
                    <a:pt x="14947" y="7117"/>
                  </a:lnTo>
                  <a:lnTo>
                    <a:pt x="14985" y="7171"/>
                  </a:lnTo>
                  <a:lnTo>
                    <a:pt x="15022" y="7224"/>
                  </a:lnTo>
                  <a:lnTo>
                    <a:pt x="15055" y="7279"/>
                  </a:lnTo>
                  <a:lnTo>
                    <a:pt x="15088" y="7336"/>
                  </a:lnTo>
                  <a:lnTo>
                    <a:pt x="15117" y="7392"/>
                  </a:lnTo>
                  <a:lnTo>
                    <a:pt x="15146" y="7450"/>
                  </a:lnTo>
                  <a:lnTo>
                    <a:pt x="15171" y="7509"/>
                  </a:lnTo>
                  <a:lnTo>
                    <a:pt x="15196" y="7568"/>
                  </a:lnTo>
                  <a:lnTo>
                    <a:pt x="15217" y="7629"/>
                  </a:lnTo>
                  <a:lnTo>
                    <a:pt x="15237" y="7690"/>
                  </a:lnTo>
                  <a:lnTo>
                    <a:pt x="15255" y="7752"/>
                  </a:lnTo>
                  <a:lnTo>
                    <a:pt x="15270" y="7814"/>
                  </a:lnTo>
                  <a:lnTo>
                    <a:pt x="15284" y="7878"/>
                  </a:lnTo>
                  <a:lnTo>
                    <a:pt x="15294" y="7941"/>
                  </a:lnTo>
                  <a:lnTo>
                    <a:pt x="15303" y="8006"/>
                  </a:lnTo>
                  <a:lnTo>
                    <a:pt x="15309" y="8070"/>
                  </a:lnTo>
                  <a:lnTo>
                    <a:pt x="15313" y="8136"/>
                  </a:lnTo>
                  <a:lnTo>
                    <a:pt x="15314" y="8201"/>
                  </a:lnTo>
                  <a:lnTo>
                    <a:pt x="15314" y="8268"/>
                  </a:lnTo>
                  <a:lnTo>
                    <a:pt x="15311" y="8333"/>
                  </a:lnTo>
                  <a:lnTo>
                    <a:pt x="15305" y="8401"/>
                  </a:lnTo>
                  <a:lnTo>
                    <a:pt x="15297" y="8468"/>
                  </a:lnTo>
                  <a:lnTo>
                    <a:pt x="15286" y="8534"/>
                  </a:lnTo>
                  <a:lnTo>
                    <a:pt x="15272" y="8602"/>
                  </a:lnTo>
                  <a:lnTo>
                    <a:pt x="15257" y="8669"/>
                  </a:lnTo>
                  <a:lnTo>
                    <a:pt x="15228" y="8773"/>
                  </a:lnTo>
                  <a:lnTo>
                    <a:pt x="15193" y="8874"/>
                  </a:lnTo>
                  <a:lnTo>
                    <a:pt x="15153" y="8974"/>
                  </a:lnTo>
                  <a:lnTo>
                    <a:pt x="15107" y="9070"/>
                  </a:lnTo>
                  <a:lnTo>
                    <a:pt x="15057" y="9164"/>
                  </a:lnTo>
                  <a:lnTo>
                    <a:pt x="15002" y="9255"/>
                  </a:lnTo>
                  <a:lnTo>
                    <a:pt x="14942" y="9343"/>
                  </a:lnTo>
                  <a:lnTo>
                    <a:pt x="14879" y="9429"/>
                  </a:lnTo>
                  <a:lnTo>
                    <a:pt x="14810" y="9511"/>
                  </a:lnTo>
                  <a:lnTo>
                    <a:pt x="14738" y="9590"/>
                  </a:lnTo>
                  <a:lnTo>
                    <a:pt x="14661" y="9666"/>
                  </a:lnTo>
                  <a:lnTo>
                    <a:pt x="14582" y="9739"/>
                  </a:lnTo>
                  <a:lnTo>
                    <a:pt x="14499" y="9807"/>
                  </a:lnTo>
                  <a:lnTo>
                    <a:pt x="14413" y="9873"/>
                  </a:lnTo>
                  <a:lnTo>
                    <a:pt x="14323" y="9934"/>
                  </a:lnTo>
                  <a:lnTo>
                    <a:pt x="14230" y="9993"/>
                  </a:lnTo>
                  <a:lnTo>
                    <a:pt x="14135" y="10047"/>
                  </a:lnTo>
                  <a:lnTo>
                    <a:pt x="14037" y="10097"/>
                  </a:lnTo>
                  <a:lnTo>
                    <a:pt x="13936" y="10143"/>
                  </a:lnTo>
                  <a:lnTo>
                    <a:pt x="13834" y="10185"/>
                  </a:lnTo>
                  <a:lnTo>
                    <a:pt x="13729" y="10222"/>
                  </a:lnTo>
                  <a:lnTo>
                    <a:pt x="13623" y="10256"/>
                  </a:lnTo>
                  <a:lnTo>
                    <a:pt x="13514" y="10285"/>
                  </a:lnTo>
                  <a:lnTo>
                    <a:pt x="13405" y="10308"/>
                  </a:lnTo>
                  <a:lnTo>
                    <a:pt x="13294" y="10328"/>
                  </a:lnTo>
                  <a:lnTo>
                    <a:pt x="13181" y="10342"/>
                  </a:lnTo>
                  <a:lnTo>
                    <a:pt x="13068" y="10352"/>
                  </a:lnTo>
                  <a:lnTo>
                    <a:pt x="12954" y="10358"/>
                  </a:lnTo>
                  <a:lnTo>
                    <a:pt x="12839" y="10357"/>
                  </a:lnTo>
                  <a:lnTo>
                    <a:pt x="12723" y="10351"/>
                  </a:lnTo>
                  <a:lnTo>
                    <a:pt x="12608" y="10341"/>
                  </a:lnTo>
                  <a:lnTo>
                    <a:pt x="12492" y="10325"/>
                  </a:lnTo>
                  <a:lnTo>
                    <a:pt x="12466" y="10321"/>
                  </a:lnTo>
                  <a:lnTo>
                    <a:pt x="12442" y="10316"/>
                  </a:lnTo>
                  <a:lnTo>
                    <a:pt x="12416" y="10311"/>
                  </a:lnTo>
                  <a:lnTo>
                    <a:pt x="12392" y="10306"/>
                  </a:lnTo>
                  <a:lnTo>
                    <a:pt x="12366" y="10301"/>
                  </a:lnTo>
                  <a:lnTo>
                    <a:pt x="12342" y="10295"/>
                  </a:lnTo>
                  <a:lnTo>
                    <a:pt x="12318" y="10290"/>
                  </a:lnTo>
                  <a:lnTo>
                    <a:pt x="12293" y="10284"/>
                  </a:lnTo>
                  <a:lnTo>
                    <a:pt x="12269" y="10278"/>
                  </a:lnTo>
                  <a:lnTo>
                    <a:pt x="12245" y="10272"/>
                  </a:lnTo>
                  <a:lnTo>
                    <a:pt x="12221" y="10264"/>
                  </a:lnTo>
                  <a:lnTo>
                    <a:pt x="12197" y="10258"/>
                  </a:lnTo>
                  <a:lnTo>
                    <a:pt x="12174" y="10251"/>
                  </a:lnTo>
                  <a:lnTo>
                    <a:pt x="12150" y="10244"/>
                  </a:lnTo>
                  <a:lnTo>
                    <a:pt x="12127" y="10236"/>
                  </a:lnTo>
                  <a:lnTo>
                    <a:pt x="12103" y="10228"/>
                  </a:lnTo>
                  <a:lnTo>
                    <a:pt x="12080" y="10220"/>
                  </a:lnTo>
                  <a:lnTo>
                    <a:pt x="12057" y="10212"/>
                  </a:lnTo>
                  <a:lnTo>
                    <a:pt x="12034" y="10204"/>
                  </a:lnTo>
                  <a:lnTo>
                    <a:pt x="12012" y="10196"/>
                  </a:lnTo>
                  <a:lnTo>
                    <a:pt x="11989" y="10186"/>
                  </a:lnTo>
                  <a:lnTo>
                    <a:pt x="11967" y="10177"/>
                  </a:lnTo>
                  <a:lnTo>
                    <a:pt x="11944" y="10168"/>
                  </a:lnTo>
                  <a:lnTo>
                    <a:pt x="11923" y="10159"/>
                  </a:lnTo>
                  <a:lnTo>
                    <a:pt x="11900" y="10150"/>
                  </a:lnTo>
                  <a:lnTo>
                    <a:pt x="11879" y="10139"/>
                  </a:lnTo>
                  <a:lnTo>
                    <a:pt x="11858" y="10129"/>
                  </a:lnTo>
                  <a:lnTo>
                    <a:pt x="11836" y="10119"/>
                  </a:lnTo>
                  <a:lnTo>
                    <a:pt x="11815" y="10109"/>
                  </a:lnTo>
                  <a:lnTo>
                    <a:pt x="11793" y="10098"/>
                  </a:lnTo>
                  <a:lnTo>
                    <a:pt x="11773" y="10087"/>
                  </a:lnTo>
                  <a:lnTo>
                    <a:pt x="11751" y="10076"/>
                  </a:lnTo>
                  <a:lnTo>
                    <a:pt x="11757" y="10111"/>
                  </a:lnTo>
                  <a:lnTo>
                    <a:pt x="11761" y="10144"/>
                  </a:lnTo>
                  <a:lnTo>
                    <a:pt x="11764" y="10179"/>
                  </a:lnTo>
                  <a:lnTo>
                    <a:pt x="11766" y="10213"/>
                  </a:lnTo>
                  <a:lnTo>
                    <a:pt x="11768" y="10248"/>
                  </a:lnTo>
                  <a:lnTo>
                    <a:pt x="11769" y="10283"/>
                  </a:lnTo>
                  <a:lnTo>
                    <a:pt x="11768" y="10319"/>
                  </a:lnTo>
                  <a:lnTo>
                    <a:pt x="11767" y="10353"/>
                  </a:lnTo>
                  <a:lnTo>
                    <a:pt x="11765" y="10388"/>
                  </a:lnTo>
                  <a:lnTo>
                    <a:pt x="11763" y="10424"/>
                  </a:lnTo>
                  <a:lnTo>
                    <a:pt x="11759" y="10459"/>
                  </a:lnTo>
                  <a:lnTo>
                    <a:pt x="11753" y="10495"/>
                  </a:lnTo>
                  <a:lnTo>
                    <a:pt x="11748" y="10531"/>
                  </a:lnTo>
                  <a:lnTo>
                    <a:pt x="11742" y="10567"/>
                  </a:lnTo>
                  <a:lnTo>
                    <a:pt x="11734" y="10602"/>
                  </a:lnTo>
                  <a:lnTo>
                    <a:pt x="11726" y="10637"/>
                  </a:lnTo>
                  <a:lnTo>
                    <a:pt x="11705" y="10718"/>
                  </a:lnTo>
                  <a:lnTo>
                    <a:pt x="11678" y="10797"/>
                  </a:lnTo>
                  <a:lnTo>
                    <a:pt x="11647" y="10874"/>
                  </a:lnTo>
                  <a:lnTo>
                    <a:pt x="11613" y="10949"/>
                  </a:lnTo>
                  <a:lnTo>
                    <a:pt x="11574" y="11021"/>
                  </a:lnTo>
                  <a:lnTo>
                    <a:pt x="11532" y="11092"/>
                  </a:lnTo>
                  <a:lnTo>
                    <a:pt x="11486" y="11161"/>
                  </a:lnTo>
                  <a:lnTo>
                    <a:pt x="11437" y="11226"/>
                  </a:lnTo>
                  <a:lnTo>
                    <a:pt x="11385" y="11291"/>
                  </a:lnTo>
                  <a:lnTo>
                    <a:pt x="11329" y="11352"/>
                  </a:lnTo>
                  <a:lnTo>
                    <a:pt x="11271" y="11411"/>
                  </a:lnTo>
                  <a:lnTo>
                    <a:pt x="11210" y="11467"/>
                  </a:lnTo>
                  <a:lnTo>
                    <a:pt x="11146" y="11520"/>
                  </a:lnTo>
                  <a:lnTo>
                    <a:pt x="11079" y="11570"/>
                  </a:lnTo>
                  <a:lnTo>
                    <a:pt x="11010" y="11619"/>
                  </a:lnTo>
                  <a:lnTo>
                    <a:pt x="10938" y="11664"/>
                  </a:lnTo>
                  <a:lnTo>
                    <a:pt x="10865" y="11705"/>
                  </a:lnTo>
                  <a:lnTo>
                    <a:pt x="10789" y="11744"/>
                  </a:lnTo>
                  <a:lnTo>
                    <a:pt x="10711" y="11779"/>
                  </a:lnTo>
                  <a:lnTo>
                    <a:pt x="10632" y="11811"/>
                  </a:lnTo>
                  <a:lnTo>
                    <a:pt x="10551" y="11841"/>
                  </a:lnTo>
                  <a:lnTo>
                    <a:pt x="10468" y="11866"/>
                  </a:lnTo>
                  <a:lnTo>
                    <a:pt x="10385" y="11888"/>
                  </a:lnTo>
                  <a:lnTo>
                    <a:pt x="10300" y="11906"/>
                  </a:lnTo>
                  <a:lnTo>
                    <a:pt x="10214" y="11922"/>
                  </a:lnTo>
                  <a:lnTo>
                    <a:pt x="10127" y="11932"/>
                  </a:lnTo>
                  <a:lnTo>
                    <a:pt x="10039" y="11939"/>
                  </a:lnTo>
                  <a:lnTo>
                    <a:pt x="9950" y="11943"/>
                  </a:lnTo>
                  <a:lnTo>
                    <a:pt x="9861" y="11942"/>
                  </a:lnTo>
                  <a:lnTo>
                    <a:pt x="9772" y="11938"/>
                  </a:lnTo>
                  <a:lnTo>
                    <a:pt x="9682" y="11929"/>
                  </a:lnTo>
                  <a:lnTo>
                    <a:pt x="9592" y="11917"/>
                  </a:lnTo>
                  <a:lnTo>
                    <a:pt x="9540" y="11906"/>
                  </a:lnTo>
                  <a:lnTo>
                    <a:pt x="9489" y="11896"/>
                  </a:lnTo>
                  <a:lnTo>
                    <a:pt x="9439" y="11884"/>
                  </a:lnTo>
                  <a:lnTo>
                    <a:pt x="9389" y="11871"/>
                  </a:lnTo>
                  <a:lnTo>
                    <a:pt x="9340" y="11856"/>
                  </a:lnTo>
                  <a:lnTo>
                    <a:pt x="9292" y="11841"/>
                  </a:lnTo>
                  <a:lnTo>
                    <a:pt x="9245" y="11824"/>
                  </a:lnTo>
                  <a:lnTo>
                    <a:pt x="9198" y="11806"/>
                  </a:lnTo>
                  <a:lnTo>
                    <a:pt x="9152" y="11787"/>
                  </a:lnTo>
                  <a:lnTo>
                    <a:pt x="9108" y="11766"/>
                  </a:lnTo>
                  <a:lnTo>
                    <a:pt x="9064" y="11746"/>
                  </a:lnTo>
                  <a:lnTo>
                    <a:pt x="9021" y="11723"/>
                  </a:lnTo>
                  <a:lnTo>
                    <a:pt x="8978" y="11699"/>
                  </a:lnTo>
                  <a:lnTo>
                    <a:pt x="8937" y="11675"/>
                  </a:lnTo>
                  <a:lnTo>
                    <a:pt x="8896" y="11649"/>
                  </a:lnTo>
                  <a:lnTo>
                    <a:pt x="8857" y="11623"/>
                  </a:lnTo>
                  <a:lnTo>
                    <a:pt x="8819" y="11595"/>
                  </a:lnTo>
                  <a:lnTo>
                    <a:pt x="8781" y="11567"/>
                  </a:lnTo>
                  <a:lnTo>
                    <a:pt x="8744" y="11538"/>
                  </a:lnTo>
                  <a:lnTo>
                    <a:pt x="8709" y="11508"/>
                  </a:lnTo>
                  <a:lnTo>
                    <a:pt x="8674" y="11477"/>
                  </a:lnTo>
                  <a:lnTo>
                    <a:pt x="8640" y="11444"/>
                  </a:lnTo>
                  <a:lnTo>
                    <a:pt x="8608" y="11413"/>
                  </a:lnTo>
                  <a:lnTo>
                    <a:pt x="8577" y="11379"/>
                  </a:lnTo>
                  <a:lnTo>
                    <a:pt x="8547" y="11344"/>
                  </a:lnTo>
                  <a:lnTo>
                    <a:pt x="8517" y="11309"/>
                  </a:lnTo>
                  <a:lnTo>
                    <a:pt x="8489" y="11273"/>
                  </a:lnTo>
                  <a:lnTo>
                    <a:pt x="8462" y="11237"/>
                  </a:lnTo>
                  <a:lnTo>
                    <a:pt x="8436" y="11201"/>
                  </a:lnTo>
                  <a:lnTo>
                    <a:pt x="8412" y="11163"/>
                  </a:lnTo>
                  <a:lnTo>
                    <a:pt x="8388" y="11124"/>
                  </a:lnTo>
                  <a:lnTo>
                    <a:pt x="8366" y="11085"/>
                  </a:lnTo>
                  <a:lnTo>
                    <a:pt x="8304" y="11124"/>
                  </a:lnTo>
                  <a:lnTo>
                    <a:pt x="8241" y="11162"/>
                  </a:lnTo>
                  <a:lnTo>
                    <a:pt x="8175" y="11199"/>
                  </a:lnTo>
                  <a:lnTo>
                    <a:pt x="8109" y="11234"/>
                  </a:lnTo>
                  <a:lnTo>
                    <a:pt x="8041" y="11269"/>
                  </a:lnTo>
                  <a:lnTo>
                    <a:pt x="7971" y="11302"/>
                  </a:lnTo>
                  <a:lnTo>
                    <a:pt x="7901" y="11335"/>
                  </a:lnTo>
                  <a:lnTo>
                    <a:pt x="7830" y="11366"/>
                  </a:lnTo>
                  <a:lnTo>
                    <a:pt x="7756" y="11395"/>
                  </a:lnTo>
                  <a:lnTo>
                    <a:pt x="7683" y="11424"/>
                  </a:lnTo>
                  <a:lnTo>
                    <a:pt x="7607" y="11451"/>
                  </a:lnTo>
                  <a:lnTo>
                    <a:pt x="7531" y="11476"/>
                  </a:lnTo>
                  <a:lnTo>
                    <a:pt x="7453" y="11501"/>
                  </a:lnTo>
                  <a:lnTo>
                    <a:pt x="7375" y="11524"/>
                  </a:lnTo>
                  <a:lnTo>
                    <a:pt x="7295" y="11546"/>
                  </a:lnTo>
                  <a:lnTo>
                    <a:pt x="7214" y="11566"/>
                  </a:lnTo>
                  <a:lnTo>
                    <a:pt x="7133" y="11586"/>
                  </a:lnTo>
                  <a:lnTo>
                    <a:pt x="7050" y="11603"/>
                  </a:lnTo>
                  <a:lnTo>
                    <a:pt x="6968" y="11620"/>
                  </a:lnTo>
                  <a:lnTo>
                    <a:pt x="6884" y="11634"/>
                  </a:lnTo>
                  <a:lnTo>
                    <a:pt x="6799" y="11647"/>
                  </a:lnTo>
                  <a:lnTo>
                    <a:pt x="6714" y="11659"/>
                  </a:lnTo>
                  <a:lnTo>
                    <a:pt x="6628" y="11669"/>
                  </a:lnTo>
                  <a:lnTo>
                    <a:pt x="6541" y="11678"/>
                  </a:lnTo>
                  <a:lnTo>
                    <a:pt x="6454" y="11684"/>
                  </a:lnTo>
                  <a:lnTo>
                    <a:pt x="6366" y="11690"/>
                  </a:lnTo>
                  <a:lnTo>
                    <a:pt x="6277" y="11694"/>
                  </a:lnTo>
                  <a:lnTo>
                    <a:pt x="6188" y="11696"/>
                  </a:lnTo>
                  <a:lnTo>
                    <a:pt x="6099" y="11696"/>
                  </a:lnTo>
                  <a:lnTo>
                    <a:pt x="6009" y="11695"/>
                  </a:lnTo>
                  <a:lnTo>
                    <a:pt x="5919" y="11693"/>
                  </a:lnTo>
                  <a:lnTo>
                    <a:pt x="5828" y="11688"/>
                  </a:lnTo>
                  <a:lnTo>
                    <a:pt x="5668" y="11677"/>
                  </a:lnTo>
                  <a:lnTo>
                    <a:pt x="5510" y="11660"/>
                  </a:lnTo>
                  <a:lnTo>
                    <a:pt x="5356" y="11637"/>
                  </a:lnTo>
                  <a:lnTo>
                    <a:pt x="5205" y="11610"/>
                  </a:lnTo>
                  <a:lnTo>
                    <a:pt x="5057" y="11579"/>
                  </a:lnTo>
                  <a:lnTo>
                    <a:pt x="4912" y="11543"/>
                  </a:lnTo>
                  <a:lnTo>
                    <a:pt x="4773" y="11502"/>
                  </a:lnTo>
                  <a:lnTo>
                    <a:pt x="4636" y="11457"/>
                  </a:lnTo>
                  <a:lnTo>
                    <a:pt x="4503" y="11408"/>
                  </a:lnTo>
                  <a:lnTo>
                    <a:pt x="4376" y="11355"/>
                  </a:lnTo>
                  <a:lnTo>
                    <a:pt x="4252" y="11298"/>
                  </a:lnTo>
                  <a:lnTo>
                    <a:pt x="4133" y="11237"/>
                  </a:lnTo>
                  <a:lnTo>
                    <a:pt x="4020" y="11174"/>
                  </a:lnTo>
                  <a:lnTo>
                    <a:pt x="3911" y="11106"/>
                  </a:lnTo>
                  <a:lnTo>
                    <a:pt x="3807" y="11036"/>
                  </a:lnTo>
                  <a:lnTo>
                    <a:pt x="3708" y="10961"/>
                  </a:lnTo>
                  <a:lnTo>
                    <a:pt x="3615" y="10884"/>
                  </a:lnTo>
                  <a:lnTo>
                    <a:pt x="3528" y="10804"/>
                  </a:lnTo>
                  <a:lnTo>
                    <a:pt x="3447" y="10722"/>
                  </a:lnTo>
                  <a:lnTo>
                    <a:pt x="3371" y="10637"/>
                  </a:lnTo>
                  <a:lnTo>
                    <a:pt x="3302" y="10549"/>
                  </a:lnTo>
                  <a:lnTo>
                    <a:pt x="3239" y="10459"/>
                  </a:lnTo>
                  <a:lnTo>
                    <a:pt x="3182" y="10368"/>
                  </a:lnTo>
                  <a:lnTo>
                    <a:pt x="3133" y="10274"/>
                  </a:lnTo>
                  <a:lnTo>
                    <a:pt x="3091" y="10177"/>
                  </a:lnTo>
                  <a:lnTo>
                    <a:pt x="3055" y="10079"/>
                  </a:lnTo>
                  <a:lnTo>
                    <a:pt x="3026" y="9980"/>
                  </a:lnTo>
                  <a:lnTo>
                    <a:pt x="3006" y="9879"/>
                  </a:lnTo>
                  <a:lnTo>
                    <a:pt x="2993" y="9777"/>
                  </a:lnTo>
                  <a:lnTo>
                    <a:pt x="2987" y="9673"/>
                  </a:lnTo>
                  <a:lnTo>
                    <a:pt x="2990" y="9568"/>
                  </a:lnTo>
                  <a:lnTo>
                    <a:pt x="3000" y="9462"/>
                  </a:lnTo>
                  <a:lnTo>
                    <a:pt x="3001" y="9455"/>
                  </a:lnTo>
                  <a:lnTo>
                    <a:pt x="3003" y="9448"/>
                  </a:lnTo>
                  <a:lnTo>
                    <a:pt x="3004" y="9441"/>
                  </a:lnTo>
                  <a:lnTo>
                    <a:pt x="3005" y="9433"/>
                  </a:lnTo>
                  <a:lnTo>
                    <a:pt x="3006" y="9425"/>
                  </a:lnTo>
                  <a:lnTo>
                    <a:pt x="3007" y="9418"/>
                  </a:lnTo>
                  <a:lnTo>
                    <a:pt x="3009" y="9411"/>
                  </a:lnTo>
                  <a:lnTo>
                    <a:pt x="3010" y="9404"/>
                  </a:lnTo>
                  <a:lnTo>
                    <a:pt x="2973" y="9417"/>
                  </a:lnTo>
                  <a:lnTo>
                    <a:pt x="2937" y="9430"/>
                  </a:lnTo>
                  <a:lnTo>
                    <a:pt x="2900" y="9444"/>
                  </a:lnTo>
                  <a:lnTo>
                    <a:pt x="2862" y="9456"/>
                  </a:lnTo>
                  <a:lnTo>
                    <a:pt x="2824" y="9467"/>
                  </a:lnTo>
                  <a:lnTo>
                    <a:pt x="2787" y="9479"/>
                  </a:lnTo>
                  <a:lnTo>
                    <a:pt x="2749" y="9489"/>
                  </a:lnTo>
                  <a:lnTo>
                    <a:pt x="2711" y="9499"/>
                  </a:lnTo>
                  <a:lnTo>
                    <a:pt x="2672" y="9508"/>
                  </a:lnTo>
                  <a:lnTo>
                    <a:pt x="2634" y="9517"/>
                  </a:lnTo>
                  <a:lnTo>
                    <a:pt x="2595" y="9525"/>
                  </a:lnTo>
                  <a:lnTo>
                    <a:pt x="2556" y="9532"/>
                  </a:lnTo>
                  <a:lnTo>
                    <a:pt x="2517" y="9538"/>
                  </a:lnTo>
                  <a:lnTo>
                    <a:pt x="2478" y="9544"/>
                  </a:lnTo>
                  <a:lnTo>
                    <a:pt x="2438" y="9549"/>
                  </a:lnTo>
                  <a:lnTo>
                    <a:pt x="2399" y="9554"/>
                  </a:lnTo>
                  <a:lnTo>
                    <a:pt x="2359" y="9559"/>
                  </a:lnTo>
                  <a:lnTo>
                    <a:pt x="2318" y="9562"/>
                  </a:lnTo>
                  <a:lnTo>
                    <a:pt x="2279" y="9565"/>
                  </a:lnTo>
                  <a:lnTo>
                    <a:pt x="2239" y="9567"/>
                  </a:lnTo>
                  <a:lnTo>
                    <a:pt x="2198" y="9568"/>
                  </a:lnTo>
                  <a:lnTo>
                    <a:pt x="2158" y="9569"/>
                  </a:lnTo>
                  <a:lnTo>
                    <a:pt x="2118" y="9569"/>
                  </a:lnTo>
                  <a:lnTo>
                    <a:pt x="2077" y="9568"/>
                  </a:lnTo>
                  <a:lnTo>
                    <a:pt x="2036" y="9567"/>
                  </a:lnTo>
                  <a:lnTo>
                    <a:pt x="1995" y="9565"/>
                  </a:lnTo>
                  <a:lnTo>
                    <a:pt x="1955" y="9562"/>
                  </a:lnTo>
                  <a:lnTo>
                    <a:pt x="1914" y="9559"/>
                  </a:lnTo>
                  <a:lnTo>
                    <a:pt x="1873" y="9554"/>
                  </a:lnTo>
                  <a:lnTo>
                    <a:pt x="1832" y="9549"/>
                  </a:lnTo>
                  <a:lnTo>
                    <a:pt x="1791" y="9544"/>
                  </a:lnTo>
                  <a:lnTo>
                    <a:pt x="1750" y="9537"/>
                  </a:lnTo>
                  <a:lnTo>
                    <a:pt x="1641" y="9517"/>
                  </a:lnTo>
                  <a:lnTo>
                    <a:pt x="1534" y="9491"/>
                  </a:lnTo>
                  <a:lnTo>
                    <a:pt x="1431" y="9461"/>
                  </a:lnTo>
                  <a:lnTo>
                    <a:pt x="1329" y="9426"/>
                  </a:lnTo>
                  <a:lnTo>
                    <a:pt x="1231" y="9387"/>
                  </a:lnTo>
                  <a:lnTo>
                    <a:pt x="1135" y="9344"/>
                  </a:lnTo>
                  <a:lnTo>
                    <a:pt x="1043" y="9297"/>
                  </a:lnTo>
                  <a:lnTo>
                    <a:pt x="955" y="9246"/>
                  </a:lnTo>
                  <a:lnTo>
                    <a:pt x="868" y="9191"/>
                  </a:lnTo>
                  <a:lnTo>
                    <a:pt x="786" y="9132"/>
                  </a:lnTo>
                  <a:lnTo>
                    <a:pt x="707" y="9071"/>
                  </a:lnTo>
                  <a:lnTo>
                    <a:pt x="631" y="9005"/>
                  </a:lnTo>
                  <a:lnTo>
                    <a:pt x="560" y="8937"/>
                  </a:lnTo>
                  <a:lnTo>
                    <a:pt x="492" y="8866"/>
                  </a:lnTo>
                  <a:lnTo>
                    <a:pt x="428" y="8791"/>
                  </a:lnTo>
                  <a:lnTo>
                    <a:pt x="368" y="8714"/>
                  </a:lnTo>
                  <a:lnTo>
                    <a:pt x="312" y="8635"/>
                  </a:lnTo>
                  <a:lnTo>
                    <a:pt x="260" y="8553"/>
                  </a:lnTo>
                  <a:lnTo>
                    <a:pt x="213" y="8468"/>
                  </a:lnTo>
                  <a:lnTo>
                    <a:pt x="170" y="8382"/>
                  </a:lnTo>
                  <a:lnTo>
                    <a:pt x="132" y="8292"/>
                  </a:lnTo>
                  <a:lnTo>
                    <a:pt x="98" y="8202"/>
                  </a:lnTo>
                  <a:lnTo>
                    <a:pt x="69" y="8110"/>
                  </a:lnTo>
                  <a:lnTo>
                    <a:pt x="45" y="8016"/>
                  </a:lnTo>
                  <a:lnTo>
                    <a:pt x="27" y="7921"/>
                  </a:lnTo>
                  <a:lnTo>
                    <a:pt x="12" y="7823"/>
                  </a:lnTo>
                  <a:lnTo>
                    <a:pt x="3" y="7726"/>
                  </a:lnTo>
                  <a:lnTo>
                    <a:pt x="0" y="7627"/>
                  </a:lnTo>
                  <a:lnTo>
                    <a:pt x="2" y="7527"/>
                  </a:lnTo>
                  <a:lnTo>
                    <a:pt x="9" y="7427"/>
                  </a:lnTo>
                  <a:lnTo>
                    <a:pt x="22" y="7325"/>
                  </a:lnTo>
                  <a:lnTo>
                    <a:pt x="42" y="7224"/>
                  </a:lnTo>
                  <a:lnTo>
                    <a:pt x="59" y="7149"/>
                  </a:lnTo>
                  <a:lnTo>
                    <a:pt x="80" y="7076"/>
                  </a:lnTo>
                  <a:lnTo>
                    <a:pt x="102" y="7005"/>
                  </a:lnTo>
                  <a:lnTo>
                    <a:pt x="128" y="6934"/>
                  </a:lnTo>
                  <a:lnTo>
                    <a:pt x="156" y="6864"/>
                  </a:lnTo>
                  <a:lnTo>
                    <a:pt x="187" y="6797"/>
                  </a:lnTo>
                  <a:lnTo>
                    <a:pt x="220" y="6730"/>
                  </a:lnTo>
                  <a:lnTo>
                    <a:pt x="256" y="6665"/>
                  </a:lnTo>
                  <a:lnTo>
                    <a:pt x="295" y="6601"/>
                  </a:lnTo>
                  <a:lnTo>
                    <a:pt x="336" y="6539"/>
                  </a:lnTo>
                  <a:lnTo>
                    <a:pt x="378" y="6477"/>
                  </a:lnTo>
                  <a:lnTo>
                    <a:pt x="423" y="6418"/>
                  </a:lnTo>
                  <a:lnTo>
                    <a:pt x="470" y="6359"/>
                  </a:lnTo>
                  <a:lnTo>
                    <a:pt x="519" y="6304"/>
                  </a:lnTo>
                  <a:lnTo>
                    <a:pt x="571" y="6249"/>
                  </a:lnTo>
                  <a:lnTo>
                    <a:pt x="624" y="6197"/>
                  </a:lnTo>
                  <a:lnTo>
                    <a:pt x="679" y="6145"/>
                  </a:lnTo>
                  <a:lnTo>
                    <a:pt x="736" y="6096"/>
                  </a:lnTo>
                  <a:lnTo>
                    <a:pt x="795" y="6048"/>
                  </a:lnTo>
                  <a:lnTo>
                    <a:pt x="856" y="6003"/>
                  </a:lnTo>
                  <a:lnTo>
                    <a:pt x="917" y="5959"/>
                  </a:lnTo>
                  <a:lnTo>
                    <a:pt x="981" y="5917"/>
                  </a:lnTo>
                  <a:lnTo>
                    <a:pt x="1047" y="5878"/>
                  </a:lnTo>
                  <a:lnTo>
                    <a:pt x="1113" y="5840"/>
                  </a:lnTo>
                  <a:lnTo>
                    <a:pt x="1181" y="5804"/>
                  </a:lnTo>
                  <a:lnTo>
                    <a:pt x="1250" y="5770"/>
                  </a:lnTo>
                  <a:lnTo>
                    <a:pt x="1321" y="5740"/>
                  </a:lnTo>
                  <a:lnTo>
                    <a:pt x="1392" y="5711"/>
                  </a:lnTo>
                  <a:lnTo>
                    <a:pt x="1465" y="5683"/>
                  </a:lnTo>
                  <a:lnTo>
                    <a:pt x="1539" y="5659"/>
                  </a:lnTo>
                  <a:lnTo>
                    <a:pt x="1614" y="5637"/>
                  </a:lnTo>
                  <a:lnTo>
                    <a:pt x="1690" y="5618"/>
                  </a:lnTo>
                  <a:lnTo>
                    <a:pt x="1659" y="5574"/>
                  </a:lnTo>
                  <a:lnTo>
                    <a:pt x="1629" y="5529"/>
                  </a:lnTo>
                  <a:lnTo>
                    <a:pt x="1600" y="5484"/>
                  </a:lnTo>
                  <a:lnTo>
                    <a:pt x="1573" y="5437"/>
                  </a:lnTo>
                  <a:lnTo>
                    <a:pt x="1546" y="5391"/>
                  </a:lnTo>
                  <a:lnTo>
                    <a:pt x="1522" y="5344"/>
                  </a:lnTo>
                  <a:lnTo>
                    <a:pt x="1498" y="5296"/>
                  </a:lnTo>
                  <a:lnTo>
                    <a:pt x="1475" y="5248"/>
                  </a:lnTo>
                  <a:lnTo>
                    <a:pt x="1454" y="5199"/>
                  </a:lnTo>
                  <a:lnTo>
                    <a:pt x="1434" y="5150"/>
                  </a:lnTo>
                  <a:lnTo>
                    <a:pt x="1415" y="5099"/>
                  </a:lnTo>
                  <a:lnTo>
                    <a:pt x="1397" y="5049"/>
                  </a:lnTo>
                  <a:lnTo>
                    <a:pt x="1381" y="4998"/>
                  </a:lnTo>
                  <a:lnTo>
                    <a:pt x="1367" y="4947"/>
                  </a:lnTo>
                  <a:lnTo>
                    <a:pt x="1353" y="4895"/>
                  </a:lnTo>
                  <a:lnTo>
                    <a:pt x="1340" y="4842"/>
                  </a:lnTo>
                  <a:lnTo>
                    <a:pt x="1330" y="4790"/>
                  </a:lnTo>
                  <a:lnTo>
                    <a:pt x="1320" y="4737"/>
                  </a:lnTo>
                  <a:lnTo>
                    <a:pt x="1312" y="4683"/>
                  </a:lnTo>
                  <a:lnTo>
                    <a:pt x="1306" y="4629"/>
                  </a:lnTo>
                  <a:lnTo>
                    <a:pt x="1301" y="4575"/>
                  </a:lnTo>
                  <a:lnTo>
                    <a:pt x="1296" y="4521"/>
                  </a:lnTo>
                  <a:lnTo>
                    <a:pt x="1294" y="4466"/>
                  </a:lnTo>
                  <a:lnTo>
                    <a:pt x="1293" y="4411"/>
                  </a:lnTo>
                  <a:lnTo>
                    <a:pt x="1293" y="4356"/>
                  </a:lnTo>
                  <a:lnTo>
                    <a:pt x="1295" y="4300"/>
                  </a:lnTo>
                  <a:lnTo>
                    <a:pt x="1299" y="4244"/>
                  </a:lnTo>
                  <a:lnTo>
                    <a:pt x="1305" y="4189"/>
                  </a:lnTo>
                  <a:lnTo>
                    <a:pt x="1312" y="4132"/>
                  </a:lnTo>
                  <a:lnTo>
                    <a:pt x="1320" y="4076"/>
                  </a:lnTo>
                  <a:lnTo>
                    <a:pt x="1329" y="4020"/>
                  </a:lnTo>
                  <a:lnTo>
                    <a:pt x="1340" y="3963"/>
                  </a:lnTo>
                  <a:lnTo>
                    <a:pt x="1369" y="3850"/>
                  </a:lnTo>
                  <a:lnTo>
                    <a:pt x="1401" y="3739"/>
                  </a:lnTo>
                  <a:lnTo>
                    <a:pt x="1441" y="3630"/>
                  </a:lnTo>
                  <a:lnTo>
                    <a:pt x="1486" y="3524"/>
                  </a:lnTo>
                  <a:lnTo>
                    <a:pt x="1536" y="3420"/>
                  </a:lnTo>
                  <a:lnTo>
                    <a:pt x="1591" y="3320"/>
                  </a:lnTo>
                  <a:lnTo>
                    <a:pt x="1650" y="3223"/>
                  </a:lnTo>
                  <a:lnTo>
                    <a:pt x="1716" y="3127"/>
                  </a:lnTo>
                  <a:lnTo>
                    <a:pt x="1785" y="3036"/>
                  </a:lnTo>
                  <a:lnTo>
                    <a:pt x="1858" y="2948"/>
                  </a:lnTo>
                  <a:lnTo>
                    <a:pt x="1937" y="2863"/>
                  </a:lnTo>
                  <a:lnTo>
                    <a:pt x="2019" y="2782"/>
                  </a:lnTo>
                  <a:lnTo>
                    <a:pt x="2105" y="2704"/>
                  </a:lnTo>
                  <a:lnTo>
                    <a:pt x="2195" y="2631"/>
                  </a:lnTo>
                  <a:lnTo>
                    <a:pt x="2288" y="2561"/>
                  </a:lnTo>
                  <a:lnTo>
                    <a:pt x="2385" y="2494"/>
                  </a:lnTo>
                  <a:lnTo>
                    <a:pt x="2484" y="2433"/>
                  </a:lnTo>
                  <a:lnTo>
                    <a:pt x="2587" y="2376"/>
                  </a:lnTo>
                  <a:lnTo>
                    <a:pt x="2693" y="2322"/>
                  </a:lnTo>
                  <a:lnTo>
                    <a:pt x="2801" y="2274"/>
                  </a:lnTo>
                  <a:lnTo>
                    <a:pt x="2911" y="2230"/>
                  </a:lnTo>
                  <a:lnTo>
                    <a:pt x="3024" y="2191"/>
                  </a:lnTo>
                  <a:lnTo>
                    <a:pt x="3139" y="2157"/>
                  </a:lnTo>
                  <a:lnTo>
                    <a:pt x="3256" y="2128"/>
                  </a:lnTo>
                  <a:lnTo>
                    <a:pt x="3374" y="2104"/>
                  </a:lnTo>
                  <a:lnTo>
                    <a:pt x="3495" y="2085"/>
                  </a:lnTo>
                  <a:lnTo>
                    <a:pt x="3616" y="2071"/>
                  </a:lnTo>
                  <a:lnTo>
                    <a:pt x="3738" y="2064"/>
                  </a:lnTo>
                  <a:lnTo>
                    <a:pt x="3862" y="2061"/>
                  </a:lnTo>
                  <a:lnTo>
                    <a:pt x="3985" y="2065"/>
                  </a:lnTo>
                  <a:lnTo>
                    <a:pt x="4111" y="2074"/>
                  </a:lnTo>
                  <a:lnTo>
                    <a:pt x="4235" y="2090"/>
                  </a:lnTo>
                  <a:lnTo>
                    <a:pt x="4256" y="2094"/>
                  </a:lnTo>
                  <a:lnTo>
                    <a:pt x="4278" y="2097"/>
                  </a:lnTo>
                  <a:lnTo>
                    <a:pt x="4299" y="2100"/>
                  </a:lnTo>
                  <a:lnTo>
                    <a:pt x="4321" y="2104"/>
                  </a:lnTo>
                  <a:lnTo>
                    <a:pt x="4342" y="2108"/>
                  </a:lnTo>
                  <a:lnTo>
                    <a:pt x="4363" y="2112"/>
                  </a:lnTo>
                  <a:lnTo>
                    <a:pt x="4384" y="2116"/>
                  </a:lnTo>
                  <a:lnTo>
                    <a:pt x="4404" y="2120"/>
                  </a:lnTo>
                  <a:lnTo>
                    <a:pt x="4425" y="2126"/>
                  </a:lnTo>
                  <a:lnTo>
                    <a:pt x="4446" y="2131"/>
                  </a:lnTo>
                  <a:lnTo>
                    <a:pt x="4467" y="2135"/>
                  </a:lnTo>
                  <a:lnTo>
                    <a:pt x="4487" y="2140"/>
                  </a:lnTo>
                  <a:lnTo>
                    <a:pt x="4507" y="2145"/>
                  </a:lnTo>
                  <a:lnTo>
                    <a:pt x="4528" y="2151"/>
                  </a:lnTo>
                  <a:lnTo>
                    <a:pt x="4548" y="2156"/>
                  </a:lnTo>
                  <a:lnTo>
                    <a:pt x="4568" y="2162"/>
                  </a:lnTo>
                  <a:lnTo>
                    <a:pt x="4588" y="2168"/>
                  </a:lnTo>
                  <a:lnTo>
                    <a:pt x="4608" y="2174"/>
                  </a:lnTo>
                  <a:lnTo>
                    <a:pt x="4628" y="2180"/>
                  </a:lnTo>
                  <a:lnTo>
                    <a:pt x="4648" y="2186"/>
                  </a:lnTo>
                  <a:lnTo>
                    <a:pt x="4668" y="2193"/>
                  </a:lnTo>
                  <a:lnTo>
                    <a:pt x="4687" y="2199"/>
                  </a:lnTo>
                  <a:lnTo>
                    <a:pt x="4706" y="2207"/>
                  </a:lnTo>
                  <a:lnTo>
                    <a:pt x="4726" y="2213"/>
                  </a:lnTo>
                  <a:lnTo>
                    <a:pt x="4745" y="2220"/>
                  </a:lnTo>
                  <a:lnTo>
                    <a:pt x="4764" y="2227"/>
                  </a:lnTo>
                  <a:lnTo>
                    <a:pt x="4784" y="2234"/>
                  </a:lnTo>
                  <a:lnTo>
                    <a:pt x="4802" y="2242"/>
                  </a:lnTo>
                  <a:lnTo>
                    <a:pt x="4822" y="2250"/>
                  </a:lnTo>
                  <a:lnTo>
                    <a:pt x="4840" y="2258"/>
                  </a:lnTo>
                  <a:lnTo>
                    <a:pt x="4859" y="2265"/>
                  </a:lnTo>
                  <a:lnTo>
                    <a:pt x="4878" y="2273"/>
                  </a:lnTo>
                  <a:lnTo>
                    <a:pt x="4879" y="2269"/>
                  </a:lnTo>
                  <a:lnTo>
                    <a:pt x="4880" y="2266"/>
                  </a:lnTo>
                  <a:lnTo>
                    <a:pt x="4880" y="2262"/>
                  </a:lnTo>
                  <a:lnTo>
                    <a:pt x="4881" y="2258"/>
                  </a:lnTo>
                  <a:lnTo>
                    <a:pt x="4882" y="2254"/>
                  </a:lnTo>
                  <a:lnTo>
                    <a:pt x="4883" y="2250"/>
                  </a:lnTo>
                  <a:lnTo>
                    <a:pt x="4884" y="2245"/>
                  </a:lnTo>
                  <a:lnTo>
                    <a:pt x="4884" y="2242"/>
                  </a:lnTo>
                  <a:lnTo>
                    <a:pt x="4905" y="2156"/>
                  </a:lnTo>
                  <a:lnTo>
                    <a:pt x="4930" y="2073"/>
                  </a:lnTo>
                  <a:lnTo>
                    <a:pt x="4958" y="1991"/>
                  </a:lnTo>
                  <a:lnTo>
                    <a:pt x="4990" y="1912"/>
                  </a:lnTo>
                  <a:lnTo>
                    <a:pt x="5025" y="1834"/>
                  </a:lnTo>
                  <a:lnTo>
                    <a:pt x="5062" y="1757"/>
                  </a:lnTo>
                  <a:lnTo>
                    <a:pt x="5103" y="1683"/>
                  </a:lnTo>
                  <a:lnTo>
                    <a:pt x="5147" y="1611"/>
                  </a:lnTo>
                  <a:lnTo>
                    <a:pt x="5193" y="1542"/>
                  </a:lnTo>
                  <a:lnTo>
                    <a:pt x="5243" y="1474"/>
                  </a:lnTo>
                  <a:lnTo>
                    <a:pt x="5294" y="1410"/>
                  </a:lnTo>
                  <a:lnTo>
                    <a:pt x="5349" y="1348"/>
                  </a:lnTo>
                  <a:lnTo>
                    <a:pt x="5405" y="1288"/>
                  </a:lnTo>
                  <a:lnTo>
                    <a:pt x="5464" y="1231"/>
                  </a:lnTo>
                  <a:lnTo>
                    <a:pt x="5524" y="1177"/>
                  </a:lnTo>
                  <a:lnTo>
                    <a:pt x="5588" y="1127"/>
                  </a:lnTo>
                  <a:lnTo>
                    <a:pt x="5652" y="1079"/>
                  </a:lnTo>
                  <a:lnTo>
                    <a:pt x="5718" y="1034"/>
                  </a:lnTo>
                  <a:lnTo>
                    <a:pt x="5785" y="992"/>
                  </a:lnTo>
                  <a:lnTo>
                    <a:pt x="5856" y="954"/>
                  </a:lnTo>
                  <a:lnTo>
                    <a:pt x="5926" y="919"/>
                  </a:lnTo>
                  <a:lnTo>
                    <a:pt x="5998" y="887"/>
                  </a:lnTo>
                  <a:lnTo>
                    <a:pt x="6071" y="859"/>
                  </a:lnTo>
                  <a:lnTo>
                    <a:pt x="6146" y="836"/>
                  </a:lnTo>
                  <a:lnTo>
                    <a:pt x="6220" y="815"/>
                  </a:lnTo>
                  <a:lnTo>
                    <a:pt x="6296" y="799"/>
                  </a:lnTo>
                  <a:lnTo>
                    <a:pt x="6373" y="787"/>
                  </a:lnTo>
                  <a:lnTo>
                    <a:pt x="6449" y="779"/>
                  </a:lnTo>
                  <a:lnTo>
                    <a:pt x="6527" y="774"/>
                  </a:lnTo>
                  <a:lnTo>
                    <a:pt x="6605" y="774"/>
                  </a:lnTo>
                  <a:lnTo>
                    <a:pt x="6682" y="779"/>
                  </a:lnTo>
                  <a:lnTo>
                    <a:pt x="6761" y="788"/>
                  </a:lnTo>
                  <a:lnTo>
                    <a:pt x="6785" y="792"/>
                  </a:lnTo>
                  <a:lnTo>
                    <a:pt x="6810" y="796"/>
                  </a:lnTo>
                  <a:lnTo>
                    <a:pt x="6833" y="801"/>
                  </a:lnTo>
                  <a:lnTo>
                    <a:pt x="6857" y="806"/>
                  </a:lnTo>
                  <a:lnTo>
                    <a:pt x="6881" y="811"/>
                  </a:lnTo>
                  <a:lnTo>
                    <a:pt x="6904" y="817"/>
                  </a:lnTo>
                  <a:lnTo>
                    <a:pt x="6928" y="824"/>
                  </a:lnTo>
                  <a:lnTo>
                    <a:pt x="6951" y="830"/>
                  </a:lnTo>
                  <a:lnTo>
                    <a:pt x="6974" y="837"/>
                  </a:lnTo>
                  <a:lnTo>
                    <a:pt x="6996" y="844"/>
                  </a:lnTo>
                  <a:lnTo>
                    <a:pt x="7019" y="852"/>
                  </a:lnTo>
                  <a:lnTo>
                    <a:pt x="7041" y="860"/>
                  </a:lnTo>
                  <a:lnTo>
                    <a:pt x="7064" y="870"/>
                  </a:lnTo>
                  <a:lnTo>
                    <a:pt x="7085" y="878"/>
                  </a:lnTo>
                  <a:lnTo>
                    <a:pt x="7106" y="888"/>
                  </a:lnTo>
                  <a:lnTo>
                    <a:pt x="7128" y="897"/>
                  </a:lnTo>
                  <a:lnTo>
                    <a:pt x="7149" y="908"/>
                  </a:lnTo>
                  <a:lnTo>
                    <a:pt x="7171" y="918"/>
                  </a:lnTo>
                  <a:lnTo>
                    <a:pt x="7191" y="929"/>
                  </a:lnTo>
                  <a:lnTo>
                    <a:pt x="7211" y="940"/>
                  </a:lnTo>
                  <a:lnTo>
                    <a:pt x="7232" y="952"/>
                  </a:lnTo>
                  <a:lnTo>
                    <a:pt x="7251" y="964"/>
                  </a:lnTo>
                  <a:lnTo>
                    <a:pt x="7272" y="976"/>
                  </a:lnTo>
                  <a:lnTo>
                    <a:pt x="7291" y="989"/>
                  </a:lnTo>
                  <a:lnTo>
                    <a:pt x="7310" y="1002"/>
                  </a:lnTo>
                  <a:lnTo>
                    <a:pt x="7330" y="1015"/>
                  </a:lnTo>
                  <a:lnTo>
                    <a:pt x="7348" y="1028"/>
                  </a:lnTo>
                  <a:lnTo>
                    <a:pt x="7366" y="1043"/>
                  </a:lnTo>
                  <a:lnTo>
                    <a:pt x="7385" y="1057"/>
                  </a:lnTo>
                  <a:lnTo>
                    <a:pt x="7403" y="1072"/>
                  </a:lnTo>
                  <a:lnTo>
                    <a:pt x="7421" y="1086"/>
                  </a:lnTo>
                  <a:lnTo>
                    <a:pt x="7438" y="1101"/>
                  </a:lnTo>
                  <a:close/>
                </a:path>
              </a:pathLst>
            </a:custGeom>
            <a:solidFill>
              <a:schemeClr val="bg1"/>
            </a:solidFill>
            <a:ln>
              <a:solidFill>
                <a:schemeClr val="tx1"/>
              </a:solidFill>
            </a:ln>
            <a:effectLst>
              <a:outerShdw dist="40161" dir="4293903" algn="ctr" rotWithShape="0">
                <a:srgbClr val="666633"/>
              </a:outerShdw>
            </a:effectLst>
          </p:spPr>
          <p:txBody>
            <a:bodyPr wrap="square" lIns="29956" tIns="14979" rIns="29956" bIns="14979" anchor="ctr" anchorCtr="1">
              <a:noAutofit/>
            </a:bodyPr>
            <a:lstStyle/>
            <a:p>
              <a:r>
                <a:rPr lang="zh-CN" altLang="en-US" sz="1867" b="1" dirty="0">
                  <a:latin typeface="微软雅黑" pitchFamily="34" charset="-122"/>
                  <a:ea typeface="微软雅黑" pitchFamily="34" charset="-122"/>
                </a:rPr>
                <a:t>互联网</a:t>
              </a:r>
            </a:p>
          </p:txBody>
        </p:sp>
        <p:cxnSp>
          <p:nvCxnSpPr>
            <p:cNvPr id="13" name="直接连接符 12"/>
            <p:cNvCxnSpPr>
              <a:cxnSpLocks/>
              <a:endCxn id="5" idx="1"/>
            </p:cNvCxnSpPr>
            <p:nvPr/>
          </p:nvCxnSpPr>
          <p:spPr>
            <a:xfrm>
              <a:off x="1373982" y="5431973"/>
              <a:ext cx="1757190"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a:stCxn id="6" idx="3"/>
            </p:cNvCxnSpPr>
            <p:nvPr/>
          </p:nvCxnSpPr>
          <p:spPr>
            <a:xfrm flipV="1">
              <a:off x="8911414" y="5429755"/>
              <a:ext cx="1649172" cy="22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87620" y="4178018"/>
              <a:ext cx="9827672" cy="0"/>
            </a:xfrm>
            <a:prstGeom prst="line">
              <a:avLst/>
            </a:prstGeom>
            <a:ln w="28575">
              <a:solidFill>
                <a:srgbClr val="FF0000"/>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087620" y="4407237"/>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528308" y="4407237"/>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355532" y="4407237"/>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0828427" y="4407237"/>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087620" y="4807701"/>
              <a:ext cx="2440688"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528308" y="4807701"/>
              <a:ext cx="4827224"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8355532" y="4807701"/>
              <a:ext cx="2440688"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 Box 390"/>
            <p:cNvSpPr txBox="1">
              <a:spLocks noChangeArrowheads="1"/>
            </p:cNvSpPr>
            <p:nvPr/>
          </p:nvSpPr>
          <p:spPr bwMode="auto">
            <a:xfrm>
              <a:off x="1737873" y="4368819"/>
              <a:ext cx="806564" cy="480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solidFill>
                    <a:srgbClr val="C00000"/>
                  </a:solidFill>
                  <a:latin typeface="微软雅黑" pitchFamily="34" charset="-122"/>
                  <a:ea typeface="微软雅黑" pitchFamily="34" charset="-122"/>
                </a:rPr>
                <a:t>SMTP</a:t>
              </a:r>
            </a:p>
          </p:txBody>
        </p:sp>
        <p:sp>
          <p:nvSpPr>
            <p:cNvPr id="35" name="Text Box 390"/>
            <p:cNvSpPr txBox="1">
              <a:spLocks noChangeArrowheads="1"/>
            </p:cNvSpPr>
            <p:nvPr/>
          </p:nvSpPr>
          <p:spPr bwMode="auto">
            <a:xfrm>
              <a:off x="5538638" y="4368819"/>
              <a:ext cx="806564" cy="480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solidFill>
                    <a:srgbClr val="C00000"/>
                  </a:solidFill>
                  <a:latin typeface="微软雅黑" pitchFamily="34" charset="-122"/>
                  <a:ea typeface="微软雅黑" pitchFamily="34" charset="-122"/>
                </a:rPr>
                <a:t>SMTP</a:t>
              </a:r>
            </a:p>
          </p:txBody>
        </p:sp>
        <p:sp>
          <p:nvSpPr>
            <p:cNvPr id="36" name="Text Box 390"/>
            <p:cNvSpPr txBox="1">
              <a:spLocks noChangeArrowheads="1"/>
            </p:cNvSpPr>
            <p:nvPr/>
          </p:nvSpPr>
          <p:spPr bwMode="auto">
            <a:xfrm>
              <a:off x="8670014" y="4368819"/>
              <a:ext cx="1736264" cy="480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solidFill>
                    <a:srgbClr val="C00000"/>
                  </a:solidFill>
                  <a:latin typeface="微软雅黑" pitchFamily="34" charset="-122"/>
                  <a:ea typeface="微软雅黑" pitchFamily="34" charset="-122"/>
                </a:rPr>
                <a:t>POP3  </a:t>
              </a:r>
              <a:r>
                <a:rPr kumimoji="1" lang="zh-CN" altLang="en-US" sz="1467" b="1" dirty="0">
                  <a:solidFill>
                    <a:srgbClr val="C00000"/>
                  </a:solidFill>
                  <a:latin typeface="微软雅黑" pitchFamily="34" charset="-122"/>
                  <a:ea typeface="微软雅黑" pitchFamily="34" charset="-122"/>
                </a:rPr>
                <a:t>或 </a:t>
              </a:r>
              <a:r>
                <a:rPr kumimoji="1" lang="en-US" altLang="zh-CN" sz="1467" b="1" dirty="0">
                  <a:solidFill>
                    <a:srgbClr val="C00000"/>
                  </a:solidFill>
                  <a:latin typeface="微软雅黑" pitchFamily="34" charset="-122"/>
                  <a:ea typeface="微软雅黑" pitchFamily="34" charset="-122"/>
                </a:rPr>
                <a:t>IMAP</a:t>
              </a:r>
            </a:p>
          </p:txBody>
        </p:sp>
        <p:sp>
          <p:nvSpPr>
            <p:cNvPr id="37" name="Text Box 390"/>
            <p:cNvSpPr txBox="1">
              <a:spLocks noChangeArrowheads="1"/>
            </p:cNvSpPr>
            <p:nvPr/>
          </p:nvSpPr>
          <p:spPr bwMode="auto">
            <a:xfrm>
              <a:off x="1385140" y="5429755"/>
              <a:ext cx="1419495" cy="480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latin typeface="微软雅黑" pitchFamily="34" charset="-122"/>
                  <a:ea typeface="微软雅黑" pitchFamily="34" charset="-122"/>
                </a:rPr>
                <a:t>LAN / WAN</a:t>
              </a:r>
            </a:p>
          </p:txBody>
        </p:sp>
        <p:sp>
          <p:nvSpPr>
            <p:cNvPr id="38" name="Text Box 390"/>
            <p:cNvSpPr txBox="1">
              <a:spLocks noChangeArrowheads="1"/>
            </p:cNvSpPr>
            <p:nvPr/>
          </p:nvSpPr>
          <p:spPr bwMode="auto">
            <a:xfrm>
              <a:off x="9064480" y="5429755"/>
              <a:ext cx="1419495" cy="480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467" b="1" dirty="0">
                  <a:latin typeface="微软雅黑" pitchFamily="34" charset="-122"/>
                  <a:ea typeface="微软雅黑" pitchFamily="34" charset="-122"/>
                </a:rPr>
                <a:t>LAN / WAN</a:t>
              </a:r>
            </a:p>
          </p:txBody>
        </p:sp>
        <p:pic>
          <p:nvPicPr>
            <p:cNvPr id="29" name="图形 28">
              <a:extLst>
                <a:ext uri="{FF2B5EF4-FFF2-40B4-BE49-F238E27FC236}">
                  <a16:creationId xmlns:a16="http://schemas.microsoft.com/office/drawing/2014/main" id="{1740B0DA-1660-4AD0-B96E-3D447FF6CB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651" y="5137415"/>
              <a:ext cx="815181" cy="617209"/>
            </a:xfrm>
            <a:prstGeom prst="rect">
              <a:avLst/>
            </a:prstGeom>
          </p:spPr>
        </p:pic>
        <p:pic>
          <p:nvPicPr>
            <p:cNvPr id="31" name="图形 30">
              <a:extLst>
                <a:ext uri="{FF2B5EF4-FFF2-40B4-BE49-F238E27FC236}">
                  <a16:creationId xmlns:a16="http://schemas.microsoft.com/office/drawing/2014/main" id="{CC92B33F-4176-45F9-9AE2-4025A5AFEA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37042" y="5121150"/>
              <a:ext cx="815181" cy="617209"/>
            </a:xfrm>
            <a:prstGeom prst="rect">
              <a:avLst/>
            </a:prstGeom>
          </p:spPr>
        </p:pic>
      </p:grpSp>
    </p:spTree>
    <p:extLst>
      <p:ext uri="{BB962C8B-B14F-4D97-AF65-F5344CB8AC3E}">
        <p14:creationId xmlns:p14="http://schemas.microsoft.com/office/powerpoint/2010/main" val="12387280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ChangeArrowheads="1"/>
          </p:cNvSpPr>
          <p:nvPr/>
        </p:nvSpPr>
        <p:spPr bwMode="auto">
          <a:xfrm>
            <a:off x="3085400" y="198626"/>
            <a:ext cx="6021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3200" b="1" dirty="0">
                <a:solidFill>
                  <a:schemeClr val="bg1"/>
                </a:solidFill>
                <a:latin typeface="微软雅黑" pitchFamily="34" charset="-122"/>
                <a:ea typeface="微软雅黑" pitchFamily="34" charset="-122"/>
              </a:rPr>
              <a:t>6.5.2  </a:t>
            </a:r>
            <a:r>
              <a:rPr lang="zh-CN" altLang="en-US" sz="3200" b="1" dirty="0">
                <a:solidFill>
                  <a:schemeClr val="bg1"/>
                </a:solidFill>
                <a:latin typeface="微软雅黑" pitchFamily="34" charset="-122"/>
                <a:ea typeface="微软雅黑" pitchFamily="34" charset="-122"/>
              </a:rPr>
              <a:t>简单邮件传送协议 </a:t>
            </a:r>
            <a:r>
              <a:rPr lang="en-US" altLang="zh-CN" sz="3200" b="1" dirty="0">
                <a:solidFill>
                  <a:schemeClr val="bg1"/>
                </a:solidFill>
                <a:latin typeface="微软雅黑" pitchFamily="34" charset="-122"/>
                <a:ea typeface="微软雅黑" pitchFamily="34" charset="-122"/>
              </a:rPr>
              <a:t>SMTP</a:t>
            </a:r>
            <a:endParaRPr lang="zh-CN" altLang="en-US" sz="3200" b="1" dirty="0">
              <a:solidFill>
                <a:schemeClr val="bg1"/>
              </a:solidFill>
              <a:latin typeface="微软雅黑" pitchFamily="34" charset="-122"/>
              <a:ea typeface="微软雅黑" pitchFamily="34" charset="-122"/>
            </a:endParaRPr>
          </a:p>
        </p:txBody>
      </p:sp>
      <p:sp>
        <p:nvSpPr>
          <p:cNvPr id="2" name="标题 1">
            <a:extLst>
              <a:ext uri="{FF2B5EF4-FFF2-40B4-BE49-F238E27FC236}">
                <a16:creationId xmlns:a16="http://schemas.microsoft.com/office/drawing/2014/main" id="{5BBBAEF5-79F0-459E-AAE7-BA3AFD8F7F87}"/>
              </a:ext>
            </a:extLst>
          </p:cNvPr>
          <p:cNvSpPr>
            <a:spLocks noGrp="1"/>
          </p:cNvSpPr>
          <p:nvPr>
            <p:ph type="title"/>
          </p:nvPr>
        </p:nvSpPr>
        <p:spPr/>
        <p:txBody>
          <a:bodyPr>
            <a:normAutofit/>
          </a:bodyPr>
          <a:lstStyle/>
          <a:p>
            <a:r>
              <a:rPr lang="zh-CN" altLang="en-US" sz="3200" dirty="0"/>
              <a:t>邮件发送协议：简单邮件传送协议 </a:t>
            </a:r>
            <a:r>
              <a:rPr lang="en-US" altLang="zh-CN" sz="3200" dirty="0"/>
              <a:t>SMTP</a:t>
            </a:r>
            <a:endParaRPr lang="zh-CN" altLang="en-US" dirty="0"/>
          </a:p>
        </p:txBody>
      </p:sp>
      <p:sp>
        <p:nvSpPr>
          <p:cNvPr id="5" name="内容占位符 4">
            <a:extLst>
              <a:ext uri="{FF2B5EF4-FFF2-40B4-BE49-F238E27FC236}">
                <a16:creationId xmlns:a16="http://schemas.microsoft.com/office/drawing/2014/main" id="{B65CFE8E-89E5-454C-89F1-840DE45B5AB0}"/>
              </a:ext>
            </a:extLst>
          </p:cNvPr>
          <p:cNvSpPr>
            <a:spLocks noGrp="1"/>
          </p:cNvSpPr>
          <p:nvPr>
            <p:ph idx="1"/>
          </p:nvPr>
        </p:nvSpPr>
        <p:spPr>
          <a:xfrm>
            <a:off x="666750" y="1146460"/>
            <a:ext cx="10858500" cy="3147014"/>
          </a:xfrm>
        </p:spPr>
        <p:txBody>
          <a:bodyPr/>
          <a:lstStyle/>
          <a:p>
            <a:pPr marL="380990" lvl="1" indent="-380990">
              <a:lnSpc>
                <a:spcPct val="150000"/>
              </a:lnSpc>
              <a:buFont typeface="Wingdings" panose="05000000000000000000" pitchFamily="2" charset="2"/>
              <a:buChar char="n"/>
            </a:pPr>
            <a:r>
              <a:rPr lang="en-US" altLang="zh-CN" sz="2400" dirty="0"/>
              <a:t>SMTP</a:t>
            </a:r>
            <a:r>
              <a:rPr kumimoji="1" lang="zh-CN" altLang="en-US" sz="2400" dirty="0"/>
              <a:t> （Simple Mail Transfer  Protocol）</a:t>
            </a:r>
            <a:r>
              <a:rPr lang="en-US" altLang="zh-CN" sz="2400" dirty="0"/>
              <a:t> </a:t>
            </a:r>
            <a:r>
              <a:rPr lang="zh-CN" altLang="en-US" sz="2400" dirty="0"/>
              <a:t>是发送邮件时用的协议。发送方用户代理将邮件发送到自己邮箱所对应的邮件服务器，发送方邮件服务器将邮件转发到邮件接收方的邮件服务器上，都使用</a:t>
            </a:r>
            <a:r>
              <a:rPr lang="en-US" altLang="zh-CN" sz="2400" dirty="0"/>
              <a:t>SMTP</a:t>
            </a:r>
            <a:r>
              <a:rPr lang="zh-CN" altLang="en-US" sz="2400" dirty="0"/>
              <a:t>协议。</a:t>
            </a:r>
            <a:endParaRPr lang="en-US" altLang="zh-CN" sz="2400" dirty="0"/>
          </a:p>
          <a:p>
            <a:pPr marL="380990" lvl="1" indent="-380990">
              <a:lnSpc>
                <a:spcPct val="150000"/>
              </a:lnSpc>
              <a:buFont typeface="Wingdings" panose="05000000000000000000" pitchFamily="2" charset="2"/>
              <a:buChar char="n"/>
            </a:pPr>
            <a:r>
              <a:rPr lang="en-US" altLang="zh-CN" sz="2400" dirty="0"/>
              <a:t>SMTP </a:t>
            </a:r>
            <a:r>
              <a:rPr lang="zh-CN" altLang="en-US" sz="2400" dirty="0"/>
              <a:t>使用客户</a:t>
            </a:r>
            <a:r>
              <a:rPr lang="en-US" altLang="zh-CN" sz="2400" dirty="0"/>
              <a:t>–</a:t>
            </a:r>
            <a:r>
              <a:rPr lang="zh-CN" altLang="en-US" sz="2400" dirty="0"/>
              <a:t>服务器方式，规定了在两个相互通信的 </a:t>
            </a:r>
            <a:r>
              <a:rPr lang="en-US" altLang="zh-CN" sz="2400" dirty="0"/>
              <a:t>SMTP </a:t>
            </a:r>
            <a:r>
              <a:rPr lang="zh-CN" altLang="en-US" sz="2400" dirty="0"/>
              <a:t>进程之间交换信息的方法。</a:t>
            </a:r>
            <a:endParaRPr lang="en-US" altLang="zh-CN" sz="2400" dirty="0"/>
          </a:p>
        </p:txBody>
      </p:sp>
      <p:grpSp>
        <p:nvGrpSpPr>
          <p:cNvPr id="33" name="组合 32">
            <a:extLst>
              <a:ext uri="{FF2B5EF4-FFF2-40B4-BE49-F238E27FC236}">
                <a16:creationId xmlns:a16="http://schemas.microsoft.com/office/drawing/2014/main" id="{D4D1D90B-6A88-4D10-B7D3-32120DB77726}"/>
              </a:ext>
            </a:extLst>
          </p:cNvPr>
          <p:cNvGrpSpPr/>
          <p:nvPr/>
        </p:nvGrpSpPr>
        <p:grpSpPr>
          <a:xfrm>
            <a:off x="1084275" y="3994398"/>
            <a:ext cx="10351616" cy="2416793"/>
            <a:chOff x="1084275" y="3994398"/>
            <a:chExt cx="10351616" cy="2416793"/>
          </a:xfrm>
        </p:grpSpPr>
        <p:grpSp>
          <p:nvGrpSpPr>
            <p:cNvPr id="23" name="组合 22">
              <a:extLst>
                <a:ext uri="{FF2B5EF4-FFF2-40B4-BE49-F238E27FC236}">
                  <a16:creationId xmlns:a16="http://schemas.microsoft.com/office/drawing/2014/main" id="{4AE30B14-B108-4D82-B741-D3A6C35815B2}"/>
                </a:ext>
              </a:extLst>
            </p:cNvPr>
            <p:cNvGrpSpPr/>
            <p:nvPr/>
          </p:nvGrpSpPr>
          <p:grpSpPr>
            <a:xfrm>
              <a:off x="1467426" y="3994398"/>
              <a:ext cx="9417628" cy="2416793"/>
              <a:chOff x="762628" y="1493712"/>
              <a:chExt cx="10135234" cy="2835008"/>
            </a:xfrm>
          </p:grpSpPr>
          <p:sp>
            <p:nvSpPr>
              <p:cNvPr id="6" name="Rectangle 386"/>
              <p:cNvSpPr>
                <a:spLocks noChangeArrowheads="1"/>
              </p:cNvSpPr>
              <p:nvPr/>
            </p:nvSpPr>
            <p:spPr bwMode="auto">
              <a:xfrm>
                <a:off x="3754891" y="2253706"/>
                <a:ext cx="907249" cy="1795356"/>
              </a:xfrm>
              <a:prstGeom prst="rect">
                <a:avLst/>
              </a:prstGeom>
              <a:solidFill>
                <a:srgbClr val="FFFFFF"/>
              </a:solidFill>
              <a:ln w="28575" algn="ctr">
                <a:solidFill>
                  <a:srgbClr val="0000FF"/>
                </a:solidFill>
                <a:miter lim="800000"/>
                <a:headEnd/>
                <a:tailEnd/>
              </a:ln>
              <a:effectLst/>
            </p:spPr>
            <p:txBody>
              <a:bodyPr wrap="none" anchor="ctr"/>
              <a:lstStyle/>
              <a:p>
                <a:pPr algn="ctr" eaLnBrk="1" hangingPunct="1"/>
                <a:endParaRPr lang="zh-CN" altLang="en-US" sz="1200" b="1">
                  <a:latin typeface="微软雅黑" pitchFamily="34" charset="-122"/>
                  <a:ea typeface="微软雅黑" pitchFamily="34" charset="-122"/>
                </a:endParaRPr>
              </a:p>
            </p:txBody>
          </p:sp>
          <p:sp>
            <p:nvSpPr>
              <p:cNvPr id="7" name="Rectangle 387"/>
              <p:cNvSpPr>
                <a:spLocks noChangeArrowheads="1"/>
              </p:cNvSpPr>
              <p:nvPr/>
            </p:nvSpPr>
            <p:spPr bwMode="auto">
              <a:xfrm>
                <a:off x="1938726" y="2253706"/>
                <a:ext cx="907249" cy="1795356"/>
              </a:xfrm>
              <a:prstGeom prst="rect">
                <a:avLst/>
              </a:prstGeom>
              <a:noFill/>
              <a:ln w="28575">
                <a:solidFill>
                  <a:srgbClr val="FF66CC"/>
                </a:solidFill>
                <a:miter lim="800000"/>
                <a:headEnd/>
                <a:tailEnd/>
              </a:ln>
              <a:effectLst/>
            </p:spPr>
            <p:txBody>
              <a:bodyPr wrap="none" anchor="ctr"/>
              <a:lstStyle/>
              <a:p>
                <a:pPr algn="ctr" eaLnBrk="1" hangingPunct="1"/>
                <a:endParaRPr lang="zh-CN" altLang="en-US" sz="1200" b="1">
                  <a:latin typeface="微软雅黑" pitchFamily="34" charset="-122"/>
                  <a:ea typeface="微软雅黑" pitchFamily="34" charset="-122"/>
                </a:endParaRPr>
              </a:p>
            </p:txBody>
          </p:sp>
          <p:sp>
            <p:nvSpPr>
              <p:cNvPr id="8" name="Line 388"/>
              <p:cNvSpPr>
                <a:spLocks noChangeShapeType="1"/>
              </p:cNvSpPr>
              <p:nvPr/>
            </p:nvSpPr>
            <p:spPr bwMode="auto">
              <a:xfrm>
                <a:off x="2574132" y="2710735"/>
                <a:ext cx="125580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200" b="1">
                  <a:latin typeface="微软雅黑" pitchFamily="34" charset="-122"/>
                  <a:ea typeface="微软雅黑" pitchFamily="34" charset="-122"/>
                </a:endParaRPr>
              </a:p>
            </p:txBody>
          </p:sp>
          <p:sp>
            <p:nvSpPr>
              <p:cNvPr id="11" name="Oval 397"/>
              <p:cNvSpPr>
                <a:spLocks noChangeArrowheads="1"/>
              </p:cNvSpPr>
              <p:nvPr/>
            </p:nvSpPr>
            <p:spPr bwMode="auto">
              <a:xfrm>
                <a:off x="2013774" y="2338887"/>
                <a:ext cx="755487" cy="742060"/>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1200" b="1" dirty="0">
                    <a:latin typeface="微软雅黑" pitchFamily="34" charset="-122"/>
                    <a:ea typeface="微软雅黑" pitchFamily="34" charset="-122"/>
                  </a:rPr>
                  <a:t>SMTP</a:t>
                </a:r>
              </a:p>
              <a:p>
                <a:pPr algn="ctr" eaLnBrk="1" hangingPunct="1"/>
                <a:r>
                  <a:rPr kumimoji="1" lang="zh-CN" altLang="en-US" sz="1200" b="1" dirty="0">
                    <a:latin typeface="微软雅黑" pitchFamily="34" charset="-122"/>
                    <a:ea typeface="微软雅黑" pitchFamily="34" charset="-122"/>
                  </a:rPr>
                  <a:t>客户</a:t>
                </a:r>
              </a:p>
            </p:txBody>
          </p:sp>
          <p:sp>
            <p:nvSpPr>
              <p:cNvPr id="12" name="Oval 405"/>
              <p:cNvSpPr>
                <a:spLocks noChangeArrowheads="1"/>
              </p:cNvSpPr>
              <p:nvPr/>
            </p:nvSpPr>
            <p:spPr bwMode="auto">
              <a:xfrm>
                <a:off x="3831608" y="2338887"/>
                <a:ext cx="755487" cy="742060"/>
              </a:xfrm>
              <a:prstGeom prst="ellipse">
                <a:avLst/>
              </a:prstGeom>
              <a:solidFill>
                <a:schemeClr val="bg1"/>
              </a:solidFill>
              <a:ln w="9525">
                <a:solidFill>
                  <a:schemeClr val="tx1"/>
                </a:solidFill>
                <a:round/>
                <a:headEnd/>
                <a:tailEnd/>
              </a:ln>
              <a:effectLst/>
            </p:spPr>
            <p:txBody>
              <a:bodyPr wrap="none" anchor="ctr"/>
              <a:lstStyle/>
              <a:p>
                <a:pPr algn="ctr" eaLnBrk="1" hangingPunct="1"/>
                <a:r>
                  <a:rPr kumimoji="1" lang="en-US" altLang="zh-CN" sz="1200" b="1">
                    <a:latin typeface="微软雅黑" pitchFamily="34" charset="-122"/>
                    <a:ea typeface="微软雅黑" pitchFamily="34" charset="-122"/>
                  </a:rPr>
                  <a:t>SMTP</a:t>
                </a:r>
              </a:p>
              <a:p>
                <a:pPr algn="ctr" eaLnBrk="1" hangingPunct="1"/>
                <a:r>
                  <a:rPr kumimoji="1" lang="zh-CN" altLang="en-US" sz="1200" b="1">
                    <a:latin typeface="微软雅黑" pitchFamily="34" charset="-122"/>
                    <a:ea typeface="微软雅黑" pitchFamily="34" charset="-122"/>
                  </a:rPr>
                  <a:t>服务器</a:t>
                </a:r>
              </a:p>
            </p:txBody>
          </p:sp>
          <p:sp>
            <p:nvSpPr>
              <p:cNvPr id="13" name="Oval 406"/>
              <p:cNvSpPr>
                <a:spLocks noChangeArrowheads="1"/>
              </p:cNvSpPr>
              <p:nvPr/>
            </p:nvSpPr>
            <p:spPr bwMode="auto">
              <a:xfrm>
                <a:off x="3831608" y="3156300"/>
                <a:ext cx="755487" cy="742057"/>
              </a:xfrm>
              <a:prstGeom prst="ellipse">
                <a:avLst/>
              </a:prstGeom>
              <a:solidFill>
                <a:srgbClr val="FFFF00"/>
              </a:solidFill>
              <a:ln w="9525" algn="ctr">
                <a:solidFill>
                  <a:schemeClr val="tx1"/>
                </a:solidFill>
                <a:round/>
                <a:headEnd/>
                <a:tailEnd/>
              </a:ln>
              <a:effectLst/>
            </p:spPr>
            <p:txBody>
              <a:bodyPr wrap="none" anchor="ctr"/>
              <a:lstStyle/>
              <a:p>
                <a:pPr algn="ctr" eaLnBrk="1" hangingPunct="1"/>
                <a:r>
                  <a:rPr kumimoji="1" lang="en-US" altLang="zh-CN" sz="1200" b="1">
                    <a:latin typeface="微软雅黑" pitchFamily="34" charset="-122"/>
                    <a:ea typeface="微软雅黑" pitchFamily="34" charset="-122"/>
                  </a:rPr>
                  <a:t>SMTP</a:t>
                </a:r>
              </a:p>
              <a:p>
                <a:pPr algn="ctr" eaLnBrk="1" hangingPunct="1"/>
                <a:r>
                  <a:rPr kumimoji="1" lang="zh-CN" altLang="en-US" sz="1200" b="1">
                    <a:latin typeface="微软雅黑" pitchFamily="34" charset="-122"/>
                    <a:ea typeface="微软雅黑" pitchFamily="34" charset="-122"/>
                  </a:rPr>
                  <a:t>客户</a:t>
                </a:r>
              </a:p>
            </p:txBody>
          </p:sp>
          <p:sp>
            <p:nvSpPr>
              <p:cNvPr id="14" name="Text Box 399"/>
              <p:cNvSpPr txBox="1">
                <a:spLocks noChangeArrowheads="1"/>
              </p:cNvSpPr>
              <p:nvPr/>
            </p:nvSpPr>
            <p:spPr bwMode="auto">
              <a:xfrm>
                <a:off x="762628" y="1630659"/>
                <a:ext cx="686876"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zh-CN" altLang="en-US" sz="1200" b="1" dirty="0">
                    <a:latin typeface="微软雅黑" pitchFamily="34" charset="-122"/>
                    <a:ea typeface="微软雅黑" pitchFamily="34" charset="-122"/>
                  </a:rPr>
                  <a:t>用户</a:t>
                </a:r>
                <a:endParaRPr kumimoji="1" lang="en-US" altLang="zh-CN" sz="1200" b="1" dirty="0">
                  <a:latin typeface="微软雅黑" pitchFamily="34" charset="-122"/>
                  <a:ea typeface="微软雅黑" pitchFamily="34" charset="-122"/>
                </a:endParaRPr>
              </a:p>
              <a:p>
                <a:pPr algn="ctr">
                  <a:lnSpc>
                    <a:spcPts val="2000"/>
                  </a:lnSpc>
                </a:pPr>
                <a:r>
                  <a:rPr kumimoji="1" lang="zh-CN" altLang="en-US" sz="1200" b="1" dirty="0">
                    <a:latin typeface="微软雅黑" pitchFamily="34" charset="-122"/>
                    <a:ea typeface="微软雅黑" pitchFamily="34" charset="-122"/>
                  </a:rPr>
                  <a:t>发件人</a:t>
                </a:r>
              </a:p>
            </p:txBody>
          </p:sp>
          <p:sp>
            <p:nvSpPr>
              <p:cNvPr id="16" name="Rectangle 385"/>
              <p:cNvSpPr>
                <a:spLocks noChangeArrowheads="1"/>
              </p:cNvSpPr>
              <p:nvPr/>
            </p:nvSpPr>
            <p:spPr bwMode="auto">
              <a:xfrm>
                <a:off x="8843349" y="2265174"/>
                <a:ext cx="907249" cy="1783889"/>
              </a:xfrm>
              <a:prstGeom prst="rect">
                <a:avLst/>
              </a:prstGeom>
              <a:noFill/>
              <a:ln w="28575" algn="ctr">
                <a:solidFill>
                  <a:srgbClr val="FF66CC"/>
                </a:solidFill>
                <a:miter lim="800000"/>
                <a:headEnd/>
                <a:tailEnd/>
              </a:ln>
              <a:effectLst/>
            </p:spPr>
            <p:txBody>
              <a:bodyPr wrap="none" anchor="ctr"/>
              <a:lstStyle/>
              <a:p>
                <a:pPr algn="ctr" eaLnBrk="1" hangingPunct="1"/>
                <a:endParaRPr lang="zh-CN" altLang="en-US" sz="1200" b="1">
                  <a:latin typeface="微软雅黑" pitchFamily="34" charset="-122"/>
                  <a:ea typeface="微软雅黑" pitchFamily="34" charset="-122"/>
                </a:endParaRPr>
              </a:p>
            </p:txBody>
          </p:sp>
          <p:sp>
            <p:nvSpPr>
              <p:cNvPr id="17" name="Text Box 393"/>
              <p:cNvSpPr txBox="1">
                <a:spLocks noChangeArrowheads="1"/>
              </p:cNvSpPr>
              <p:nvPr/>
            </p:nvSpPr>
            <p:spPr bwMode="auto">
              <a:xfrm>
                <a:off x="8047527" y="1825594"/>
                <a:ext cx="523334"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zh-CN" altLang="en-US" sz="1200" b="1" dirty="0">
                    <a:solidFill>
                      <a:srgbClr val="0000FF"/>
                    </a:solidFill>
                    <a:latin typeface="微软雅黑" pitchFamily="34" charset="-122"/>
                    <a:ea typeface="微软雅黑" pitchFamily="34" charset="-122"/>
                  </a:rPr>
                  <a:t>读取</a:t>
                </a:r>
              </a:p>
              <a:p>
                <a:pPr algn="ctr">
                  <a:lnSpc>
                    <a:spcPts val="2000"/>
                  </a:lnSpc>
                </a:pPr>
                <a:r>
                  <a:rPr kumimoji="1" lang="zh-CN" altLang="en-US" sz="1200" b="1" dirty="0">
                    <a:solidFill>
                      <a:srgbClr val="0000FF"/>
                    </a:solidFill>
                    <a:latin typeface="微软雅黑" pitchFamily="34" charset="-122"/>
                    <a:ea typeface="微软雅黑" pitchFamily="34" charset="-122"/>
                  </a:rPr>
                  <a:t>邮件</a:t>
                </a:r>
              </a:p>
            </p:txBody>
          </p:sp>
          <p:sp>
            <p:nvSpPr>
              <p:cNvPr id="18" name="Text Box 395"/>
              <p:cNvSpPr txBox="1">
                <a:spLocks noChangeArrowheads="1"/>
              </p:cNvSpPr>
              <p:nvPr/>
            </p:nvSpPr>
            <p:spPr bwMode="auto">
              <a:xfrm>
                <a:off x="8068876" y="2722678"/>
                <a:ext cx="523334"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200" b="1" dirty="0">
                    <a:solidFill>
                      <a:srgbClr val="0000FF"/>
                    </a:solidFill>
                    <a:latin typeface="微软雅黑" pitchFamily="34" charset="-122"/>
                    <a:ea typeface="微软雅黑" pitchFamily="34" charset="-122"/>
                  </a:rPr>
                  <a:t>TCP</a:t>
                </a:r>
              </a:p>
              <a:p>
                <a:pPr algn="ctr">
                  <a:lnSpc>
                    <a:spcPts val="2000"/>
                  </a:lnSpc>
                </a:pPr>
                <a:r>
                  <a:rPr kumimoji="1" lang="zh-CN" altLang="en-US" sz="1200" b="1" dirty="0">
                    <a:solidFill>
                      <a:srgbClr val="0000FF"/>
                    </a:solidFill>
                    <a:latin typeface="微软雅黑" pitchFamily="34" charset="-122"/>
                    <a:ea typeface="微软雅黑" pitchFamily="34" charset="-122"/>
                  </a:rPr>
                  <a:t>连接</a:t>
                </a:r>
              </a:p>
            </p:txBody>
          </p:sp>
          <p:sp>
            <p:nvSpPr>
              <p:cNvPr id="19" name="Oval 398"/>
              <p:cNvSpPr>
                <a:spLocks noChangeArrowheads="1"/>
              </p:cNvSpPr>
              <p:nvPr/>
            </p:nvSpPr>
            <p:spPr bwMode="auto">
              <a:xfrm>
                <a:off x="8918397" y="2338887"/>
                <a:ext cx="755485" cy="742060"/>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1200" b="1">
                    <a:latin typeface="微软雅黑" pitchFamily="34" charset="-122"/>
                    <a:ea typeface="微软雅黑" pitchFamily="34" charset="-122"/>
                  </a:rPr>
                  <a:t>POP3</a:t>
                </a:r>
              </a:p>
              <a:p>
                <a:pPr algn="ctr" eaLnBrk="1" hangingPunct="1"/>
                <a:r>
                  <a:rPr kumimoji="1" lang="zh-CN" altLang="en-US" sz="1200" b="1">
                    <a:latin typeface="微软雅黑" pitchFamily="34" charset="-122"/>
                    <a:ea typeface="微软雅黑" pitchFamily="34" charset="-122"/>
                  </a:rPr>
                  <a:t>客户</a:t>
                </a:r>
              </a:p>
            </p:txBody>
          </p:sp>
          <p:sp>
            <p:nvSpPr>
              <p:cNvPr id="20" name="Rectangle 401"/>
              <p:cNvSpPr>
                <a:spLocks noChangeArrowheads="1"/>
              </p:cNvSpPr>
              <p:nvPr/>
            </p:nvSpPr>
            <p:spPr bwMode="auto">
              <a:xfrm>
                <a:off x="7028849" y="2265174"/>
                <a:ext cx="907249" cy="1783889"/>
              </a:xfrm>
              <a:prstGeom prst="rect">
                <a:avLst/>
              </a:prstGeom>
              <a:noFill/>
              <a:ln w="28575" algn="ctr">
                <a:solidFill>
                  <a:srgbClr val="0000FF"/>
                </a:solidFill>
                <a:miter lim="800000"/>
                <a:headEnd/>
                <a:tailEnd/>
              </a:ln>
              <a:effectLst/>
            </p:spPr>
            <p:txBody>
              <a:bodyPr wrap="none" anchor="ctr"/>
              <a:lstStyle/>
              <a:p>
                <a:pPr algn="ctr" eaLnBrk="1" hangingPunct="1"/>
                <a:endParaRPr lang="zh-CN" altLang="en-US" sz="1200" b="1">
                  <a:latin typeface="微软雅黑" pitchFamily="34" charset="-122"/>
                  <a:ea typeface="微软雅黑" pitchFamily="34" charset="-122"/>
                </a:endParaRPr>
              </a:p>
            </p:txBody>
          </p:sp>
          <p:sp>
            <p:nvSpPr>
              <p:cNvPr id="21" name="Oval 402"/>
              <p:cNvSpPr>
                <a:spLocks noChangeArrowheads="1"/>
              </p:cNvSpPr>
              <p:nvPr/>
            </p:nvSpPr>
            <p:spPr bwMode="auto">
              <a:xfrm>
                <a:off x="7103897" y="3156300"/>
                <a:ext cx="755485" cy="742057"/>
              </a:xfrm>
              <a:prstGeom prst="ellipse">
                <a:avLst/>
              </a:prstGeom>
              <a:solidFill>
                <a:schemeClr val="bg1"/>
              </a:solidFill>
              <a:ln w="9525" algn="ctr">
                <a:solidFill>
                  <a:schemeClr val="tx1"/>
                </a:solidFill>
                <a:round/>
                <a:headEnd/>
                <a:tailEnd/>
              </a:ln>
              <a:effectLst/>
            </p:spPr>
            <p:txBody>
              <a:bodyPr wrap="none" anchor="ctr"/>
              <a:lstStyle/>
              <a:p>
                <a:pPr algn="ctr" eaLnBrk="1" hangingPunct="1"/>
                <a:r>
                  <a:rPr kumimoji="1" lang="en-US" altLang="zh-CN" sz="1200" b="1" dirty="0">
                    <a:latin typeface="微软雅黑" pitchFamily="34" charset="-122"/>
                    <a:ea typeface="微软雅黑" pitchFamily="34" charset="-122"/>
                  </a:rPr>
                  <a:t>SMTP</a:t>
                </a:r>
              </a:p>
              <a:p>
                <a:pPr algn="ctr" eaLnBrk="1" hangingPunct="1"/>
                <a:r>
                  <a:rPr kumimoji="1" lang="zh-CN" altLang="en-US" sz="1200" b="1" dirty="0">
                    <a:latin typeface="微软雅黑" pitchFamily="34" charset="-122"/>
                    <a:ea typeface="微软雅黑" pitchFamily="34" charset="-122"/>
                  </a:rPr>
                  <a:t>服务器</a:t>
                </a:r>
              </a:p>
            </p:txBody>
          </p:sp>
          <p:sp>
            <p:nvSpPr>
              <p:cNvPr id="22" name="Oval 403"/>
              <p:cNvSpPr>
                <a:spLocks noChangeArrowheads="1"/>
              </p:cNvSpPr>
              <p:nvPr/>
            </p:nvSpPr>
            <p:spPr bwMode="auto">
              <a:xfrm>
                <a:off x="7103897" y="2338887"/>
                <a:ext cx="755485" cy="742060"/>
              </a:xfrm>
              <a:prstGeom prst="ellipse">
                <a:avLst/>
              </a:prstGeom>
              <a:solidFill>
                <a:srgbClr val="00FFCC"/>
              </a:solidFill>
              <a:ln w="9525">
                <a:solidFill>
                  <a:schemeClr val="tx1"/>
                </a:solidFill>
                <a:round/>
                <a:headEnd/>
                <a:tailEnd/>
              </a:ln>
              <a:effectLst/>
            </p:spPr>
            <p:txBody>
              <a:bodyPr wrap="none" anchor="ctr"/>
              <a:lstStyle/>
              <a:p>
                <a:pPr algn="ctr" eaLnBrk="1" hangingPunct="1"/>
                <a:r>
                  <a:rPr kumimoji="1" lang="en-US" altLang="zh-CN" sz="1200" b="1" dirty="0">
                    <a:latin typeface="微软雅黑" pitchFamily="34" charset="-122"/>
                    <a:ea typeface="微软雅黑" pitchFamily="34" charset="-122"/>
                  </a:rPr>
                  <a:t>POP3</a:t>
                </a:r>
              </a:p>
              <a:p>
                <a:pPr algn="ctr" eaLnBrk="1" hangingPunct="1"/>
                <a:r>
                  <a:rPr kumimoji="1" lang="zh-CN" altLang="en-US" sz="1200" b="1" dirty="0">
                    <a:latin typeface="微软雅黑" pitchFamily="34" charset="-122"/>
                    <a:ea typeface="微软雅黑" pitchFamily="34" charset="-122"/>
                  </a:rPr>
                  <a:t>服务器</a:t>
                </a:r>
              </a:p>
            </p:txBody>
          </p:sp>
          <p:grpSp>
            <p:nvGrpSpPr>
              <p:cNvPr id="4" name="组合 3"/>
              <p:cNvGrpSpPr/>
              <p:nvPr/>
            </p:nvGrpSpPr>
            <p:grpSpPr>
              <a:xfrm>
                <a:off x="2924846" y="1800793"/>
                <a:ext cx="673247" cy="1575107"/>
                <a:chOff x="2284524" y="1530300"/>
                <a:chExt cx="504935" cy="1181331"/>
              </a:xfrm>
            </p:grpSpPr>
            <p:sp>
              <p:nvSpPr>
                <p:cNvPr id="9" name="Text Box 391"/>
                <p:cNvSpPr txBox="1">
                  <a:spLocks noChangeArrowheads="1"/>
                </p:cNvSpPr>
                <p:nvPr/>
              </p:nvSpPr>
              <p:spPr bwMode="auto">
                <a:xfrm>
                  <a:off x="2319308" y="1530300"/>
                  <a:ext cx="392501" cy="468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zh-CN" altLang="en-US" sz="1200" b="1" dirty="0">
                      <a:solidFill>
                        <a:srgbClr val="0000FF"/>
                      </a:solidFill>
                      <a:latin typeface="微软雅黑" pitchFamily="34" charset="-122"/>
                      <a:ea typeface="微软雅黑" pitchFamily="34" charset="-122"/>
                    </a:rPr>
                    <a:t>发送</a:t>
                  </a:r>
                </a:p>
                <a:p>
                  <a:pPr algn="ctr">
                    <a:lnSpc>
                      <a:spcPts val="2000"/>
                    </a:lnSpc>
                  </a:pPr>
                  <a:r>
                    <a:rPr kumimoji="1" lang="zh-CN" altLang="en-US" sz="1200" b="1" dirty="0">
                      <a:solidFill>
                        <a:srgbClr val="0000FF"/>
                      </a:solidFill>
                      <a:latin typeface="微软雅黑" pitchFamily="34" charset="-122"/>
                      <a:ea typeface="微软雅黑" pitchFamily="34" charset="-122"/>
                    </a:rPr>
                    <a:t>邮件</a:t>
                  </a:r>
                </a:p>
              </p:txBody>
            </p:sp>
            <p:sp>
              <p:nvSpPr>
                <p:cNvPr id="10" name="Text Box 394"/>
                <p:cNvSpPr txBox="1">
                  <a:spLocks noChangeArrowheads="1"/>
                </p:cNvSpPr>
                <p:nvPr/>
              </p:nvSpPr>
              <p:spPr bwMode="auto">
                <a:xfrm>
                  <a:off x="2333442" y="2243553"/>
                  <a:ext cx="392501" cy="468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200" b="1" dirty="0">
                      <a:solidFill>
                        <a:srgbClr val="0000FF"/>
                      </a:solidFill>
                      <a:latin typeface="微软雅黑" pitchFamily="34" charset="-122"/>
                      <a:ea typeface="微软雅黑" pitchFamily="34" charset="-122"/>
                    </a:rPr>
                    <a:t>TCP</a:t>
                  </a:r>
                </a:p>
                <a:p>
                  <a:pPr algn="ctr">
                    <a:lnSpc>
                      <a:spcPts val="2000"/>
                    </a:lnSpc>
                  </a:pPr>
                  <a:r>
                    <a:rPr kumimoji="1" lang="zh-CN" altLang="en-US" sz="1200" b="1" dirty="0">
                      <a:solidFill>
                        <a:srgbClr val="0000FF"/>
                      </a:solidFill>
                      <a:latin typeface="微软雅黑" pitchFamily="34" charset="-122"/>
                      <a:ea typeface="微软雅黑" pitchFamily="34" charset="-122"/>
                    </a:rPr>
                    <a:t>连接</a:t>
                  </a:r>
                </a:p>
              </p:txBody>
            </p:sp>
            <p:sp>
              <p:nvSpPr>
                <p:cNvPr id="24" name="Text Box 389"/>
                <p:cNvSpPr txBox="1">
                  <a:spLocks noChangeArrowheads="1"/>
                </p:cNvSpPr>
                <p:nvPr/>
              </p:nvSpPr>
              <p:spPr bwMode="auto">
                <a:xfrm>
                  <a:off x="2284524" y="1925628"/>
                  <a:ext cx="504935" cy="260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200" b="1" dirty="0">
                      <a:solidFill>
                        <a:srgbClr val="C00000"/>
                      </a:solidFill>
                      <a:latin typeface="微软雅黑" pitchFamily="34" charset="-122"/>
                      <a:ea typeface="微软雅黑" pitchFamily="34" charset="-122"/>
                    </a:rPr>
                    <a:t>SMTP</a:t>
                  </a:r>
                </a:p>
              </p:txBody>
            </p:sp>
          </p:grpSp>
          <p:sp>
            <p:nvSpPr>
              <p:cNvPr id="25" name="Text Box 396"/>
              <p:cNvSpPr txBox="1">
                <a:spLocks noChangeArrowheads="1"/>
              </p:cNvSpPr>
              <p:nvPr/>
            </p:nvSpPr>
            <p:spPr bwMode="auto">
              <a:xfrm>
                <a:off x="3705578" y="1630659"/>
                <a:ext cx="1013959"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zh-CN" altLang="en-US" sz="1200" b="1" dirty="0">
                    <a:latin typeface="微软雅黑" pitchFamily="34" charset="-122"/>
                    <a:ea typeface="微软雅黑" pitchFamily="34" charset="-122"/>
                  </a:rPr>
                  <a:t>发送方</a:t>
                </a:r>
              </a:p>
              <a:p>
                <a:pPr algn="ctr">
                  <a:lnSpc>
                    <a:spcPts val="2000"/>
                  </a:lnSpc>
                </a:pPr>
                <a:r>
                  <a:rPr kumimoji="1" lang="zh-CN" altLang="en-US" sz="1200" b="1" dirty="0">
                    <a:solidFill>
                      <a:srgbClr val="C00000"/>
                    </a:solidFill>
                    <a:latin typeface="微软雅黑" pitchFamily="34" charset="-122"/>
                    <a:ea typeface="微软雅黑" pitchFamily="34" charset="-122"/>
                  </a:rPr>
                  <a:t>邮件服务器</a:t>
                </a:r>
              </a:p>
            </p:txBody>
          </p:sp>
          <p:sp>
            <p:nvSpPr>
              <p:cNvPr id="26" name="Text Box 399"/>
              <p:cNvSpPr txBox="1">
                <a:spLocks noChangeArrowheads="1"/>
              </p:cNvSpPr>
              <p:nvPr/>
            </p:nvSpPr>
            <p:spPr bwMode="auto">
              <a:xfrm>
                <a:off x="1965276" y="1630659"/>
                <a:ext cx="850417"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zh-CN" altLang="en-US" sz="1200" b="1" dirty="0">
                    <a:latin typeface="微软雅黑" pitchFamily="34" charset="-122"/>
                    <a:ea typeface="微软雅黑" pitchFamily="34" charset="-122"/>
                  </a:rPr>
                  <a:t>发件方</a:t>
                </a:r>
              </a:p>
              <a:p>
                <a:pPr algn="ctr">
                  <a:lnSpc>
                    <a:spcPts val="2000"/>
                  </a:lnSpc>
                </a:pPr>
                <a:r>
                  <a:rPr kumimoji="1" lang="zh-CN" altLang="en-US" sz="1200" b="1" dirty="0">
                    <a:solidFill>
                      <a:srgbClr val="C00000"/>
                    </a:solidFill>
                    <a:latin typeface="微软雅黑" pitchFamily="34" charset="-122"/>
                    <a:ea typeface="微软雅黑" pitchFamily="34" charset="-122"/>
                  </a:rPr>
                  <a:t>用户代理</a:t>
                </a:r>
              </a:p>
            </p:txBody>
          </p:sp>
          <p:sp>
            <p:nvSpPr>
              <p:cNvPr id="27" name="Text Box 390"/>
              <p:cNvSpPr txBox="1">
                <a:spLocks noChangeArrowheads="1"/>
              </p:cNvSpPr>
              <p:nvPr/>
            </p:nvSpPr>
            <p:spPr bwMode="auto">
              <a:xfrm>
                <a:off x="8011884" y="2326500"/>
                <a:ext cx="645990" cy="34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200" b="1" dirty="0">
                    <a:solidFill>
                      <a:srgbClr val="C00000"/>
                    </a:solidFill>
                    <a:latin typeface="微软雅黑" pitchFamily="34" charset="-122"/>
                    <a:ea typeface="微软雅黑" pitchFamily="34" charset="-122"/>
                  </a:rPr>
                  <a:t>POP3</a:t>
                </a:r>
              </a:p>
            </p:txBody>
          </p:sp>
          <p:sp>
            <p:nvSpPr>
              <p:cNvPr id="28" name="Text Box 400"/>
              <p:cNvSpPr txBox="1">
                <a:spLocks noChangeArrowheads="1"/>
              </p:cNvSpPr>
              <p:nvPr/>
            </p:nvSpPr>
            <p:spPr bwMode="auto">
              <a:xfrm>
                <a:off x="6963498" y="1630659"/>
                <a:ext cx="1013959"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zh-CN" altLang="en-US" sz="1200" b="1" dirty="0">
                    <a:latin typeface="微软雅黑" pitchFamily="34" charset="-122"/>
                    <a:ea typeface="微软雅黑" pitchFamily="34" charset="-122"/>
                  </a:rPr>
                  <a:t>接收方</a:t>
                </a:r>
              </a:p>
              <a:p>
                <a:pPr algn="ctr">
                  <a:lnSpc>
                    <a:spcPts val="2000"/>
                  </a:lnSpc>
                </a:pPr>
                <a:r>
                  <a:rPr kumimoji="1" lang="zh-CN" altLang="en-US" sz="1200" b="1" dirty="0">
                    <a:solidFill>
                      <a:srgbClr val="C00000"/>
                    </a:solidFill>
                    <a:latin typeface="微软雅黑" pitchFamily="34" charset="-122"/>
                    <a:ea typeface="微软雅黑" pitchFamily="34" charset="-122"/>
                  </a:rPr>
                  <a:t>邮件服务器</a:t>
                </a:r>
              </a:p>
            </p:txBody>
          </p:sp>
          <p:sp>
            <p:nvSpPr>
              <p:cNvPr id="29" name="Text Box 407"/>
              <p:cNvSpPr txBox="1">
                <a:spLocks noChangeArrowheads="1"/>
              </p:cNvSpPr>
              <p:nvPr/>
            </p:nvSpPr>
            <p:spPr bwMode="auto">
              <a:xfrm>
                <a:off x="8880304" y="1630659"/>
                <a:ext cx="850417"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zh-CN" altLang="en-US" sz="1200" b="1" dirty="0">
                    <a:latin typeface="微软雅黑" pitchFamily="34" charset="-122"/>
                    <a:ea typeface="微软雅黑" pitchFamily="34" charset="-122"/>
                  </a:rPr>
                  <a:t>接收方</a:t>
                </a:r>
                <a:endParaRPr kumimoji="1" lang="en-US" altLang="zh-CN" sz="1200" b="1" dirty="0">
                  <a:latin typeface="微软雅黑" pitchFamily="34" charset="-122"/>
                  <a:ea typeface="微软雅黑" pitchFamily="34" charset="-122"/>
                </a:endParaRPr>
              </a:p>
              <a:p>
                <a:pPr algn="ctr">
                  <a:lnSpc>
                    <a:spcPts val="2000"/>
                  </a:lnSpc>
                </a:pPr>
                <a:r>
                  <a:rPr kumimoji="1" lang="zh-CN" altLang="en-US" sz="1200" b="1" dirty="0">
                    <a:solidFill>
                      <a:srgbClr val="C00000"/>
                    </a:solidFill>
                    <a:latin typeface="微软雅黑" pitchFamily="34" charset="-122"/>
                    <a:ea typeface="微软雅黑" pitchFamily="34" charset="-122"/>
                  </a:rPr>
                  <a:t>用户代理</a:t>
                </a:r>
              </a:p>
            </p:txBody>
          </p:sp>
          <p:sp>
            <p:nvSpPr>
              <p:cNvPr id="30" name="Line 408"/>
              <p:cNvSpPr>
                <a:spLocks noChangeShapeType="1"/>
              </p:cNvSpPr>
              <p:nvPr/>
            </p:nvSpPr>
            <p:spPr bwMode="auto">
              <a:xfrm flipV="1">
                <a:off x="7859383" y="2710735"/>
                <a:ext cx="1059015"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200" b="1">
                  <a:latin typeface="微软雅黑" pitchFamily="34" charset="-122"/>
                  <a:ea typeface="微软雅黑" pitchFamily="34" charset="-122"/>
                </a:endParaRPr>
              </a:p>
            </p:txBody>
          </p:sp>
          <p:sp>
            <p:nvSpPr>
              <p:cNvPr id="32" name="Text Box 399"/>
              <p:cNvSpPr txBox="1">
                <a:spLocks noChangeArrowheads="1"/>
              </p:cNvSpPr>
              <p:nvPr/>
            </p:nvSpPr>
            <p:spPr bwMode="auto">
              <a:xfrm>
                <a:off x="10210986" y="1630659"/>
                <a:ext cx="686876"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zh-CN" altLang="en-US" sz="1200" b="1" dirty="0">
                    <a:latin typeface="微软雅黑" pitchFamily="34" charset="-122"/>
                    <a:ea typeface="微软雅黑" pitchFamily="34" charset="-122"/>
                  </a:rPr>
                  <a:t>用户</a:t>
                </a:r>
                <a:endParaRPr kumimoji="1" lang="en-US" altLang="zh-CN" sz="1200" b="1" dirty="0">
                  <a:latin typeface="微软雅黑" pitchFamily="34" charset="-122"/>
                  <a:ea typeface="微软雅黑" pitchFamily="34" charset="-122"/>
                </a:endParaRPr>
              </a:p>
              <a:p>
                <a:pPr algn="ctr">
                  <a:lnSpc>
                    <a:spcPts val="2000"/>
                  </a:lnSpc>
                </a:pPr>
                <a:r>
                  <a:rPr kumimoji="1" lang="zh-CN" altLang="en-US" sz="1200" b="1" dirty="0">
                    <a:latin typeface="微软雅黑" pitchFamily="34" charset="-122"/>
                    <a:ea typeface="微软雅黑" pitchFamily="34" charset="-122"/>
                  </a:rPr>
                  <a:t>收件人</a:t>
                </a:r>
              </a:p>
            </p:txBody>
          </p:sp>
          <p:sp>
            <p:nvSpPr>
              <p:cNvPr id="35" name="Line 404"/>
              <p:cNvSpPr>
                <a:spLocks noChangeShapeType="1"/>
              </p:cNvSpPr>
              <p:nvPr/>
            </p:nvSpPr>
            <p:spPr bwMode="auto">
              <a:xfrm flipV="1">
                <a:off x="4566432" y="3528147"/>
                <a:ext cx="2571524"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grpSp>
            <p:nvGrpSpPr>
              <p:cNvPr id="39" name="组合 38"/>
              <p:cNvGrpSpPr/>
              <p:nvPr/>
            </p:nvGrpSpPr>
            <p:grpSpPr>
              <a:xfrm>
                <a:off x="5169742" y="3154663"/>
                <a:ext cx="1376816" cy="895093"/>
                <a:chOff x="3968197" y="2490615"/>
                <a:chExt cx="1032612" cy="671319"/>
              </a:xfrm>
            </p:grpSpPr>
            <p:sp>
              <p:nvSpPr>
                <p:cNvPr id="34" name="Text Box 392"/>
                <p:cNvSpPr txBox="1">
                  <a:spLocks noChangeArrowheads="1"/>
                </p:cNvSpPr>
                <p:nvPr/>
              </p:nvSpPr>
              <p:spPr bwMode="auto">
                <a:xfrm>
                  <a:off x="3968197" y="2490615"/>
                  <a:ext cx="1032612" cy="224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solidFill>
                        <a:srgbClr val="0000FF"/>
                      </a:solidFill>
                      <a:latin typeface="微软雅黑" pitchFamily="34" charset="-122"/>
                      <a:ea typeface="微软雅黑" pitchFamily="34" charset="-122"/>
                    </a:rPr>
                    <a:t>发送邮件 </a:t>
                  </a:r>
                  <a:r>
                    <a:rPr kumimoji="1" lang="en-US" altLang="zh-CN" sz="1200" b="1" dirty="0">
                      <a:solidFill>
                        <a:srgbClr val="C00000"/>
                      </a:solidFill>
                      <a:latin typeface="微软雅黑" pitchFamily="34" charset="-122"/>
                      <a:ea typeface="微软雅黑" pitchFamily="34" charset="-122"/>
                    </a:rPr>
                    <a:t>SMTP</a:t>
                  </a:r>
                </a:p>
              </p:txBody>
            </p:sp>
            <p:sp>
              <p:nvSpPr>
                <p:cNvPr id="36" name="Text Box 409"/>
                <p:cNvSpPr txBox="1">
                  <a:spLocks noChangeArrowheads="1"/>
                </p:cNvSpPr>
                <p:nvPr/>
              </p:nvSpPr>
              <p:spPr bwMode="auto">
                <a:xfrm>
                  <a:off x="4283665" y="2787929"/>
                  <a:ext cx="419638" cy="374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dirty="0">
                      <a:solidFill>
                        <a:srgbClr val="0000FF"/>
                      </a:solidFill>
                      <a:latin typeface="微软雅黑" pitchFamily="34" charset="-122"/>
                      <a:ea typeface="微软雅黑" pitchFamily="34" charset="-122"/>
                    </a:rPr>
                    <a:t>TCP </a:t>
                  </a:r>
                </a:p>
                <a:p>
                  <a:pPr algn="ctr" eaLnBrk="1" hangingPunct="1"/>
                  <a:r>
                    <a:rPr kumimoji="1" lang="zh-CN" altLang="en-US" sz="1200" b="1" dirty="0">
                      <a:solidFill>
                        <a:srgbClr val="0000FF"/>
                      </a:solidFill>
                      <a:latin typeface="微软雅黑" pitchFamily="34" charset="-122"/>
                      <a:ea typeface="微软雅黑" pitchFamily="34" charset="-122"/>
                    </a:rPr>
                    <a:t>连接</a:t>
                  </a:r>
                </a:p>
              </p:txBody>
            </p:sp>
          </p:grpSp>
          <p:sp>
            <p:nvSpPr>
              <p:cNvPr id="37" name="圆角矩形 36"/>
              <p:cNvSpPr/>
              <p:nvPr/>
            </p:nvSpPr>
            <p:spPr>
              <a:xfrm>
                <a:off x="1707492" y="1493712"/>
                <a:ext cx="8259519" cy="2835008"/>
              </a:xfrm>
              <a:prstGeom prst="round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170003">
              <a:extLst>
                <a:ext uri="{FF2B5EF4-FFF2-40B4-BE49-F238E27FC236}">
                  <a16:creationId xmlns:a16="http://schemas.microsoft.com/office/drawing/2014/main" id="{490B094A-2BC3-4828-B7EB-74FE1EC74899}"/>
                </a:ext>
              </a:extLst>
            </p:cNvPr>
            <p:cNvSpPr txBox="1">
              <a:spLocks noChangeArrowheads="1"/>
            </p:cNvSpPr>
            <p:nvPr/>
          </p:nvSpPr>
          <p:spPr bwMode="auto">
            <a:xfrm>
              <a:off x="1723428" y="4954349"/>
              <a:ext cx="71630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rPr>
                <a:t></a:t>
              </a:r>
            </a:p>
          </p:txBody>
        </p:sp>
        <p:pic>
          <p:nvPicPr>
            <p:cNvPr id="40" name="图形 39">
              <a:extLst>
                <a:ext uri="{FF2B5EF4-FFF2-40B4-BE49-F238E27FC236}">
                  <a16:creationId xmlns:a16="http://schemas.microsoft.com/office/drawing/2014/main" id="{BC7AC3F9-CFBA-4E3B-B76C-8920986FBA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4275" y="4894189"/>
              <a:ext cx="815181" cy="617209"/>
            </a:xfrm>
            <a:prstGeom prst="rect">
              <a:avLst/>
            </a:prstGeom>
          </p:spPr>
        </p:pic>
        <p:sp>
          <p:nvSpPr>
            <p:cNvPr id="41" name="文本框 170003">
              <a:extLst>
                <a:ext uri="{FF2B5EF4-FFF2-40B4-BE49-F238E27FC236}">
                  <a16:creationId xmlns:a16="http://schemas.microsoft.com/office/drawing/2014/main" id="{175F15D2-9323-4FE2-826A-6D5583E922B6}"/>
                </a:ext>
              </a:extLst>
            </p:cNvPr>
            <p:cNvSpPr txBox="1">
              <a:spLocks noChangeArrowheads="1"/>
            </p:cNvSpPr>
            <p:nvPr/>
          </p:nvSpPr>
          <p:spPr bwMode="auto">
            <a:xfrm>
              <a:off x="10719589" y="4954349"/>
              <a:ext cx="71630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rPr>
                <a:t></a:t>
              </a:r>
            </a:p>
          </p:txBody>
        </p:sp>
        <p:pic>
          <p:nvPicPr>
            <p:cNvPr id="42" name="图形 41">
              <a:extLst>
                <a:ext uri="{FF2B5EF4-FFF2-40B4-BE49-F238E27FC236}">
                  <a16:creationId xmlns:a16="http://schemas.microsoft.com/office/drawing/2014/main" id="{A976E785-ADE9-47EA-A7DF-602F9B9F50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436" y="4894189"/>
              <a:ext cx="815181" cy="617209"/>
            </a:xfrm>
            <a:prstGeom prst="rect">
              <a:avLst/>
            </a:prstGeom>
          </p:spPr>
        </p:pic>
      </p:grpSp>
    </p:spTree>
    <p:extLst>
      <p:ext uri="{BB962C8B-B14F-4D97-AF65-F5344CB8AC3E}">
        <p14:creationId xmlns:p14="http://schemas.microsoft.com/office/powerpoint/2010/main" val="38187049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1C2F32A6-71E0-4C27-8BE5-D4C6ACA08649}"/>
              </a:ext>
            </a:extLst>
          </p:cNvPr>
          <p:cNvGrpSpPr/>
          <p:nvPr/>
        </p:nvGrpSpPr>
        <p:grpSpPr>
          <a:xfrm>
            <a:off x="1949085" y="4693974"/>
            <a:ext cx="7875752" cy="1029312"/>
            <a:chOff x="2214178" y="1856841"/>
            <a:chExt cx="7875752" cy="1029312"/>
          </a:xfrm>
        </p:grpSpPr>
        <p:sp>
          <p:nvSpPr>
            <p:cNvPr id="4" name="矩形 3"/>
            <p:cNvSpPr/>
            <p:nvPr/>
          </p:nvSpPr>
          <p:spPr>
            <a:xfrm>
              <a:off x="2214178" y="1898882"/>
              <a:ext cx="1289681" cy="854841"/>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133" b="1" dirty="0">
                  <a:solidFill>
                    <a:schemeClr val="tx1"/>
                  </a:solidFill>
                  <a:latin typeface="微软雅黑" pitchFamily="34" charset="-122"/>
                  <a:ea typeface="微软雅黑" pitchFamily="34" charset="-122"/>
                </a:rPr>
                <a:t>SMTP</a:t>
              </a:r>
            </a:p>
            <a:p>
              <a:pPr algn="ctr"/>
              <a:r>
                <a:rPr lang="zh-CN" altLang="en-US" sz="2133" b="1" dirty="0">
                  <a:solidFill>
                    <a:schemeClr val="tx1"/>
                  </a:solidFill>
                  <a:latin typeface="微软雅黑" pitchFamily="34" charset="-122"/>
                  <a:ea typeface="微软雅黑" pitchFamily="34" charset="-122"/>
                </a:rPr>
                <a:t>客户</a:t>
              </a:r>
            </a:p>
          </p:txBody>
        </p:sp>
        <p:sp>
          <p:nvSpPr>
            <p:cNvPr id="40" name="矩形 39"/>
            <p:cNvSpPr/>
            <p:nvPr/>
          </p:nvSpPr>
          <p:spPr>
            <a:xfrm>
              <a:off x="8800249" y="1898882"/>
              <a:ext cx="1289681" cy="854841"/>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133" b="1" dirty="0">
                  <a:solidFill>
                    <a:schemeClr val="bg1"/>
                  </a:solidFill>
                  <a:latin typeface="微软雅黑" pitchFamily="34" charset="-122"/>
                  <a:ea typeface="微软雅黑" pitchFamily="34" charset="-122"/>
                </a:rPr>
                <a:t>SMTP</a:t>
              </a:r>
            </a:p>
            <a:p>
              <a:pPr algn="ctr"/>
              <a:r>
                <a:rPr lang="zh-CN" altLang="en-US" sz="2133" b="1" dirty="0">
                  <a:solidFill>
                    <a:schemeClr val="bg1"/>
                  </a:solidFill>
                  <a:latin typeface="微软雅黑" pitchFamily="34" charset="-122"/>
                  <a:ea typeface="微软雅黑" pitchFamily="34" charset="-122"/>
                </a:rPr>
                <a:t>服务器</a:t>
              </a:r>
            </a:p>
          </p:txBody>
        </p:sp>
        <p:grpSp>
          <p:nvGrpSpPr>
            <p:cNvPr id="49" name="组合 48"/>
            <p:cNvGrpSpPr/>
            <p:nvPr/>
          </p:nvGrpSpPr>
          <p:grpSpPr>
            <a:xfrm>
              <a:off x="3533573" y="2221197"/>
              <a:ext cx="5266675" cy="285300"/>
              <a:chOff x="2650180" y="1918138"/>
              <a:chExt cx="2626968" cy="199700"/>
            </a:xfrm>
          </p:grpSpPr>
          <p:cxnSp>
            <p:nvCxnSpPr>
              <p:cNvPr id="41" name="直接箭头连接符 40"/>
              <p:cNvCxnSpPr/>
              <p:nvPr/>
            </p:nvCxnSpPr>
            <p:spPr>
              <a:xfrm>
                <a:off x="2650180" y="1918138"/>
                <a:ext cx="262696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2650180" y="2117838"/>
                <a:ext cx="2626968" cy="0"/>
              </a:xfrm>
              <a:prstGeom prst="straightConnector1">
                <a:avLst/>
              </a:prstGeom>
              <a:ln w="28575">
                <a:solidFill>
                  <a:srgbClr val="3333FF"/>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grpSp>
        <p:sp>
          <p:nvSpPr>
            <p:cNvPr id="44" name="Text Box 409"/>
            <p:cNvSpPr txBox="1">
              <a:spLocks noChangeArrowheads="1"/>
            </p:cNvSpPr>
            <p:nvPr/>
          </p:nvSpPr>
          <p:spPr bwMode="auto">
            <a:xfrm>
              <a:off x="5975025" y="1856841"/>
              <a:ext cx="66236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867" b="1" dirty="0">
                  <a:latin typeface="微软雅黑" pitchFamily="34" charset="-122"/>
                  <a:ea typeface="微软雅黑" pitchFamily="34" charset="-122"/>
                </a:rPr>
                <a:t>命令</a:t>
              </a:r>
            </a:p>
          </p:txBody>
        </p:sp>
        <p:sp>
          <p:nvSpPr>
            <p:cNvPr id="45" name="Text Box 409"/>
            <p:cNvSpPr txBox="1">
              <a:spLocks noChangeArrowheads="1"/>
            </p:cNvSpPr>
            <p:nvPr/>
          </p:nvSpPr>
          <p:spPr bwMode="auto">
            <a:xfrm>
              <a:off x="5975025" y="2506497"/>
              <a:ext cx="66236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867" b="1" dirty="0">
                  <a:solidFill>
                    <a:srgbClr val="0000FF"/>
                  </a:solidFill>
                  <a:latin typeface="微软雅黑" pitchFamily="34" charset="-122"/>
                  <a:ea typeface="微软雅黑" pitchFamily="34" charset="-122"/>
                </a:rPr>
                <a:t>响应</a:t>
              </a:r>
            </a:p>
          </p:txBody>
        </p:sp>
      </p:grpSp>
      <p:sp>
        <p:nvSpPr>
          <p:cNvPr id="2" name="标题 1">
            <a:extLst>
              <a:ext uri="{FF2B5EF4-FFF2-40B4-BE49-F238E27FC236}">
                <a16:creationId xmlns:a16="http://schemas.microsoft.com/office/drawing/2014/main" id="{A629BD93-0626-4FDE-9766-A00E6F75B45C}"/>
              </a:ext>
            </a:extLst>
          </p:cNvPr>
          <p:cNvSpPr>
            <a:spLocks noGrp="1"/>
          </p:cNvSpPr>
          <p:nvPr>
            <p:ph type="title"/>
          </p:nvPr>
        </p:nvSpPr>
        <p:spPr/>
        <p:txBody>
          <a:bodyPr>
            <a:normAutofit/>
          </a:bodyPr>
          <a:lstStyle/>
          <a:p>
            <a:r>
              <a:rPr lang="en-US" altLang="zh-CN" sz="3200" dirty="0"/>
              <a:t>SMTP</a:t>
            </a:r>
            <a:r>
              <a:rPr lang="zh-CN" altLang="en-US" sz="3200" dirty="0"/>
              <a:t>协议：基于文本方式的命令和响应</a:t>
            </a:r>
            <a:endParaRPr lang="zh-CN" altLang="en-US" dirty="0"/>
          </a:p>
        </p:txBody>
      </p:sp>
      <p:sp>
        <p:nvSpPr>
          <p:cNvPr id="5" name="内容占位符 4">
            <a:extLst>
              <a:ext uri="{FF2B5EF4-FFF2-40B4-BE49-F238E27FC236}">
                <a16:creationId xmlns:a16="http://schemas.microsoft.com/office/drawing/2014/main" id="{DBD26E1C-8CCB-4B33-B6B4-DB0E256CEC0F}"/>
              </a:ext>
            </a:extLst>
          </p:cNvPr>
          <p:cNvSpPr>
            <a:spLocks noGrp="1"/>
          </p:cNvSpPr>
          <p:nvPr>
            <p:ph idx="1"/>
          </p:nvPr>
        </p:nvSpPr>
        <p:spPr>
          <a:xfrm>
            <a:off x="666750" y="1134714"/>
            <a:ext cx="10858500" cy="5003800"/>
          </a:xfrm>
        </p:spPr>
        <p:txBody>
          <a:bodyPr/>
          <a:lstStyle/>
          <a:p>
            <a:pPr>
              <a:lnSpc>
                <a:spcPts val="4000"/>
              </a:lnSpc>
            </a:pPr>
            <a:r>
              <a:rPr lang="en-US" altLang="zh-CN" sz="2200" dirty="0"/>
              <a:t>SMTP</a:t>
            </a:r>
            <a:r>
              <a:rPr lang="zh-CN" altLang="en-US" sz="2200" dirty="0"/>
              <a:t>是一个基于文本的 （即 </a:t>
            </a:r>
            <a:r>
              <a:rPr lang="en-US" altLang="zh-CN" sz="2200" dirty="0"/>
              <a:t>ASCII </a:t>
            </a:r>
            <a:r>
              <a:rPr lang="zh-CN" altLang="en-US" sz="2200" dirty="0"/>
              <a:t>码） 的协议，邮件必须</a:t>
            </a:r>
            <a:r>
              <a:rPr lang="en-US" altLang="zh-CN" sz="2200" dirty="0"/>
              <a:t>为7位ASCII</a:t>
            </a:r>
            <a:r>
              <a:rPr lang="zh-CN" altLang="en-US" sz="2200" dirty="0"/>
              <a:t>。 </a:t>
            </a:r>
            <a:endParaRPr lang="en-US" altLang="zh-CN" sz="2200" dirty="0"/>
          </a:p>
          <a:p>
            <a:pPr>
              <a:lnSpc>
                <a:spcPts val="4000"/>
              </a:lnSpc>
            </a:pPr>
            <a:r>
              <a:rPr lang="en-US" altLang="zh-CN" sz="2200" dirty="0"/>
              <a:t>SMTP </a:t>
            </a:r>
            <a:r>
              <a:rPr lang="zh-CN" altLang="en-US" sz="2200" dirty="0"/>
              <a:t>客户与服务器之间采用命令</a:t>
            </a:r>
            <a:r>
              <a:rPr lang="en-US" altLang="zh-CN" sz="2200" dirty="0"/>
              <a:t>-</a:t>
            </a:r>
            <a:r>
              <a:rPr lang="zh-CN" altLang="en-US" sz="2200" dirty="0"/>
              <a:t>响应方式进行交互。</a:t>
            </a:r>
            <a:endParaRPr lang="en-US" altLang="zh-CN" sz="2200" dirty="0"/>
          </a:p>
          <a:p>
            <a:pPr eaLnBrk="0" hangingPunct="0">
              <a:lnSpc>
                <a:spcPts val="3400"/>
              </a:lnSpc>
              <a:spcBef>
                <a:spcPts val="0"/>
              </a:spcBef>
            </a:pPr>
            <a:r>
              <a:rPr lang="zh-CN" altLang="en-US" sz="2200" dirty="0"/>
              <a:t>一个邮件服务器既可以作为客户，也可以作为服务器。例如：</a:t>
            </a:r>
            <a:endParaRPr lang="en-US" altLang="zh-CN" sz="2200" dirty="0"/>
          </a:p>
          <a:p>
            <a:pPr marL="515937" lvl="2" indent="-342900">
              <a:lnSpc>
                <a:spcPts val="3400"/>
              </a:lnSpc>
              <a:spcBef>
                <a:spcPts val="0"/>
              </a:spcBef>
              <a:buFont typeface="Wingdings" panose="05000000000000000000" pitchFamily="2" charset="2"/>
              <a:buChar char="Ø"/>
            </a:pPr>
            <a:r>
              <a:rPr lang="zh-CN" altLang="en-US" sz="2000" dirty="0"/>
              <a:t>当邮件服务器 </a:t>
            </a:r>
            <a:r>
              <a:rPr lang="en-US" altLang="zh-CN" sz="2000" dirty="0"/>
              <a:t>A </a:t>
            </a:r>
            <a:r>
              <a:rPr lang="zh-CN" altLang="en-US" sz="2000" dirty="0"/>
              <a:t>向另一个邮件服务器 </a:t>
            </a:r>
            <a:r>
              <a:rPr lang="en-US" altLang="zh-CN" sz="2000" dirty="0"/>
              <a:t>B </a:t>
            </a:r>
            <a:r>
              <a:rPr lang="zh-CN" altLang="en-US" sz="2000" dirty="0"/>
              <a:t>发送邮件时， </a:t>
            </a:r>
            <a:r>
              <a:rPr lang="en-US" altLang="zh-CN" sz="2000" dirty="0"/>
              <a:t>A </a:t>
            </a:r>
            <a:r>
              <a:rPr lang="zh-CN" altLang="en-US" sz="2000" dirty="0"/>
              <a:t>就作为 </a:t>
            </a:r>
            <a:r>
              <a:rPr lang="en-US" altLang="zh-CN" sz="2000" dirty="0"/>
              <a:t>SMTP </a:t>
            </a:r>
            <a:r>
              <a:rPr lang="zh-CN" altLang="en-US" sz="2000" dirty="0"/>
              <a:t>客户，而 </a:t>
            </a:r>
            <a:r>
              <a:rPr lang="en-US" altLang="zh-CN" sz="2000" dirty="0"/>
              <a:t>B </a:t>
            </a:r>
            <a:r>
              <a:rPr lang="zh-CN" altLang="en-US" sz="2000" dirty="0"/>
              <a:t>是 </a:t>
            </a:r>
            <a:r>
              <a:rPr lang="en-US" altLang="zh-CN" sz="2000" dirty="0"/>
              <a:t>SMTP </a:t>
            </a:r>
            <a:r>
              <a:rPr lang="zh-CN" altLang="en-US" sz="2000" dirty="0"/>
              <a:t>服务器。</a:t>
            </a:r>
            <a:endParaRPr lang="en-US" altLang="zh-CN" sz="2000" dirty="0"/>
          </a:p>
          <a:p>
            <a:pPr marL="515937" lvl="2" indent="-342900">
              <a:lnSpc>
                <a:spcPts val="3400"/>
              </a:lnSpc>
              <a:spcBef>
                <a:spcPts val="0"/>
              </a:spcBef>
              <a:buFont typeface="Wingdings" panose="05000000000000000000" pitchFamily="2" charset="2"/>
              <a:buChar char="Ø"/>
            </a:pPr>
            <a:r>
              <a:rPr lang="zh-CN" altLang="en-US" sz="2000" dirty="0"/>
              <a:t>当邮件服务器 </a:t>
            </a:r>
            <a:r>
              <a:rPr lang="en-US" altLang="zh-CN" sz="2000" dirty="0"/>
              <a:t>A </a:t>
            </a:r>
            <a:r>
              <a:rPr lang="zh-CN" altLang="en-US" sz="2000" dirty="0"/>
              <a:t>从另一个邮件服务器 </a:t>
            </a:r>
            <a:r>
              <a:rPr lang="en-US" altLang="zh-CN" sz="2000" dirty="0"/>
              <a:t>B </a:t>
            </a:r>
            <a:r>
              <a:rPr lang="zh-CN" altLang="en-US" sz="2000" dirty="0"/>
              <a:t>接收邮件时， </a:t>
            </a:r>
            <a:r>
              <a:rPr lang="en-US" altLang="zh-CN" sz="2000" dirty="0"/>
              <a:t>A </a:t>
            </a:r>
            <a:r>
              <a:rPr lang="zh-CN" altLang="en-US" sz="2000" dirty="0"/>
              <a:t>就作为 </a:t>
            </a:r>
            <a:r>
              <a:rPr lang="en-US" altLang="zh-CN" sz="2000" dirty="0"/>
              <a:t>SMTP </a:t>
            </a:r>
            <a:r>
              <a:rPr lang="zh-CN" altLang="en-US" sz="2000" dirty="0"/>
              <a:t>服务器，而 </a:t>
            </a:r>
            <a:r>
              <a:rPr lang="en-US" altLang="zh-CN" sz="2000" dirty="0"/>
              <a:t>B </a:t>
            </a:r>
            <a:r>
              <a:rPr lang="zh-CN" altLang="en-US" sz="2000" dirty="0"/>
              <a:t>是 </a:t>
            </a:r>
            <a:r>
              <a:rPr lang="en-US" altLang="zh-CN" sz="2000" dirty="0"/>
              <a:t>SMTP </a:t>
            </a:r>
            <a:r>
              <a:rPr lang="zh-CN" altLang="en-US" sz="2000" dirty="0"/>
              <a:t>客户。</a:t>
            </a:r>
            <a:endParaRPr lang="en-US" altLang="zh-CN" sz="2400" dirty="0"/>
          </a:p>
        </p:txBody>
      </p:sp>
    </p:spTree>
    <p:extLst>
      <p:ext uri="{BB962C8B-B14F-4D97-AF65-F5344CB8AC3E}">
        <p14:creationId xmlns:p14="http://schemas.microsoft.com/office/powerpoint/2010/main" val="22844157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ChangeArrowheads="1"/>
          </p:cNvSpPr>
          <p:nvPr/>
        </p:nvSpPr>
        <p:spPr bwMode="auto">
          <a:xfrm>
            <a:off x="4701138" y="2334030"/>
            <a:ext cx="3671198"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667" b="1" dirty="0">
                <a:solidFill>
                  <a:schemeClr val="bg1"/>
                </a:solidFill>
                <a:latin typeface="微软雅黑" pitchFamily="34" charset="-122"/>
                <a:ea typeface="微软雅黑" pitchFamily="34" charset="-122"/>
              </a:rPr>
              <a:t>SMTP </a:t>
            </a:r>
            <a:r>
              <a:rPr lang="zh-CN" altLang="en-US" sz="2667" b="1" dirty="0">
                <a:solidFill>
                  <a:schemeClr val="bg1"/>
                </a:solidFill>
                <a:latin typeface="微软雅黑" pitchFamily="34" charset="-122"/>
                <a:ea typeface="微软雅黑" pitchFamily="34" charset="-122"/>
              </a:rPr>
              <a:t>通信的三个阶段</a:t>
            </a:r>
          </a:p>
        </p:txBody>
      </p:sp>
      <p:sp>
        <p:nvSpPr>
          <p:cNvPr id="2" name="标题 1">
            <a:extLst>
              <a:ext uri="{FF2B5EF4-FFF2-40B4-BE49-F238E27FC236}">
                <a16:creationId xmlns:a16="http://schemas.microsoft.com/office/drawing/2014/main" id="{3A3B5A9D-EE6D-4416-B0AC-7DC2A3DDE4B1}"/>
              </a:ext>
            </a:extLst>
          </p:cNvPr>
          <p:cNvSpPr>
            <a:spLocks noGrp="1"/>
          </p:cNvSpPr>
          <p:nvPr>
            <p:ph type="title"/>
          </p:nvPr>
        </p:nvSpPr>
        <p:spPr/>
        <p:txBody>
          <a:bodyPr>
            <a:normAutofit/>
          </a:bodyPr>
          <a:lstStyle/>
          <a:p>
            <a:r>
              <a:rPr lang="en-US" altLang="zh-CN" dirty="0"/>
              <a:t>SMTP </a:t>
            </a:r>
            <a:r>
              <a:rPr lang="zh-CN" altLang="en-US" dirty="0"/>
              <a:t>协议：基于 </a:t>
            </a:r>
            <a:r>
              <a:rPr lang="en-US" altLang="zh-CN" dirty="0"/>
              <a:t>TCP </a:t>
            </a:r>
            <a:r>
              <a:rPr lang="zh-CN" altLang="en-US" dirty="0"/>
              <a:t>通信的三个阶段</a:t>
            </a:r>
            <a:endParaRPr lang="zh-CN" altLang="en-US" sz="3600" dirty="0"/>
          </a:p>
        </p:txBody>
      </p:sp>
      <p:sp>
        <p:nvSpPr>
          <p:cNvPr id="7" name="内容占位符 6">
            <a:extLst>
              <a:ext uri="{FF2B5EF4-FFF2-40B4-BE49-F238E27FC236}">
                <a16:creationId xmlns:a16="http://schemas.microsoft.com/office/drawing/2014/main" id="{CB9FE644-7FD2-4DD3-9A38-9664F32E5E74}"/>
              </a:ext>
            </a:extLst>
          </p:cNvPr>
          <p:cNvSpPr>
            <a:spLocks noGrp="1"/>
          </p:cNvSpPr>
          <p:nvPr>
            <p:ph idx="1"/>
          </p:nvPr>
        </p:nvSpPr>
        <p:spPr>
          <a:xfrm>
            <a:off x="666750" y="1125538"/>
            <a:ext cx="10858500" cy="3705080"/>
          </a:xfrm>
        </p:spPr>
        <p:txBody>
          <a:bodyPr>
            <a:normAutofit/>
          </a:bodyPr>
          <a:lstStyle/>
          <a:p>
            <a:pPr>
              <a:lnSpc>
                <a:spcPct val="150000"/>
              </a:lnSpc>
            </a:pPr>
            <a:r>
              <a:rPr lang="en-US" altLang="zh-CN" sz="2400" dirty="0"/>
              <a:t>SMTP的3个阶段：</a:t>
            </a:r>
          </a:p>
          <a:p>
            <a:pPr lvl="1">
              <a:lnSpc>
                <a:spcPct val="150000"/>
              </a:lnSpc>
            </a:pPr>
            <a:r>
              <a:rPr lang="en-US" altLang="zh-CN" dirty="0"/>
              <a:t>1</a:t>
            </a:r>
            <a:r>
              <a:rPr lang="zh-CN" altLang="en-US" dirty="0"/>
              <a:t>、连接建立：</a:t>
            </a:r>
            <a:endParaRPr lang="en-US" altLang="zh-CN" dirty="0"/>
          </a:p>
          <a:p>
            <a:pPr lvl="2">
              <a:lnSpc>
                <a:spcPct val="150000"/>
              </a:lnSpc>
            </a:pPr>
            <a:r>
              <a:rPr lang="zh-CN" altLang="en-US" dirty="0"/>
              <a:t>连接是在发送主机的 </a:t>
            </a:r>
            <a:r>
              <a:rPr lang="en-US" altLang="zh-CN" dirty="0"/>
              <a:t>SMTP </a:t>
            </a:r>
            <a:r>
              <a:rPr lang="zh-CN" altLang="en-US" dirty="0"/>
              <a:t>客户和接收主机的 </a:t>
            </a:r>
            <a:r>
              <a:rPr lang="en-US" altLang="zh-CN" dirty="0"/>
              <a:t>SMTP </a:t>
            </a:r>
            <a:r>
              <a:rPr lang="zh-CN" altLang="en-US" dirty="0"/>
              <a:t>服务器之间建立的。</a:t>
            </a:r>
            <a:r>
              <a:rPr lang="en-US" altLang="zh-CN" dirty="0"/>
              <a:t>SMTP</a:t>
            </a:r>
            <a:r>
              <a:rPr lang="zh-CN" altLang="en-US" dirty="0"/>
              <a:t>不使用中间的邮件服务器。   </a:t>
            </a:r>
          </a:p>
          <a:p>
            <a:pPr lvl="1">
              <a:lnSpc>
                <a:spcPct val="150000"/>
              </a:lnSpc>
            </a:pPr>
            <a:r>
              <a:rPr lang="en-US" altLang="zh-CN" dirty="0"/>
              <a:t>2</a:t>
            </a:r>
            <a:r>
              <a:rPr lang="zh-CN" altLang="en-US" dirty="0"/>
              <a:t>、邮件传送</a:t>
            </a:r>
          </a:p>
          <a:p>
            <a:pPr lvl="1">
              <a:lnSpc>
                <a:spcPct val="150000"/>
              </a:lnSpc>
            </a:pPr>
            <a:r>
              <a:rPr lang="en-US" altLang="zh-CN" dirty="0"/>
              <a:t>3</a:t>
            </a:r>
            <a:r>
              <a:rPr lang="zh-CN" altLang="en-US" dirty="0"/>
              <a:t>、连接释放</a:t>
            </a:r>
            <a:endParaRPr lang="en-US" altLang="zh-CN" dirty="0"/>
          </a:p>
          <a:p>
            <a:pPr lvl="2">
              <a:lnSpc>
                <a:spcPct val="150000"/>
              </a:lnSpc>
            </a:pPr>
            <a:r>
              <a:rPr lang="zh-CN" altLang="en-US" dirty="0"/>
              <a:t>邮件发送完毕后，</a:t>
            </a:r>
            <a:r>
              <a:rPr lang="en-US" altLang="zh-CN" dirty="0"/>
              <a:t>SMTP </a:t>
            </a:r>
            <a:r>
              <a:rPr lang="zh-CN" altLang="en-US" dirty="0"/>
              <a:t>应释放 </a:t>
            </a:r>
            <a:r>
              <a:rPr lang="en-US" altLang="zh-CN" dirty="0"/>
              <a:t>TCP </a:t>
            </a:r>
            <a:r>
              <a:rPr lang="zh-CN" altLang="en-US" dirty="0"/>
              <a:t>连接。 </a:t>
            </a:r>
          </a:p>
          <a:p>
            <a:endParaRPr lang="zh-CN" altLang="en-US" dirty="0"/>
          </a:p>
        </p:txBody>
      </p:sp>
      <p:grpSp>
        <p:nvGrpSpPr>
          <p:cNvPr id="8" name="组合 7">
            <a:extLst>
              <a:ext uri="{FF2B5EF4-FFF2-40B4-BE49-F238E27FC236}">
                <a16:creationId xmlns:a16="http://schemas.microsoft.com/office/drawing/2014/main" id="{573BE494-D8ED-4FF5-B7F9-3BAA716FF65D}"/>
              </a:ext>
            </a:extLst>
          </p:cNvPr>
          <p:cNvGrpSpPr/>
          <p:nvPr/>
        </p:nvGrpSpPr>
        <p:grpSpPr>
          <a:xfrm>
            <a:off x="5412510" y="3009670"/>
            <a:ext cx="6179126" cy="2849263"/>
            <a:chOff x="3357419" y="1619598"/>
            <a:chExt cx="6179126" cy="2849263"/>
          </a:xfrm>
        </p:grpSpPr>
        <p:sp>
          <p:nvSpPr>
            <p:cNvPr id="9" name="矩形 8">
              <a:extLst>
                <a:ext uri="{FF2B5EF4-FFF2-40B4-BE49-F238E27FC236}">
                  <a16:creationId xmlns:a16="http://schemas.microsoft.com/office/drawing/2014/main" id="{DD0740EA-0DB2-4391-B1BD-2D1EBB64A19B}"/>
                </a:ext>
              </a:extLst>
            </p:cNvPr>
            <p:cNvSpPr/>
            <p:nvPr/>
          </p:nvSpPr>
          <p:spPr>
            <a:xfrm>
              <a:off x="7408626" y="2117285"/>
              <a:ext cx="968477" cy="661035"/>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b="1" dirty="0">
                  <a:solidFill>
                    <a:schemeClr val="bg1"/>
                  </a:solidFill>
                  <a:latin typeface="微软雅黑" pitchFamily="34" charset="-122"/>
                  <a:ea typeface="微软雅黑" pitchFamily="34" charset="-122"/>
                </a:rPr>
                <a:t>SMTP</a:t>
              </a:r>
            </a:p>
            <a:p>
              <a:pPr algn="ctr"/>
              <a:r>
                <a:rPr lang="zh-CN" altLang="en-US" sz="1600" b="1" dirty="0">
                  <a:solidFill>
                    <a:schemeClr val="bg1"/>
                  </a:solidFill>
                  <a:latin typeface="微软雅黑" pitchFamily="34" charset="-122"/>
                  <a:ea typeface="微软雅黑" pitchFamily="34" charset="-122"/>
                </a:rPr>
                <a:t>服务器</a:t>
              </a:r>
            </a:p>
          </p:txBody>
        </p:sp>
        <p:cxnSp>
          <p:nvCxnSpPr>
            <p:cNvPr id="10" name="直接箭头连接符 9">
              <a:extLst>
                <a:ext uri="{FF2B5EF4-FFF2-40B4-BE49-F238E27FC236}">
                  <a16:creationId xmlns:a16="http://schemas.microsoft.com/office/drawing/2014/main" id="{47BB1667-7C04-444C-9C06-3F17F7B033E6}"/>
                </a:ext>
              </a:extLst>
            </p:cNvPr>
            <p:cNvCxnSpPr>
              <a:cxnSpLocks/>
              <a:stCxn id="13" idx="2"/>
            </p:cNvCxnSpPr>
            <p:nvPr/>
          </p:nvCxnSpPr>
          <p:spPr>
            <a:xfrm>
              <a:off x="4525148" y="2778320"/>
              <a:ext cx="938162" cy="72688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Text Box 409">
              <a:extLst>
                <a:ext uri="{FF2B5EF4-FFF2-40B4-BE49-F238E27FC236}">
                  <a16:creationId xmlns:a16="http://schemas.microsoft.com/office/drawing/2014/main" id="{69FDAF59-ECC0-4898-8337-42E75700CEFB}"/>
                </a:ext>
              </a:extLst>
            </p:cNvPr>
            <p:cNvSpPr txBox="1">
              <a:spLocks noChangeArrowheads="1"/>
            </p:cNvSpPr>
            <p:nvPr/>
          </p:nvSpPr>
          <p:spPr bwMode="auto">
            <a:xfrm>
              <a:off x="7408626" y="1633550"/>
              <a:ext cx="11769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400" b="1" dirty="0">
                  <a:latin typeface="微软雅黑" pitchFamily="34" charset="-122"/>
                  <a:ea typeface="微软雅黑" pitchFamily="34" charset="-122"/>
                </a:rPr>
                <a:t>TCP</a:t>
              </a:r>
            </a:p>
            <a:p>
              <a:pPr algn="ctr" eaLnBrk="1" hangingPunct="1"/>
              <a:r>
                <a:rPr kumimoji="1" lang="zh-CN" altLang="en-US" sz="1400" b="1" dirty="0">
                  <a:latin typeface="微软雅黑" pitchFamily="34" charset="-122"/>
                  <a:ea typeface="微软雅黑" pitchFamily="34" charset="-122"/>
                </a:rPr>
                <a:t>熟知端口 </a:t>
              </a:r>
              <a:r>
                <a:rPr kumimoji="1" lang="en-US" altLang="zh-CN" sz="1400" b="1" dirty="0">
                  <a:latin typeface="微软雅黑" pitchFamily="34" charset="-122"/>
                  <a:ea typeface="微软雅黑" pitchFamily="34" charset="-122"/>
                </a:rPr>
                <a:t>25</a:t>
              </a:r>
              <a:endParaRPr kumimoji="1" lang="zh-CN" altLang="en-US" sz="1400" b="1" dirty="0">
                <a:latin typeface="微软雅黑" pitchFamily="34" charset="-122"/>
                <a:ea typeface="微软雅黑" pitchFamily="34" charset="-122"/>
              </a:endParaRPr>
            </a:p>
          </p:txBody>
        </p:sp>
        <p:sp>
          <p:nvSpPr>
            <p:cNvPr id="12" name="矩形 11">
              <a:extLst>
                <a:ext uri="{FF2B5EF4-FFF2-40B4-BE49-F238E27FC236}">
                  <a16:creationId xmlns:a16="http://schemas.microsoft.com/office/drawing/2014/main" id="{E1D8C2E7-215F-4765-B585-3BA8DA8E0228}"/>
                </a:ext>
              </a:extLst>
            </p:cNvPr>
            <p:cNvSpPr/>
            <p:nvPr/>
          </p:nvSpPr>
          <p:spPr>
            <a:xfrm>
              <a:off x="3357419" y="4130307"/>
              <a:ext cx="6179126" cy="338554"/>
            </a:xfrm>
            <a:prstGeom prst="rect">
              <a:avLst/>
            </a:prstGeom>
          </p:spPr>
          <p:txBody>
            <a:bodyPr wrap="square" anchor="ctr">
              <a:spAutoFit/>
            </a:bodyPr>
            <a:lstStyle/>
            <a:p>
              <a:pPr algn="ctr">
                <a:buClr>
                  <a:srgbClr val="0066FF"/>
                </a:buClr>
              </a:pPr>
              <a:r>
                <a:rPr lang="en-US" altLang="zh-CN" sz="1600" dirty="0">
                  <a:latin typeface="微软雅黑" pitchFamily="34" charset="-122"/>
                  <a:ea typeface="微软雅黑" pitchFamily="34" charset="-122"/>
                </a:rPr>
                <a:t>SMTP </a:t>
              </a:r>
              <a:r>
                <a:rPr lang="zh-CN" altLang="en-US" sz="1600" dirty="0">
                  <a:latin typeface="微软雅黑" pitchFamily="34" charset="-122"/>
                  <a:ea typeface="微软雅黑" pitchFamily="34" charset="-122"/>
                </a:rPr>
                <a:t>基于 </a:t>
              </a:r>
              <a:r>
                <a:rPr lang="en-US" altLang="zh-CN" sz="1600" dirty="0">
                  <a:latin typeface="微软雅黑" pitchFamily="34" charset="-122"/>
                  <a:ea typeface="微软雅黑" pitchFamily="34" charset="-122"/>
                </a:rPr>
                <a:t>TCP </a:t>
              </a:r>
              <a:r>
                <a:rPr lang="zh-CN" altLang="en-US" sz="1600" dirty="0">
                  <a:latin typeface="微软雅黑" pitchFamily="34" charset="-122"/>
                  <a:ea typeface="微软雅黑" pitchFamily="34" charset="-122"/>
                </a:rPr>
                <a:t>实现客户与服务器之间的通信，使用的端口号</a:t>
              </a:r>
              <a:r>
                <a:rPr lang="en-US" altLang="zh-CN" sz="1600" dirty="0">
                  <a:latin typeface="微软雅黑" pitchFamily="34" charset="-122"/>
                  <a:ea typeface="微软雅黑" pitchFamily="34" charset="-122"/>
                </a:rPr>
                <a:t>25</a:t>
              </a:r>
              <a:r>
                <a:rPr lang="zh-CN" altLang="en-US" sz="1600" dirty="0">
                  <a:latin typeface="微软雅黑" pitchFamily="34" charset="-122"/>
                  <a:ea typeface="微软雅黑" pitchFamily="34" charset="-122"/>
                </a:rPr>
                <a:t>。</a:t>
              </a:r>
              <a:endParaRPr lang="en-US" altLang="zh-CN" sz="1600" dirty="0">
                <a:latin typeface="微软雅黑" pitchFamily="34" charset="-122"/>
                <a:ea typeface="微软雅黑" pitchFamily="34" charset="-122"/>
              </a:endParaRPr>
            </a:p>
          </p:txBody>
        </p:sp>
        <p:sp>
          <p:nvSpPr>
            <p:cNvPr id="13" name="矩形 12">
              <a:extLst>
                <a:ext uri="{FF2B5EF4-FFF2-40B4-BE49-F238E27FC236}">
                  <a16:creationId xmlns:a16="http://schemas.microsoft.com/office/drawing/2014/main" id="{BF2A1AB1-99CA-4C3E-911F-C4D74E44DC50}"/>
                </a:ext>
              </a:extLst>
            </p:cNvPr>
            <p:cNvSpPr/>
            <p:nvPr/>
          </p:nvSpPr>
          <p:spPr>
            <a:xfrm>
              <a:off x="4040909" y="2117285"/>
              <a:ext cx="968477" cy="661035"/>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b="1" dirty="0">
                  <a:solidFill>
                    <a:schemeClr val="tx1"/>
                  </a:solidFill>
                  <a:latin typeface="微软雅黑" pitchFamily="34" charset="-122"/>
                  <a:ea typeface="微软雅黑" pitchFamily="34" charset="-122"/>
                </a:rPr>
                <a:t>SMTP</a:t>
              </a:r>
            </a:p>
            <a:p>
              <a:pPr algn="ctr"/>
              <a:r>
                <a:rPr lang="zh-CN" altLang="en-US" sz="1600" b="1" dirty="0">
                  <a:solidFill>
                    <a:schemeClr val="tx1"/>
                  </a:solidFill>
                  <a:latin typeface="微软雅黑" pitchFamily="34" charset="-122"/>
                  <a:ea typeface="微软雅黑" pitchFamily="34" charset="-122"/>
                </a:rPr>
                <a:t>客户</a:t>
              </a:r>
            </a:p>
          </p:txBody>
        </p:sp>
        <p:cxnSp>
          <p:nvCxnSpPr>
            <p:cNvPr id="14" name="直接箭头连接符 13">
              <a:extLst>
                <a:ext uri="{FF2B5EF4-FFF2-40B4-BE49-F238E27FC236}">
                  <a16:creationId xmlns:a16="http://schemas.microsoft.com/office/drawing/2014/main" id="{A28E77EC-8B07-4BCD-9B6D-058F227E4F76}"/>
                </a:ext>
              </a:extLst>
            </p:cNvPr>
            <p:cNvCxnSpPr>
              <a:cxnSpLocks/>
              <a:endCxn id="9" idx="2"/>
            </p:cNvCxnSpPr>
            <p:nvPr/>
          </p:nvCxnSpPr>
          <p:spPr>
            <a:xfrm flipV="1">
              <a:off x="6728691" y="2778320"/>
              <a:ext cx="1164174" cy="813024"/>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Freeform 1208">
              <a:extLst>
                <a:ext uri="{FF2B5EF4-FFF2-40B4-BE49-F238E27FC236}">
                  <a16:creationId xmlns:a16="http://schemas.microsoft.com/office/drawing/2014/main" id="{EC85EA0B-A0DC-4C70-832F-1B07D595DF2C}"/>
                </a:ext>
              </a:extLst>
            </p:cNvPr>
            <p:cNvSpPr>
              <a:spLocks/>
            </p:cNvSpPr>
            <p:nvPr/>
          </p:nvSpPr>
          <p:spPr bwMode="ltGray">
            <a:xfrm>
              <a:off x="5342105" y="3177308"/>
              <a:ext cx="1563847" cy="930803"/>
            </a:xfrm>
            <a:custGeom>
              <a:avLst/>
              <a:gdLst>
                <a:gd name="T0" fmla="*/ 603773 w 16320"/>
                <a:gd name="T1" fmla="*/ 22740 h 11943"/>
                <a:gd name="T2" fmla="*/ 669215 w 16320"/>
                <a:gd name="T3" fmla="*/ 9746 h 11943"/>
                <a:gd name="T4" fmla="*/ 745191 w 16320"/>
                <a:gd name="T5" fmla="*/ 1866 h 11943"/>
                <a:gd name="T6" fmla="*/ 902522 w 16320"/>
                <a:gd name="T7" fmla="*/ 5115 h 11943"/>
                <a:gd name="T8" fmla="*/ 1023620 w 16320"/>
                <a:gd name="T9" fmla="*/ 31484 h 11943"/>
                <a:gd name="T10" fmla="*/ 1077782 w 16320"/>
                <a:gd name="T11" fmla="*/ 71643 h 11943"/>
                <a:gd name="T12" fmla="*/ 1079649 w 16320"/>
                <a:gd name="T13" fmla="*/ 82529 h 11943"/>
                <a:gd name="T14" fmla="*/ 1090258 w 16320"/>
                <a:gd name="T15" fmla="*/ 86504 h 11943"/>
                <a:gd name="T16" fmla="*/ 1119542 w 16320"/>
                <a:gd name="T17" fmla="*/ 88543 h 11943"/>
                <a:gd name="T18" fmla="*/ 1186105 w 16320"/>
                <a:gd name="T19" fmla="*/ 108311 h 11943"/>
                <a:gd name="T20" fmla="*/ 1217855 w 16320"/>
                <a:gd name="T21" fmla="*/ 142871 h 11943"/>
                <a:gd name="T22" fmla="*/ 1208218 w 16320"/>
                <a:gd name="T23" fmla="*/ 181198 h 11943"/>
                <a:gd name="T24" fmla="*/ 1175945 w 16320"/>
                <a:gd name="T25" fmla="*/ 207533 h 11943"/>
                <a:gd name="T26" fmla="*/ 1128432 w 16320"/>
                <a:gd name="T27" fmla="*/ 226714 h 11943"/>
                <a:gd name="T28" fmla="*/ 1107365 w 16320"/>
                <a:gd name="T29" fmla="*/ 240745 h 11943"/>
                <a:gd name="T30" fmla="*/ 1135231 w 16320"/>
                <a:gd name="T31" fmla="*/ 261550 h 11943"/>
                <a:gd name="T32" fmla="*/ 1144046 w 16320"/>
                <a:gd name="T33" fmla="*/ 285742 h 11943"/>
                <a:gd name="T34" fmla="*/ 1124846 w 16320"/>
                <a:gd name="T35" fmla="*/ 316708 h 11943"/>
                <a:gd name="T36" fmla="*/ 1063065 w 16320"/>
                <a:gd name="T37" fmla="*/ 345358 h 11943"/>
                <a:gd name="T38" fmla="*/ 976256 w 16320"/>
                <a:gd name="T39" fmla="*/ 357765 h 11943"/>
                <a:gd name="T40" fmla="*/ 922020 w 16320"/>
                <a:gd name="T41" fmla="*/ 355795 h 11943"/>
                <a:gd name="T42" fmla="*/ 902447 w 16320"/>
                <a:gd name="T43" fmla="*/ 353203 h 11943"/>
                <a:gd name="T44" fmla="*/ 884219 w 16320"/>
                <a:gd name="T45" fmla="*/ 349713 h 11943"/>
                <a:gd name="T46" fmla="*/ 879139 w 16320"/>
                <a:gd name="T47" fmla="*/ 356625 h 11943"/>
                <a:gd name="T48" fmla="*/ 872415 w 16320"/>
                <a:gd name="T49" fmla="*/ 373144 h 11943"/>
                <a:gd name="T50" fmla="*/ 832672 w 16320"/>
                <a:gd name="T51" fmla="*/ 398131 h 11943"/>
                <a:gd name="T52" fmla="*/ 769471 w 16320"/>
                <a:gd name="T53" fmla="*/ 411471 h 11943"/>
                <a:gd name="T54" fmla="*/ 705149 w 16320"/>
                <a:gd name="T55" fmla="*/ 410711 h 11943"/>
                <a:gd name="T56" fmla="*/ 667646 w 16320"/>
                <a:gd name="T57" fmla="*/ 403488 h 11943"/>
                <a:gd name="T58" fmla="*/ 638511 w 16320"/>
                <a:gd name="T59" fmla="*/ 392049 h 11943"/>
                <a:gd name="T60" fmla="*/ 605790 w 16320"/>
                <a:gd name="T61" fmla="*/ 388247 h 11943"/>
                <a:gd name="T62" fmla="*/ 544979 w 16320"/>
                <a:gd name="T63" fmla="*/ 399030 h 11943"/>
                <a:gd name="T64" fmla="*/ 475578 w 16320"/>
                <a:gd name="T65" fmla="*/ 404006 h 11943"/>
                <a:gd name="T66" fmla="*/ 377788 w 16320"/>
                <a:gd name="T67" fmla="*/ 400170 h 11943"/>
                <a:gd name="T68" fmla="*/ 277009 w 16320"/>
                <a:gd name="T69" fmla="*/ 378812 h 11943"/>
                <a:gd name="T70" fmla="*/ 226060 w 16320"/>
                <a:gd name="T71" fmla="*/ 344909 h 11943"/>
                <a:gd name="T72" fmla="*/ 224641 w 16320"/>
                <a:gd name="T73" fmla="*/ 325486 h 11943"/>
                <a:gd name="T74" fmla="*/ 199614 w 16320"/>
                <a:gd name="T75" fmla="*/ 328596 h 11943"/>
                <a:gd name="T76" fmla="*/ 167266 w 16320"/>
                <a:gd name="T77" fmla="*/ 330635 h 11943"/>
                <a:gd name="T78" fmla="*/ 133798 w 16320"/>
                <a:gd name="T79" fmla="*/ 329841 h 11943"/>
                <a:gd name="T80" fmla="*/ 58719 w 16320"/>
                <a:gd name="T81" fmla="*/ 315602 h 11943"/>
                <a:gd name="T82" fmla="*/ 9861 w 16320"/>
                <a:gd name="T83" fmla="*/ 286571 h 11943"/>
                <a:gd name="T84" fmla="*/ 3138 w 16320"/>
                <a:gd name="T85" fmla="*/ 249661 h 11943"/>
                <a:gd name="T86" fmla="*/ 28239 w 16320"/>
                <a:gd name="T87" fmla="*/ 223845 h 11943"/>
                <a:gd name="T88" fmla="*/ 73286 w 16320"/>
                <a:gd name="T89" fmla="*/ 204491 h 11943"/>
                <a:gd name="T90" fmla="*/ 123937 w 16320"/>
                <a:gd name="T91" fmla="*/ 192637 h 11943"/>
                <a:gd name="T92" fmla="*/ 104364 w 16320"/>
                <a:gd name="T93" fmla="*/ 174493 h 11943"/>
                <a:gd name="T94" fmla="*/ 96669 w 16320"/>
                <a:gd name="T95" fmla="*/ 154345 h 11943"/>
                <a:gd name="T96" fmla="*/ 104663 w 16320"/>
                <a:gd name="T97" fmla="*/ 129220 h 11943"/>
                <a:gd name="T98" fmla="*/ 157256 w 16320"/>
                <a:gd name="T99" fmla="*/ 93450 h 11943"/>
                <a:gd name="T100" fmla="*/ 243242 w 16320"/>
                <a:gd name="T101" fmla="*/ 73544 h 11943"/>
                <a:gd name="T102" fmla="*/ 321161 w 16320"/>
                <a:gd name="T103" fmla="*/ 72576 h 11943"/>
                <a:gd name="T104" fmla="*/ 338268 w 16320"/>
                <a:gd name="T105" fmla="*/ 74339 h 11943"/>
                <a:gd name="T106" fmla="*/ 354479 w 16320"/>
                <a:gd name="T107" fmla="*/ 76723 h 11943"/>
                <a:gd name="T108" fmla="*/ 364639 w 16320"/>
                <a:gd name="T109" fmla="*/ 78036 h 11943"/>
                <a:gd name="T110" fmla="*/ 381224 w 16320"/>
                <a:gd name="T111" fmla="*/ 58164 h 11943"/>
                <a:gd name="T112" fmla="*/ 427168 w 16320"/>
                <a:gd name="T113" fmla="*/ 35735 h 11943"/>
                <a:gd name="T114" fmla="*/ 487605 w 16320"/>
                <a:gd name="T115" fmla="*/ 26749 h 11943"/>
                <a:gd name="T116" fmla="*/ 519281 w 16320"/>
                <a:gd name="T117" fmla="*/ 28685 h 11943"/>
                <a:gd name="T118" fmla="*/ 537210 w 16320"/>
                <a:gd name="T119" fmla="*/ 32106 h 11943"/>
                <a:gd name="T120" fmla="*/ 553048 w 16320"/>
                <a:gd name="T121" fmla="*/ 37048 h 119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320" h="11943">
                  <a:moveTo>
                    <a:pt x="7438" y="1101"/>
                  </a:moveTo>
                  <a:lnTo>
                    <a:pt x="7496" y="1053"/>
                  </a:lnTo>
                  <a:lnTo>
                    <a:pt x="7554" y="1006"/>
                  </a:lnTo>
                  <a:lnTo>
                    <a:pt x="7615" y="960"/>
                  </a:lnTo>
                  <a:lnTo>
                    <a:pt x="7678" y="914"/>
                  </a:lnTo>
                  <a:lnTo>
                    <a:pt x="7741" y="869"/>
                  </a:lnTo>
                  <a:lnTo>
                    <a:pt x="7806" y="825"/>
                  </a:lnTo>
                  <a:lnTo>
                    <a:pt x="7873" y="782"/>
                  </a:lnTo>
                  <a:lnTo>
                    <a:pt x="7942" y="740"/>
                  </a:lnTo>
                  <a:lnTo>
                    <a:pt x="8011" y="698"/>
                  </a:lnTo>
                  <a:lnTo>
                    <a:pt x="8082" y="658"/>
                  </a:lnTo>
                  <a:lnTo>
                    <a:pt x="8156" y="618"/>
                  </a:lnTo>
                  <a:lnTo>
                    <a:pt x="8229" y="580"/>
                  </a:lnTo>
                  <a:lnTo>
                    <a:pt x="8305" y="542"/>
                  </a:lnTo>
                  <a:lnTo>
                    <a:pt x="8382" y="506"/>
                  </a:lnTo>
                  <a:lnTo>
                    <a:pt x="8461" y="470"/>
                  </a:lnTo>
                  <a:lnTo>
                    <a:pt x="8540" y="436"/>
                  </a:lnTo>
                  <a:lnTo>
                    <a:pt x="8621" y="403"/>
                  </a:lnTo>
                  <a:lnTo>
                    <a:pt x="8704" y="371"/>
                  </a:lnTo>
                  <a:lnTo>
                    <a:pt x="8786" y="340"/>
                  </a:lnTo>
                  <a:lnTo>
                    <a:pt x="8871" y="310"/>
                  </a:lnTo>
                  <a:lnTo>
                    <a:pt x="8958" y="282"/>
                  </a:lnTo>
                  <a:lnTo>
                    <a:pt x="9044" y="255"/>
                  </a:lnTo>
                  <a:lnTo>
                    <a:pt x="9132" y="228"/>
                  </a:lnTo>
                  <a:lnTo>
                    <a:pt x="9222" y="204"/>
                  </a:lnTo>
                  <a:lnTo>
                    <a:pt x="9313" y="180"/>
                  </a:lnTo>
                  <a:lnTo>
                    <a:pt x="9403" y="158"/>
                  </a:lnTo>
                  <a:lnTo>
                    <a:pt x="9496" y="137"/>
                  </a:lnTo>
                  <a:lnTo>
                    <a:pt x="9590" y="118"/>
                  </a:lnTo>
                  <a:lnTo>
                    <a:pt x="9685" y="99"/>
                  </a:lnTo>
                  <a:lnTo>
                    <a:pt x="9780" y="83"/>
                  </a:lnTo>
                  <a:lnTo>
                    <a:pt x="9877" y="68"/>
                  </a:lnTo>
                  <a:lnTo>
                    <a:pt x="9975" y="54"/>
                  </a:lnTo>
                  <a:lnTo>
                    <a:pt x="10176" y="31"/>
                  </a:lnTo>
                  <a:lnTo>
                    <a:pt x="10375" y="13"/>
                  </a:lnTo>
                  <a:lnTo>
                    <a:pt x="10574" y="4"/>
                  </a:lnTo>
                  <a:lnTo>
                    <a:pt x="10771" y="0"/>
                  </a:lnTo>
                  <a:lnTo>
                    <a:pt x="10967" y="3"/>
                  </a:lnTo>
                  <a:lnTo>
                    <a:pt x="11160" y="12"/>
                  </a:lnTo>
                  <a:lnTo>
                    <a:pt x="11351" y="27"/>
                  </a:lnTo>
                  <a:lnTo>
                    <a:pt x="11538" y="48"/>
                  </a:lnTo>
                  <a:lnTo>
                    <a:pt x="11723" y="76"/>
                  </a:lnTo>
                  <a:lnTo>
                    <a:pt x="11903" y="109"/>
                  </a:lnTo>
                  <a:lnTo>
                    <a:pt x="12081" y="148"/>
                  </a:lnTo>
                  <a:lnTo>
                    <a:pt x="12254" y="192"/>
                  </a:lnTo>
                  <a:lnTo>
                    <a:pt x="12424" y="241"/>
                  </a:lnTo>
                  <a:lnTo>
                    <a:pt x="12588" y="296"/>
                  </a:lnTo>
                  <a:lnTo>
                    <a:pt x="12747" y="356"/>
                  </a:lnTo>
                  <a:lnTo>
                    <a:pt x="12902" y="421"/>
                  </a:lnTo>
                  <a:lnTo>
                    <a:pt x="13051" y="492"/>
                  </a:lnTo>
                  <a:lnTo>
                    <a:pt x="13194" y="566"/>
                  </a:lnTo>
                  <a:lnTo>
                    <a:pt x="13330" y="645"/>
                  </a:lnTo>
                  <a:lnTo>
                    <a:pt x="13461" y="729"/>
                  </a:lnTo>
                  <a:lnTo>
                    <a:pt x="13584" y="818"/>
                  </a:lnTo>
                  <a:lnTo>
                    <a:pt x="13702" y="911"/>
                  </a:lnTo>
                  <a:lnTo>
                    <a:pt x="13811" y="1008"/>
                  </a:lnTo>
                  <a:lnTo>
                    <a:pt x="13913" y="1108"/>
                  </a:lnTo>
                  <a:lnTo>
                    <a:pt x="14008" y="1214"/>
                  </a:lnTo>
                  <a:lnTo>
                    <a:pt x="14093" y="1322"/>
                  </a:lnTo>
                  <a:lnTo>
                    <a:pt x="14171" y="1434"/>
                  </a:lnTo>
                  <a:lnTo>
                    <a:pt x="14239" y="1550"/>
                  </a:lnTo>
                  <a:lnTo>
                    <a:pt x="14299" y="1669"/>
                  </a:lnTo>
                  <a:lnTo>
                    <a:pt x="14349" y="1791"/>
                  </a:lnTo>
                  <a:lnTo>
                    <a:pt x="14390" y="1916"/>
                  </a:lnTo>
                  <a:lnTo>
                    <a:pt x="14421" y="2044"/>
                  </a:lnTo>
                  <a:lnTo>
                    <a:pt x="14427" y="2073"/>
                  </a:lnTo>
                  <a:lnTo>
                    <a:pt x="14431" y="2102"/>
                  </a:lnTo>
                  <a:lnTo>
                    <a:pt x="14436" y="2131"/>
                  </a:lnTo>
                  <a:lnTo>
                    <a:pt x="14440" y="2159"/>
                  </a:lnTo>
                  <a:lnTo>
                    <a:pt x="14443" y="2188"/>
                  </a:lnTo>
                  <a:lnTo>
                    <a:pt x="14446" y="2217"/>
                  </a:lnTo>
                  <a:lnTo>
                    <a:pt x="14448" y="2245"/>
                  </a:lnTo>
                  <a:lnTo>
                    <a:pt x="14450" y="2274"/>
                  </a:lnTo>
                  <a:lnTo>
                    <a:pt x="14451" y="2303"/>
                  </a:lnTo>
                  <a:lnTo>
                    <a:pt x="14452" y="2331"/>
                  </a:lnTo>
                  <a:lnTo>
                    <a:pt x="14452" y="2360"/>
                  </a:lnTo>
                  <a:lnTo>
                    <a:pt x="14452" y="2388"/>
                  </a:lnTo>
                  <a:lnTo>
                    <a:pt x="14451" y="2417"/>
                  </a:lnTo>
                  <a:lnTo>
                    <a:pt x="14450" y="2445"/>
                  </a:lnTo>
                  <a:lnTo>
                    <a:pt x="14448" y="2474"/>
                  </a:lnTo>
                  <a:lnTo>
                    <a:pt x="14446" y="2502"/>
                  </a:lnTo>
                  <a:lnTo>
                    <a:pt x="14467" y="2502"/>
                  </a:lnTo>
                  <a:lnTo>
                    <a:pt x="14488" y="2501"/>
                  </a:lnTo>
                  <a:lnTo>
                    <a:pt x="14510" y="2501"/>
                  </a:lnTo>
                  <a:lnTo>
                    <a:pt x="14530" y="2501"/>
                  </a:lnTo>
                  <a:lnTo>
                    <a:pt x="14551" y="2502"/>
                  </a:lnTo>
                  <a:lnTo>
                    <a:pt x="14573" y="2502"/>
                  </a:lnTo>
                  <a:lnTo>
                    <a:pt x="14594" y="2503"/>
                  </a:lnTo>
                  <a:lnTo>
                    <a:pt x="14615" y="2504"/>
                  </a:lnTo>
                  <a:lnTo>
                    <a:pt x="14636" y="2505"/>
                  </a:lnTo>
                  <a:lnTo>
                    <a:pt x="14657" y="2507"/>
                  </a:lnTo>
                  <a:lnTo>
                    <a:pt x="14679" y="2508"/>
                  </a:lnTo>
                  <a:lnTo>
                    <a:pt x="14699" y="2510"/>
                  </a:lnTo>
                  <a:lnTo>
                    <a:pt x="14721" y="2512"/>
                  </a:lnTo>
                  <a:lnTo>
                    <a:pt x="14742" y="2515"/>
                  </a:lnTo>
                  <a:lnTo>
                    <a:pt x="14762" y="2517"/>
                  </a:lnTo>
                  <a:lnTo>
                    <a:pt x="14784" y="2520"/>
                  </a:lnTo>
                  <a:lnTo>
                    <a:pt x="14886" y="2538"/>
                  </a:lnTo>
                  <a:lnTo>
                    <a:pt x="14986" y="2562"/>
                  </a:lnTo>
                  <a:lnTo>
                    <a:pt x="15083" y="2591"/>
                  </a:lnTo>
                  <a:lnTo>
                    <a:pt x="15178" y="2624"/>
                  </a:lnTo>
                  <a:lnTo>
                    <a:pt x="15268" y="2663"/>
                  </a:lnTo>
                  <a:lnTo>
                    <a:pt x="15356" y="2706"/>
                  </a:lnTo>
                  <a:lnTo>
                    <a:pt x="15441" y="2755"/>
                  </a:lnTo>
                  <a:lnTo>
                    <a:pt x="15522" y="2808"/>
                  </a:lnTo>
                  <a:lnTo>
                    <a:pt x="15601" y="2865"/>
                  </a:lnTo>
                  <a:lnTo>
                    <a:pt x="15675" y="2927"/>
                  </a:lnTo>
                  <a:lnTo>
                    <a:pt x="15747" y="2991"/>
                  </a:lnTo>
                  <a:lnTo>
                    <a:pt x="15814" y="3061"/>
                  </a:lnTo>
                  <a:lnTo>
                    <a:pt x="15877" y="3134"/>
                  </a:lnTo>
                  <a:lnTo>
                    <a:pt x="15938" y="3210"/>
                  </a:lnTo>
                  <a:lnTo>
                    <a:pt x="15994" y="3290"/>
                  </a:lnTo>
                  <a:lnTo>
                    <a:pt x="16045" y="3373"/>
                  </a:lnTo>
                  <a:lnTo>
                    <a:pt x="16093" y="3459"/>
                  </a:lnTo>
                  <a:lnTo>
                    <a:pt x="16136" y="3548"/>
                  </a:lnTo>
                  <a:lnTo>
                    <a:pt x="16175" y="3641"/>
                  </a:lnTo>
                  <a:lnTo>
                    <a:pt x="16210" y="3735"/>
                  </a:lnTo>
                  <a:lnTo>
                    <a:pt x="16239" y="3831"/>
                  </a:lnTo>
                  <a:lnTo>
                    <a:pt x="16265" y="3931"/>
                  </a:lnTo>
                  <a:lnTo>
                    <a:pt x="16286" y="4031"/>
                  </a:lnTo>
                  <a:lnTo>
                    <a:pt x="16302" y="4134"/>
                  </a:lnTo>
                  <a:lnTo>
                    <a:pt x="16313" y="4239"/>
                  </a:lnTo>
                  <a:lnTo>
                    <a:pt x="16319" y="4345"/>
                  </a:lnTo>
                  <a:lnTo>
                    <a:pt x="16320" y="4453"/>
                  </a:lnTo>
                  <a:lnTo>
                    <a:pt x="16316" y="4562"/>
                  </a:lnTo>
                  <a:lnTo>
                    <a:pt x="16307" y="4672"/>
                  </a:lnTo>
                  <a:lnTo>
                    <a:pt x="16291" y="4783"/>
                  </a:lnTo>
                  <a:lnTo>
                    <a:pt x="16271" y="4895"/>
                  </a:lnTo>
                  <a:lnTo>
                    <a:pt x="16246" y="5007"/>
                  </a:lnTo>
                  <a:lnTo>
                    <a:pt x="16224" y="5087"/>
                  </a:lnTo>
                  <a:lnTo>
                    <a:pt x="16200" y="5165"/>
                  </a:lnTo>
                  <a:lnTo>
                    <a:pt x="16173" y="5243"/>
                  </a:lnTo>
                  <a:lnTo>
                    <a:pt x="16145" y="5319"/>
                  </a:lnTo>
                  <a:lnTo>
                    <a:pt x="16113" y="5394"/>
                  </a:lnTo>
                  <a:lnTo>
                    <a:pt x="16080" y="5468"/>
                  </a:lnTo>
                  <a:lnTo>
                    <a:pt x="16045" y="5540"/>
                  </a:lnTo>
                  <a:lnTo>
                    <a:pt x="16007" y="5611"/>
                  </a:lnTo>
                  <a:lnTo>
                    <a:pt x="15967" y="5680"/>
                  </a:lnTo>
                  <a:lnTo>
                    <a:pt x="15925" y="5749"/>
                  </a:lnTo>
                  <a:lnTo>
                    <a:pt x="15882" y="5815"/>
                  </a:lnTo>
                  <a:lnTo>
                    <a:pt x="15837" y="5880"/>
                  </a:lnTo>
                  <a:lnTo>
                    <a:pt x="15790" y="5943"/>
                  </a:lnTo>
                  <a:lnTo>
                    <a:pt x="15741" y="6005"/>
                  </a:lnTo>
                  <a:lnTo>
                    <a:pt x="15690" y="6064"/>
                  </a:lnTo>
                  <a:lnTo>
                    <a:pt x="15638" y="6123"/>
                  </a:lnTo>
                  <a:lnTo>
                    <a:pt x="15584" y="6179"/>
                  </a:lnTo>
                  <a:lnTo>
                    <a:pt x="15528" y="6233"/>
                  </a:lnTo>
                  <a:lnTo>
                    <a:pt x="15472" y="6287"/>
                  </a:lnTo>
                  <a:lnTo>
                    <a:pt x="15414" y="6337"/>
                  </a:lnTo>
                  <a:lnTo>
                    <a:pt x="15354" y="6386"/>
                  </a:lnTo>
                  <a:lnTo>
                    <a:pt x="15294" y="6432"/>
                  </a:lnTo>
                  <a:lnTo>
                    <a:pt x="15232" y="6477"/>
                  </a:lnTo>
                  <a:lnTo>
                    <a:pt x="15169" y="6520"/>
                  </a:lnTo>
                  <a:lnTo>
                    <a:pt x="15105" y="6560"/>
                  </a:lnTo>
                  <a:lnTo>
                    <a:pt x="15040" y="6599"/>
                  </a:lnTo>
                  <a:lnTo>
                    <a:pt x="14975" y="6635"/>
                  </a:lnTo>
                  <a:lnTo>
                    <a:pt x="14907" y="6669"/>
                  </a:lnTo>
                  <a:lnTo>
                    <a:pt x="14840" y="6700"/>
                  </a:lnTo>
                  <a:lnTo>
                    <a:pt x="14771" y="6730"/>
                  </a:lnTo>
                  <a:lnTo>
                    <a:pt x="14702" y="6757"/>
                  </a:lnTo>
                  <a:lnTo>
                    <a:pt x="14632" y="6781"/>
                  </a:lnTo>
                  <a:lnTo>
                    <a:pt x="14682" y="6825"/>
                  </a:lnTo>
                  <a:lnTo>
                    <a:pt x="14731" y="6871"/>
                  </a:lnTo>
                  <a:lnTo>
                    <a:pt x="14778" y="6918"/>
                  </a:lnTo>
                  <a:lnTo>
                    <a:pt x="14823" y="6966"/>
                  </a:lnTo>
                  <a:lnTo>
                    <a:pt x="14867" y="7015"/>
                  </a:lnTo>
                  <a:lnTo>
                    <a:pt x="14907" y="7065"/>
                  </a:lnTo>
                  <a:lnTo>
                    <a:pt x="14947" y="7117"/>
                  </a:lnTo>
                  <a:lnTo>
                    <a:pt x="14985" y="7171"/>
                  </a:lnTo>
                  <a:lnTo>
                    <a:pt x="15022" y="7224"/>
                  </a:lnTo>
                  <a:lnTo>
                    <a:pt x="15055" y="7279"/>
                  </a:lnTo>
                  <a:lnTo>
                    <a:pt x="15088" y="7336"/>
                  </a:lnTo>
                  <a:lnTo>
                    <a:pt x="15117" y="7392"/>
                  </a:lnTo>
                  <a:lnTo>
                    <a:pt x="15146" y="7450"/>
                  </a:lnTo>
                  <a:lnTo>
                    <a:pt x="15171" y="7509"/>
                  </a:lnTo>
                  <a:lnTo>
                    <a:pt x="15196" y="7568"/>
                  </a:lnTo>
                  <a:lnTo>
                    <a:pt x="15217" y="7629"/>
                  </a:lnTo>
                  <a:lnTo>
                    <a:pt x="15237" y="7690"/>
                  </a:lnTo>
                  <a:lnTo>
                    <a:pt x="15255" y="7752"/>
                  </a:lnTo>
                  <a:lnTo>
                    <a:pt x="15270" y="7814"/>
                  </a:lnTo>
                  <a:lnTo>
                    <a:pt x="15284" y="7878"/>
                  </a:lnTo>
                  <a:lnTo>
                    <a:pt x="15294" y="7941"/>
                  </a:lnTo>
                  <a:lnTo>
                    <a:pt x="15303" y="8006"/>
                  </a:lnTo>
                  <a:lnTo>
                    <a:pt x="15309" y="8070"/>
                  </a:lnTo>
                  <a:lnTo>
                    <a:pt x="15313" y="8136"/>
                  </a:lnTo>
                  <a:lnTo>
                    <a:pt x="15314" y="8201"/>
                  </a:lnTo>
                  <a:lnTo>
                    <a:pt x="15314" y="8268"/>
                  </a:lnTo>
                  <a:lnTo>
                    <a:pt x="15311" y="8333"/>
                  </a:lnTo>
                  <a:lnTo>
                    <a:pt x="15305" y="8401"/>
                  </a:lnTo>
                  <a:lnTo>
                    <a:pt x="15297" y="8468"/>
                  </a:lnTo>
                  <a:lnTo>
                    <a:pt x="15286" y="8534"/>
                  </a:lnTo>
                  <a:lnTo>
                    <a:pt x="15272" y="8602"/>
                  </a:lnTo>
                  <a:lnTo>
                    <a:pt x="15257" y="8669"/>
                  </a:lnTo>
                  <a:lnTo>
                    <a:pt x="15228" y="8773"/>
                  </a:lnTo>
                  <a:lnTo>
                    <a:pt x="15193" y="8874"/>
                  </a:lnTo>
                  <a:lnTo>
                    <a:pt x="15153" y="8974"/>
                  </a:lnTo>
                  <a:lnTo>
                    <a:pt x="15107" y="9070"/>
                  </a:lnTo>
                  <a:lnTo>
                    <a:pt x="15057" y="9164"/>
                  </a:lnTo>
                  <a:lnTo>
                    <a:pt x="15002" y="9255"/>
                  </a:lnTo>
                  <a:lnTo>
                    <a:pt x="14942" y="9343"/>
                  </a:lnTo>
                  <a:lnTo>
                    <a:pt x="14879" y="9429"/>
                  </a:lnTo>
                  <a:lnTo>
                    <a:pt x="14810" y="9511"/>
                  </a:lnTo>
                  <a:lnTo>
                    <a:pt x="14738" y="9590"/>
                  </a:lnTo>
                  <a:lnTo>
                    <a:pt x="14661" y="9666"/>
                  </a:lnTo>
                  <a:lnTo>
                    <a:pt x="14582" y="9739"/>
                  </a:lnTo>
                  <a:lnTo>
                    <a:pt x="14499" y="9807"/>
                  </a:lnTo>
                  <a:lnTo>
                    <a:pt x="14413" y="9873"/>
                  </a:lnTo>
                  <a:lnTo>
                    <a:pt x="14323" y="9934"/>
                  </a:lnTo>
                  <a:lnTo>
                    <a:pt x="14230" y="9993"/>
                  </a:lnTo>
                  <a:lnTo>
                    <a:pt x="14135" y="10047"/>
                  </a:lnTo>
                  <a:lnTo>
                    <a:pt x="14037" y="10097"/>
                  </a:lnTo>
                  <a:lnTo>
                    <a:pt x="13936" y="10143"/>
                  </a:lnTo>
                  <a:lnTo>
                    <a:pt x="13834" y="10185"/>
                  </a:lnTo>
                  <a:lnTo>
                    <a:pt x="13729" y="10222"/>
                  </a:lnTo>
                  <a:lnTo>
                    <a:pt x="13623" y="10256"/>
                  </a:lnTo>
                  <a:lnTo>
                    <a:pt x="13514" y="10285"/>
                  </a:lnTo>
                  <a:lnTo>
                    <a:pt x="13405" y="10308"/>
                  </a:lnTo>
                  <a:lnTo>
                    <a:pt x="13294" y="10328"/>
                  </a:lnTo>
                  <a:lnTo>
                    <a:pt x="13181" y="10342"/>
                  </a:lnTo>
                  <a:lnTo>
                    <a:pt x="13068" y="10352"/>
                  </a:lnTo>
                  <a:lnTo>
                    <a:pt x="12954" y="10358"/>
                  </a:lnTo>
                  <a:lnTo>
                    <a:pt x="12839" y="10357"/>
                  </a:lnTo>
                  <a:lnTo>
                    <a:pt x="12723" y="10351"/>
                  </a:lnTo>
                  <a:lnTo>
                    <a:pt x="12608" y="10341"/>
                  </a:lnTo>
                  <a:lnTo>
                    <a:pt x="12492" y="10325"/>
                  </a:lnTo>
                  <a:lnTo>
                    <a:pt x="12466" y="10321"/>
                  </a:lnTo>
                  <a:lnTo>
                    <a:pt x="12442" y="10316"/>
                  </a:lnTo>
                  <a:lnTo>
                    <a:pt x="12416" y="10311"/>
                  </a:lnTo>
                  <a:lnTo>
                    <a:pt x="12392" y="10306"/>
                  </a:lnTo>
                  <a:lnTo>
                    <a:pt x="12366" y="10301"/>
                  </a:lnTo>
                  <a:lnTo>
                    <a:pt x="12342" y="10295"/>
                  </a:lnTo>
                  <a:lnTo>
                    <a:pt x="12318" y="10290"/>
                  </a:lnTo>
                  <a:lnTo>
                    <a:pt x="12293" y="10284"/>
                  </a:lnTo>
                  <a:lnTo>
                    <a:pt x="12269" y="10278"/>
                  </a:lnTo>
                  <a:lnTo>
                    <a:pt x="12245" y="10272"/>
                  </a:lnTo>
                  <a:lnTo>
                    <a:pt x="12221" y="10264"/>
                  </a:lnTo>
                  <a:lnTo>
                    <a:pt x="12197" y="10258"/>
                  </a:lnTo>
                  <a:lnTo>
                    <a:pt x="12174" y="10251"/>
                  </a:lnTo>
                  <a:lnTo>
                    <a:pt x="12150" y="10244"/>
                  </a:lnTo>
                  <a:lnTo>
                    <a:pt x="12127" y="10236"/>
                  </a:lnTo>
                  <a:lnTo>
                    <a:pt x="12103" y="10228"/>
                  </a:lnTo>
                  <a:lnTo>
                    <a:pt x="12080" y="10220"/>
                  </a:lnTo>
                  <a:lnTo>
                    <a:pt x="12057" y="10212"/>
                  </a:lnTo>
                  <a:lnTo>
                    <a:pt x="12034" y="10204"/>
                  </a:lnTo>
                  <a:lnTo>
                    <a:pt x="12012" y="10196"/>
                  </a:lnTo>
                  <a:lnTo>
                    <a:pt x="11989" y="10186"/>
                  </a:lnTo>
                  <a:lnTo>
                    <a:pt x="11967" y="10177"/>
                  </a:lnTo>
                  <a:lnTo>
                    <a:pt x="11944" y="10168"/>
                  </a:lnTo>
                  <a:lnTo>
                    <a:pt x="11923" y="10159"/>
                  </a:lnTo>
                  <a:lnTo>
                    <a:pt x="11900" y="10150"/>
                  </a:lnTo>
                  <a:lnTo>
                    <a:pt x="11879" y="10139"/>
                  </a:lnTo>
                  <a:lnTo>
                    <a:pt x="11858" y="10129"/>
                  </a:lnTo>
                  <a:lnTo>
                    <a:pt x="11836" y="10119"/>
                  </a:lnTo>
                  <a:lnTo>
                    <a:pt x="11815" y="10109"/>
                  </a:lnTo>
                  <a:lnTo>
                    <a:pt x="11793" y="10098"/>
                  </a:lnTo>
                  <a:lnTo>
                    <a:pt x="11773" y="10087"/>
                  </a:lnTo>
                  <a:lnTo>
                    <a:pt x="11751" y="10076"/>
                  </a:lnTo>
                  <a:lnTo>
                    <a:pt x="11757" y="10111"/>
                  </a:lnTo>
                  <a:lnTo>
                    <a:pt x="11761" y="10144"/>
                  </a:lnTo>
                  <a:lnTo>
                    <a:pt x="11764" y="10179"/>
                  </a:lnTo>
                  <a:lnTo>
                    <a:pt x="11766" y="10213"/>
                  </a:lnTo>
                  <a:lnTo>
                    <a:pt x="11768" y="10248"/>
                  </a:lnTo>
                  <a:lnTo>
                    <a:pt x="11769" y="10283"/>
                  </a:lnTo>
                  <a:lnTo>
                    <a:pt x="11768" y="10319"/>
                  </a:lnTo>
                  <a:lnTo>
                    <a:pt x="11767" y="10353"/>
                  </a:lnTo>
                  <a:lnTo>
                    <a:pt x="11765" y="10388"/>
                  </a:lnTo>
                  <a:lnTo>
                    <a:pt x="11763" y="10424"/>
                  </a:lnTo>
                  <a:lnTo>
                    <a:pt x="11759" y="10459"/>
                  </a:lnTo>
                  <a:lnTo>
                    <a:pt x="11753" y="10495"/>
                  </a:lnTo>
                  <a:lnTo>
                    <a:pt x="11748" y="10531"/>
                  </a:lnTo>
                  <a:lnTo>
                    <a:pt x="11742" y="10567"/>
                  </a:lnTo>
                  <a:lnTo>
                    <a:pt x="11734" y="10602"/>
                  </a:lnTo>
                  <a:lnTo>
                    <a:pt x="11726" y="10637"/>
                  </a:lnTo>
                  <a:lnTo>
                    <a:pt x="11705" y="10718"/>
                  </a:lnTo>
                  <a:lnTo>
                    <a:pt x="11678" y="10797"/>
                  </a:lnTo>
                  <a:lnTo>
                    <a:pt x="11647" y="10874"/>
                  </a:lnTo>
                  <a:lnTo>
                    <a:pt x="11613" y="10949"/>
                  </a:lnTo>
                  <a:lnTo>
                    <a:pt x="11574" y="11021"/>
                  </a:lnTo>
                  <a:lnTo>
                    <a:pt x="11532" y="11092"/>
                  </a:lnTo>
                  <a:lnTo>
                    <a:pt x="11486" y="11161"/>
                  </a:lnTo>
                  <a:lnTo>
                    <a:pt x="11437" y="11226"/>
                  </a:lnTo>
                  <a:lnTo>
                    <a:pt x="11385" y="11291"/>
                  </a:lnTo>
                  <a:lnTo>
                    <a:pt x="11329" y="11352"/>
                  </a:lnTo>
                  <a:lnTo>
                    <a:pt x="11271" y="11411"/>
                  </a:lnTo>
                  <a:lnTo>
                    <a:pt x="11210" y="11467"/>
                  </a:lnTo>
                  <a:lnTo>
                    <a:pt x="11146" y="11520"/>
                  </a:lnTo>
                  <a:lnTo>
                    <a:pt x="11079" y="11570"/>
                  </a:lnTo>
                  <a:lnTo>
                    <a:pt x="11010" y="11619"/>
                  </a:lnTo>
                  <a:lnTo>
                    <a:pt x="10938" y="11664"/>
                  </a:lnTo>
                  <a:lnTo>
                    <a:pt x="10865" y="11705"/>
                  </a:lnTo>
                  <a:lnTo>
                    <a:pt x="10789" y="11744"/>
                  </a:lnTo>
                  <a:lnTo>
                    <a:pt x="10711" y="11779"/>
                  </a:lnTo>
                  <a:lnTo>
                    <a:pt x="10632" y="11811"/>
                  </a:lnTo>
                  <a:lnTo>
                    <a:pt x="10551" y="11841"/>
                  </a:lnTo>
                  <a:lnTo>
                    <a:pt x="10468" y="11866"/>
                  </a:lnTo>
                  <a:lnTo>
                    <a:pt x="10385" y="11888"/>
                  </a:lnTo>
                  <a:lnTo>
                    <a:pt x="10300" y="11906"/>
                  </a:lnTo>
                  <a:lnTo>
                    <a:pt x="10214" y="11922"/>
                  </a:lnTo>
                  <a:lnTo>
                    <a:pt x="10127" y="11932"/>
                  </a:lnTo>
                  <a:lnTo>
                    <a:pt x="10039" y="11939"/>
                  </a:lnTo>
                  <a:lnTo>
                    <a:pt x="9950" y="11943"/>
                  </a:lnTo>
                  <a:lnTo>
                    <a:pt x="9861" y="11942"/>
                  </a:lnTo>
                  <a:lnTo>
                    <a:pt x="9772" y="11938"/>
                  </a:lnTo>
                  <a:lnTo>
                    <a:pt x="9682" y="11929"/>
                  </a:lnTo>
                  <a:lnTo>
                    <a:pt x="9592" y="11917"/>
                  </a:lnTo>
                  <a:lnTo>
                    <a:pt x="9540" y="11906"/>
                  </a:lnTo>
                  <a:lnTo>
                    <a:pt x="9489" y="11896"/>
                  </a:lnTo>
                  <a:lnTo>
                    <a:pt x="9439" y="11884"/>
                  </a:lnTo>
                  <a:lnTo>
                    <a:pt x="9389" y="11871"/>
                  </a:lnTo>
                  <a:lnTo>
                    <a:pt x="9340" y="11856"/>
                  </a:lnTo>
                  <a:lnTo>
                    <a:pt x="9292" y="11841"/>
                  </a:lnTo>
                  <a:lnTo>
                    <a:pt x="9245" y="11824"/>
                  </a:lnTo>
                  <a:lnTo>
                    <a:pt x="9198" y="11806"/>
                  </a:lnTo>
                  <a:lnTo>
                    <a:pt x="9152" y="11787"/>
                  </a:lnTo>
                  <a:lnTo>
                    <a:pt x="9108" y="11766"/>
                  </a:lnTo>
                  <a:lnTo>
                    <a:pt x="9064" y="11746"/>
                  </a:lnTo>
                  <a:lnTo>
                    <a:pt x="9021" y="11723"/>
                  </a:lnTo>
                  <a:lnTo>
                    <a:pt x="8978" y="11699"/>
                  </a:lnTo>
                  <a:lnTo>
                    <a:pt x="8937" y="11675"/>
                  </a:lnTo>
                  <a:lnTo>
                    <a:pt x="8896" y="11649"/>
                  </a:lnTo>
                  <a:lnTo>
                    <a:pt x="8857" y="11623"/>
                  </a:lnTo>
                  <a:lnTo>
                    <a:pt x="8819" y="11595"/>
                  </a:lnTo>
                  <a:lnTo>
                    <a:pt x="8781" y="11567"/>
                  </a:lnTo>
                  <a:lnTo>
                    <a:pt x="8744" y="11538"/>
                  </a:lnTo>
                  <a:lnTo>
                    <a:pt x="8709" y="11508"/>
                  </a:lnTo>
                  <a:lnTo>
                    <a:pt x="8674" y="11477"/>
                  </a:lnTo>
                  <a:lnTo>
                    <a:pt x="8640" y="11444"/>
                  </a:lnTo>
                  <a:lnTo>
                    <a:pt x="8608" y="11413"/>
                  </a:lnTo>
                  <a:lnTo>
                    <a:pt x="8577" y="11379"/>
                  </a:lnTo>
                  <a:lnTo>
                    <a:pt x="8547" y="11344"/>
                  </a:lnTo>
                  <a:lnTo>
                    <a:pt x="8517" y="11309"/>
                  </a:lnTo>
                  <a:lnTo>
                    <a:pt x="8489" y="11273"/>
                  </a:lnTo>
                  <a:lnTo>
                    <a:pt x="8462" y="11237"/>
                  </a:lnTo>
                  <a:lnTo>
                    <a:pt x="8436" y="11201"/>
                  </a:lnTo>
                  <a:lnTo>
                    <a:pt x="8412" y="11163"/>
                  </a:lnTo>
                  <a:lnTo>
                    <a:pt x="8388" y="11124"/>
                  </a:lnTo>
                  <a:lnTo>
                    <a:pt x="8366" y="11085"/>
                  </a:lnTo>
                  <a:lnTo>
                    <a:pt x="8304" y="11124"/>
                  </a:lnTo>
                  <a:lnTo>
                    <a:pt x="8241" y="11162"/>
                  </a:lnTo>
                  <a:lnTo>
                    <a:pt x="8175" y="11199"/>
                  </a:lnTo>
                  <a:lnTo>
                    <a:pt x="8109" y="11234"/>
                  </a:lnTo>
                  <a:lnTo>
                    <a:pt x="8041" y="11269"/>
                  </a:lnTo>
                  <a:lnTo>
                    <a:pt x="7971" y="11302"/>
                  </a:lnTo>
                  <a:lnTo>
                    <a:pt x="7901" y="11335"/>
                  </a:lnTo>
                  <a:lnTo>
                    <a:pt x="7830" y="11366"/>
                  </a:lnTo>
                  <a:lnTo>
                    <a:pt x="7756" y="11395"/>
                  </a:lnTo>
                  <a:lnTo>
                    <a:pt x="7683" y="11424"/>
                  </a:lnTo>
                  <a:lnTo>
                    <a:pt x="7607" y="11451"/>
                  </a:lnTo>
                  <a:lnTo>
                    <a:pt x="7531" y="11476"/>
                  </a:lnTo>
                  <a:lnTo>
                    <a:pt x="7453" y="11501"/>
                  </a:lnTo>
                  <a:lnTo>
                    <a:pt x="7375" y="11524"/>
                  </a:lnTo>
                  <a:lnTo>
                    <a:pt x="7295" y="11546"/>
                  </a:lnTo>
                  <a:lnTo>
                    <a:pt x="7214" y="11566"/>
                  </a:lnTo>
                  <a:lnTo>
                    <a:pt x="7133" y="11586"/>
                  </a:lnTo>
                  <a:lnTo>
                    <a:pt x="7050" y="11603"/>
                  </a:lnTo>
                  <a:lnTo>
                    <a:pt x="6968" y="11620"/>
                  </a:lnTo>
                  <a:lnTo>
                    <a:pt x="6884" y="11634"/>
                  </a:lnTo>
                  <a:lnTo>
                    <a:pt x="6799" y="11647"/>
                  </a:lnTo>
                  <a:lnTo>
                    <a:pt x="6714" y="11659"/>
                  </a:lnTo>
                  <a:lnTo>
                    <a:pt x="6628" y="11669"/>
                  </a:lnTo>
                  <a:lnTo>
                    <a:pt x="6541" y="11678"/>
                  </a:lnTo>
                  <a:lnTo>
                    <a:pt x="6454" y="11684"/>
                  </a:lnTo>
                  <a:lnTo>
                    <a:pt x="6366" y="11690"/>
                  </a:lnTo>
                  <a:lnTo>
                    <a:pt x="6277" y="11694"/>
                  </a:lnTo>
                  <a:lnTo>
                    <a:pt x="6188" y="11696"/>
                  </a:lnTo>
                  <a:lnTo>
                    <a:pt x="6099" y="11696"/>
                  </a:lnTo>
                  <a:lnTo>
                    <a:pt x="6009" y="11695"/>
                  </a:lnTo>
                  <a:lnTo>
                    <a:pt x="5919" y="11693"/>
                  </a:lnTo>
                  <a:lnTo>
                    <a:pt x="5828" y="11688"/>
                  </a:lnTo>
                  <a:lnTo>
                    <a:pt x="5668" y="11677"/>
                  </a:lnTo>
                  <a:lnTo>
                    <a:pt x="5510" y="11660"/>
                  </a:lnTo>
                  <a:lnTo>
                    <a:pt x="5356" y="11637"/>
                  </a:lnTo>
                  <a:lnTo>
                    <a:pt x="5205" y="11610"/>
                  </a:lnTo>
                  <a:lnTo>
                    <a:pt x="5057" y="11579"/>
                  </a:lnTo>
                  <a:lnTo>
                    <a:pt x="4912" y="11543"/>
                  </a:lnTo>
                  <a:lnTo>
                    <a:pt x="4773" y="11502"/>
                  </a:lnTo>
                  <a:lnTo>
                    <a:pt x="4636" y="11457"/>
                  </a:lnTo>
                  <a:lnTo>
                    <a:pt x="4503" y="11408"/>
                  </a:lnTo>
                  <a:lnTo>
                    <a:pt x="4376" y="11355"/>
                  </a:lnTo>
                  <a:lnTo>
                    <a:pt x="4252" y="11298"/>
                  </a:lnTo>
                  <a:lnTo>
                    <a:pt x="4133" y="11237"/>
                  </a:lnTo>
                  <a:lnTo>
                    <a:pt x="4020" y="11174"/>
                  </a:lnTo>
                  <a:lnTo>
                    <a:pt x="3911" y="11106"/>
                  </a:lnTo>
                  <a:lnTo>
                    <a:pt x="3807" y="11036"/>
                  </a:lnTo>
                  <a:lnTo>
                    <a:pt x="3708" y="10961"/>
                  </a:lnTo>
                  <a:lnTo>
                    <a:pt x="3615" y="10884"/>
                  </a:lnTo>
                  <a:lnTo>
                    <a:pt x="3528" y="10804"/>
                  </a:lnTo>
                  <a:lnTo>
                    <a:pt x="3447" y="10722"/>
                  </a:lnTo>
                  <a:lnTo>
                    <a:pt x="3371" y="10637"/>
                  </a:lnTo>
                  <a:lnTo>
                    <a:pt x="3302" y="10549"/>
                  </a:lnTo>
                  <a:lnTo>
                    <a:pt x="3239" y="10459"/>
                  </a:lnTo>
                  <a:lnTo>
                    <a:pt x="3182" y="10368"/>
                  </a:lnTo>
                  <a:lnTo>
                    <a:pt x="3133" y="10274"/>
                  </a:lnTo>
                  <a:lnTo>
                    <a:pt x="3091" y="10177"/>
                  </a:lnTo>
                  <a:lnTo>
                    <a:pt x="3055" y="10079"/>
                  </a:lnTo>
                  <a:lnTo>
                    <a:pt x="3026" y="9980"/>
                  </a:lnTo>
                  <a:lnTo>
                    <a:pt x="3006" y="9879"/>
                  </a:lnTo>
                  <a:lnTo>
                    <a:pt x="2993" y="9777"/>
                  </a:lnTo>
                  <a:lnTo>
                    <a:pt x="2987" y="9673"/>
                  </a:lnTo>
                  <a:lnTo>
                    <a:pt x="2990" y="9568"/>
                  </a:lnTo>
                  <a:lnTo>
                    <a:pt x="3000" y="9462"/>
                  </a:lnTo>
                  <a:lnTo>
                    <a:pt x="3001" y="9455"/>
                  </a:lnTo>
                  <a:lnTo>
                    <a:pt x="3003" y="9448"/>
                  </a:lnTo>
                  <a:lnTo>
                    <a:pt x="3004" y="9441"/>
                  </a:lnTo>
                  <a:lnTo>
                    <a:pt x="3005" y="9433"/>
                  </a:lnTo>
                  <a:lnTo>
                    <a:pt x="3006" y="9425"/>
                  </a:lnTo>
                  <a:lnTo>
                    <a:pt x="3007" y="9418"/>
                  </a:lnTo>
                  <a:lnTo>
                    <a:pt x="3009" y="9411"/>
                  </a:lnTo>
                  <a:lnTo>
                    <a:pt x="3010" y="9404"/>
                  </a:lnTo>
                  <a:lnTo>
                    <a:pt x="2973" y="9417"/>
                  </a:lnTo>
                  <a:lnTo>
                    <a:pt x="2937" y="9430"/>
                  </a:lnTo>
                  <a:lnTo>
                    <a:pt x="2900" y="9444"/>
                  </a:lnTo>
                  <a:lnTo>
                    <a:pt x="2862" y="9456"/>
                  </a:lnTo>
                  <a:lnTo>
                    <a:pt x="2824" y="9467"/>
                  </a:lnTo>
                  <a:lnTo>
                    <a:pt x="2787" y="9479"/>
                  </a:lnTo>
                  <a:lnTo>
                    <a:pt x="2749" y="9489"/>
                  </a:lnTo>
                  <a:lnTo>
                    <a:pt x="2711" y="9499"/>
                  </a:lnTo>
                  <a:lnTo>
                    <a:pt x="2672" y="9508"/>
                  </a:lnTo>
                  <a:lnTo>
                    <a:pt x="2634" y="9517"/>
                  </a:lnTo>
                  <a:lnTo>
                    <a:pt x="2595" y="9525"/>
                  </a:lnTo>
                  <a:lnTo>
                    <a:pt x="2556" y="9532"/>
                  </a:lnTo>
                  <a:lnTo>
                    <a:pt x="2517" y="9538"/>
                  </a:lnTo>
                  <a:lnTo>
                    <a:pt x="2478" y="9544"/>
                  </a:lnTo>
                  <a:lnTo>
                    <a:pt x="2438" y="9549"/>
                  </a:lnTo>
                  <a:lnTo>
                    <a:pt x="2399" y="9554"/>
                  </a:lnTo>
                  <a:lnTo>
                    <a:pt x="2359" y="9559"/>
                  </a:lnTo>
                  <a:lnTo>
                    <a:pt x="2318" y="9562"/>
                  </a:lnTo>
                  <a:lnTo>
                    <a:pt x="2279" y="9565"/>
                  </a:lnTo>
                  <a:lnTo>
                    <a:pt x="2239" y="9567"/>
                  </a:lnTo>
                  <a:lnTo>
                    <a:pt x="2198" y="9568"/>
                  </a:lnTo>
                  <a:lnTo>
                    <a:pt x="2158" y="9569"/>
                  </a:lnTo>
                  <a:lnTo>
                    <a:pt x="2118" y="9569"/>
                  </a:lnTo>
                  <a:lnTo>
                    <a:pt x="2077" y="9568"/>
                  </a:lnTo>
                  <a:lnTo>
                    <a:pt x="2036" y="9567"/>
                  </a:lnTo>
                  <a:lnTo>
                    <a:pt x="1995" y="9565"/>
                  </a:lnTo>
                  <a:lnTo>
                    <a:pt x="1955" y="9562"/>
                  </a:lnTo>
                  <a:lnTo>
                    <a:pt x="1914" y="9559"/>
                  </a:lnTo>
                  <a:lnTo>
                    <a:pt x="1873" y="9554"/>
                  </a:lnTo>
                  <a:lnTo>
                    <a:pt x="1832" y="9549"/>
                  </a:lnTo>
                  <a:lnTo>
                    <a:pt x="1791" y="9544"/>
                  </a:lnTo>
                  <a:lnTo>
                    <a:pt x="1750" y="9537"/>
                  </a:lnTo>
                  <a:lnTo>
                    <a:pt x="1641" y="9517"/>
                  </a:lnTo>
                  <a:lnTo>
                    <a:pt x="1534" y="9491"/>
                  </a:lnTo>
                  <a:lnTo>
                    <a:pt x="1431" y="9461"/>
                  </a:lnTo>
                  <a:lnTo>
                    <a:pt x="1329" y="9426"/>
                  </a:lnTo>
                  <a:lnTo>
                    <a:pt x="1231" y="9387"/>
                  </a:lnTo>
                  <a:lnTo>
                    <a:pt x="1135" y="9344"/>
                  </a:lnTo>
                  <a:lnTo>
                    <a:pt x="1043" y="9297"/>
                  </a:lnTo>
                  <a:lnTo>
                    <a:pt x="955" y="9246"/>
                  </a:lnTo>
                  <a:lnTo>
                    <a:pt x="868" y="9191"/>
                  </a:lnTo>
                  <a:lnTo>
                    <a:pt x="786" y="9132"/>
                  </a:lnTo>
                  <a:lnTo>
                    <a:pt x="707" y="9071"/>
                  </a:lnTo>
                  <a:lnTo>
                    <a:pt x="631" y="9005"/>
                  </a:lnTo>
                  <a:lnTo>
                    <a:pt x="560" y="8937"/>
                  </a:lnTo>
                  <a:lnTo>
                    <a:pt x="492" y="8866"/>
                  </a:lnTo>
                  <a:lnTo>
                    <a:pt x="428" y="8791"/>
                  </a:lnTo>
                  <a:lnTo>
                    <a:pt x="368" y="8714"/>
                  </a:lnTo>
                  <a:lnTo>
                    <a:pt x="312" y="8635"/>
                  </a:lnTo>
                  <a:lnTo>
                    <a:pt x="260" y="8553"/>
                  </a:lnTo>
                  <a:lnTo>
                    <a:pt x="213" y="8468"/>
                  </a:lnTo>
                  <a:lnTo>
                    <a:pt x="170" y="8382"/>
                  </a:lnTo>
                  <a:lnTo>
                    <a:pt x="132" y="8292"/>
                  </a:lnTo>
                  <a:lnTo>
                    <a:pt x="98" y="8202"/>
                  </a:lnTo>
                  <a:lnTo>
                    <a:pt x="69" y="8110"/>
                  </a:lnTo>
                  <a:lnTo>
                    <a:pt x="45" y="8016"/>
                  </a:lnTo>
                  <a:lnTo>
                    <a:pt x="27" y="7921"/>
                  </a:lnTo>
                  <a:lnTo>
                    <a:pt x="12" y="7823"/>
                  </a:lnTo>
                  <a:lnTo>
                    <a:pt x="3" y="7726"/>
                  </a:lnTo>
                  <a:lnTo>
                    <a:pt x="0" y="7627"/>
                  </a:lnTo>
                  <a:lnTo>
                    <a:pt x="2" y="7527"/>
                  </a:lnTo>
                  <a:lnTo>
                    <a:pt x="9" y="7427"/>
                  </a:lnTo>
                  <a:lnTo>
                    <a:pt x="22" y="7325"/>
                  </a:lnTo>
                  <a:lnTo>
                    <a:pt x="42" y="7224"/>
                  </a:lnTo>
                  <a:lnTo>
                    <a:pt x="59" y="7149"/>
                  </a:lnTo>
                  <a:lnTo>
                    <a:pt x="80" y="7076"/>
                  </a:lnTo>
                  <a:lnTo>
                    <a:pt x="102" y="7005"/>
                  </a:lnTo>
                  <a:lnTo>
                    <a:pt x="128" y="6934"/>
                  </a:lnTo>
                  <a:lnTo>
                    <a:pt x="156" y="6864"/>
                  </a:lnTo>
                  <a:lnTo>
                    <a:pt x="187" y="6797"/>
                  </a:lnTo>
                  <a:lnTo>
                    <a:pt x="220" y="6730"/>
                  </a:lnTo>
                  <a:lnTo>
                    <a:pt x="256" y="6665"/>
                  </a:lnTo>
                  <a:lnTo>
                    <a:pt x="295" y="6601"/>
                  </a:lnTo>
                  <a:lnTo>
                    <a:pt x="336" y="6539"/>
                  </a:lnTo>
                  <a:lnTo>
                    <a:pt x="378" y="6477"/>
                  </a:lnTo>
                  <a:lnTo>
                    <a:pt x="423" y="6418"/>
                  </a:lnTo>
                  <a:lnTo>
                    <a:pt x="470" y="6359"/>
                  </a:lnTo>
                  <a:lnTo>
                    <a:pt x="519" y="6304"/>
                  </a:lnTo>
                  <a:lnTo>
                    <a:pt x="571" y="6249"/>
                  </a:lnTo>
                  <a:lnTo>
                    <a:pt x="624" y="6197"/>
                  </a:lnTo>
                  <a:lnTo>
                    <a:pt x="679" y="6145"/>
                  </a:lnTo>
                  <a:lnTo>
                    <a:pt x="736" y="6096"/>
                  </a:lnTo>
                  <a:lnTo>
                    <a:pt x="795" y="6048"/>
                  </a:lnTo>
                  <a:lnTo>
                    <a:pt x="856" y="6003"/>
                  </a:lnTo>
                  <a:lnTo>
                    <a:pt x="917" y="5959"/>
                  </a:lnTo>
                  <a:lnTo>
                    <a:pt x="981" y="5917"/>
                  </a:lnTo>
                  <a:lnTo>
                    <a:pt x="1047" y="5878"/>
                  </a:lnTo>
                  <a:lnTo>
                    <a:pt x="1113" y="5840"/>
                  </a:lnTo>
                  <a:lnTo>
                    <a:pt x="1181" y="5804"/>
                  </a:lnTo>
                  <a:lnTo>
                    <a:pt x="1250" y="5770"/>
                  </a:lnTo>
                  <a:lnTo>
                    <a:pt x="1321" y="5740"/>
                  </a:lnTo>
                  <a:lnTo>
                    <a:pt x="1392" y="5711"/>
                  </a:lnTo>
                  <a:lnTo>
                    <a:pt x="1465" y="5683"/>
                  </a:lnTo>
                  <a:lnTo>
                    <a:pt x="1539" y="5659"/>
                  </a:lnTo>
                  <a:lnTo>
                    <a:pt x="1614" y="5637"/>
                  </a:lnTo>
                  <a:lnTo>
                    <a:pt x="1690" y="5618"/>
                  </a:lnTo>
                  <a:lnTo>
                    <a:pt x="1659" y="5574"/>
                  </a:lnTo>
                  <a:lnTo>
                    <a:pt x="1629" y="5529"/>
                  </a:lnTo>
                  <a:lnTo>
                    <a:pt x="1600" y="5484"/>
                  </a:lnTo>
                  <a:lnTo>
                    <a:pt x="1573" y="5437"/>
                  </a:lnTo>
                  <a:lnTo>
                    <a:pt x="1546" y="5391"/>
                  </a:lnTo>
                  <a:lnTo>
                    <a:pt x="1522" y="5344"/>
                  </a:lnTo>
                  <a:lnTo>
                    <a:pt x="1498" y="5296"/>
                  </a:lnTo>
                  <a:lnTo>
                    <a:pt x="1475" y="5248"/>
                  </a:lnTo>
                  <a:lnTo>
                    <a:pt x="1454" y="5199"/>
                  </a:lnTo>
                  <a:lnTo>
                    <a:pt x="1434" y="5150"/>
                  </a:lnTo>
                  <a:lnTo>
                    <a:pt x="1415" y="5099"/>
                  </a:lnTo>
                  <a:lnTo>
                    <a:pt x="1397" y="5049"/>
                  </a:lnTo>
                  <a:lnTo>
                    <a:pt x="1381" y="4998"/>
                  </a:lnTo>
                  <a:lnTo>
                    <a:pt x="1367" y="4947"/>
                  </a:lnTo>
                  <a:lnTo>
                    <a:pt x="1353" y="4895"/>
                  </a:lnTo>
                  <a:lnTo>
                    <a:pt x="1340" y="4842"/>
                  </a:lnTo>
                  <a:lnTo>
                    <a:pt x="1330" y="4790"/>
                  </a:lnTo>
                  <a:lnTo>
                    <a:pt x="1320" y="4737"/>
                  </a:lnTo>
                  <a:lnTo>
                    <a:pt x="1312" y="4683"/>
                  </a:lnTo>
                  <a:lnTo>
                    <a:pt x="1306" y="4629"/>
                  </a:lnTo>
                  <a:lnTo>
                    <a:pt x="1301" y="4575"/>
                  </a:lnTo>
                  <a:lnTo>
                    <a:pt x="1296" y="4521"/>
                  </a:lnTo>
                  <a:lnTo>
                    <a:pt x="1294" y="4466"/>
                  </a:lnTo>
                  <a:lnTo>
                    <a:pt x="1293" y="4411"/>
                  </a:lnTo>
                  <a:lnTo>
                    <a:pt x="1293" y="4356"/>
                  </a:lnTo>
                  <a:lnTo>
                    <a:pt x="1295" y="4300"/>
                  </a:lnTo>
                  <a:lnTo>
                    <a:pt x="1299" y="4244"/>
                  </a:lnTo>
                  <a:lnTo>
                    <a:pt x="1305" y="4189"/>
                  </a:lnTo>
                  <a:lnTo>
                    <a:pt x="1312" y="4132"/>
                  </a:lnTo>
                  <a:lnTo>
                    <a:pt x="1320" y="4076"/>
                  </a:lnTo>
                  <a:lnTo>
                    <a:pt x="1329" y="4020"/>
                  </a:lnTo>
                  <a:lnTo>
                    <a:pt x="1340" y="3963"/>
                  </a:lnTo>
                  <a:lnTo>
                    <a:pt x="1369" y="3850"/>
                  </a:lnTo>
                  <a:lnTo>
                    <a:pt x="1401" y="3739"/>
                  </a:lnTo>
                  <a:lnTo>
                    <a:pt x="1441" y="3630"/>
                  </a:lnTo>
                  <a:lnTo>
                    <a:pt x="1486" y="3524"/>
                  </a:lnTo>
                  <a:lnTo>
                    <a:pt x="1536" y="3420"/>
                  </a:lnTo>
                  <a:lnTo>
                    <a:pt x="1591" y="3320"/>
                  </a:lnTo>
                  <a:lnTo>
                    <a:pt x="1650" y="3223"/>
                  </a:lnTo>
                  <a:lnTo>
                    <a:pt x="1716" y="3127"/>
                  </a:lnTo>
                  <a:lnTo>
                    <a:pt x="1785" y="3036"/>
                  </a:lnTo>
                  <a:lnTo>
                    <a:pt x="1858" y="2948"/>
                  </a:lnTo>
                  <a:lnTo>
                    <a:pt x="1937" y="2863"/>
                  </a:lnTo>
                  <a:lnTo>
                    <a:pt x="2019" y="2782"/>
                  </a:lnTo>
                  <a:lnTo>
                    <a:pt x="2105" y="2704"/>
                  </a:lnTo>
                  <a:lnTo>
                    <a:pt x="2195" y="2631"/>
                  </a:lnTo>
                  <a:lnTo>
                    <a:pt x="2288" y="2561"/>
                  </a:lnTo>
                  <a:lnTo>
                    <a:pt x="2385" y="2494"/>
                  </a:lnTo>
                  <a:lnTo>
                    <a:pt x="2484" y="2433"/>
                  </a:lnTo>
                  <a:lnTo>
                    <a:pt x="2587" y="2376"/>
                  </a:lnTo>
                  <a:lnTo>
                    <a:pt x="2693" y="2322"/>
                  </a:lnTo>
                  <a:lnTo>
                    <a:pt x="2801" y="2274"/>
                  </a:lnTo>
                  <a:lnTo>
                    <a:pt x="2911" y="2230"/>
                  </a:lnTo>
                  <a:lnTo>
                    <a:pt x="3024" y="2191"/>
                  </a:lnTo>
                  <a:lnTo>
                    <a:pt x="3139" y="2157"/>
                  </a:lnTo>
                  <a:lnTo>
                    <a:pt x="3256" y="2128"/>
                  </a:lnTo>
                  <a:lnTo>
                    <a:pt x="3374" y="2104"/>
                  </a:lnTo>
                  <a:lnTo>
                    <a:pt x="3495" y="2085"/>
                  </a:lnTo>
                  <a:lnTo>
                    <a:pt x="3616" y="2071"/>
                  </a:lnTo>
                  <a:lnTo>
                    <a:pt x="3738" y="2064"/>
                  </a:lnTo>
                  <a:lnTo>
                    <a:pt x="3862" y="2061"/>
                  </a:lnTo>
                  <a:lnTo>
                    <a:pt x="3985" y="2065"/>
                  </a:lnTo>
                  <a:lnTo>
                    <a:pt x="4111" y="2074"/>
                  </a:lnTo>
                  <a:lnTo>
                    <a:pt x="4235" y="2090"/>
                  </a:lnTo>
                  <a:lnTo>
                    <a:pt x="4256" y="2094"/>
                  </a:lnTo>
                  <a:lnTo>
                    <a:pt x="4278" y="2097"/>
                  </a:lnTo>
                  <a:lnTo>
                    <a:pt x="4299" y="2100"/>
                  </a:lnTo>
                  <a:lnTo>
                    <a:pt x="4321" y="2104"/>
                  </a:lnTo>
                  <a:lnTo>
                    <a:pt x="4342" y="2108"/>
                  </a:lnTo>
                  <a:lnTo>
                    <a:pt x="4363" y="2112"/>
                  </a:lnTo>
                  <a:lnTo>
                    <a:pt x="4384" y="2116"/>
                  </a:lnTo>
                  <a:lnTo>
                    <a:pt x="4404" y="2120"/>
                  </a:lnTo>
                  <a:lnTo>
                    <a:pt x="4425" y="2126"/>
                  </a:lnTo>
                  <a:lnTo>
                    <a:pt x="4446" y="2131"/>
                  </a:lnTo>
                  <a:lnTo>
                    <a:pt x="4467" y="2135"/>
                  </a:lnTo>
                  <a:lnTo>
                    <a:pt x="4487" y="2140"/>
                  </a:lnTo>
                  <a:lnTo>
                    <a:pt x="4507" y="2145"/>
                  </a:lnTo>
                  <a:lnTo>
                    <a:pt x="4528" y="2151"/>
                  </a:lnTo>
                  <a:lnTo>
                    <a:pt x="4548" y="2156"/>
                  </a:lnTo>
                  <a:lnTo>
                    <a:pt x="4568" y="2162"/>
                  </a:lnTo>
                  <a:lnTo>
                    <a:pt x="4588" y="2168"/>
                  </a:lnTo>
                  <a:lnTo>
                    <a:pt x="4608" y="2174"/>
                  </a:lnTo>
                  <a:lnTo>
                    <a:pt x="4628" y="2180"/>
                  </a:lnTo>
                  <a:lnTo>
                    <a:pt x="4648" y="2186"/>
                  </a:lnTo>
                  <a:lnTo>
                    <a:pt x="4668" y="2193"/>
                  </a:lnTo>
                  <a:lnTo>
                    <a:pt x="4687" y="2199"/>
                  </a:lnTo>
                  <a:lnTo>
                    <a:pt x="4706" y="2207"/>
                  </a:lnTo>
                  <a:lnTo>
                    <a:pt x="4726" y="2213"/>
                  </a:lnTo>
                  <a:lnTo>
                    <a:pt x="4745" y="2220"/>
                  </a:lnTo>
                  <a:lnTo>
                    <a:pt x="4764" y="2227"/>
                  </a:lnTo>
                  <a:lnTo>
                    <a:pt x="4784" y="2234"/>
                  </a:lnTo>
                  <a:lnTo>
                    <a:pt x="4802" y="2242"/>
                  </a:lnTo>
                  <a:lnTo>
                    <a:pt x="4822" y="2250"/>
                  </a:lnTo>
                  <a:lnTo>
                    <a:pt x="4840" y="2258"/>
                  </a:lnTo>
                  <a:lnTo>
                    <a:pt x="4859" y="2265"/>
                  </a:lnTo>
                  <a:lnTo>
                    <a:pt x="4878" y="2273"/>
                  </a:lnTo>
                  <a:lnTo>
                    <a:pt x="4879" y="2269"/>
                  </a:lnTo>
                  <a:lnTo>
                    <a:pt x="4880" y="2266"/>
                  </a:lnTo>
                  <a:lnTo>
                    <a:pt x="4880" y="2262"/>
                  </a:lnTo>
                  <a:lnTo>
                    <a:pt x="4881" y="2258"/>
                  </a:lnTo>
                  <a:lnTo>
                    <a:pt x="4882" y="2254"/>
                  </a:lnTo>
                  <a:lnTo>
                    <a:pt x="4883" y="2250"/>
                  </a:lnTo>
                  <a:lnTo>
                    <a:pt x="4884" y="2245"/>
                  </a:lnTo>
                  <a:lnTo>
                    <a:pt x="4884" y="2242"/>
                  </a:lnTo>
                  <a:lnTo>
                    <a:pt x="4905" y="2156"/>
                  </a:lnTo>
                  <a:lnTo>
                    <a:pt x="4930" y="2073"/>
                  </a:lnTo>
                  <a:lnTo>
                    <a:pt x="4958" y="1991"/>
                  </a:lnTo>
                  <a:lnTo>
                    <a:pt x="4990" y="1912"/>
                  </a:lnTo>
                  <a:lnTo>
                    <a:pt x="5025" y="1834"/>
                  </a:lnTo>
                  <a:lnTo>
                    <a:pt x="5062" y="1757"/>
                  </a:lnTo>
                  <a:lnTo>
                    <a:pt x="5103" y="1683"/>
                  </a:lnTo>
                  <a:lnTo>
                    <a:pt x="5147" y="1611"/>
                  </a:lnTo>
                  <a:lnTo>
                    <a:pt x="5193" y="1542"/>
                  </a:lnTo>
                  <a:lnTo>
                    <a:pt x="5243" y="1474"/>
                  </a:lnTo>
                  <a:lnTo>
                    <a:pt x="5294" y="1410"/>
                  </a:lnTo>
                  <a:lnTo>
                    <a:pt x="5349" y="1348"/>
                  </a:lnTo>
                  <a:lnTo>
                    <a:pt x="5405" y="1288"/>
                  </a:lnTo>
                  <a:lnTo>
                    <a:pt x="5464" y="1231"/>
                  </a:lnTo>
                  <a:lnTo>
                    <a:pt x="5524" y="1177"/>
                  </a:lnTo>
                  <a:lnTo>
                    <a:pt x="5588" y="1127"/>
                  </a:lnTo>
                  <a:lnTo>
                    <a:pt x="5652" y="1079"/>
                  </a:lnTo>
                  <a:lnTo>
                    <a:pt x="5718" y="1034"/>
                  </a:lnTo>
                  <a:lnTo>
                    <a:pt x="5785" y="992"/>
                  </a:lnTo>
                  <a:lnTo>
                    <a:pt x="5856" y="954"/>
                  </a:lnTo>
                  <a:lnTo>
                    <a:pt x="5926" y="919"/>
                  </a:lnTo>
                  <a:lnTo>
                    <a:pt x="5998" y="887"/>
                  </a:lnTo>
                  <a:lnTo>
                    <a:pt x="6071" y="859"/>
                  </a:lnTo>
                  <a:lnTo>
                    <a:pt x="6146" y="836"/>
                  </a:lnTo>
                  <a:lnTo>
                    <a:pt x="6220" y="815"/>
                  </a:lnTo>
                  <a:lnTo>
                    <a:pt x="6296" y="799"/>
                  </a:lnTo>
                  <a:lnTo>
                    <a:pt x="6373" y="787"/>
                  </a:lnTo>
                  <a:lnTo>
                    <a:pt x="6449" y="779"/>
                  </a:lnTo>
                  <a:lnTo>
                    <a:pt x="6527" y="774"/>
                  </a:lnTo>
                  <a:lnTo>
                    <a:pt x="6605" y="774"/>
                  </a:lnTo>
                  <a:lnTo>
                    <a:pt x="6682" y="779"/>
                  </a:lnTo>
                  <a:lnTo>
                    <a:pt x="6761" y="788"/>
                  </a:lnTo>
                  <a:lnTo>
                    <a:pt x="6785" y="792"/>
                  </a:lnTo>
                  <a:lnTo>
                    <a:pt x="6810" y="796"/>
                  </a:lnTo>
                  <a:lnTo>
                    <a:pt x="6833" y="801"/>
                  </a:lnTo>
                  <a:lnTo>
                    <a:pt x="6857" y="806"/>
                  </a:lnTo>
                  <a:lnTo>
                    <a:pt x="6881" y="811"/>
                  </a:lnTo>
                  <a:lnTo>
                    <a:pt x="6904" y="817"/>
                  </a:lnTo>
                  <a:lnTo>
                    <a:pt x="6928" y="824"/>
                  </a:lnTo>
                  <a:lnTo>
                    <a:pt x="6951" y="830"/>
                  </a:lnTo>
                  <a:lnTo>
                    <a:pt x="6974" y="837"/>
                  </a:lnTo>
                  <a:lnTo>
                    <a:pt x="6996" y="844"/>
                  </a:lnTo>
                  <a:lnTo>
                    <a:pt x="7019" y="852"/>
                  </a:lnTo>
                  <a:lnTo>
                    <a:pt x="7041" y="860"/>
                  </a:lnTo>
                  <a:lnTo>
                    <a:pt x="7064" y="870"/>
                  </a:lnTo>
                  <a:lnTo>
                    <a:pt x="7085" y="878"/>
                  </a:lnTo>
                  <a:lnTo>
                    <a:pt x="7106" y="888"/>
                  </a:lnTo>
                  <a:lnTo>
                    <a:pt x="7128" y="897"/>
                  </a:lnTo>
                  <a:lnTo>
                    <a:pt x="7149" y="908"/>
                  </a:lnTo>
                  <a:lnTo>
                    <a:pt x="7171" y="918"/>
                  </a:lnTo>
                  <a:lnTo>
                    <a:pt x="7191" y="929"/>
                  </a:lnTo>
                  <a:lnTo>
                    <a:pt x="7211" y="940"/>
                  </a:lnTo>
                  <a:lnTo>
                    <a:pt x="7232" y="952"/>
                  </a:lnTo>
                  <a:lnTo>
                    <a:pt x="7251" y="964"/>
                  </a:lnTo>
                  <a:lnTo>
                    <a:pt x="7272" y="976"/>
                  </a:lnTo>
                  <a:lnTo>
                    <a:pt x="7291" y="989"/>
                  </a:lnTo>
                  <a:lnTo>
                    <a:pt x="7310" y="1002"/>
                  </a:lnTo>
                  <a:lnTo>
                    <a:pt x="7330" y="1015"/>
                  </a:lnTo>
                  <a:lnTo>
                    <a:pt x="7348" y="1028"/>
                  </a:lnTo>
                  <a:lnTo>
                    <a:pt x="7366" y="1043"/>
                  </a:lnTo>
                  <a:lnTo>
                    <a:pt x="7385" y="1057"/>
                  </a:lnTo>
                  <a:lnTo>
                    <a:pt x="7403" y="1072"/>
                  </a:lnTo>
                  <a:lnTo>
                    <a:pt x="7421" y="1086"/>
                  </a:lnTo>
                  <a:lnTo>
                    <a:pt x="7438" y="1101"/>
                  </a:lnTo>
                  <a:close/>
                </a:path>
              </a:pathLst>
            </a:custGeom>
            <a:solidFill>
              <a:schemeClr val="bg1"/>
            </a:solidFill>
            <a:ln>
              <a:solidFill>
                <a:schemeClr val="tx1"/>
              </a:solidFill>
            </a:ln>
            <a:effectLst>
              <a:outerShdw dist="40161" dir="4293903" algn="ctr" rotWithShape="0">
                <a:srgbClr val="666633"/>
              </a:outerShdw>
            </a:effectLst>
          </p:spPr>
          <p:txBody>
            <a:bodyPr wrap="square" lIns="29956" tIns="14979" rIns="29956" bIns="14979" anchor="ctr" anchorCtr="1">
              <a:noAutofit/>
            </a:bodyPr>
            <a:lstStyle/>
            <a:p>
              <a:r>
                <a:rPr lang="zh-CN" altLang="en-US" sz="1600" b="1" dirty="0">
                  <a:latin typeface="微软雅黑" pitchFamily="34" charset="-122"/>
                  <a:ea typeface="微软雅黑" pitchFamily="34" charset="-122"/>
                </a:rPr>
                <a:t>互联网</a:t>
              </a:r>
            </a:p>
          </p:txBody>
        </p:sp>
        <p:sp>
          <p:nvSpPr>
            <p:cNvPr id="16" name="Text Box 409">
              <a:extLst>
                <a:ext uri="{FF2B5EF4-FFF2-40B4-BE49-F238E27FC236}">
                  <a16:creationId xmlns:a16="http://schemas.microsoft.com/office/drawing/2014/main" id="{FDAD169A-A41C-4A45-B102-036A278B9D39}"/>
                </a:ext>
              </a:extLst>
            </p:cNvPr>
            <p:cNvSpPr txBox="1">
              <a:spLocks noChangeArrowheads="1"/>
            </p:cNvSpPr>
            <p:nvPr/>
          </p:nvSpPr>
          <p:spPr bwMode="auto">
            <a:xfrm>
              <a:off x="4040909" y="1619598"/>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400" b="1" dirty="0">
                  <a:latin typeface="微软雅黑" pitchFamily="34" charset="-122"/>
                  <a:ea typeface="微软雅黑" pitchFamily="34" charset="-122"/>
                </a:rPr>
                <a:t>TCP</a:t>
              </a:r>
            </a:p>
            <a:p>
              <a:pPr algn="ctr" eaLnBrk="1" hangingPunct="1"/>
              <a:r>
                <a:rPr kumimoji="1" lang="zh-CN" altLang="en-US" sz="1400" b="1" dirty="0">
                  <a:latin typeface="微软雅黑" pitchFamily="34" charset="-122"/>
                  <a:ea typeface="微软雅黑" pitchFamily="34" charset="-122"/>
                </a:rPr>
                <a:t>短暂端口</a:t>
              </a:r>
            </a:p>
          </p:txBody>
        </p:sp>
      </p:grpSp>
    </p:spTree>
    <p:extLst>
      <p:ext uri="{BB962C8B-B14F-4D97-AF65-F5344CB8AC3E}">
        <p14:creationId xmlns:p14="http://schemas.microsoft.com/office/powerpoint/2010/main" val="4077332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sz="3200" dirty="0">
                <a:sym typeface="+mn-ea"/>
              </a:rPr>
              <a:t>应用进程</a:t>
            </a:r>
            <a:r>
              <a:rPr kumimoji="1" lang="zh-CN" altLang="en-US" sz="3200" dirty="0">
                <a:sym typeface="+mn-ea"/>
              </a:rPr>
              <a:t>间的</a:t>
            </a:r>
            <a:r>
              <a:rPr kumimoji="1" lang="zh-CN" sz="3200" dirty="0">
                <a:sym typeface="+mn-ea"/>
              </a:rPr>
              <a:t>通信方式</a:t>
            </a:r>
            <a:r>
              <a:rPr kumimoji="1" lang="zh-CN" altLang="en-US" sz="3200" dirty="0">
                <a:sym typeface="+mn-ea"/>
              </a:rPr>
              <a:t>：</a:t>
            </a:r>
            <a:r>
              <a:rPr lang="en-US" altLang="zh-CN" sz="3200" dirty="0">
                <a:cs typeface="微软雅黑" panose="020B0503020204020204" pitchFamily="34" charset="-122"/>
                <a:sym typeface="+mn-ea"/>
              </a:rPr>
              <a:t>C/S  </a:t>
            </a:r>
            <a:r>
              <a:rPr lang="zh-CN" altLang="en-US" sz="3200" dirty="0">
                <a:cs typeface="微软雅黑" panose="020B0503020204020204" pitchFamily="34" charset="-122"/>
                <a:sym typeface="+mn-ea"/>
              </a:rPr>
              <a:t>方式特点</a:t>
            </a:r>
            <a:endParaRPr lang="zh-CN" altLang="en-US" sz="3200" dirty="0"/>
          </a:p>
        </p:txBody>
      </p:sp>
      <p:sp>
        <p:nvSpPr>
          <p:cNvPr id="3" name="内容占位符 2"/>
          <p:cNvSpPr>
            <a:spLocks noGrp="1"/>
          </p:cNvSpPr>
          <p:nvPr>
            <p:ph idx="1"/>
          </p:nvPr>
        </p:nvSpPr>
        <p:spPr/>
        <p:txBody>
          <a:bodyPr>
            <a:noAutofit/>
          </a:bodyPr>
          <a:lstStyle/>
          <a:p>
            <a:pPr algn="just">
              <a:lnSpc>
                <a:spcPct val="120000"/>
              </a:lnSpc>
              <a:buFont typeface="Wingdings" panose="05000000000000000000" pitchFamily="2" charset="2"/>
              <a:buChar char="Ø"/>
            </a:pPr>
            <a:r>
              <a:rPr lang="zh-CN" altLang="zh-CN" sz="2400" dirty="0">
                <a:cs typeface="微软雅黑" panose="020B0503020204020204" pitchFamily="34" charset="-122"/>
                <a:sym typeface="+mn-ea"/>
              </a:rPr>
              <a:t>客户</a:t>
            </a:r>
            <a:r>
              <a:rPr lang="zh-CN" altLang="en-US" sz="2400" dirty="0">
                <a:cs typeface="微软雅黑" panose="020B0503020204020204" pitchFamily="34" charset="-122"/>
                <a:sym typeface="+mn-ea"/>
              </a:rPr>
              <a:t>端</a:t>
            </a:r>
            <a:r>
              <a:rPr lang="zh-CN" altLang="zh-CN" sz="2400" dirty="0">
                <a:cs typeface="微软雅黑" panose="020B0503020204020204" pitchFamily="34" charset="-122"/>
                <a:sym typeface="+mn-ea"/>
              </a:rPr>
              <a:t>进程的特点</a:t>
            </a:r>
            <a:endParaRPr kumimoji="1" lang="zh-CN" altLang="zh-CN" sz="2400" dirty="0">
              <a:cs typeface="微软雅黑" panose="020B0503020204020204" pitchFamily="34" charset="-122"/>
              <a:sym typeface="+mn-ea"/>
            </a:endParaRPr>
          </a:p>
          <a:p>
            <a:pPr lvl="1" algn="just">
              <a:lnSpc>
                <a:spcPct val="120000"/>
              </a:lnSpc>
            </a:pPr>
            <a:r>
              <a:rPr lang="zh-CN" altLang="en-US" sz="2000" dirty="0">
                <a:solidFill>
                  <a:schemeClr val="tx1"/>
                </a:solidFill>
                <a:sym typeface="+mn-ea"/>
              </a:rPr>
              <a:t>在进行通信时临时成为客户，它也可在本地进行其它的计算</a:t>
            </a:r>
            <a:endParaRPr lang="zh-CN" altLang="en-US" sz="2000" dirty="0">
              <a:solidFill>
                <a:schemeClr val="tx1"/>
              </a:solidFill>
              <a:cs typeface="微软雅黑" panose="020B0503020204020204" pitchFamily="34" charset="-122"/>
              <a:sym typeface="+mn-ea"/>
            </a:endParaRPr>
          </a:p>
          <a:p>
            <a:pPr lvl="1" algn="just">
              <a:lnSpc>
                <a:spcPct val="120000"/>
              </a:lnSpc>
            </a:pPr>
            <a:r>
              <a:rPr lang="zh-CN" altLang="en-US" sz="2000" dirty="0">
                <a:sym typeface="+mn-ea"/>
              </a:rPr>
              <a:t>用户计算机上运行，在打算通信时</a:t>
            </a:r>
            <a:r>
              <a:rPr kumimoji="1" lang="zh-CN" altLang="en-US" sz="2000" noProof="0" dirty="0">
                <a:ln>
                  <a:noFill/>
                </a:ln>
                <a:solidFill>
                  <a:srgbClr val="C00000"/>
                </a:solidFill>
                <a:effectLst/>
                <a:uLnTx/>
                <a:uFillTx/>
                <a:sym typeface="+mn-ea"/>
              </a:rPr>
              <a:t>主动</a:t>
            </a:r>
            <a:r>
              <a:rPr lang="zh-CN" altLang="en-US" sz="2000" dirty="0">
                <a:sym typeface="+mn-ea"/>
              </a:rPr>
              <a:t>向远地服务器</a:t>
            </a:r>
            <a:r>
              <a:rPr kumimoji="1" lang="zh-CN" altLang="en-US" sz="2000" noProof="0" dirty="0">
                <a:ln>
                  <a:noFill/>
                </a:ln>
                <a:solidFill>
                  <a:srgbClr val="C00000"/>
                </a:solidFill>
                <a:effectLst/>
                <a:uLnTx/>
                <a:uFillTx/>
                <a:sym typeface="+mn-ea"/>
              </a:rPr>
              <a:t>发起通信</a:t>
            </a:r>
            <a:endParaRPr lang="zh-CN" altLang="en-US" sz="2000" b="1" dirty="0">
              <a:solidFill>
                <a:srgbClr val="FF0000"/>
              </a:solidFill>
              <a:latin typeface="宋体" panose="02010600030101010101" pitchFamily="2" charset="-122"/>
              <a:ea typeface="宋体" panose="02010600030101010101" pitchFamily="2" charset="-122"/>
              <a:sym typeface="+mn-ea"/>
            </a:endParaRPr>
          </a:p>
          <a:p>
            <a:pPr lvl="1" algn="just">
              <a:lnSpc>
                <a:spcPct val="120000"/>
              </a:lnSpc>
            </a:pPr>
            <a:r>
              <a:rPr kumimoji="1" lang="zh-CN" altLang="en-US" sz="2000" noProof="0" dirty="0">
                <a:ln>
                  <a:noFill/>
                </a:ln>
                <a:solidFill>
                  <a:srgbClr val="C00000"/>
                </a:solidFill>
                <a:effectLst/>
                <a:uLnTx/>
                <a:uFillTx/>
                <a:sym typeface="Arial" panose="020B0604020202020204" pitchFamily="34" charset="0"/>
              </a:rPr>
              <a:t>客户方必须知道服务器进程所在主机的</a:t>
            </a:r>
            <a:r>
              <a:rPr kumimoji="1" lang="en-US" altLang="zh-CN" sz="2000" noProof="0" dirty="0">
                <a:ln>
                  <a:noFill/>
                </a:ln>
                <a:solidFill>
                  <a:srgbClr val="C00000"/>
                </a:solidFill>
                <a:effectLst/>
                <a:uLnTx/>
                <a:uFillTx/>
                <a:sym typeface="Arial" panose="020B0604020202020204" pitchFamily="34" charset="0"/>
              </a:rPr>
              <a:t>IP</a:t>
            </a:r>
            <a:r>
              <a:rPr kumimoji="1" lang="zh-CN" altLang="en-US" sz="2000" noProof="0" dirty="0">
                <a:ln>
                  <a:noFill/>
                </a:ln>
                <a:solidFill>
                  <a:srgbClr val="C00000"/>
                </a:solidFill>
                <a:effectLst/>
                <a:uLnTx/>
                <a:uFillTx/>
                <a:sym typeface="Arial" panose="020B0604020202020204" pitchFamily="34" charset="0"/>
              </a:rPr>
              <a:t>地址才能发出服务请求</a:t>
            </a:r>
          </a:p>
          <a:p>
            <a:pPr lvl="1" algn="just">
              <a:lnSpc>
                <a:spcPct val="120000"/>
              </a:lnSpc>
            </a:pPr>
            <a:r>
              <a:rPr lang="zh-CN" altLang="en-US" sz="2000" dirty="0">
                <a:sym typeface="+mn-ea"/>
              </a:rPr>
              <a:t>需要时可以与多个服务器进行通信</a:t>
            </a:r>
          </a:p>
          <a:p>
            <a:pPr algn="just">
              <a:buFont typeface="Wingdings" panose="05000000000000000000" pitchFamily="2" charset="2"/>
              <a:buChar char="Ø"/>
            </a:pPr>
            <a:r>
              <a:rPr lang="zh-CN" altLang="zh-CN" sz="2400" dirty="0">
                <a:cs typeface="微软雅黑" panose="020B0503020204020204" pitchFamily="34" charset="-122"/>
                <a:sym typeface="+mn-ea"/>
              </a:rPr>
              <a:t>服务器进程的特点</a:t>
            </a:r>
            <a:endParaRPr kumimoji="1" lang="zh-CN" altLang="zh-CN" sz="2400" dirty="0">
              <a:cs typeface="微软雅黑" panose="020B0503020204020204" pitchFamily="34" charset="-122"/>
              <a:sym typeface="+mn-ea"/>
            </a:endParaRPr>
          </a:p>
          <a:p>
            <a:pPr lvl="1" algn="just"/>
            <a:r>
              <a:rPr lang="zh-CN" altLang="en-US" sz="2000" dirty="0">
                <a:sym typeface="+mn-ea"/>
              </a:rPr>
              <a:t>专门用来提供某种服务的程序，可“同时”处理多个远地或本地客户的请求</a:t>
            </a:r>
          </a:p>
          <a:p>
            <a:pPr lvl="1" algn="just"/>
            <a:r>
              <a:rPr kumimoji="1" lang="zh-CN" altLang="en-US" sz="2000" dirty="0">
                <a:solidFill>
                  <a:srgbClr val="C00000"/>
                </a:solidFill>
                <a:sym typeface="+mn-ea"/>
              </a:rPr>
              <a:t>必须始终处于运行状态才有可能提供服务</a:t>
            </a:r>
          </a:p>
          <a:p>
            <a:pPr lvl="1" algn="just"/>
            <a:r>
              <a:rPr lang="zh-CN" altLang="en-US" sz="2000" dirty="0">
                <a:sym typeface="+mn-ea"/>
              </a:rPr>
              <a:t>通信开始之前服务器进程不需要知道客户进程所在主机的</a:t>
            </a:r>
            <a:r>
              <a:rPr lang="en-US" altLang="zh-CN" sz="2000" dirty="0">
                <a:sym typeface="+mn-ea"/>
              </a:rPr>
              <a:t>IP</a:t>
            </a:r>
            <a:r>
              <a:rPr lang="zh-CN" altLang="en-US" sz="2000" dirty="0">
                <a:sym typeface="+mn-ea"/>
              </a:rPr>
              <a:t>地址，无论客户请求来自哪里，服务器进程被动等待服务请求的到来即可</a:t>
            </a:r>
          </a:p>
          <a:p>
            <a:pPr lvl="1" algn="just"/>
            <a:r>
              <a:rPr lang="zh-CN" altLang="en-US" sz="2000" dirty="0">
                <a:sym typeface="+mn-ea"/>
              </a:rPr>
              <a:t>当系统启动时即自动调用并</a:t>
            </a:r>
            <a:r>
              <a:rPr kumimoji="1" lang="zh-CN" altLang="en-US" sz="2000" dirty="0">
                <a:solidFill>
                  <a:srgbClr val="C00000"/>
                </a:solidFill>
                <a:sym typeface="+mn-ea"/>
              </a:rPr>
              <a:t>一直运行着，</a:t>
            </a:r>
            <a:r>
              <a:rPr lang="zh-CN" altLang="en-US" sz="2000" dirty="0">
                <a:sym typeface="+mn-ea"/>
              </a:rPr>
              <a:t>也可以由用户或其它进程在通信前启动</a:t>
            </a:r>
            <a:endParaRPr lang="zh-CN" altLang="en-US" sz="2000" dirty="0">
              <a:sym typeface="Arial" panose="020B0604020202020204" pitchFamily="34" charset="0"/>
            </a:endParaRPr>
          </a:p>
          <a:p>
            <a:pPr lvl="1" algn="just"/>
            <a:r>
              <a:rPr kumimoji="1" lang="zh-CN" altLang="en-US" sz="2000" dirty="0">
                <a:solidFill>
                  <a:srgbClr val="C00000"/>
                </a:solidFill>
                <a:sym typeface="+mn-ea"/>
              </a:rPr>
              <a:t>被动等待</a:t>
            </a:r>
            <a:r>
              <a:rPr lang="zh-CN" altLang="en-US" sz="2000" dirty="0">
                <a:sym typeface="+mn-ea"/>
              </a:rPr>
              <a:t>并接受来自多个客户的通信请求</a:t>
            </a:r>
          </a:p>
        </p:txBody>
      </p:sp>
      <p:sp>
        <p:nvSpPr>
          <p:cNvPr id="6" name="内容占位符 2">
            <a:extLst>
              <a:ext uri="{FF2B5EF4-FFF2-40B4-BE49-F238E27FC236}">
                <a16:creationId xmlns:a16="http://schemas.microsoft.com/office/drawing/2014/main" id="{116C21BD-5822-4E8B-A933-1A53107A8EC2}"/>
              </a:ext>
            </a:extLst>
          </p:cNvPr>
          <p:cNvSpPr txBox="1">
            <a:spLocks/>
          </p:cNvSpPr>
          <p:nvPr/>
        </p:nvSpPr>
        <p:spPr>
          <a:xfrm>
            <a:off x="172173" y="3490003"/>
            <a:ext cx="11268919" cy="33679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endParaRPr lang="zh-CN" altLang="en-US" sz="2000" dirty="0">
              <a:sym typeface="+mn-ea"/>
            </a:endParaRPr>
          </a:p>
          <a:p>
            <a:pPr lvl="1" algn="just"/>
            <a:endParaRPr lang="zh-CN" altLang="en-US" sz="2000" dirty="0"/>
          </a:p>
        </p:txBody>
      </p:sp>
    </p:spTree>
    <p:extLst>
      <p:ext uri="{BB962C8B-B14F-4D97-AF65-F5344CB8AC3E}">
        <p14:creationId xmlns:p14="http://schemas.microsoft.com/office/powerpoint/2010/main" val="4447487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38D1DC6-B749-4C0B-B421-2FCD4BD5B71B}"/>
              </a:ext>
            </a:extLst>
          </p:cNvPr>
          <p:cNvGrpSpPr/>
          <p:nvPr/>
        </p:nvGrpSpPr>
        <p:grpSpPr>
          <a:xfrm>
            <a:off x="6477950" y="1889760"/>
            <a:ext cx="4983179" cy="2616199"/>
            <a:chOff x="2086683" y="2033410"/>
            <a:chExt cx="6360764" cy="2138910"/>
          </a:xfrm>
        </p:grpSpPr>
        <p:sp>
          <p:nvSpPr>
            <p:cNvPr id="6" name="矩形 5"/>
            <p:cNvSpPr/>
            <p:nvPr/>
          </p:nvSpPr>
          <p:spPr>
            <a:xfrm>
              <a:off x="6040725" y="2033410"/>
              <a:ext cx="1892779" cy="426436"/>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b="1" dirty="0">
                  <a:solidFill>
                    <a:schemeClr val="bg1"/>
                  </a:solidFill>
                  <a:latin typeface="微软雅黑" pitchFamily="34" charset="-122"/>
                  <a:ea typeface="微软雅黑" pitchFamily="34" charset="-122"/>
                </a:rPr>
                <a:t>SMTP </a:t>
              </a:r>
              <a:r>
                <a:rPr lang="zh-CN" altLang="en-US" sz="1400" b="1" dirty="0">
                  <a:solidFill>
                    <a:schemeClr val="bg1"/>
                  </a:solidFill>
                  <a:latin typeface="微软雅黑" pitchFamily="34" charset="-122"/>
                  <a:ea typeface="微软雅黑" pitchFamily="34" charset="-122"/>
                </a:rPr>
                <a:t>服务器</a:t>
              </a:r>
            </a:p>
          </p:txBody>
        </p:sp>
        <p:sp>
          <p:nvSpPr>
            <p:cNvPr id="8" name="Text Box 409"/>
            <p:cNvSpPr txBox="1">
              <a:spLocks noChangeArrowheads="1"/>
            </p:cNvSpPr>
            <p:nvPr/>
          </p:nvSpPr>
          <p:spPr bwMode="auto">
            <a:xfrm>
              <a:off x="6872345" y="2457149"/>
              <a:ext cx="1575102" cy="342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dirty="0">
                  <a:latin typeface="微软雅黑" pitchFamily="34" charset="-122"/>
                  <a:ea typeface="微软雅黑" pitchFamily="34" charset="-122"/>
                </a:rPr>
                <a:t>TCP </a:t>
              </a:r>
              <a:r>
                <a:rPr kumimoji="1" lang="zh-CN" altLang="en-US" sz="1200" b="1" dirty="0">
                  <a:latin typeface="微软雅黑" pitchFamily="34" charset="-122"/>
                  <a:ea typeface="微软雅黑" pitchFamily="34" charset="-122"/>
                </a:rPr>
                <a:t>端口 </a:t>
              </a:r>
              <a:r>
                <a:rPr kumimoji="1" lang="en-US" altLang="zh-CN" sz="1200" b="1" dirty="0">
                  <a:latin typeface="微软雅黑" pitchFamily="34" charset="-122"/>
                  <a:ea typeface="微软雅黑" pitchFamily="34" charset="-122"/>
                </a:rPr>
                <a:t>25</a:t>
              </a:r>
              <a:endParaRPr kumimoji="1" lang="zh-CN" altLang="en-US" sz="1200" b="1" dirty="0">
                <a:latin typeface="微软雅黑" pitchFamily="34" charset="-122"/>
                <a:ea typeface="微软雅黑" pitchFamily="34" charset="-122"/>
              </a:endParaRPr>
            </a:p>
          </p:txBody>
        </p:sp>
        <p:sp>
          <p:nvSpPr>
            <p:cNvPr id="10" name="矩形 9"/>
            <p:cNvSpPr/>
            <p:nvPr/>
          </p:nvSpPr>
          <p:spPr>
            <a:xfrm>
              <a:off x="2086683" y="2033413"/>
              <a:ext cx="1646357" cy="426435"/>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b="1" dirty="0">
                  <a:solidFill>
                    <a:schemeClr val="tx1"/>
                  </a:solidFill>
                  <a:latin typeface="微软雅黑" pitchFamily="34" charset="-122"/>
                  <a:ea typeface="微软雅黑" pitchFamily="34" charset="-122"/>
                </a:rPr>
                <a:t>SMTP </a:t>
              </a:r>
              <a:r>
                <a:rPr lang="zh-CN" altLang="en-US" sz="1400" b="1" dirty="0">
                  <a:solidFill>
                    <a:schemeClr val="tx1"/>
                  </a:solidFill>
                  <a:latin typeface="微软雅黑" pitchFamily="34" charset="-122"/>
                  <a:ea typeface="微软雅黑" pitchFamily="34" charset="-122"/>
                </a:rPr>
                <a:t>客户</a:t>
              </a:r>
            </a:p>
          </p:txBody>
        </p:sp>
        <p:grpSp>
          <p:nvGrpSpPr>
            <p:cNvPr id="49" name="组合 48"/>
            <p:cNvGrpSpPr/>
            <p:nvPr/>
          </p:nvGrpSpPr>
          <p:grpSpPr>
            <a:xfrm>
              <a:off x="2901301" y="2459846"/>
              <a:ext cx="4085819" cy="1712474"/>
              <a:chOff x="2175973" y="2274371"/>
              <a:chExt cx="3064362" cy="1930764"/>
            </a:xfrm>
          </p:grpSpPr>
          <p:cxnSp>
            <p:nvCxnSpPr>
              <p:cNvPr id="7" name="直接箭头连接符 6"/>
              <p:cNvCxnSpPr>
                <a:cxnSpLocks/>
                <a:stCxn id="10" idx="2"/>
              </p:cNvCxnSpPr>
              <p:nvPr/>
            </p:nvCxnSpPr>
            <p:spPr>
              <a:xfrm flipH="1">
                <a:off x="2175973" y="2274373"/>
                <a:ext cx="6421" cy="1930762"/>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cxnSpLocks/>
                <a:stCxn id="6" idx="2"/>
              </p:cNvCxnSpPr>
              <p:nvPr/>
            </p:nvCxnSpPr>
            <p:spPr>
              <a:xfrm>
                <a:off x="5240331" y="2274371"/>
                <a:ext cx="4" cy="182120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2925759" y="2294847"/>
              <a:ext cx="4045464" cy="380929"/>
              <a:chOff x="2238838" y="1573207"/>
              <a:chExt cx="3445771" cy="439656"/>
            </a:xfrm>
          </p:grpSpPr>
          <p:sp>
            <p:nvSpPr>
              <p:cNvPr id="17" name="Text Box 52"/>
              <p:cNvSpPr txBox="1">
                <a:spLocks noChangeArrowheads="1"/>
              </p:cNvSpPr>
              <p:nvPr/>
            </p:nvSpPr>
            <p:spPr bwMode="auto">
              <a:xfrm>
                <a:off x="2982217" y="1573207"/>
                <a:ext cx="1719857" cy="43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kumimoji="1" sz="1400" b="1">
                    <a:latin typeface="微软雅黑" pitchFamily="34" charset="-122"/>
                    <a:ea typeface="微软雅黑" pitchFamily="34" charset="-122"/>
                  </a:defRPr>
                </a:lvl1pPr>
                <a:lvl2pPr marL="742950" indent="-285750">
                  <a:defRPr sz="3600">
                    <a:latin typeface="Tahoma" pitchFamily="34" charset="0"/>
                    <a:ea typeface="宋体" charset="-122"/>
                  </a:defRPr>
                </a:lvl2pPr>
                <a:lvl3pPr marL="1143000" indent="-228600">
                  <a:defRPr sz="3600">
                    <a:latin typeface="Tahoma" pitchFamily="34" charset="0"/>
                    <a:ea typeface="宋体" charset="-122"/>
                  </a:defRPr>
                </a:lvl3pPr>
                <a:lvl4pPr marL="1600200" indent="-228600">
                  <a:defRPr sz="3600">
                    <a:latin typeface="Tahoma" pitchFamily="34" charset="0"/>
                    <a:ea typeface="宋体" charset="-122"/>
                  </a:defRPr>
                </a:lvl4pPr>
                <a:lvl5pPr marL="2057400" indent="-228600">
                  <a:defRPr sz="3600">
                    <a:latin typeface="Tahoma" pitchFamily="34" charset="0"/>
                    <a:ea typeface="宋体" charset="-122"/>
                  </a:defRPr>
                </a:lvl5pPr>
                <a:lvl6pPr marL="2514600" indent="-228600" eaLnBrk="0" fontAlgn="base" hangingPunct="0">
                  <a:spcBef>
                    <a:spcPct val="0"/>
                  </a:spcBef>
                  <a:spcAft>
                    <a:spcPct val="0"/>
                  </a:spcAft>
                  <a:defRPr sz="3600">
                    <a:latin typeface="Tahoma" pitchFamily="34" charset="0"/>
                    <a:ea typeface="宋体" charset="-122"/>
                  </a:defRPr>
                </a:lvl6pPr>
                <a:lvl7pPr marL="2971800" indent="-228600" eaLnBrk="0" fontAlgn="base" hangingPunct="0">
                  <a:spcBef>
                    <a:spcPct val="0"/>
                  </a:spcBef>
                  <a:spcAft>
                    <a:spcPct val="0"/>
                  </a:spcAft>
                  <a:defRPr sz="3600">
                    <a:latin typeface="Tahoma" pitchFamily="34" charset="0"/>
                    <a:ea typeface="宋体" charset="-122"/>
                  </a:defRPr>
                </a:lvl7pPr>
                <a:lvl8pPr marL="3429000" indent="-228600" eaLnBrk="0" fontAlgn="base" hangingPunct="0">
                  <a:spcBef>
                    <a:spcPct val="0"/>
                  </a:spcBef>
                  <a:spcAft>
                    <a:spcPct val="0"/>
                  </a:spcAft>
                  <a:defRPr sz="3600">
                    <a:latin typeface="Tahoma" pitchFamily="34" charset="0"/>
                    <a:ea typeface="宋体" charset="-122"/>
                  </a:defRPr>
                </a:lvl8pPr>
                <a:lvl9pPr marL="3886200" indent="-228600" eaLnBrk="0" fontAlgn="base" hangingPunct="0">
                  <a:spcBef>
                    <a:spcPct val="0"/>
                  </a:spcBef>
                  <a:spcAft>
                    <a:spcPct val="0"/>
                  </a:spcAft>
                  <a:defRPr sz="3600">
                    <a:latin typeface="Tahoma" pitchFamily="34" charset="0"/>
                    <a:ea typeface="宋体" charset="-122"/>
                  </a:defRPr>
                </a:lvl9pPr>
              </a:lstStyle>
              <a:p>
                <a:r>
                  <a:rPr lang="zh-CN" altLang="en-US" dirty="0"/>
                  <a:t>建立 </a:t>
                </a:r>
                <a:r>
                  <a:rPr lang="en-US" altLang="zh-CN" dirty="0"/>
                  <a:t>TCP </a:t>
                </a:r>
                <a:r>
                  <a:rPr lang="zh-CN" altLang="en-US" dirty="0"/>
                  <a:t>连接</a:t>
                </a:r>
                <a:endParaRPr lang="en-US" altLang="zh-CN" dirty="0"/>
              </a:p>
            </p:txBody>
          </p:sp>
          <p:sp>
            <p:nvSpPr>
              <p:cNvPr id="18" name="Line 55"/>
              <p:cNvSpPr>
                <a:spLocks noChangeShapeType="1"/>
              </p:cNvSpPr>
              <p:nvPr/>
            </p:nvSpPr>
            <p:spPr bwMode="auto">
              <a:xfrm flipV="1">
                <a:off x="2238838" y="1962078"/>
                <a:ext cx="3445771" cy="4322"/>
              </a:xfrm>
              <a:prstGeom prst="line">
                <a:avLst/>
              </a:prstGeom>
              <a:noFill/>
              <a:ln w="12700">
                <a:solidFill>
                  <a:schemeClr val="tx1"/>
                </a:solidFill>
                <a:prstDash val="solid"/>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2400"/>
              </a:p>
            </p:txBody>
          </p:sp>
        </p:grpSp>
        <p:grpSp>
          <p:nvGrpSpPr>
            <p:cNvPr id="23" name="组合 22"/>
            <p:cNvGrpSpPr/>
            <p:nvPr/>
          </p:nvGrpSpPr>
          <p:grpSpPr>
            <a:xfrm>
              <a:off x="2925759" y="2767495"/>
              <a:ext cx="4025798" cy="338985"/>
              <a:chOff x="2238838" y="2285523"/>
              <a:chExt cx="3429021" cy="292388"/>
            </a:xfrm>
          </p:grpSpPr>
          <p:sp>
            <p:nvSpPr>
              <p:cNvPr id="21" name="Line 55"/>
              <p:cNvSpPr>
                <a:spLocks noChangeShapeType="1"/>
              </p:cNvSpPr>
              <p:nvPr/>
            </p:nvSpPr>
            <p:spPr bwMode="auto">
              <a:xfrm flipV="1">
                <a:off x="2238838" y="2418947"/>
                <a:ext cx="3429021" cy="7191"/>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400" b="1">
                  <a:latin typeface="微软雅黑" pitchFamily="34" charset="-122"/>
                  <a:ea typeface="微软雅黑" pitchFamily="34" charset="-122"/>
                </a:endParaRPr>
              </a:p>
            </p:txBody>
          </p:sp>
          <p:sp>
            <p:nvSpPr>
              <p:cNvPr id="22" name="矩形 21"/>
              <p:cNvSpPr/>
              <p:nvPr/>
            </p:nvSpPr>
            <p:spPr>
              <a:xfrm>
                <a:off x="2827283" y="2285523"/>
                <a:ext cx="2029726"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220 Service Ready</a:t>
                </a:r>
                <a:endParaRPr lang="zh-CN" altLang="en-US" sz="1200" b="1" dirty="0">
                  <a:solidFill>
                    <a:schemeClr val="tx1"/>
                  </a:solidFill>
                  <a:latin typeface="微软雅黑" pitchFamily="34" charset="-122"/>
                  <a:ea typeface="微软雅黑" pitchFamily="34" charset="-122"/>
                </a:endParaRPr>
              </a:p>
            </p:txBody>
          </p:sp>
        </p:grpSp>
        <p:grpSp>
          <p:nvGrpSpPr>
            <p:cNvPr id="24" name="组合 23"/>
            <p:cNvGrpSpPr/>
            <p:nvPr/>
          </p:nvGrpSpPr>
          <p:grpSpPr>
            <a:xfrm>
              <a:off x="2913138" y="3232185"/>
              <a:ext cx="4058083" cy="415957"/>
              <a:chOff x="2260563" y="2082992"/>
              <a:chExt cx="3456520" cy="292388"/>
            </a:xfrm>
          </p:grpSpPr>
          <p:sp>
            <p:nvSpPr>
              <p:cNvPr id="25" name="Line 55"/>
              <p:cNvSpPr>
                <a:spLocks noChangeShapeType="1"/>
              </p:cNvSpPr>
              <p:nvPr/>
            </p:nvSpPr>
            <p:spPr bwMode="auto">
              <a:xfrm flipV="1">
                <a:off x="2260563" y="2220388"/>
                <a:ext cx="3456520" cy="391"/>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400" b="1">
                  <a:latin typeface="微软雅黑" pitchFamily="34" charset="-122"/>
                  <a:ea typeface="微软雅黑" pitchFamily="34" charset="-122"/>
                </a:endParaRPr>
              </a:p>
            </p:txBody>
          </p:sp>
          <p:sp>
            <p:nvSpPr>
              <p:cNvPr id="26" name="矩形 25"/>
              <p:cNvSpPr/>
              <p:nvPr/>
            </p:nvSpPr>
            <p:spPr>
              <a:xfrm>
                <a:off x="2859533" y="2082992"/>
                <a:ext cx="2062201"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HELO abc.edu.cn</a:t>
                </a:r>
                <a:endParaRPr lang="zh-CN" altLang="en-US" sz="1200" b="1" dirty="0">
                  <a:solidFill>
                    <a:schemeClr val="tx1"/>
                  </a:solidFill>
                  <a:latin typeface="微软雅黑" pitchFamily="34" charset="-122"/>
                  <a:ea typeface="微软雅黑" pitchFamily="34" charset="-122"/>
                </a:endParaRPr>
              </a:p>
            </p:txBody>
          </p:sp>
        </p:grpSp>
        <p:grpSp>
          <p:nvGrpSpPr>
            <p:cNvPr id="27" name="组合 26"/>
            <p:cNvGrpSpPr/>
            <p:nvPr/>
          </p:nvGrpSpPr>
          <p:grpSpPr>
            <a:xfrm>
              <a:off x="2925758" y="3761820"/>
              <a:ext cx="4073200" cy="364764"/>
              <a:chOff x="2247687" y="1900652"/>
              <a:chExt cx="3469396" cy="292388"/>
            </a:xfrm>
          </p:grpSpPr>
          <p:sp>
            <p:nvSpPr>
              <p:cNvPr id="28" name="Line 55"/>
              <p:cNvSpPr>
                <a:spLocks noChangeShapeType="1"/>
              </p:cNvSpPr>
              <p:nvPr/>
            </p:nvSpPr>
            <p:spPr bwMode="auto">
              <a:xfrm flipV="1">
                <a:off x="2247687" y="2029032"/>
                <a:ext cx="3469396" cy="686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400" b="1">
                  <a:latin typeface="微软雅黑" pitchFamily="34" charset="-122"/>
                  <a:ea typeface="微软雅黑" pitchFamily="34" charset="-122"/>
                </a:endParaRPr>
              </a:p>
            </p:txBody>
          </p:sp>
          <p:sp>
            <p:nvSpPr>
              <p:cNvPr id="29" name="矩形 28"/>
              <p:cNvSpPr/>
              <p:nvPr/>
            </p:nvSpPr>
            <p:spPr>
              <a:xfrm>
                <a:off x="2827283" y="1900652"/>
                <a:ext cx="2038575"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250 OK</a:t>
                </a:r>
                <a:endParaRPr lang="zh-CN" altLang="en-US" sz="1200" b="1" dirty="0">
                  <a:solidFill>
                    <a:schemeClr val="tx1"/>
                  </a:solidFill>
                  <a:latin typeface="微软雅黑" pitchFamily="34" charset="-122"/>
                  <a:ea typeface="微软雅黑" pitchFamily="34" charset="-122"/>
                </a:endParaRPr>
              </a:p>
            </p:txBody>
          </p:sp>
        </p:grpSp>
      </p:grpSp>
      <p:sp>
        <p:nvSpPr>
          <p:cNvPr id="4" name="内容占位符 3">
            <a:extLst>
              <a:ext uri="{FF2B5EF4-FFF2-40B4-BE49-F238E27FC236}">
                <a16:creationId xmlns:a16="http://schemas.microsoft.com/office/drawing/2014/main" id="{351AC109-6FBF-4D01-8854-C4C81D61F846}"/>
              </a:ext>
            </a:extLst>
          </p:cNvPr>
          <p:cNvSpPr>
            <a:spLocks noGrp="1"/>
          </p:cNvSpPr>
          <p:nvPr>
            <p:ph idx="1"/>
          </p:nvPr>
        </p:nvSpPr>
        <p:spPr>
          <a:xfrm>
            <a:off x="660400" y="1130300"/>
            <a:ext cx="5817550" cy="5003800"/>
          </a:xfrm>
        </p:spPr>
        <p:txBody>
          <a:bodyPr/>
          <a:lstStyle/>
          <a:p>
            <a:pPr>
              <a:lnSpc>
                <a:spcPct val="150000"/>
              </a:lnSpc>
            </a:pPr>
            <a:r>
              <a:rPr lang="zh-CN" altLang="en-US" dirty="0"/>
              <a:t>使用</a:t>
            </a:r>
            <a:r>
              <a:rPr lang="en-US" altLang="zh-CN" dirty="0"/>
              <a:t>SMTP</a:t>
            </a:r>
            <a:r>
              <a:rPr lang="zh-CN" altLang="en-US" dirty="0"/>
              <a:t>的默认端口（</a:t>
            </a:r>
            <a:r>
              <a:rPr lang="en-US" altLang="zh-CN" dirty="0"/>
              <a:t>25</a:t>
            </a:r>
            <a:r>
              <a:rPr lang="zh-CN" altLang="en-US" dirty="0"/>
              <a:t>）与目的主机的</a:t>
            </a:r>
            <a:r>
              <a:rPr lang="en-US" altLang="zh-CN" dirty="0"/>
              <a:t>SMTP</a:t>
            </a:r>
            <a:r>
              <a:rPr lang="zh-CN" altLang="en-US" dirty="0"/>
              <a:t>服务器建立</a:t>
            </a:r>
            <a:r>
              <a:rPr lang="en-US" altLang="zh-CN" dirty="0"/>
              <a:t>TCP</a:t>
            </a:r>
            <a:r>
              <a:rPr lang="zh-CN" altLang="en-US" dirty="0"/>
              <a:t>连接；</a:t>
            </a:r>
            <a:endParaRPr lang="en-US" altLang="zh-CN" dirty="0"/>
          </a:p>
          <a:p>
            <a:pPr>
              <a:lnSpc>
                <a:spcPct val="150000"/>
              </a:lnSpc>
            </a:pPr>
            <a:r>
              <a:rPr lang="en-US" altLang="zh-CN" dirty="0"/>
              <a:t>SMTP</a:t>
            </a:r>
            <a:r>
              <a:rPr lang="zh-CN" altLang="en-US" dirty="0"/>
              <a:t>服务器发出“</a:t>
            </a:r>
            <a:r>
              <a:rPr lang="en-US" altLang="zh-CN" dirty="0"/>
              <a:t>220 SMTP ready”</a:t>
            </a:r>
            <a:r>
              <a:rPr lang="zh-CN" altLang="en-US" dirty="0"/>
              <a:t>；</a:t>
            </a:r>
            <a:endParaRPr lang="en-US" altLang="zh-CN" dirty="0"/>
          </a:p>
          <a:p>
            <a:pPr>
              <a:lnSpc>
                <a:spcPct val="150000"/>
              </a:lnSpc>
            </a:pPr>
            <a:r>
              <a:rPr lang="en-US" altLang="zh-CN" dirty="0"/>
              <a:t>SMTP</a:t>
            </a:r>
            <a:r>
              <a:rPr lang="zh-CN" altLang="en-US" dirty="0"/>
              <a:t>客户向</a:t>
            </a:r>
            <a:r>
              <a:rPr lang="en-US" altLang="zh-CN" dirty="0"/>
              <a:t>SMTP</a:t>
            </a:r>
            <a:r>
              <a:rPr lang="zh-CN" altLang="en-US" dirty="0"/>
              <a:t>服务器发送</a:t>
            </a:r>
            <a:r>
              <a:rPr lang="en-US" altLang="zh-CN" dirty="0"/>
              <a:t>HELO</a:t>
            </a:r>
            <a:r>
              <a:rPr lang="zh-CN" altLang="en-US" dirty="0"/>
              <a:t>命令，附上发送方的主机名；</a:t>
            </a:r>
            <a:endParaRPr lang="en-US" altLang="zh-CN" dirty="0"/>
          </a:p>
          <a:p>
            <a:pPr>
              <a:lnSpc>
                <a:spcPct val="150000"/>
              </a:lnSpc>
            </a:pPr>
            <a:r>
              <a:rPr lang="en-US" altLang="zh-CN" dirty="0"/>
              <a:t>SMTP</a:t>
            </a:r>
            <a:r>
              <a:rPr lang="zh-CN" altLang="en-US" dirty="0"/>
              <a:t>服务器若有能力接收邮件，则回答：“</a:t>
            </a:r>
            <a:r>
              <a:rPr lang="en-US" altLang="zh-CN" dirty="0"/>
              <a:t>250 OK”</a:t>
            </a:r>
            <a:r>
              <a:rPr lang="zh-CN" altLang="en-US" dirty="0"/>
              <a:t>，表示已准备好接收。</a:t>
            </a:r>
          </a:p>
        </p:txBody>
      </p:sp>
      <p:sp>
        <p:nvSpPr>
          <p:cNvPr id="3" name="标题 2">
            <a:extLst>
              <a:ext uri="{FF2B5EF4-FFF2-40B4-BE49-F238E27FC236}">
                <a16:creationId xmlns:a16="http://schemas.microsoft.com/office/drawing/2014/main" id="{59DECECE-55D7-45C2-95B2-0EC87436D83E}"/>
              </a:ext>
            </a:extLst>
          </p:cNvPr>
          <p:cNvSpPr>
            <a:spLocks noGrp="1"/>
          </p:cNvSpPr>
          <p:nvPr>
            <p:ph type="title"/>
          </p:nvPr>
        </p:nvSpPr>
        <p:spPr/>
        <p:txBody>
          <a:bodyPr>
            <a:normAutofit/>
          </a:bodyPr>
          <a:lstStyle/>
          <a:p>
            <a:r>
              <a:rPr lang="en-US" altLang="zh-CN" sz="3200" dirty="0"/>
              <a:t>SMTP </a:t>
            </a:r>
            <a:r>
              <a:rPr lang="zh-CN" altLang="en-US" sz="3200" dirty="0"/>
              <a:t>通信的三个阶段</a:t>
            </a:r>
            <a:r>
              <a:rPr lang="en-US" altLang="zh-CN" sz="3200" dirty="0"/>
              <a:t>——</a:t>
            </a:r>
            <a:r>
              <a:rPr lang="zh-CN" altLang="en-US" sz="3200" dirty="0"/>
              <a:t>建立阶段</a:t>
            </a:r>
          </a:p>
        </p:txBody>
      </p:sp>
    </p:spTree>
    <p:extLst>
      <p:ext uri="{BB962C8B-B14F-4D97-AF65-F5344CB8AC3E}">
        <p14:creationId xmlns:p14="http://schemas.microsoft.com/office/powerpoint/2010/main" val="32117081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5366186-3D6E-4843-8D80-4EB77CA1AEDF}"/>
              </a:ext>
            </a:extLst>
          </p:cNvPr>
          <p:cNvGrpSpPr/>
          <p:nvPr/>
        </p:nvGrpSpPr>
        <p:grpSpPr>
          <a:xfrm>
            <a:off x="5672067" y="1300525"/>
            <a:ext cx="5846833" cy="4843430"/>
            <a:chOff x="5672067" y="1300525"/>
            <a:chExt cx="5846833" cy="4843430"/>
          </a:xfrm>
        </p:grpSpPr>
        <p:grpSp>
          <p:nvGrpSpPr>
            <p:cNvPr id="35" name="组合 34">
              <a:extLst>
                <a:ext uri="{FF2B5EF4-FFF2-40B4-BE49-F238E27FC236}">
                  <a16:creationId xmlns:a16="http://schemas.microsoft.com/office/drawing/2014/main" id="{CD949F77-6CA2-477C-B603-2EABD636EACF}"/>
                </a:ext>
              </a:extLst>
            </p:cNvPr>
            <p:cNvGrpSpPr/>
            <p:nvPr/>
          </p:nvGrpSpPr>
          <p:grpSpPr>
            <a:xfrm>
              <a:off x="5672067" y="1300525"/>
              <a:ext cx="5846833" cy="4843430"/>
              <a:chOff x="2295757" y="1260529"/>
              <a:chExt cx="7318744" cy="4965912"/>
            </a:xfrm>
          </p:grpSpPr>
          <p:sp>
            <p:nvSpPr>
              <p:cNvPr id="36" name="矩形 35">
                <a:extLst>
                  <a:ext uri="{FF2B5EF4-FFF2-40B4-BE49-F238E27FC236}">
                    <a16:creationId xmlns:a16="http://schemas.microsoft.com/office/drawing/2014/main" id="{CFC40823-0C12-4AE0-975C-143FF4E4C60C}"/>
                  </a:ext>
                </a:extLst>
              </p:cNvPr>
              <p:cNvSpPr/>
              <p:nvPr/>
            </p:nvSpPr>
            <p:spPr>
              <a:xfrm>
                <a:off x="2295757" y="4863240"/>
                <a:ext cx="7318741" cy="1363200"/>
              </a:xfrm>
              <a:prstGeom prst="rect">
                <a:avLst/>
              </a:prstGeom>
              <a:noFill/>
              <a:ln w="38100">
                <a:solidFill>
                  <a:srgbClr val="FF66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4A40811C-CE24-47B8-A24F-5308F8D460BB}"/>
                  </a:ext>
                </a:extLst>
              </p:cNvPr>
              <p:cNvSpPr/>
              <p:nvPr/>
            </p:nvSpPr>
            <p:spPr>
              <a:xfrm>
                <a:off x="2295757" y="2963313"/>
                <a:ext cx="7318741" cy="1596515"/>
              </a:xfrm>
              <a:prstGeom prst="rect">
                <a:avLst/>
              </a:prstGeom>
              <a:solidFill>
                <a:srgbClr val="FFFFFF"/>
              </a:solidFill>
              <a:ln w="381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AC6CA034-2E20-44F7-BCDE-89BD1A20B035}"/>
                  </a:ext>
                </a:extLst>
              </p:cNvPr>
              <p:cNvSpPr/>
              <p:nvPr/>
            </p:nvSpPr>
            <p:spPr>
              <a:xfrm>
                <a:off x="2295757" y="1884841"/>
                <a:ext cx="7318741" cy="1067687"/>
              </a:xfrm>
              <a:prstGeom prst="rect">
                <a:avLst/>
              </a:prstGeom>
              <a:noFill/>
              <a:ln w="38100">
                <a:solidFill>
                  <a:schemeClr val="bg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2FC09AAE-50E8-4817-8CED-AAFDD39493FC}"/>
                  </a:ext>
                </a:extLst>
              </p:cNvPr>
              <p:cNvSpPr/>
              <p:nvPr/>
            </p:nvSpPr>
            <p:spPr>
              <a:xfrm>
                <a:off x="7969831" y="1260529"/>
                <a:ext cx="1605221" cy="536079"/>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b="1" dirty="0">
                    <a:solidFill>
                      <a:schemeClr val="bg1"/>
                    </a:solidFill>
                    <a:latin typeface="微软雅黑" pitchFamily="34" charset="-122"/>
                    <a:ea typeface="微软雅黑" pitchFamily="34" charset="-122"/>
                  </a:rPr>
                  <a:t>SMTP </a:t>
                </a:r>
                <a:r>
                  <a:rPr lang="zh-CN" altLang="en-US" sz="1200" b="1" dirty="0">
                    <a:solidFill>
                      <a:schemeClr val="bg1"/>
                    </a:solidFill>
                    <a:latin typeface="微软雅黑" pitchFamily="34" charset="-122"/>
                    <a:ea typeface="微软雅黑" pitchFamily="34" charset="-122"/>
                  </a:rPr>
                  <a:t>服务器</a:t>
                </a:r>
              </a:p>
            </p:txBody>
          </p:sp>
          <p:sp>
            <p:nvSpPr>
              <p:cNvPr id="41" name="矩形 40">
                <a:extLst>
                  <a:ext uri="{FF2B5EF4-FFF2-40B4-BE49-F238E27FC236}">
                    <a16:creationId xmlns:a16="http://schemas.microsoft.com/office/drawing/2014/main" id="{77058912-7EAD-4A48-81A6-282B0F06DE65}"/>
                  </a:ext>
                </a:extLst>
              </p:cNvPr>
              <p:cNvSpPr/>
              <p:nvPr/>
            </p:nvSpPr>
            <p:spPr>
              <a:xfrm>
                <a:off x="2295757" y="1260529"/>
                <a:ext cx="1323064" cy="536079"/>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b="1" dirty="0">
                    <a:solidFill>
                      <a:schemeClr val="tx1"/>
                    </a:solidFill>
                    <a:latin typeface="微软雅黑" pitchFamily="34" charset="-122"/>
                    <a:ea typeface="微软雅黑" pitchFamily="34" charset="-122"/>
                  </a:rPr>
                  <a:t>SMTP </a:t>
                </a:r>
                <a:r>
                  <a:rPr lang="zh-CN" altLang="en-US" sz="1200" b="1" dirty="0">
                    <a:solidFill>
                      <a:schemeClr val="tx1"/>
                    </a:solidFill>
                    <a:latin typeface="微软雅黑" pitchFamily="34" charset="-122"/>
                    <a:ea typeface="微软雅黑" pitchFamily="34" charset="-122"/>
                  </a:rPr>
                  <a:t>客户</a:t>
                </a:r>
              </a:p>
            </p:txBody>
          </p:sp>
          <p:grpSp>
            <p:nvGrpSpPr>
              <p:cNvPr id="42" name="组合 41">
                <a:extLst>
                  <a:ext uri="{FF2B5EF4-FFF2-40B4-BE49-F238E27FC236}">
                    <a16:creationId xmlns:a16="http://schemas.microsoft.com/office/drawing/2014/main" id="{AE442EE9-0A15-4DC4-9FD7-C10D59D4F725}"/>
                  </a:ext>
                </a:extLst>
              </p:cNvPr>
              <p:cNvGrpSpPr/>
              <p:nvPr/>
            </p:nvGrpSpPr>
            <p:grpSpPr>
              <a:xfrm>
                <a:off x="2957289" y="1796608"/>
                <a:ext cx="5836543" cy="4429833"/>
                <a:chOff x="2217966" y="1229212"/>
                <a:chExt cx="4377407" cy="2218631"/>
              </a:xfrm>
            </p:grpSpPr>
            <p:cxnSp>
              <p:nvCxnSpPr>
                <p:cNvPr id="93" name="直接箭头连接符 92">
                  <a:extLst>
                    <a:ext uri="{FF2B5EF4-FFF2-40B4-BE49-F238E27FC236}">
                      <a16:creationId xmlns:a16="http://schemas.microsoft.com/office/drawing/2014/main" id="{01728108-8D6F-4D59-B582-D5CFD677796F}"/>
                    </a:ext>
                  </a:extLst>
                </p:cNvPr>
                <p:cNvCxnSpPr>
                  <a:cxnSpLocks/>
                  <a:stCxn id="41" idx="2"/>
                </p:cNvCxnSpPr>
                <p:nvPr/>
              </p:nvCxnSpPr>
              <p:spPr>
                <a:xfrm>
                  <a:off x="2217966" y="1229212"/>
                  <a:ext cx="12430" cy="2218631"/>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9C5FC73D-83E0-4391-B9EF-0CAEF4BFC95E}"/>
                    </a:ext>
                  </a:extLst>
                </p:cNvPr>
                <p:cNvCxnSpPr>
                  <a:cxnSpLocks/>
                  <a:stCxn id="40" idx="2"/>
                </p:cNvCxnSpPr>
                <p:nvPr/>
              </p:nvCxnSpPr>
              <p:spPr>
                <a:xfrm>
                  <a:off x="6579330" y="1229212"/>
                  <a:ext cx="16043" cy="2202006"/>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F9B3501E-A456-47E6-A700-5336A8FE1984}"/>
                  </a:ext>
                </a:extLst>
              </p:cNvPr>
              <p:cNvGrpSpPr/>
              <p:nvPr/>
            </p:nvGrpSpPr>
            <p:grpSpPr>
              <a:xfrm>
                <a:off x="2981508" y="1884841"/>
                <a:ext cx="5783704" cy="240000"/>
                <a:chOff x="2144264" y="2285524"/>
                <a:chExt cx="4926338" cy="292388"/>
              </a:xfrm>
            </p:grpSpPr>
            <p:sp>
              <p:nvSpPr>
                <p:cNvPr id="91" name="Line 55">
                  <a:extLst>
                    <a:ext uri="{FF2B5EF4-FFF2-40B4-BE49-F238E27FC236}">
                      <a16:creationId xmlns:a16="http://schemas.microsoft.com/office/drawing/2014/main" id="{99B77428-EC91-463C-BCDA-D488F3E55C26}"/>
                    </a:ext>
                  </a:extLst>
                </p:cNvPr>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92" name="矩形 91">
                  <a:extLst>
                    <a:ext uri="{FF2B5EF4-FFF2-40B4-BE49-F238E27FC236}">
                      <a16:creationId xmlns:a16="http://schemas.microsoft.com/office/drawing/2014/main" id="{A9A3200D-4542-40FD-B3F3-F49933BD82EA}"/>
                    </a:ext>
                  </a:extLst>
                </p:cNvPr>
                <p:cNvSpPr/>
                <p:nvPr/>
              </p:nvSpPr>
              <p:spPr>
                <a:xfrm>
                  <a:off x="2827283" y="2285524"/>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MAIL FROM: Ling@jlu.edu.cn</a:t>
                  </a:r>
                  <a:endParaRPr lang="zh-CN" altLang="en-US" sz="1200" b="1" dirty="0">
                    <a:solidFill>
                      <a:schemeClr val="tx1"/>
                    </a:solidFill>
                    <a:latin typeface="微软雅黑" pitchFamily="34" charset="-122"/>
                    <a:ea typeface="微软雅黑" pitchFamily="34" charset="-122"/>
                  </a:endParaRPr>
                </a:p>
              </p:txBody>
            </p:sp>
          </p:grpSp>
          <p:grpSp>
            <p:nvGrpSpPr>
              <p:cNvPr id="44" name="组合 43">
                <a:extLst>
                  <a:ext uri="{FF2B5EF4-FFF2-40B4-BE49-F238E27FC236}">
                    <a16:creationId xmlns:a16="http://schemas.microsoft.com/office/drawing/2014/main" id="{7462E894-4F83-439D-9624-0C0C34988996}"/>
                  </a:ext>
                </a:extLst>
              </p:cNvPr>
              <p:cNvGrpSpPr/>
              <p:nvPr/>
            </p:nvGrpSpPr>
            <p:grpSpPr>
              <a:xfrm>
                <a:off x="2981508" y="2154931"/>
                <a:ext cx="5783704" cy="240000"/>
                <a:chOff x="2144264" y="2285522"/>
                <a:chExt cx="4926338" cy="292388"/>
              </a:xfrm>
            </p:grpSpPr>
            <p:sp>
              <p:nvSpPr>
                <p:cNvPr id="89" name="Line 55">
                  <a:extLst>
                    <a:ext uri="{FF2B5EF4-FFF2-40B4-BE49-F238E27FC236}">
                      <a16:creationId xmlns:a16="http://schemas.microsoft.com/office/drawing/2014/main" id="{F53DCBF7-B79E-41D3-B917-5A282A6AF7A4}"/>
                    </a:ext>
                  </a:extLst>
                </p:cNvPr>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90" name="矩形 89">
                  <a:extLst>
                    <a:ext uri="{FF2B5EF4-FFF2-40B4-BE49-F238E27FC236}">
                      <a16:creationId xmlns:a16="http://schemas.microsoft.com/office/drawing/2014/main" id="{4EF54AC0-8C1E-4789-8840-4A3B78ED3E11}"/>
                    </a:ext>
                  </a:extLst>
                </p:cNvPr>
                <p:cNvSpPr/>
                <p:nvPr/>
              </p:nvSpPr>
              <p:spPr>
                <a:xfrm>
                  <a:off x="2827283" y="2285522"/>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250 OK</a:t>
                  </a:r>
                  <a:endParaRPr lang="zh-CN" altLang="en-US" sz="1200" b="1" dirty="0">
                    <a:solidFill>
                      <a:schemeClr val="tx1"/>
                    </a:solidFill>
                    <a:latin typeface="微软雅黑" pitchFamily="34" charset="-122"/>
                    <a:ea typeface="微软雅黑" pitchFamily="34" charset="-122"/>
                  </a:endParaRPr>
                </a:p>
              </p:txBody>
            </p:sp>
          </p:grpSp>
          <p:grpSp>
            <p:nvGrpSpPr>
              <p:cNvPr id="45" name="组合 44">
                <a:extLst>
                  <a:ext uri="{FF2B5EF4-FFF2-40B4-BE49-F238E27FC236}">
                    <a16:creationId xmlns:a16="http://schemas.microsoft.com/office/drawing/2014/main" id="{D9529EEE-1C9D-4FA6-ABC6-48C0227528E1}"/>
                  </a:ext>
                </a:extLst>
              </p:cNvPr>
              <p:cNvGrpSpPr/>
              <p:nvPr/>
            </p:nvGrpSpPr>
            <p:grpSpPr>
              <a:xfrm>
                <a:off x="2981508" y="2434034"/>
                <a:ext cx="5783704" cy="240000"/>
                <a:chOff x="2144264" y="2285523"/>
                <a:chExt cx="4926338" cy="292388"/>
              </a:xfrm>
            </p:grpSpPr>
            <p:sp>
              <p:nvSpPr>
                <p:cNvPr id="87" name="Line 55">
                  <a:extLst>
                    <a:ext uri="{FF2B5EF4-FFF2-40B4-BE49-F238E27FC236}">
                      <a16:creationId xmlns:a16="http://schemas.microsoft.com/office/drawing/2014/main" id="{09898F6F-D5E2-41C1-B706-01714E58BD12}"/>
                    </a:ext>
                  </a:extLst>
                </p:cNvPr>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88" name="矩形 87">
                  <a:extLst>
                    <a:ext uri="{FF2B5EF4-FFF2-40B4-BE49-F238E27FC236}">
                      <a16:creationId xmlns:a16="http://schemas.microsoft.com/office/drawing/2014/main" id="{0854DB35-6AAA-4081-A911-A252C38520C6}"/>
                    </a:ext>
                  </a:extLst>
                </p:cNvPr>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RCPT TO: Wang@abc.com</a:t>
                  </a:r>
                  <a:endParaRPr lang="zh-CN" altLang="en-US" sz="1200" b="1" dirty="0">
                    <a:solidFill>
                      <a:schemeClr val="tx1"/>
                    </a:solidFill>
                    <a:latin typeface="微软雅黑" pitchFamily="34" charset="-122"/>
                    <a:ea typeface="微软雅黑" pitchFamily="34" charset="-122"/>
                  </a:endParaRPr>
                </a:p>
              </p:txBody>
            </p:sp>
          </p:grpSp>
          <p:grpSp>
            <p:nvGrpSpPr>
              <p:cNvPr id="46" name="组合 45">
                <a:extLst>
                  <a:ext uri="{FF2B5EF4-FFF2-40B4-BE49-F238E27FC236}">
                    <a16:creationId xmlns:a16="http://schemas.microsoft.com/office/drawing/2014/main" id="{60AF4C9F-4696-4790-99D5-6D2CA611279C}"/>
                  </a:ext>
                </a:extLst>
              </p:cNvPr>
              <p:cNvGrpSpPr/>
              <p:nvPr/>
            </p:nvGrpSpPr>
            <p:grpSpPr>
              <a:xfrm>
                <a:off x="2981508" y="2704124"/>
                <a:ext cx="5783704" cy="240000"/>
                <a:chOff x="2144264" y="2285523"/>
                <a:chExt cx="4926338" cy="292388"/>
              </a:xfrm>
            </p:grpSpPr>
            <p:sp>
              <p:nvSpPr>
                <p:cNvPr id="85" name="Line 55">
                  <a:extLst>
                    <a:ext uri="{FF2B5EF4-FFF2-40B4-BE49-F238E27FC236}">
                      <a16:creationId xmlns:a16="http://schemas.microsoft.com/office/drawing/2014/main" id="{05490533-57E6-4DA0-A34A-392545D099B0}"/>
                    </a:ext>
                  </a:extLst>
                </p:cNvPr>
                <p:cNvSpPr>
                  <a:spLocks noChangeShapeType="1"/>
                </p:cNvSpPr>
                <p:nvPr/>
              </p:nvSpPr>
              <p:spPr bwMode="auto">
                <a:xfrm>
                  <a:off x="2144264" y="2409068"/>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86" name="矩形 85">
                  <a:extLst>
                    <a:ext uri="{FF2B5EF4-FFF2-40B4-BE49-F238E27FC236}">
                      <a16:creationId xmlns:a16="http://schemas.microsoft.com/office/drawing/2014/main" id="{622D73CD-B176-47B9-98A0-0E3C32F90BA6}"/>
                    </a:ext>
                  </a:extLst>
                </p:cNvPr>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250 OK</a:t>
                  </a:r>
                  <a:endParaRPr lang="zh-CN" altLang="en-US" sz="1200" b="1" dirty="0">
                    <a:solidFill>
                      <a:schemeClr val="tx1"/>
                    </a:solidFill>
                    <a:latin typeface="微软雅黑" pitchFamily="34" charset="-122"/>
                    <a:ea typeface="微软雅黑" pitchFamily="34" charset="-122"/>
                  </a:endParaRPr>
                </a:p>
              </p:txBody>
            </p:sp>
          </p:grpSp>
          <p:grpSp>
            <p:nvGrpSpPr>
              <p:cNvPr id="47" name="组合 46">
                <a:extLst>
                  <a:ext uri="{FF2B5EF4-FFF2-40B4-BE49-F238E27FC236}">
                    <a16:creationId xmlns:a16="http://schemas.microsoft.com/office/drawing/2014/main" id="{29DDC7E2-C013-4A71-A14D-13CEF1F7A304}"/>
                  </a:ext>
                </a:extLst>
              </p:cNvPr>
              <p:cNvGrpSpPr/>
              <p:nvPr/>
            </p:nvGrpSpPr>
            <p:grpSpPr>
              <a:xfrm>
                <a:off x="2981508" y="2980554"/>
                <a:ext cx="5783704" cy="240000"/>
                <a:chOff x="2144264" y="2285523"/>
                <a:chExt cx="4926338" cy="292388"/>
              </a:xfrm>
            </p:grpSpPr>
            <p:sp>
              <p:nvSpPr>
                <p:cNvPr id="83" name="Line 55">
                  <a:extLst>
                    <a:ext uri="{FF2B5EF4-FFF2-40B4-BE49-F238E27FC236}">
                      <a16:creationId xmlns:a16="http://schemas.microsoft.com/office/drawing/2014/main" id="{A09027E7-DDA7-4D40-ADB2-E6CD2914E3A5}"/>
                    </a:ext>
                  </a:extLst>
                </p:cNvPr>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84" name="矩形 83">
                  <a:extLst>
                    <a:ext uri="{FF2B5EF4-FFF2-40B4-BE49-F238E27FC236}">
                      <a16:creationId xmlns:a16="http://schemas.microsoft.com/office/drawing/2014/main" id="{CE095B25-8DF4-46C1-9F83-F582850B4788}"/>
                    </a:ext>
                  </a:extLst>
                </p:cNvPr>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DATA</a:t>
                  </a:r>
                  <a:endParaRPr lang="zh-CN" altLang="en-US" sz="1200" b="1" dirty="0">
                    <a:solidFill>
                      <a:schemeClr val="tx1"/>
                    </a:solidFill>
                    <a:latin typeface="微软雅黑" pitchFamily="34" charset="-122"/>
                    <a:ea typeface="微软雅黑" pitchFamily="34" charset="-122"/>
                  </a:endParaRPr>
                </a:p>
              </p:txBody>
            </p:sp>
          </p:grpSp>
          <p:grpSp>
            <p:nvGrpSpPr>
              <p:cNvPr id="48" name="组合 47">
                <a:extLst>
                  <a:ext uri="{FF2B5EF4-FFF2-40B4-BE49-F238E27FC236}">
                    <a16:creationId xmlns:a16="http://schemas.microsoft.com/office/drawing/2014/main" id="{1465E213-EA9E-4D31-9E70-2E5EC72459C8}"/>
                  </a:ext>
                </a:extLst>
              </p:cNvPr>
              <p:cNvGrpSpPr/>
              <p:nvPr/>
            </p:nvGrpSpPr>
            <p:grpSpPr>
              <a:xfrm>
                <a:off x="2981508" y="3250644"/>
                <a:ext cx="5783704" cy="240000"/>
                <a:chOff x="2144264" y="2285523"/>
                <a:chExt cx="4926338" cy="292388"/>
              </a:xfrm>
            </p:grpSpPr>
            <p:sp>
              <p:nvSpPr>
                <p:cNvPr id="81" name="Line 55">
                  <a:extLst>
                    <a:ext uri="{FF2B5EF4-FFF2-40B4-BE49-F238E27FC236}">
                      <a16:creationId xmlns:a16="http://schemas.microsoft.com/office/drawing/2014/main" id="{043C7684-4648-4188-8983-4458634CE401}"/>
                    </a:ext>
                  </a:extLst>
                </p:cNvPr>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82" name="矩形 81">
                  <a:extLst>
                    <a:ext uri="{FF2B5EF4-FFF2-40B4-BE49-F238E27FC236}">
                      <a16:creationId xmlns:a16="http://schemas.microsoft.com/office/drawing/2014/main" id="{FF28AFA2-4037-4837-B07C-C715BB2F6156}"/>
                    </a:ext>
                  </a:extLst>
                </p:cNvPr>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a:solidFill>
                        <a:schemeClr val="tx1"/>
                      </a:solidFill>
                      <a:latin typeface="微软雅黑" pitchFamily="34" charset="-122"/>
                      <a:ea typeface="微软雅黑" pitchFamily="34" charset="-122"/>
                    </a:rPr>
                    <a:t>354 Start mail input; end with &lt;CRLF&gt;.&lt;CRLF&gt;</a:t>
                  </a:r>
                  <a:endParaRPr lang="zh-CN" altLang="en-US" sz="1050" b="1" dirty="0">
                    <a:solidFill>
                      <a:schemeClr val="tx1"/>
                    </a:solidFill>
                    <a:latin typeface="微软雅黑" pitchFamily="34" charset="-122"/>
                    <a:ea typeface="微软雅黑" pitchFamily="34" charset="-122"/>
                  </a:endParaRPr>
                </a:p>
              </p:txBody>
            </p:sp>
          </p:grpSp>
          <p:grpSp>
            <p:nvGrpSpPr>
              <p:cNvPr id="50" name="组合 49">
                <a:extLst>
                  <a:ext uri="{FF2B5EF4-FFF2-40B4-BE49-F238E27FC236}">
                    <a16:creationId xmlns:a16="http://schemas.microsoft.com/office/drawing/2014/main" id="{1BFC4FB4-E527-44F1-A76B-66D57BB7DA72}"/>
                  </a:ext>
                </a:extLst>
              </p:cNvPr>
              <p:cNvGrpSpPr/>
              <p:nvPr/>
            </p:nvGrpSpPr>
            <p:grpSpPr>
              <a:xfrm>
                <a:off x="2981508" y="3519507"/>
                <a:ext cx="5783704" cy="240000"/>
                <a:chOff x="2144264" y="2285523"/>
                <a:chExt cx="4926338" cy="292388"/>
              </a:xfrm>
            </p:grpSpPr>
            <p:sp>
              <p:nvSpPr>
                <p:cNvPr id="79" name="Line 55">
                  <a:extLst>
                    <a:ext uri="{FF2B5EF4-FFF2-40B4-BE49-F238E27FC236}">
                      <a16:creationId xmlns:a16="http://schemas.microsoft.com/office/drawing/2014/main" id="{A8DD4A9F-46B4-44CB-AAA4-C0D4ACB75CA3}"/>
                    </a:ext>
                  </a:extLst>
                </p:cNvPr>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80" name="矩形 79">
                  <a:extLst>
                    <a:ext uri="{FF2B5EF4-FFF2-40B4-BE49-F238E27FC236}">
                      <a16:creationId xmlns:a16="http://schemas.microsoft.com/office/drawing/2014/main" id="{61A3659A-BC3C-4F2A-AFF6-7143569050CF}"/>
                    </a:ext>
                  </a:extLst>
                </p:cNvPr>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From: Ling@ jlu.edu.cn</a:t>
                  </a:r>
                  <a:endParaRPr lang="zh-CN" altLang="en-US" sz="1200" b="1" dirty="0">
                    <a:solidFill>
                      <a:schemeClr val="tx1"/>
                    </a:solidFill>
                    <a:latin typeface="微软雅黑" pitchFamily="34" charset="-122"/>
                    <a:ea typeface="微软雅黑" pitchFamily="34" charset="-122"/>
                  </a:endParaRPr>
                </a:p>
              </p:txBody>
            </p:sp>
          </p:grpSp>
          <p:grpSp>
            <p:nvGrpSpPr>
              <p:cNvPr id="51" name="组合 50">
                <a:extLst>
                  <a:ext uri="{FF2B5EF4-FFF2-40B4-BE49-F238E27FC236}">
                    <a16:creationId xmlns:a16="http://schemas.microsoft.com/office/drawing/2014/main" id="{F3C4A460-754C-4B6E-94B4-AB5D310F9987}"/>
                  </a:ext>
                </a:extLst>
              </p:cNvPr>
              <p:cNvGrpSpPr/>
              <p:nvPr/>
            </p:nvGrpSpPr>
            <p:grpSpPr>
              <a:xfrm>
                <a:off x="2981508" y="3794798"/>
                <a:ext cx="5783704" cy="240000"/>
                <a:chOff x="2144264" y="2285523"/>
                <a:chExt cx="4926338" cy="292388"/>
              </a:xfrm>
            </p:grpSpPr>
            <p:sp>
              <p:nvSpPr>
                <p:cNvPr id="77" name="Line 55">
                  <a:extLst>
                    <a:ext uri="{FF2B5EF4-FFF2-40B4-BE49-F238E27FC236}">
                      <a16:creationId xmlns:a16="http://schemas.microsoft.com/office/drawing/2014/main" id="{1EF268BE-E645-4951-8DF1-560CFED01828}"/>
                    </a:ext>
                  </a:extLst>
                </p:cNvPr>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78" name="矩形 77">
                  <a:extLst>
                    <a:ext uri="{FF2B5EF4-FFF2-40B4-BE49-F238E27FC236}">
                      <a16:creationId xmlns:a16="http://schemas.microsoft.com/office/drawing/2014/main" id="{A8DC980A-2A71-4DE9-AFF0-34EBF7EE87E1}"/>
                    </a:ext>
                  </a:extLst>
                </p:cNvPr>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To: Wang@abc.com</a:t>
                  </a:r>
                  <a:endParaRPr lang="zh-CN" altLang="en-US" sz="1200" b="1" dirty="0">
                    <a:solidFill>
                      <a:schemeClr val="tx1"/>
                    </a:solidFill>
                    <a:latin typeface="微软雅黑" pitchFamily="34" charset="-122"/>
                    <a:ea typeface="微软雅黑" pitchFamily="34" charset="-122"/>
                  </a:endParaRPr>
                </a:p>
              </p:txBody>
            </p:sp>
          </p:grpSp>
          <p:grpSp>
            <p:nvGrpSpPr>
              <p:cNvPr id="52" name="组合 51">
                <a:extLst>
                  <a:ext uri="{FF2B5EF4-FFF2-40B4-BE49-F238E27FC236}">
                    <a16:creationId xmlns:a16="http://schemas.microsoft.com/office/drawing/2014/main" id="{32A858C0-6D46-4F08-B753-EBB69A1CE5E9}"/>
                  </a:ext>
                </a:extLst>
              </p:cNvPr>
              <p:cNvGrpSpPr/>
              <p:nvPr/>
            </p:nvGrpSpPr>
            <p:grpSpPr>
              <a:xfrm>
                <a:off x="2981508" y="4044538"/>
                <a:ext cx="5783704" cy="240000"/>
                <a:chOff x="2144264" y="2285523"/>
                <a:chExt cx="4926338" cy="292388"/>
              </a:xfrm>
            </p:grpSpPr>
            <p:sp>
              <p:nvSpPr>
                <p:cNvPr id="75" name="Line 55">
                  <a:extLst>
                    <a:ext uri="{FF2B5EF4-FFF2-40B4-BE49-F238E27FC236}">
                      <a16:creationId xmlns:a16="http://schemas.microsoft.com/office/drawing/2014/main" id="{2CC70814-D516-4086-8CA1-83057EA04CDB}"/>
                    </a:ext>
                  </a:extLst>
                </p:cNvPr>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76" name="矩形 75">
                  <a:extLst>
                    <a:ext uri="{FF2B5EF4-FFF2-40B4-BE49-F238E27FC236}">
                      <a16:creationId xmlns:a16="http://schemas.microsoft.com/office/drawing/2014/main" id="{7633E410-13E0-49A8-A11B-5ABBE240ECD8}"/>
                    </a:ext>
                  </a:extLst>
                </p:cNvPr>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Date: 2023-10-18</a:t>
                  </a:r>
                  <a:endParaRPr lang="zh-CN" altLang="en-US" sz="1200" b="1" dirty="0">
                    <a:solidFill>
                      <a:schemeClr val="tx1"/>
                    </a:solidFill>
                    <a:latin typeface="微软雅黑" pitchFamily="34" charset="-122"/>
                    <a:ea typeface="微软雅黑" pitchFamily="34" charset="-122"/>
                  </a:endParaRPr>
                </a:p>
              </p:txBody>
            </p:sp>
          </p:grpSp>
          <p:grpSp>
            <p:nvGrpSpPr>
              <p:cNvPr id="53" name="组合 52">
                <a:extLst>
                  <a:ext uri="{FF2B5EF4-FFF2-40B4-BE49-F238E27FC236}">
                    <a16:creationId xmlns:a16="http://schemas.microsoft.com/office/drawing/2014/main" id="{B6B3D6CA-8608-485A-AA42-40D8D1E5ED42}"/>
                  </a:ext>
                </a:extLst>
              </p:cNvPr>
              <p:cNvGrpSpPr/>
              <p:nvPr/>
            </p:nvGrpSpPr>
            <p:grpSpPr>
              <a:xfrm>
                <a:off x="2981508" y="4319828"/>
                <a:ext cx="5783704" cy="240000"/>
                <a:chOff x="2144264" y="2285523"/>
                <a:chExt cx="4926338" cy="292388"/>
              </a:xfrm>
            </p:grpSpPr>
            <p:sp>
              <p:nvSpPr>
                <p:cNvPr id="73" name="Line 55">
                  <a:extLst>
                    <a:ext uri="{FF2B5EF4-FFF2-40B4-BE49-F238E27FC236}">
                      <a16:creationId xmlns:a16="http://schemas.microsoft.com/office/drawing/2014/main" id="{621A6DB8-9469-4BA4-A0E9-91E3DE2BB99F}"/>
                    </a:ext>
                  </a:extLst>
                </p:cNvPr>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74" name="矩形 73">
                  <a:extLst>
                    <a:ext uri="{FF2B5EF4-FFF2-40B4-BE49-F238E27FC236}">
                      <a16:creationId xmlns:a16="http://schemas.microsoft.com/office/drawing/2014/main" id="{45C747EC-C718-4D2B-8A4B-4B6FDF2DE3DF}"/>
                    </a:ext>
                  </a:extLst>
                </p:cNvPr>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Subject: Greetings</a:t>
                  </a:r>
                  <a:endParaRPr lang="zh-CN" altLang="en-US" sz="1200" b="1" dirty="0">
                    <a:solidFill>
                      <a:schemeClr val="tx1"/>
                    </a:solidFill>
                    <a:latin typeface="微软雅黑" pitchFamily="34" charset="-122"/>
                    <a:ea typeface="微软雅黑" pitchFamily="34" charset="-122"/>
                  </a:endParaRPr>
                </a:p>
              </p:txBody>
            </p:sp>
          </p:grpSp>
          <p:grpSp>
            <p:nvGrpSpPr>
              <p:cNvPr id="54" name="组合 53">
                <a:extLst>
                  <a:ext uri="{FF2B5EF4-FFF2-40B4-BE49-F238E27FC236}">
                    <a16:creationId xmlns:a16="http://schemas.microsoft.com/office/drawing/2014/main" id="{9902A49F-A4EE-4BEA-855E-FB116327D821}"/>
                  </a:ext>
                </a:extLst>
              </p:cNvPr>
              <p:cNvGrpSpPr/>
              <p:nvPr/>
            </p:nvGrpSpPr>
            <p:grpSpPr>
              <a:xfrm>
                <a:off x="2981508" y="4595214"/>
                <a:ext cx="5783704" cy="240000"/>
                <a:chOff x="2144264" y="2285523"/>
                <a:chExt cx="4926338" cy="292388"/>
              </a:xfrm>
            </p:grpSpPr>
            <p:sp>
              <p:nvSpPr>
                <p:cNvPr id="71" name="Line 55">
                  <a:extLst>
                    <a:ext uri="{FF2B5EF4-FFF2-40B4-BE49-F238E27FC236}">
                      <a16:creationId xmlns:a16="http://schemas.microsoft.com/office/drawing/2014/main" id="{FC12A6CB-53E0-493E-8CE6-781110BA5CEE}"/>
                    </a:ext>
                  </a:extLst>
                </p:cNvPr>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72" name="矩形 71">
                  <a:extLst>
                    <a:ext uri="{FF2B5EF4-FFF2-40B4-BE49-F238E27FC236}">
                      <a16:creationId xmlns:a16="http://schemas.microsoft.com/office/drawing/2014/main" id="{FE0AB00F-6E28-46F4-887B-E75B8D8616AE}"/>
                    </a:ext>
                  </a:extLst>
                </p:cNvPr>
                <p:cNvSpPr/>
                <p:nvPr/>
              </p:nvSpPr>
              <p:spPr>
                <a:xfrm>
                  <a:off x="2827283" y="2285523"/>
                  <a:ext cx="3626069" cy="292388"/>
                </a:xfrm>
                <a:prstGeom prst="rect">
                  <a:avLst/>
                </a:prstGeom>
                <a:solidFill>
                  <a:srgbClr val="0066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tx1"/>
                    </a:solidFill>
                    <a:latin typeface="微软雅黑" pitchFamily="34" charset="-122"/>
                    <a:ea typeface="微软雅黑" pitchFamily="34" charset="-122"/>
                  </a:endParaRPr>
                </a:p>
              </p:txBody>
            </p:sp>
          </p:grpSp>
          <p:grpSp>
            <p:nvGrpSpPr>
              <p:cNvPr id="55" name="组合 54">
                <a:extLst>
                  <a:ext uri="{FF2B5EF4-FFF2-40B4-BE49-F238E27FC236}">
                    <a16:creationId xmlns:a16="http://schemas.microsoft.com/office/drawing/2014/main" id="{9B57099B-5002-4744-8D75-DA3B954F65D8}"/>
                  </a:ext>
                </a:extLst>
              </p:cNvPr>
              <p:cNvGrpSpPr/>
              <p:nvPr/>
            </p:nvGrpSpPr>
            <p:grpSpPr>
              <a:xfrm>
                <a:off x="2981508" y="4863240"/>
                <a:ext cx="5783704" cy="240000"/>
                <a:chOff x="2144264" y="2285523"/>
                <a:chExt cx="4926338" cy="292388"/>
              </a:xfrm>
            </p:grpSpPr>
            <p:sp>
              <p:nvSpPr>
                <p:cNvPr id="69" name="Line 55">
                  <a:extLst>
                    <a:ext uri="{FF2B5EF4-FFF2-40B4-BE49-F238E27FC236}">
                      <a16:creationId xmlns:a16="http://schemas.microsoft.com/office/drawing/2014/main" id="{797FFC91-1412-4C94-8514-DE1CBBE6A65C}"/>
                    </a:ext>
                  </a:extLst>
                </p:cNvPr>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70" name="矩形 69">
                  <a:extLst>
                    <a:ext uri="{FF2B5EF4-FFF2-40B4-BE49-F238E27FC236}">
                      <a16:creationId xmlns:a16="http://schemas.microsoft.com/office/drawing/2014/main" id="{66F69F95-9FFA-4291-A184-12BD02D9C575}"/>
                    </a:ext>
                  </a:extLst>
                </p:cNvPr>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Dear Mr. Wang, </a:t>
                  </a:r>
                  <a:endParaRPr lang="zh-CN" altLang="en-US" sz="1200" b="1" dirty="0">
                    <a:solidFill>
                      <a:schemeClr val="tx1"/>
                    </a:solidFill>
                    <a:latin typeface="微软雅黑" pitchFamily="34" charset="-122"/>
                    <a:ea typeface="微软雅黑" pitchFamily="34" charset="-122"/>
                  </a:endParaRPr>
                </a:p>
              </p:txBody>
            </p:sp>
          </p:grpSp>
          <p:grpSp>
            <p:nvGrpSpPr>
              <p:cNvPr id="56" name="组合 55">
                <a:extLst>
                  <a:ext uri="{FF2B5EF4-FFF2-40B4-BE49-F238E27FC236}">
                    <a16:creationId xmlns:a16="http://schemas.microsoft.com/office/drawing/2014/main" id="{10D52E12-A09A-47C3-8E7F-0D10B4C47250}"/>
                  </a:ext>
                </a:extLst>
              </p:cNvPr>
              <p:cNvGrpSpPr/>
              <p:nvPr/>
            </p:nvGrpSpPr>
            <p:grpSpPr>
              <a:xfrm>
                <a:off x="2981508" y="5138531"/>
                <a:ext cx="5783704" cy="240000"/>
                <a:chOff x="2144264" y="2285523"/>
                <a:chExt cx="4926338" cy="292388"/>
              </a:xfrm>
            </p:grpSpPr>
            <p:sp>
              <p:nvSpPr>
                <p:cNvPr id="67" name="Line 55">
                  <a:extLst>
                    <a:ext uri="{FF2B5EF4-FFF2-40B4-BE49-F238E27FC236}">
                      <a16:creationId xmlns:a16="http://schemas.microsoft.com/office/drawing/2014/main" id="{4300758F-D25A-47BA-B605-8CF52E8D2D80}"/>
                    </a:ext>
                  </a:extLst>
                </p:cNvPr>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68" name="矩形 67">
                  <a:extLst>
                    <a:ext uri="{FF2B5EF4-FFF2-40B4-BE49-F238E27FC236}">
                      <a16:creationId xmlns:a16="http://schemas.microsoft.com/office/drawing/2014/main" id="{57ABB19B-1E1F-493E-8063-8691AEB15C27}"/>
                    </a:ext>
                  </a:extLst>
                </p:cNvPr>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Welcome you back.</a:t>
                  </a:r>
                  <a:endParaRPr lang="zh-CN" altLang="en-US" sz="1200" b="1" dirty="0">
                    <a:solidFill>
                      <a:schemeClr val="tx1"/>
                    </a:solidFill>
                    <a:latin typeface="微软雅黑" pitchFamily="34" charset="-122"/>
                    <a:ea typeface="微软雅黑" pitchFamily="34" charset="-122"/>
                  </a:endParaRPr>
                </a:p>
              </p:txBody>
            </p:sp>
          </p:grpSp>
          <p:grpSp>
            <p:nvGrpSpPr>
              <p:cNvPr id="57" name="组合 56">
                <a:extLst>
                  <a:ext uri="{FF2B5EF4-FFF2-40B4-BE49-F238E27FC236}">
                    <a16:creationId xmlns:a16="http://schemas.microsoft.com/office/drawing/2014/main" id="{0C441BA7-37EC-417D-A1D2-9ED5C93513C9}"/>
                  </a:ext>
                </a:extLst>
              </p:cNvPr>
              <p:cNvGrpSpPr/>
              <p:nvPr/>
            </p:nvGrpSpPr>
            <p:grpSpPr>
              <a:xfrm>
                <a:off x="2981508" y="5685120"/>
                <a:ext cx="5783704" cy="240000"/>
                <a:chOff x="2144264" y="2285523"/>
                <a:chExt cx="4926338" cy="292388"/>
              </a:xfrm>
            </p:grpSpPr>
            <p:sp>
              <p:nvSpPr>
                <p:cNvPr id="65" name="Line 55">
                  <a:extLst>
                    <a:ext uri="{FF2B5EF4-FFF2-40B4-BE49-F238E27FC236}">
                      <a16:creationId xmlns:a16="http://schemas.microsoft.com/office/drawing/2014/main" id="{2CFD49E8-7C41-4758-87ED-F798D4586AF3}"/>
                    </a:ext>
                  </a:extLst>
                </p:cNvPr>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66" name="矩形 65">
                  <a:extLst>
                    <a:ext uri="{FF2B5EF4-FFF2-40B4-BE49-F238E27FC236}">
                      <a16:creationId xmlns:a16="http://schemas.microsoft.com/office/drawing/2014/main" id="{95781BA4-7841-41E7-B5AC-A53E7848CDF0}"/>
                    </a:ext>
                  </a:extLst>
                </p:cNvPr>
                <p:cNvSpPr/>
                <p:nvPr/>
              </p:nvSpPr>
              <p:spPr>
                <a:xfrm>
                  <a:off x="2827283" y="2285523"/>
                  <a:ext cx="3626069" cy="292388"/>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微软雅黑" pitchFamily="34" charset="-122"/>
                      <a:ea typeface="微软雅黑" pitchFamily="34" charset="-122"/>
                    </a:rPr>
                    <a:t>.</a:t>
                  </a:r>
                  <a:endParaRPr lang="zh-CN" altLang="en-US" b="1" dirty="0">
                    <a:solidFill>
                      <a:schemeClr val="bg1"/>
                    </a:solidFill>
                    <a:latin typeface="微软雅黑" pitchFamily="34" charset="-122"/>
                    <a:ea typeface="微软雅黑" pitchFamily="34" charset="-122"/>
                  </a:endParaRPr>
                </a:p>
              </p:txBody>
            </p:sp>
          </p:grpSp>
          <p:grpSp>
            <p:nvGrpSpPr>
              <p:cNvPr id="58" name="组合 57">
                <a:extLst>
                  <a:ext uri="{FF2B5EF4-FFF2-40B4-BE49-F238E27FC236}">
                    <a16:creationId xmlns:a16="http://schemas.microsoft.com/office/drawing/2014/main" id="{C33FAEF0-7ADC-4894-B99D-3E1536F33035}"/>
                  </a:ext>
                </a:extLst>
              </p:cNvPr>
              <p:cNvGrpSpPr/>
              <p:nvPr/>
            </p:nvGrpSpPr>
            <p:grpSpPr>
              <a:xfrm>
                <a:off x="2981508" y="5953248"/>
                <a:ext cx="5783704" cy="240000"/>
                <a:chOff x="2144264" y="2285523"/>
                <a:chExt cx="4926338" cy="292388"/>
              </a:xfrm>
            </p:grpSpPr>
            <p:sp>
              <p:nvSpPr>
                <p:cNvPr id="63" name="Line 55">
                  <a:extLst>
                    <a:ext uri="{FF2B5EF4-FFF2-40B4-BE49-F238E27FC236}">
                      <a16:creationId xmlns:a16="http://schemas.microsoft.com/office/drawing/2014/main" id="{8E727D5F-3CBC-4BF4-9D1F-503B173CA362}"/>
                    </a:ext>
                  </a:extLst>
                </p:cNvPr>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64" name="矩形 63">
                  <a:extLst>
                    <a:ext uri="{FF2B5EF4-FFF2-40B4-BE49-F238E27FC236}">
                      <a16:creationId xmlns:a16="http://schemas.microsoft.com/office/drawing/2014/main" id="{1EF87530-AE9D-46D4-8EF9-48C404DB4450}"/>
                    </a:ext>
                  </a:extLst>
                </p:cNvPr>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250 OK</a:t>
                  </a:r>
                  <a:endParaRPr lang="zh-CN" altLang="en-US" sz="1200" b="1" dirty="0">
                    <a:solidFill>
                      <a:schemeClr val="tx1"/>
                    </a:solidFill>
                    <a:latin typeface="微软雅黑" pitchFamily="34" charset="-122"/>
                    <a:ea typeface="微软雅黑" pitchFamily="34" charset="-122"/>
                  </a:endParaRPr>
                </a:p>
              </p:txBody>
            </p:sp>
          </p:grpSp>
          <p:sp>
            <p:nvSpPr>
              <p:cNvPr id="59" name="Text Box 409">
                <a:extLst>
                  <a:ext uri="{FF2B5EF4-FFF2-40B4-BE49-F238E27FC236}">
                    <a16:creationId xmlns:a16="http://schemas.microsoft.com/office/drawing/2014/main" id="{350EAE4D-05E6-4CFD-B735-BE5EA5A5A2E7}"/>
                  </a:ext>
                </a:extLst>
              </p:cNvPr>
              <p:cNvSpPr txBox="1">
                <a:spLocks noChangeArrowheads="1"/>
              </p:cNvSpPr>
              <p:nvPr/>
            </p:nvSpPr>
            <p:spPr bwMode="auto">
              <a:xfrm>
                <a:off x="8793833" y="2215676"/>
                <a:ext cx="820668" cy="347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600" b="1" dirty="0">
                    <a:solidFill>
                      <a:srgbClr val="3333FF"/>
                    </a:solidFill>
                    <a:latin typeface="微软雅黑" pitchFamily="34" charset="-122"/>
                    <a:ea typeface="微软雅黑" pitchFamily="34" charset="-122"/>
                  </a:rPr>
                  <a:t>信封</a:t>
                </a:r>
              </a:p>
            </p:txBody>
          </p:sp>
          <p:sp>
            <p:nvSpPr>
              <p:cNvPr id="60" name="Text Box 409">
                <a:extLst>
                  <a:ext uri="{FF2B5EF4-FFF2-40B4-BE49-F238E27FC236}">
                    <a16:creationId xmlns:a16="http://schemas.microsoft.com/office/drawing/2014/main" id="{4C397832-A6C9-42B7-8B0F-523CB4BEF4B0}"/>
                  </a:ext>
                </a:extLst>
              </p:cNvPr>
              <p:cNvSpPr txBox="1">
                <a:spLocks noChangeArrowheads="1"/>
              </p:cNvSpPr>
              <p:nvPr/>
            </p:nvSpPr>
            <p:spPr bwMode="auto">
              <a:xfrm>
                <a:off x="8793833" y="3552822"/>
                <a:ext cx="781217" cy="347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600" b="1" dirty="0">
                    <a:solidFill>
                      <a:srgbClr val="3333FF"/>
                    </a:solidFill>
                    <a:latin typeface="微软雅黑" pitchFamily="34" charset="-122"/>
                    <a:ea typeface="微软雅黑" pitchFamily="34" charset="-122"/>
                  </a:rPr>
                  <a:t>首部</a:t>
                </a:r>
              </a:p>
            </p:txBody>
          </p:sp>
          <p:sp>
            <p:nvSpPr>
              <p:cNvPr id="61" name="Text Box 409">
                <a:extLst>
                  <a:ext uri="{FF2B5EF4-FFF2-40B4-BE49-F238E27FC236}">
                    <a16:creationId xmlns:a16="http://schemas.microsoft.com/office/drawing/2014/main" id="{06E22010-6E05-41D3-8D01-83F330E4511B}"/>
                  </a:ext>
                </a:extLst>
              </p:cNvPr>
              <p:cNvSpPr txBox="1">
                <a:spLocks noChangeArrowheads="1"/>
              </p:cNvSpPr>
              <p:nvPr/>
            </p:nvSpPr>
            <p:spPr bwMode="auto">
              <a:xfrm>
                <a:off x="8793833" y="5322478"/>
                <a:ext cx="781217" cy="347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600" b="1" dirty="0">
                    <a:solidFill>
                      <a:srgbClr val="333399"/>
                    </a:solidFill>
                    <a:latin typeface="微软雅黑" pitchFamily="34" charset="-122"/>
                    <a:ea typeface="微软雅黑" pitchFamily="34" charset="-122"/>
                  </a:rPr>
                  <a:t>主体</a:t>
                </a:r>
              </a:p>
            </p:txBody>
          </p:sp>
          <p:sp>
            <p:nvSpPr>
              <p:cNvPr id="62" name="Text Box 409">
                <a:extLst>
                  <a:ext uri="{FF2B5EF4-FFF2-40B4-BE49-F238E27FC236}">
                    <a16:creationId xmlns:a16="http://schemas.microsoft.com/office/drawing/2014/main" id="{291FED26-DF7D-4DBC-BE6D-9C74308E6E3E}"/>
                  </a:ext>
                </a:extLst>
              </p:cNvPr>
              <p:cNvSpPr txBox="1">
                <a:spLocks noChangeArrowheads="1"/>
              </p:cNvSpPr>
              <p:nvPr/>
            </p:nvSpPr>
            <p:spPr bwMode="auto">
              <a:xfrm>
                <a:off x="8793833" y="4573773"/>
                <a:ext cx="820668" cy="268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100" b="1" dirty="0">
                    <a:latin typeface="微软雅黑" pitchFamily="34" charset="-122"/>
                    <a:ea typeface="微软雅黑" pitchFamily="34" charset="-122"/>
                  </a:rPr>
                  <a:t>空行</a:t>
                </a:r>
              </a:p>
            </p:txBody>
          </p:sp>
        </p:grpSp>
        <p:sp>
          <p:nvSpPr>
            <p:cNvPr id="113" name="文本框 112">
              <a:extLst>
                <a:ext uri="{FF2B5EF4-FFF2-40B4-BE49-F238E27FC236}">
                  <a16:creationId xmlns:a16="http://schemas.microsoft.com/office/drawing/2014/main" id="{51C48DE4-87A6-40CF-90B3-2F9509DA42EE}"/>
                </a:ext>
              </a:extLst>
            </p:cNvPr>
            <p:cNvSpPr txBox="1"/>
            <p:nvPr/>
          </p:nvSpPr>
          <p:spPr>
            <a:xfrm>
              <a:off x="7870132" y="1488908"/>
              <a:ext cx="1076036" cy="307777"/>
            </a:xfrm>
            <a:prstGeom prst="rect">
              <a:avLst/>
            </a:prstGeom>
            <a:noFill/>
          </p:spPr>
          <p:txBody>
            <a:bodyPr wrap="square">
              <a:spAutoFit/>
            </a:bodyPr>
            <a:lstStyle/>
            <a:p>
              <a:pPr algn="ctr"/>
              <a:r>
                <a:rPr kumimoji="1" lang="zh-CN" altLang="en-US" sz="1400" b="1" dirty="0">
                  <a:latin typeface="微软雅黑" pitchFamily="34" charset="-122"/>
                  <a:ea typeface="微软雅黑" pitchFamily="34" charset="-122"/>
                </a:rPr>
                <a:t>邮件传输</a:t>
              </a:r>
            </a:p>
          </p:txBody>
        </p:sp>
      </p:grpSp>
      <p:sp>
        <p:nvSpPr>
          <p:cNvPr id="5" name="内容占位符 4">
            <a:extLst>
              <a:ext uri="{FF2B5EF4-FFF2-40B4-BE49-F238E27FC236}">
                <a16:creationId xmlns:a16="http://schemas.microsoft.com/office/drawing/2014/main" id="{37369423-03C6-4BCA-A9D5-3901282A5175}"/>
              </a:ext>
            </a:extLst>
          </p:cNvPr>
          <p:cNvSpPr>
            <a:spLocks noGrp="1"/>
          </p:cNvSpPr>
          <p:nvPr>
            <p:ph idx="1"/>
          </p:nvPr>
        </p:nvSpPr>
        <p:spPr>
          <a:xfrm>
            <a:off x="660400" y="1130300"/>
            <a:ext cx="4974796" cy="5003800"/>
          </a:xfrm>
        </p:spPr>
        <p:txBody>
          <a:bodyPr/>
          <a:lstStyle/>
          <a:p>
            <a:pPr>
              <a:lnSpc>
                <a:spcPct val="150000"/>
              </a:lnSpc>
            </a:pPr>
            <a:r>
              <a:rPr lang="zh-CN" altLang="en-US" dirty="0"/>
              <a:t>邮件的传输首先从</a:t>
            </a:r>
            <a:r>
              <a:rPr lang="en-US" altLang="zh-CN" dirty="0"/>
              <a:t>MAIL</a:t>
            </a:r>
            <a:r>
              <a:rPr lang="zh-CN" altLang="en-US" dirty="0"/>
              <a:t>命令开始；</a:t>
            </a:r>
            <a:endParaRPr lang="en-US" altLang="zh-CN" dirty="0"/>
          </a:p>
          <a:p>
            <a:pPr>
              <a:lnSpc>
                <a:spcPct val="150000"/>
              </a:lnSpc>
            </a:pPr>
            <a:r>
              <a:rPr lang="zh-CN" altLang="en-US" dirty="0"/>
              <a:t>根据收件人数量，发送一个或多个</a:t>
            </a:r>
            <a:r>
              <a:rPr lang="en-US" altLang="zh-CN" dirty="0"/>
              <a:t>RCPT</a:t>
            </a:r>
            <a:r>
              <a:rPr lang="zh-CN" altLang="en-US" dirty="0"/>
              <a:t>命令；</a:t>
            </a:r>
            <a:endParaRPr lang="en-US" altLang="zh-CN" dirty="0"/>
          </a:p>
          <a:p>
            <a:pPr lvl="1">
              <a:lnSpc>
                <a:spcPct val="150000"/>
              </a:lnSpc>
            </a:pPr>
            <a:r>
              <a:rPr lang="zh-CN" altLang="en-US" dirty="0"/>
              <a:t>先确认接收端系统是否已做好接收邮件的准备，然后才能发送邮件；</a:t>
            </a:r>
            <a:endParaRPr lang="en-US" altLang="zh-CN" dirty="0"/>
          </a:p>
          <a:p>
            <a:pPr lvl="1">
              <a:lnSpc>
                <a:spcPct val="150000"/>
              </a:lnSpc>
            </a:pPr>
            <a:r>
              <a:rPr lang="zh-CN" altLang="en-US" dirty="0"/>
              <a:t>每发送一个命令，都应当有相应的信息从</a:t>
            </a:r>
            <a:r>
              <a:rPr lang="en-US" altLang="zh-CN" dirty="0"/>
              <a:t>SMTP</a:t>
            </a:r>
            <a:r>
              <a:rPr lang="zh-CN" altLang="en-US" dirty="0"/>
              <a:t>服务器返回；</a:t>
            </a:r>
          </a:p>
          <a:p>
            <a:pPr>
              <a:lnSpc>
                <a:spcPct val="150000"/>
              </a:lnSpc>
            </a:pPr>
            <a:r>
              <a:rPr lang="zh-CN" altLang="en-US" dirty="0"/>
              <a:t>接下来是</a:t>
            </a:r>
            <a:r>
              <a:rPr lang="en-US" altLang="zh-CN" dirty="0"/>
              <a:t>DATA</a:t>
            </a:r>
            <a:r>
              <a:rPr lang="zh-CN" altLang="en-US" dirty="0"/>
              <a:t>命令，表示要开始传输邮件的内容了。</a:t>
            </a:r>
            <a:endParaRPr lang="en-US" altLang="zh-CN" dirty="0"/>
          </a:p>
        </p:txBody>
      </p:sp>
      <p:sp>
        <p:nvSpPr>
          <p:cNvPr id="3" name="标题 2">
            <a:extLst>
              <a:ext uri="{FF2B5EF4-FFF2-40B4-BE49-F238E27FC236}">
                <a16:creationId xmlns:a16="http://schemas.microsoft.com/office/drawing/2014/main" id="{59DECECE-55D7-45C2-95B2-0EC87436D83E}"/>
              </a:ext>
            </a:extLst>
          </p:cNvPr>
          <p:cNvSpPr>
            <a:spLocks noGrp="1"/>
          </p:cNvSpPr>
          <p:nvPr>
            <p:ph type="title"/>
          </p:nvPr>
        </p:nvSpPr>
        <p:spPr/>
        <p:txBody>
          <a:bodyPr>
            <a:normAutofit/>
          </a:bodyPr>
          <a:lstStyle/>
          <a:p>
            <a:r>
              <a:rPr lang="en-US" altLang="zh-CN" sz="3200" dirty="0"/>
              <a:t>SMTP </a:t>
            </a:r>
            <a:r>
              <a:rPr lang="zh-CN" altLang="en-US" sz="3200" dirty="0"/>
              <a:t>通信的三个阶段</a:t>
            </a:r>
            <a:r>
              <a:rPr lang="en-US" altLang="zh-CN" sz="3200" dirty="0"/>
              <a:t>——</a:t>
            </a:r>
            <a:r>
              <a:rPr lang="zh-CN" altLang="en-US" sz="3200" dirty="0"/>
              <a:t>邮件传输</a:t>
            </a:r>
          </a:p>
        </p:txBody>
      </p:sp>
    </p:spTree>
    <p:extLst>
      <p:ext uri="{BB962C8B-B14F-4D97-AF65-F5344CB8AC3E}">
        <p14:creationId xmlns:p14="http://schemas.microsoft.com/office/powerpoint/2010/main" val="17599808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组合 95">
            <a:extLst>
              <a:ext uri="{FF2B5EF4-FFF2-40B4-BE49-F238E27FC236}">
                <a16:creationId xmlns:a16="http://schemas.microsoft.com/office/drawing/2014/main" id="{ACF9B71E-6622-4436-95EC-1EEF20AE3CED}"/>
              </a:ext>
            </a:extLst>
          </p:cNvPr>
          <p:cNvGrpSpPr/>
          <p:nvPr/>
        </p:nvGrpSpPr>
        <p:grpSpPr>
          <a:xfrm>
            <a:off x="3769640" y="3320952"/>
            <a:ext cx="4448726" cy="2220272"/>
            <a:chOff x="2059599" y="2176285"/>
            <a:chExt cx="5497163" cy="2292725"/>
          </a:xfrm>
        </p:grpSpPr>
        <p:sp>
          <p:nvSpPr>
            <p:cNvPr id="97" name="矩形 96">
              <a:extLst>
                <a:ext uri="{FF2B5EF4-FFF2-40B4-BE49-F238E27FC236}">
                  <a16:creationId xmlns:a16="http://schemas.microsoft.com/office/drawing/2014/main" id="{71F6C137-997B-4D81-A82E-97DED652F4D3}"/>
                </a:ext>
              </a:extLst>
            </p:cNvPr>
            <p:cNvSpPr/>
            <p:nvPr/>
          </p:nvSpPr>
          <p:spPr>
            <a:xfrm>
              <a:off x="5376341" y="2183424"/>
              <a:ext cx="1605221" cy="343075"/>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b="1" dirty="0">
                  <a:solidFill>
                    <a:schemeClr val="bg1"/>
                  </a:solidFill>
                  <a:latin typeface="微软雅黑" pitchFamily="34" charset="-122"/>
                  <a:ea typeface="微软雅黑" pitchFamily="34" charset="-122"/>
                </a:rPr>
                <a:t>SMTP </a:t>
              </a:r>
              <a:r>
                <a:rPr lang="zh-CN" altLang="en-US" sz="1400" b="1" dirty="0">
                  <a:solidFill>
                    <a:schemeClr val="bg1"/>
                  </a:solidFill>
                  <a:latin typeface="微软雅黑" pitchFamily="34" charset="-122"/>
                  <a:ea typeface="微软雅黑" pitchFamily="34" charset="-122"/>
                </a:rPr>
                <a:t>服务器</a:t>
              </a:r>
            </a:p>
          </p:txBody>
        </p:sp>
        <p:sp>
          <p:nvSpPr>
            <p:cNvPr id="98" name="Text Box 409">
              <a:extLst>
                <a:ext uri="{FF2B5EF4-FFF2-40B4-BE49-F238E27FC236}">
                  <a16:creationId xmlns:a16="http://schemas.microsoft.com/office/drawing/2014/main" id="{93AFD6AC-2233-40FC-9D8E-15D597571B9F}"/>
                </a:ext>
              </a:extLst>
            </p:cNvPr>
            <p:cNvSpPr txBox="1">
              <a:spLocks noChangeArrowheads="1"/>
            </p:cNvSpPr>
            <p:nvPr/>
          </p:nvSpPr>
          <p:spPr bwMode="auto">
            <a:xfrm>
              <a:off x="6119801" y="2572023"/>
              <a:ext cx="143696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dirty="0">
                  <a:latin typeface="微软雅黑" pitchFamily="34" charset="-122"/>
                  <a:ea typeface="微软雅黑" pitchFamily="34" charset="-122"/>
                </a:rPr>
                <a:t>TCP </a:t>
              </a:r>
              <a:r>
                <a:rPr kumimoji="1" lang="zh-CN" altLang="en-US" sz="1200" b="1" dirty="0">
                  <a:latin typeface="微软雅黑" pitchFamily="34" charset="-122"/>
                  <a:ea typeface="微软雅黑" pitchFamily="34" charset="-122"/>
                </a:rPr>
                <a:t>端口 </a:t>
              </a:r>
              <a:r>
                <a:rPr kumimoji="1" lang="en-US" altLang="zh-CN" sz="1200" b="1" dirty="0">
                  <a:latin typeface="微软雅黑" pitchFamily="34" charset="-122"/>
                  <a:ea typeface="微软雅黑" pitchFamily="34" charset="-122"/>
                </a:rPr>
                <a:t>25</a:t>
              </a:r>
              <a:endParaRPr kumimoji="1" lang="zh-CN" altLang="en-US" sz="1200" b="1" dirty="0">
                <a:latin typeface="微软雅黑" pitchFamily="34" charset="-122"/>
                <a:ea typeface="微软雅黑" pitchFamily="34" charset="-122"/>
              </a:endParaRPr>
            </a:p>
          </p:txBody>
        </p:sp>
        <p:sp>
          <p:nvSpPr>
            <p:cNvPr id="99" name="矩形 98">
              <a:extLst>
                <a:ext uri="{FF2B5EF4-FFF2-40B4-BE49-F238E27FC236}">
                  <a16:creationId xmlns:a16="http://schemas.microsoft.com/office/drawing/2014/main" id="{BA871A9A-8B00-4A84-AFD5-217F08376F24}"/>
                </a:ext>
              </a:extLst>
            </p:cNvPr>
            <p:cNvSpPr/>
            <p:nvPr/>
          </p:nvSpPr>
          <p:spPr>
            <a:xfrm>
              <a:off x="2059599" y="2176285"/>
              <a:ext cx="1605221" cy="349527"/>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b="1" dirty="0">
                  <a:solidFill>
                    <a:schemeClr val="tx1"/>
                  </a:solidFill>
                  <a:latin typeface="微软雅黑" pitchFamily="34" charset="-122"/>
                  <a:ea typeface="微软雅黑" pitchFamily="34" charset="-122"/>
                </a:rPr>
                <a:t>SMTP </a:t>
              </a:r>
              <a:r>
                <a:rPr lang="zh-CN" altLang="en-US" sz="1400" b="1" dirty="0">
                  <a:solidFill>
                    <a:schemeClr val="tx1"/>
                  </a:solidFill>
                  <a:latin typeface="微软雅黑" pitchFamily="34" charset="-122"/>
                  <a:ea typeface="微软雅黑" pitchFamily="34" charset="-122"/>
                </a:rPr>
                <a:t>客户</a:t>
              </a:r>
            </a:p>
          </p:txBody>
        </p:sp>
        <p:grpSp>
          <p:nvGrpSpPr>
            <p:cNvPr id="100" name="组合 99">
              <a:extLst>
                <a:ext uri="{FF2B5EF4-FFF2-40B4-BE49-F238E27FC236}">
                  <a16:creationId xmlns:a16="http://schemas.microsoft.com/office/drawing/2014/main" id="{C2995777-4867-4C1A-AB2C-B5AF2B43B55E}"/>
                </a:ext>
              </a:extLst>
            </p:cNvPr>
            <p:cNvGrpSpPr/>
            <p:nvPr/>
          </p:nvGrpSpPr>
          <p:grpSpPr>
            <a:xfrm>
              <a:off x="2862210" y="2525812"/>
              <a:ext cx="3316742" cy="1906300"/>
              <a:chOff x="2146657" y="2044249"/>
              <a:chExt cx="2487556" cy="1667094"/>
            </a:xfrm>
          </p:grpSpPr>
          <p:cxnSp>
            <p:nvCxnSpPr>
              <p:cNvPr id="110" name="直接箭头连接符 109">
                <a:extLst>
                  <a:ext uri="{FF2B5EF4-FFF2-40B4-BE49-F238E27FC236}">
                    <a16:creationId xmlns:a16="http://schemas.microsoft.com/office/drawing/2014/main" id="{414F6F1C-3BA8-42D6-9312-C79889060C9D}"/>
                  </a:ext>
                </a:extLst>
              </p:cNvPr>
              <p:cNvCxnSpPr>
                <a:cxnSpLocks/>
                <a:stCxn id="99" idx="2"/>
              </p:cNvCxnSpPr>
              <p:nvPr/>
            </p:nvCxnSpPr>
            <p:spPr>
              <a:xfrm>
                <a:off x="2146657" y="2044249"/>
                <a:ext cx="15585" cy="1667094"/>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7C26663F-6721-40C7-8B2F-2E786B5D2F64}"/>
                  </a:ext>
                </a:extLst>
              </p:cNvPr>
              <p:cNvCxnSpPr>
                <a:cxnSpLocks/>
                <a:stCxn id="97" idx="2"/>
              </p:cNvCxnSpPr>
              <p:nvPr/>
            </p:nvCxnSpPr>
            <p:spPr>
              <a:xfrm flipH="1">
                <a:off x="4626423" y="2044849"/>
                <a:ext cx="7790" cy="1609211"/>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1" name="组合 100">
              <a:extLst>
                <a:ext uri="{FF2B5EF4-FFF2-40B4-BE49-F238E27FC236}">
                  <a16:creationId xmlns:a16="http://schemas.microsoft.com/office/drawing/2014/main" id="{BCAF429B-DB3B-4F2F-9CF5-C78861FB319C}"/>
                </a:ext>
              </a:extLst>
            </p:cNvPr>
            <p:cNvGrpSpPr/>
            <p:nvPr/>
          </p:nvGrpSpPr>
          <p:grpSpPr>
            <a:xfrm>
              <a:off x="2882990" y="3963110"/>
              <a:ext cx="3295962" cy="505900"/>
              <a:chOff x="2153114" y="1170664"/>
              <a:chExt cx="2807374" cy="411930"/>
            </a:xfrm>
          </p:grpSpPr>
          <p:sp>
            <p:nvSpPr>
              <p:cNvPr id="108" name="Text Box 52">
                <a:extLst>
                  <a:ext uri="{FF2B5EF4-FFF2-40B4-BE49-F238E27FC236}">
                    <a16:creationId xmlns:a16="http://schemas.microsoft.com/office/drawing/2014/main" id="{9B5AA55A-74BA-4A32-9B33-80C9FBFC9100}"/>
                  </a:ext>
                </a:extLst>
              </p:cNvPr>
              <p:cNvSpPr txBox="1">
                <a:spLocks noChangeArrowheads="1"/>
              </p:cNvSpPr>
              <p:nvPr/>
            </p:nvSpPr>
            <p:spPr bwMode="auto">
              <a:xfrm>
                <a:off x="2946680" y="1331986"/>
                <a:ext cx="1152159" cy="250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ctr">
                  <a:defRPr kumimoji="1" sz="1400" b="1">
                    <a:latin typeface="微软雅黑" pitchFamily="34" charset="-122"/>
                    <a:ea typeface="微软雅黑" pitchFamily="34" charset="-122"/>
                  </a:defRPr>
                </a:lvl1pPr>
                <a:lvl2pPr marL="742950" indent="-285750">
                  <a:defRPr sz="3600">
                    <a:latin typeface="Tahoma" pitchFamily="34" charset="0"/>
                    <a:ea typeface="宋体" charset="-122"/>
                  </a:defRPr>
                </a:lvl2pPr>
                <a:lvl3pPr marL="1143000" indent="-228600">
                  <a:defRPr sz="3600">
                    <a:latin typeface="Tahoma" pitchFamily="34" charset="0"/>
                    <a:ea typeface="宋体" charset="-122"/>
                  </a:defRPr>
                </a:lvl3pPr>
                <a:lvl4pPr marL="1600200" indent="-228600">
                  <a:defRPr sz="3600">
                    <a:latin typeface="Tahoma" pitchFamily="34" charset="0"/>
                    <a:ea typeface="宋体" charset="-122"/>
                  </a:defRPr>
                </a:lvl4pPr>
                <a:lvl5pPr marL="2057400" indent="-228600">
                  <a:defRPr sz="3600">
                    <a:latin typeface="Tahoma" pitchFamily="34" charset="0"/>
                    <a:ea typeface="宋体" charset="-122"/>
                  </a:defRPr>
                </a:lvl5pPr>
                <a:lvl6pPr marL="2514600" indent="-228600" eaLnBrk="0" fontAlgn="base" hangingPunct="0">
                  <a:spcBef>
                    <a:spcPct val="0"/>
                  </a:spcBef>
                  <a:spcAft>
                    <a:spcPct val="0"/>
                  </a:spcAft>
                  <a:defRPr sz="3600">
                    <a:latin typeface="Tahoma" pitchFamily="34" charset="0"/>
                    <a:ea typeface="宋体" charset="-122"/>
                  </a:defRPr>
                </a:lvl6pPr>
                <a:lvl7pPr marL="2971800" indent="-228600" eaLnBrk="0" fontAlgn="base" hangingPunct="0">
                  <a:spcBef>
                    <a:spcPct val="0"/>
                  </a:spcBef>
                  <a:spcAft>
                    <a:spcPct val="0"/>
                  </a:spcAft>
                  <a:defRPr sz="3600">
                    <a:latin typeface="Tahoma" pitchFamily="34" charset="0"/>
                    <a:ea typeface="宋体" charset="-122"/>
                  </a:defRPr>
                </a:lvl7pPr>
                <a:lvl8pPr marL="3429000" indent="-228600" eaLnBrk="0" fontAlgn="base" hangingPunct="0">
                  <a:spcBef>
                    <a:spcPct val="0"/>
                  </a:spcBef>
                  <a:spcAft>
                    <a:spcPct val="0"/>
                  </a:spcAft>
                  <a:defRPr sz="3600">
                    <a:latin typeface="Tahoma" pitchFamily="34" charset="0"/>
                    <a:ea typeface="宋体" charset="-122"/>
                  </a:defRPr>
                </a:lvl8pPr>
                <a:lvl9pPr marL="3886200" indent="-228600" eaLnBrk="0" fontAlgn="base" hangingPunct="0">
                  <a:spcBef>
                    <a:spcPct val="0"/>
                  </a:spcBef>
                  <a:spcAft>
                    <a:spcPct val="0"/>
                  </a:spcAft>
                  <a:defRPr sz="3600">
                    <a:latin typeface="Tahoma" pitchFamily="34" charset="0"/>
                    <a:ea typeface="宋体" charset="-122"/>
                  </a:defRPr>
                </a:lvl9pPr>
              </a:lstStyle>
              <a:p>
                <a:r>
                  <a:rPr lang="zh-CN" altLang="en-US" dirty="0"/>
                  <a:t>释放 </a:t>
                </a:r>
                <a:r>
                  <a:rPr lang="en-US" altLang="zh-CN" dirty="0"/>
                  <a:t>TCP </a:t>
                </a:r>
                <a:r>
                  <a:rPr lang="zh-CN" altLang="en-US" dirty="0"/>
                  <a:t>连接</a:t>
                </a:r>
                <a:endParaRPr lang="en-US" altLang="zh-CN" dirty="0"/>
              </a:p>
            </p:txBody>
          </p:sp>
          <p:sp>
            <p:nvSpPr>
              <p:cNvPr id="109" name="Line 55">
                <a:extLst>
                  <a:ext uri="{FF2B5EF4-FFF2-40B4-BE49-F238E27FC236}">
                    <a16:creationId xmlns:a16="http://schemas.microsoft.com/office/drawing/2014/main" id="{52BF0DE9-4ED3-4205-8578-474D7AD2F1EC}"/>
                  </a:ext>
                </a:extLst>
              </p:cNvPr>
              <p:cNvSpPr>
                <a:spLocks noChangeShapeType="1"/>
              </p:cNvSpPr>
              <p:nvPr/>
            </p:nvSpPr>
            <p:spPr bwMode="auto">
              <a:xfrm>
                <a:off x="2153114" y="1170664"/>
                <a:ext cx="2807374" cy="6802"/>
              </a:xfrm>
              <a:prstGeom prst="line">
                <a:avLst/>
              </a:prstGeom>
              <a:noFill/>
              <a:ln w="28575">
                <a:solidFill>
                  <a:srgbClr val="FF66CC"/>
                </a:solidFill>
                <a:prstDash val="dash"/>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2000"/>
              </a:p>
            </p:txBody>
          </p:sp>
        </p:grpSp>
        <p:grpSp>
          <p:nvGrpSpPr>
            <p:cNvPr id="102" name="组合 101">
              <a:extLst>
                <a:ext uri="{FF2B5EF4-FFF2-40B4-BE49-F238E27FC236}">
                  <a16:creationId xmlns:a16="http://schemas.microsoft.com/office/drawing/2014/main" id="{5D876692-AA8E-4CAB-8011-4DBA2A8C65B4}"/>
                </a:ext>
              </a:extLst>
            </p:cNvPr>
            <p:cNvGrpSpPr/>
            <p:nvPr/>
          </p:nvGrpSpPr>
          <p:grpSpPr>
            <a:xfrm>
              <a:off x="2882989" y="2710522"/>
              <a:ext cx="3295963" cy="363808"/>
              <a:chOff x="2153113" y="2208172"/>
              <a:chExt cx="2807375" cy="203190"/>
            </a:xfrm>
          </p:grpSpPr>
          <p:sp>
            <p:nvSpPr>
              <p:cNvPr id="106" name="Line 55">
                <a:extLst>
                  <a:ext uri="{FF2B5EF4-FFF2-40B4-BE49-F238E27FC236}">
                    <a16:creationId xmlns:a16="http://schemas.microsoft.com/office/drawing/2014/main" id="{133EC466-1127-4F8B-B249-99132FB9DD88}"/>
                  </a:ext>
                </a:extLst>
              </p:cNvPr>
              <p:cNvSpPr>
                <a:spLocks noChangeShapeType="1"/>
              </p:cNvSpPr>
              <p:nvPr/>
            </p:nvSpPr>
            <p:spPr bwMode="auto">
              <a:xfrm>
                <a:off x="2153113" y="2325413"/>
                <a:ext cx="2807375" cy="6484"/>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107" name="矩形 106">
                <a:extLst>
                  <a:ext uri="{FF2B5EF4-FFF2-40B4-BE49-F238E27FC236}">
                    <a16:creationId xmlns:a16="http://schemas.microsoft.com/office/drawing/2014/main" id="{9479138D-779F-4920-A7E2-367B8FBB4E1B}"/>
                  </a:ext>
                </a:extLst>
              </p:cNvPr>
              <p:cNvSpPr/>
              <p:nvPr/>
            </p:nvSpPr>
            <p:spPr>
              <a:xfrm>
                <a:off x="2637848" y="2208172"/>
                <a:ext cx="1719442" cy="203190"/>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QUIT</a:t>
                </a:r>
                <a:endParaRPr lang="zh-CN" altLang="en-US" sz="1200" b="1" dirty="0">
                  <a:solidFill>
                    <a:schemeClr val="tx1"/>
                  </a:solidFill>
                  <a:latin typeface="微软雅黑" pitchFamily="34" charset="-122"/>
                  <a:ea typeface="微软雅黑" pitchFamily="34" charset="-122"/>
                </a:endParaRPr>
              </a:p>
            </p:txBody>
          </p:sp>
        </p:grpSp>
        <p:grpSp>
          <p:nvGrpSpPr>
            <p:cNvPr id="103" name="组合 102">
              <a:extLst>
                <a:ext uri="{FF2B5EF4-FFF2-40B4-BE49-F238E27FC236}">
                  <a16:creationId xmlns:a16="http://schemas.microsoft.com/office/drawing/2014/main" id="{39C9F531-81A2-4930-8589-D1054A18D302}"/>
                </a:ext>
              </a:extLst>
            </p:cNvPr>
            <p:cNvGrpSpPr/>
            <p:nvPr/>
          </p:nvGrpSpPr>
          <p:grpSpPr>
            <a:xfrm>
              <a:off x="2872600" y="3258351"/>
              <a:ext cx="3295963" cy="361101"/>
              <a:chOff x="2144264" y="1976779"/>
              <a:chExt cx="2807375" cy="201678"/>
            </a:xfrm>
          </p:grpSpPr>
          <p:sp>
            <p:nvSpPr>
              <p:cNvPr id="104" name="Line 55">
                <a:extLst>
                  <a:ext uri="{FF2B5EF4-FFF2-40B4-BE49-F238E27FC236}">
                    <a16:creationId xmlns:a16="http://schemas.microsoft.com/office/drawing/2014/main" id="{CDADC57F-3B03-43DE-B9D2-9874A2CA58C6}"/>
                  </a:ext>
                </a:extLst>
              </p:cNvPr>
              <p:cNvSpPr>
                <a:spLocks noChangeShapeType="1"/>
              </p:cNvSpPr>
              <p:nvPr/>
            </p:nvSpPr>
            <p:spPr bwMode="auto">
              <a:xfrm>
                <a:off x="2144264" y="2091686"/>
                <a:ext cx="2807375" cy="4666"/>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105" name="矩形 104">
                <a:extLst>
                  <a:ext uri="{FF2B5EF4-FFF2-40B4-BE49-F238E27FC236}">
                    <a16:creationId xmlns:a16="http://schemas.microsoft.com/office/drawing/2014/main" id="{6E03041E-0B44-4AE1-8627-20F3D019FAA1}"/>
                  </a:ext>
                </a:extLst>
              </p:cNvPr>
              <p:cNvSpPr/>
              <p:nvPr/>
            </p:nvSpPr>
            <p:spPr>
              <a:xfrm>
                <a:off x="2637847" y="1976779"/>
                <a:ext cx="1719443" cy="20167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221 Service closed</a:t>
                </a:r>
                <a:endParaRPr lang="zh-CN" altLang="en-US" sz="1200" b="1" dirty="0">
                  <a:solidFill>
                    <a:schemeClr val="tx1"/>
                  </a:solidFill>
                  <a:latin typeface="微软雅黑" pitchFamily="34" charset="-122"/>
                  <a:ea typeface="微软雅黑" pitchFamily="34" charset="-122"/>
                </a:endParaRPr>
              </a:p>
            </p:txBody>
          </p:sp>
        </p:grpSp>
      </p:grpSp>
      <p:sp>
        <p:nvSpPr>
          <p:cNvPr id="4" name="内容占位符 3">
            <a:extLst>
              <a:ext uri="{FF2B5EF4-FFF2-40B4-BE49-F238E27FC236}">
                <a16:creationId xmlns:a16="http://schemas.microsoft.com/office/drawing/2014/main" id="{5C8C435D-D793-4795-8172-7B83912D963A}"/>
              </a:ext>
            </a:extLst>
          </p:cNvPr>
          <p:cNvSpPr>
            <a:spLocks noGrp="1"/>
          </p:cNvSpPr>
          <p:nvPr>
            <p:ph idx="1"/>
          </p:nvPr>
        </p:nvSpPr>
        <p:spPr>
          <a:xfrm>
            <a:off x="660400" y="1130300"/>
            <a:ext cx="10836430" cy="2965443"/>
          </a:xfrm>
        </p:spPr>
        <p:txBody>
          <a:bodyPr/>
          <a:lstStyle/>
          <a:p>
            <a:pPr>
              <a:lnSpc>
                <a:spcPct val="150000"/>
              </a:lnSpc>
            </a:pPr>
            <a:r>
              <a:rPr lang="zh-CN" altLang="en-US" dirty="0"/>
              <a:t>邮件发送完毕后，</a:t>
            </a:r>
            <a:r>
              <a:rPr lang="en-US" altLang="zh-CN" dirty="0"/>
              <a:t>SMTP</a:t>
            </a:r>
            <a:r>
              <a:rPr lang="zh-CN" altLang="en-US" dirty="0"/>
              <a:t>客户应发送</a:t>
            </a:r>
            <a:r>
              <a:rPr lang="en-US" altLang="zh-CN" dirty="0"/>
              <a:t>QUIT</a:t>
            </a:r>
            <a:r>
              <a:rPr lang="zh-CN" altLang="en-US" dirty="0"/>
              <a:t>命令；</a:t>
            </a:r>
            <a:endParaRPr lang="en-US" altLang="zh-CN" dirty="0"/>
          </a:p>
          <a:p>
            <a:pPr>
              <a:lnSpc>
                <a:spcPct val="150000"/>
              </a:lnSpc>
            </a:pPr>
            <a:r>
              <a:rPr lang="en-US" altLang="zh-CN" dirty="0"/>
              <a:t>SMTP</a:t>
            </a:r>
            <a:r>
              <a:rPr lang="zh-CN" altLang="en-US" dirty="0"/>
              <a:t>服务器返回的信息是“</a:t>
            </a:r>
            <a:r>
              <a:rPr lang="en-US" altLang="zh-CN" dirty="0"/>
              <a:t>221 close connection”</a:t>
            </a:r>
            <a:r>
              <a:rPr lang="zh-CN" altLang="en-US" dirty="0"/>
              <a:t>，表示</a:t>
            </a:r>
            <a:r>
              <a:rPr lang="en-US" altLang="zh-CN" dirty="0"/>
              <a:t>SMTP</a:t>
            </a:r>
            <a:r>
              <a:rPr lang="zh-CN" altLang="en-US" dirty="0"/>
              <a:t>同意释放</a:t>
            </a:r>
            <a:r>
              <a:rPr lang="en-US" altLang="zh-CN" dirty="0"/>
              <a:t>TCP</a:t>
            </a:r>
            <a:r>
              <a:rPr lang="zh-CN" altLang="en-US" dirty="0"/>
              <a:t>连接</a:t>
            </a:r>
            <a:endParaRPr lang="en-US" altLang="zh-CN" dirty="0"/>
          </a:p>
          <a:p>
            <a:endParaRPr lang="zh-CN" altLang="en-US" dirty="0"/>
          </a:p>
        </p:txBody>
      </p:sp>
      <p:sp>
        <p:nvSpPr>
          <p:cNvPr id="3" name="标题 2">
            <a:extLst>
              <a:ext uri="{FF2B5EF4-FFF2-40B4-BE49-F238E27FC236}">
                <a16:creationId xmlns:a16="http://schemas.microsoft.com/office/drawing/2014/main" id="{59DECECE-55D7-45C2-95B2-0EC87436D83E}"/>
              </a:ext>
            </a:extLst>
          </p:cNvPr>
          <p:cNvSpPr>
            <a:spLocks noGrp="1"/>
          </p:cNvSpPr>
          <p:nvPr>
            <p:ph type="title"/>
          </p:nvPr>
        </p:nvSpPr>
        <p:spPr/>
        <p:txBody>
          <a:bodyPr>
            <a:normAutofit/>
          </a:bodyPr>
          <a:lstStyle/>
          <a:p>
            <a:r>
              <a:rPr lang="en-US" altLang="zh-CN" sz="3200" dirty="0"/>
              <a:t>SMTP </a:t>
            </a:r>
            <a:r>
              <a:rPr lang="zh-CN" altLang="en-US" sz="3200" dirty="0"/>
              <a:t>通信的三个阶段</a:t>
            </a:r>
            <a:r>
              <a:rPr lang="en-US" altLang="zh-CN" sz="3200" dirty="0"/>
              <a:t>——</a:t>
            </a:r>
            <a:r>
              <a:rPr lang="zh-CN" altLang="en-US" sz="3200" dirty="0"/>
              <a:t>释放连接</a:t>
            </a:r>
          </a:p>
        </p:txBody>
      </p:sp>
    </p:spTree>
    <p:extLst>
      <p:ext uri="{BB962C8B-B14F-4D97-AF65-F5344CB8AC3E}">
        <p14:creationId xmlns:p14="http://schemas.microsoft.com/office/powerpoint/2010/main" val="2058550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FF5877-06B9-44EE-944E-BF3EC15E8453}"/>
              </a:ext>
            </a:extLst>
          </p:cNvPr>
          <p:cNvSpPr>
            <a:spLocks noGrp="1"/>
          </p:cNvSpPr>
          <p:nvPr>
            <p:ph type="title"/>
          </p:nvPr>
        </p:nvSpPr>
        <p:spPr/>
        <p:txBody>
          <a:bodyPr>
            <a:normAutofit/>
          </a:bodyPr>
          <a:lstStyle/>
          <a:p>
            <a:r>
              <a:rPr lang="en-US" altLang="zh-CN" sz="2800" dirty="0">
                <a:latin typeface="+mn-ea"/>
                <a:ea typeface="+mn-ea"/>
              </a:rPr>
              <a:t>SMTP </a:t>
            </a:r>
            <a:r>
              <a:rPr lang="zh-CN" altLang="en-US" sz="2800" dirty="0">
                <a:latin typeface="+mn-ea"/>
                <a:ea typeface="+mn-ea"/>
              </a:rPr>
              <a:t>通信的三个阶段：邮件传送过程中的应答消息类别</a:t>
            </a:r>
            <a:endParaRPr lang="zh-CN" altLang="en-US" dirty="0"/>
          </a:p>
        </p:txBody>
      </p:sp>
      <p:graphicFrame>
        <p:nvGraphicFramePr>
          <p:cNvPr id="4" name="表格 3">
            <a:extLst>
              <a:ext uri="{FF2B5EF4-FFF2-40B4-BE49-F238E27FC236}">
                <a16:creationId xmlns:a16="http://schemas.microsoft.com/office/drawing/2014/main" id="{CC2EEF03-1C7F-4445-A049-5B11F97A21B4}"/>
              </a:ext>
            </a:extLst>
          </p:cNvPr>
          <p:cNvGraphicFramePr>
            <a:graphicFrameLocks noGrp="1"/>
          </p:cNvGraphicFramePr>
          <p:nvPr>
            <p:extLst>
              <p:ext uri="{D42A27DB-BD31-4B8C-83A1-F6EECF244321}">
                <p14:modId xmlns:p14="http://schemas.microsoft.com/office/powerpoint/2010/main" val="4047697796"/>
              </p:ext>
            </p:extLst>
          </p:nvPr>
        </p:nvGraphicFramePr>
        <p:xfrm>
          <a:off x="660400" y="1130300"/>
          <a:ext cx="10858500" cy="5328000"/>
        </p:xfrm>
        <a:graphic>
          <a:graphicData uri="http://schemas.openxmlformats.org/drawingml/2006/table">
            <a:tbl>
              <a:tblPr firstRow="1" firstCol="1" bandRow="1">
                <a:tableStyleId>{91EBBBCC-DAD2-459C-BE2E-F6DE35CF9A28}</a:tableStyleId>
              </a:tblPr>
              <a:tblGrid>
                <a:gridCol w="1092200">
                  <a:extLst>
                    <a:ext uri="{9D8B030D-6E8A-4147-A177-3AD203B41FA5}">
                      <a16:colId xmlns:a16="http://schemas.microsoft.com/office/drawing/2014/main" val="748783202"/>
                    </a:ext>
                  </a:extLst>
                </a:gridCol>
                <a:gridCol w="4602480">
                  <a:extLst>
                    <a:ext uri="{9D8B030D-6E8A-4147-A177-3AD203B41FA5}">
                      <a16:colId xmlns:a16="http://schemas.microsoft.com/office/drawing/2014/main" val="1256555749"/>
                    </a:ext>
                  </a:extLst>
                </a:gridCol>
                <a:gridCol w="1117600">
                  <a:extLst>
                    <a:ext uri="{9D8B030D-6E8A-4147-A177-3AD203B41FA5}">
                      <a16:colId xmlns:a16="http://schemas.microsoft.com/office/drawing/2014/main" val="2135023643"/>
                    </a:ext>
                  </a:extLst>
                </a:gridCol>
                <a:gridCol w="4046220">
                  <a:extLst>
                    <a:ext uri="{9D8B030D-6E8A-4147-A177-3AD203B41FA5}">
                      <a16:colId xmlns:a16="http://schemas.microsoft.com/office/drawing/2014/main" val="1798877884"/>
                    </a:ext>
                  </a:extLst>
                </a:gridCol>
              </a:tblGrid>
              <a:tr h="444000">
                <a:tc>
                  <a:txBody>
                    <a:bodyPr/>
                    <a:lstStyle/>
                    <a:p>
                      <a:pPr algn="ctr">
                        <a:lnSpc>
                          <a:spcPct val="100000"/>
                        </a:lnSpc>
                      </a:pPr>
                      <a:r>
                        <a:rPr lang="zh-CN" sz="1200" kern="100" dirty="0">
                          <a:effectLst/>
                        </a:rPr>
                        <a:t>应答代码</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pPr>
                      <a:r>
                        <a:rPr lang="zh-CN" sz="1200" kern="100" dirty="0">
                          <a:effectLst/>
                        </a:rPr>
                        <a:t>含义</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pPr>
                      <a:r>
                        <a:rPr lang="zh-CN" sz="1200" kern="100">
                          <a:effectLst/>
                        </a:rPr>
                        <a:t>应答代码</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pPr>
                      <a:r>
                        <a:rPr lang="zh-CN" sz="1200" kern="100">
                          <a:effectLst/>
                        </a:rPr>
                        <a:t>含义</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49528984"/>
                  </a:ext>
                </a:extLst>
              </a:tr>
              <a:tr h="444000">
                <a:tc>
                  <a:txBody>
                    <a:bodyPr/>
                    <a:lstStyle/>
                    <a:p>
                      <a:pPr algn="ctr">
                        <a:lnSpc>
                          <a:spcPct val="100000"/>
                        </a:lnSpc>
                      </a:pPr>
                      <a:r>
                        <a:rPr lang="en-US" sz="1400" b="1" kern="100" dirty="0">
                          <a:effectLst/>
                        </a:rPr>
                        <a:t>500</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格式错误，命令不可识别（此错误也包括命令行过长）</a:t>
                      </a:r>
                      <a:endParaRPr lang="zh-CN" sz="140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en-US" sz="1400" b="1" kern="100" dirty="0">
                          <a:effectLst/>
                        </a:rPr>
                        <a:t>501</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a:effectLst/>
                        </a:rPr>
                        <a:t>参数格式错误</a:t>
                      </a:r>
                      <a:endParaRPr lang="zh-CN" sz="1400" kern="100">
                        <a:effectLst/>
                        <a:latin typeface="Times New Roman" panose="02020603050405020304" pitchFamily="18" charset="0"/>
                        <a:ea typeface="宋体" panose="02010600030101010101" pitchFamily="2" charset="-122"/>
                      </a:endParaRPr>
                    </a:p>
                  </a:txBody>
                  <a:tcPr marL="0" marR="0" marT="0" marB="0" anchor="ctr"/>
                </a:tc>
                <a:extLst>
                  <a:ext uri="{0D108BD9-81ED-4DB2-BD59-A6C34878D82A}">
                    <a16:rowId xmlns:a16="http://schemas.microsoft.com/office/drawing/2014/main" val="2952038757"/>
                  </a:ext>
                </a:extLst>
              </a:tr>
              <a:tr h="444000">
                <a:tc>
                  <a:txBody>
                    <a:bodyPr/>
                    <a:lstStyle/>
                    <a:p>
                      <a:pPr algn="ctr">
                        <a:lnSpc>
                          <a:spcPct val="100000"/>
                        </a:lnSpc>
                      </a:pPr>
                      <a:r>
                        <a:rPr lang="en-US" sz="1400" b="1" kern="100" dirty="0">
                          <a:effectLst/>
                        </a:rPr>
                        <a:t>502</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命令不可实现</a:t>
                      </a:r>
                      <a:endParaRPr lang="zh-CN" sz="140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en-US" sz="1400" b="1" kern="100" dirty="0">
                          <a:effectLst/>
                        </a:rPr>
                        <a:t>503</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a:effectLst/>
                        </a:rPr>
                        <a:t>错误的命令序列</a:t>
                      </a:r>
                      <a:endParaRPr lang="zh-CN" sz="1400" kern="100">
                        <a:effectLst/>
                        <a:latin typeface="Times New Roman" panose="02020603050405020304" pitchFamily="18" charset="0"/>
                        <a:ea typeface="宋体" panose="02010600030101010101" pitchFamily="2" charset="-122"/>
                      </a:endParaRPr>
                    </a:p>
                  </a:txBody>
                  <a:tcPr marL="0" marR="0" marT="0" marB="0" anchor="ctr"/>
                </a:tc>
                <a:extLst>
                  <a:ext uri="{0D108BD9-81ED-4DB2-BD59-A6C34878D82A}">
                    <a16:rowId xmlns:a16="http://schemas.microsoft.com/office/drawing/2014/main" val="1249812361"/>
                  </a:ext>
                </a:extLst>
              </a:tr>
              <a:tr h="444000">
                <a:tc>
                  <a:txBody>
                    <a:bodyPr/>
                    <a:lstStyle/>
                    <a:p>
                      <a:pPr algn="ctr">
                        <a:lnSpc>
                          <a:spcPct val="100000"/>
                        </a:lnSpc>
                      </a:pPr>
                      <a:r>
                        <a:rPr lang="en-US" sz="1400" b="1" kern="100" dirty="0">
                          <a:effectLst/>
                        </a:rPr>
                        <a:t>504</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命令参数不可实现</a:t>
                      </a:r>
                      <a:endParaRPr lang="zh-CN" sz="140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en-US" sz="1400" b="1" kern="100" dirty="0">
                          <a:effectLst/>
                        </a:rPr>
                        <a:t>211</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系统状态或系统帮助响应</a:t>
                      </a:r>
                      <a:endParaRPr lang="zh-CN" sz="1400" kern="100" dirty="0">
                        <a:effectLst/>
                        <a:latin typeface="Times New Roman" panose="02020603050405020304" pitchFamily="18" charset="0"/>
                        <a:ea typeface="宋体" panose="02010600030101010101" pitchFamily="2" charset="-122"/>
                      </a:endParaRPr>
                    </a:p>
                  </a:txBody>
                  <a:tcPr marL="0" marR="0" marT="0" marB="0" anchor="ctr"/>
                </a:tc>
                <a:extLst>
                  <a:ext uri="{0D108BD9-81ED-4DB2-BD59-A6C34878D82A}">
                    <a16:rowId xmlns:a16="http://schemas.microsoft.com/office/drawing/2014/main" val="1083857271"/>
                  </a:ext>
                </a:extLst>
              </a:tr>
              <a:tr h="444000">
                <a:tc>
                  <a:txBody>
                    <a:bodyPr/>
                    <a:lstStyle/>
                    <a:p>
                      <a:pPr algn="ctr">
                        <a:lnSpc>
                          <a:spcPct val="100000"/>
                        </a:lnSpc>
                      </a:pPr>
                      <a:r>
                        <a:rPr lang="en-US" sz="1400" b="1" kern="100" dirty="0">
                          <a:effectLst/>
                        </a:rPr>
                        <a:t>214</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帮助信息</a:t>
                      </a:r>
                      <a:endParaRPr lang="zh-CN" sz="140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en-US" sz="1400" b="1" kern="100" dirty="0">
                          <a:effectLst/>
                        </a:rPr>
                        <a:t>220</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服务就绪</a:t>
                      </a:r>
                      <a:endParaRPr lang="zh-CN" sz="1400" kern="100" dirty="0">
                        <a:effectLst/>
                        <a:latin typeface="Times New Roman" panose="02020603050405020304" pitchFamily="18" charset="0"/>
                        <a:ea typeface="宋体" panose="02010600030101010101" pitchFamily="2" charset="-122"/>
                      </a:endParaRPr>
                    </a:p>
                  </a:txBody>
                  <a:tcPr marL="0" marR="0" marT="0" marB="0" anchor="ctr"/>
                </a:tc>
                <a:extLst>
                  <a:ext uri="{0D108BD9-81ED-4DB2-BD59-A6C34878D82A}">
                    <a16:rowId xmlns:a16="http://schemas.microsoft.com/office/drawing/2014/main" val="1276661067"/>
                  </a:ext>
                </a:extLst>
              </a:tr>
              <a:tr h="444000">
                <a:tc>
                  <a:txBody>
                    <a:bodyPr/>
                    <a:lstStyle/>
                    <a:p>
                      <a:pPr algn="ctr">
                        <a:lnSpc>
                          <a:spcPct val="100000"/>
                        </a:lnSpc>
                      </a:pPr>
                      <a:r>
                        <a:rPr lang="en-US" sz="1400" b="1" kern="100" dirty="0">
                          <a:effectLst/>
                        </a:rPr>
                        <a:t>221</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服务关闭传输信道</a:t>
                      </a:r>
                      <a:endParaRPr lang="zh-CN" sz="140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en-US" sz="1400" b="1" kern="100" dirty="0">
                          <a:effectLst/>
                        </a:rPr>
                        <a:t>421</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服务未就绪，关闭传输信道（当必须关闭时，此应答可以作为对任何命令的响应）</a:t>
                      </a:r>
                      <a:endParaRPr lang="zh-CN" sz="1400" kern="100" dirty="0">
                        <a:effectLst/>
                        <a:latin typeface="Times New Roman" panose="02020603050405020304" pitchFamily="18" charset="0"/>
                        <a:ea typeface="宋体" panose="02010600030101010101" pitchFamily="2" charset="-122"/>
                      </a:endParaRPr>
                    </a:p>
                  </a:txBody>
                  <a:tcPr marL="0" marR="0" marT="0" marB="0" anchor="ctr"/>
                </a:tc>
                <a:extLst>
                  <a:ext uri="{0D108BD9-81ED-4DB2-BD59-A6C34878D82A}">
                    <a16:rowId xmlns:a16="http://schemas.microsoft.com/office/drawing/2014/main" val="499228576"/>
                  </a:ext>
                </a:extLst>
              </a:tr>
              <a:tr h="444000">
                <a:tc>
                  <a:txBody>
                    <a:bodyPr/>
                    <a:lstStyle/>
                    <a:p>
                      <a:pPr algn="ctr">
                        <a:lnSpc>
                          <a:spcPct val="100000"/>
                        </a:lnSpc>
                      </a:pPr>
                      <a:r>
                        <a:rPr lang="en-US" sz="1400" b="1" kern="100" dirty="0">
                          <a:effectLst/>
                        </a:rPr>
                        <a:t>250</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a:effectLst/>
                        </a:rPr>
                        <a:t>要求的邮件操作完成</a:t>
                      </a:r>
                      <a:endParaRPr lang="zh-CN" sz="140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en-US" sz="1400" b="1" kern="100" dirty="0">
                          <a:effectLst/>
                        </a:rPr>
                        <a:t>251</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用户非本地</a:t>
                      </a:r>
                      <a:endParaRPr lang="zh-CN" sz="1400" kern="100" dirty="0">
                        <a:effectLst/>
                        <a:latin typeface="Times New Roman" panose="02020603050405020304" pitchFamily="18" charset="0"/>
                        <a:ea typeface="宋体" panose="02010600030101010101" pitchFamily="2" charset="-122"/>
                      </a:endParaRPr>
                    </a:p>
                  </a:txBody>
                  <a:tcPr marL="0" marR="0" marT="0" marB="0" anchor="ctr"/>
                </a:tc>
                <a:extLst>
                  <a:ext uri="{0D108BD9-81ED-4DB2-BD59-A6C34878D82A}">
                    <a16:rowId xmlns:a16="http://schemas.microsoft.com/office/drawing/2014/main" val="3948688580"/>
                  </a:ext>
                </a:extLst>
              </a:tr>
              <a:tr h="444000">
                <a:tc>
                  <a:txBody>
                    <a:bodyPr/>
                    <a:lstStyle/>
                    <a:p>
                      <a:pPr algn="ctr">
                        <a:lnSpc>
                          <a:spcPct val="100000"/>
                        </a:lnSpc>
                      </a:pPr>
                      <a:r>
                        <a:rPr lang="en-US" sz="1400" b="1" kern="100" dirty="0">
                          <a:effectLst/>
                        </a:rPr>
                        <a:t>450</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要求的邮件操作未完成，邮箱不可用（例如，邮箱忙）</a:t>
                      </a:r>
                      <a:endParaRPr lang="zh-CN" sz="140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en-US" sz="1400" b="1" kern="100" dirty="0">
                          <a:effectLst/>
                        </a:rPr>
                        <a:t>550</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要求的邮件操作未完成，邮箱不可用（例如，邮箱未找到，或不可访问）</a:t>
                      </a:r>
                      <a:endParaRPr lang="zh-CN" sz="1400" kern="100" dirty="0">
                        <a:effectLst/>
                        <a:latin typeface="Times New Roman" panose="02020603050405020304" pitchFamily="18" charset="0"/>
                        <a:ea typeface="宋体" panose="02010600030101010101" pitchFamily="2" charset="-122"/>
                      </a:endParaRPr>
                    </a:p>
                  </a:txBody>
                  <a:tcPr marL="0" marR="0" marT="0" marB="0" anchor="ctr"/>
                </a:tc>
                <a:extLst>
                  <a:ext uri="{0D108BD9-81ED-4DB2-BD59-A6C34878D82A}">
                    <a16:rowId xmlns:a16="http://schemas.microsoft.com/office/drawing/2014/main" val="2273917866"/>
                  </a:ext>
                </a:extLst>
              </a:tr>
              <a:tr h="444000">
                <a:tc>
                  <a:txBody>
                    <a:bodyPr/>
                    <a:lstStyle/>
                    <a:p>
                      <a:pPr algn="ctr">
                        <a:lnSpc>
                          <a:spcPct val="100000"/>
                        </a:lnSpc>
                      </a:pPr>
                      <a:r>
                        <a:rPr lang="en-US" sz="1400" b="1" kern="100" dirty="0">
                          <a:effectLst/>
                        </a:rPr>
                        <a:t>451</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a:effectLst/>
                        </a:rPr>
                        <a:t>放弃要求的操作；处理过程中出错</a:t>
                      </a:r>
                      <a:endParaRPr lang="zh-CN" sz="140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en-US" sz="1400" b="1" kern="100" dirty="0">
                          <a:effectLst/>
                        </a:rPr>
                        <a:t>551</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用户非本地，请尝试</a:t>
                      </a:r>
                      <a:endParaRPr lang="zh-CN" sz="1400" kern="100" dirty="0">
                        <a:effectLst/>
                        <a:latin typeface="Times New Roman" panose="02020603050405020304" pitchFamily="18" charset="0"/>
                        <a:ea typeface="宋体" panose="02010600030101010101" pitchFamily="2" charset="-122"/>
                      </a:endParaRPr>
                    </a:p>
                  </a:txBody>
                  <a:tcPr marL="0" marR="0" marT="0" marB="0" anchor="ctr"/>
                </a:tc>
                <a:extLst>
                  <a:ext uri="{0D108BD9-81ED-4DB2-BD59-A6C34878D82A}">
                    <a16:rowId xmlns:a16="http://schemas.microsoft.com/office/drawing/2014/main" val="887607073"/>
                  </a:ext>
                </a:extLst>
              </a:tr>
              <a:tr h="444000">
                <a:tc>
                  <a:txBody>
                    <a:bodyPr/>
                    <a:lstStyle/>
                    <a:p>
                      <a:pPr algn="ctr">
                        <a:lnSpc>
                          <a:spcPct val="100000"/>
                        </a:lnSpc>
                      </a:pPr>
                      <a:r>
                        <a:rPr lang="en-US" sz="1400" b="1" kern="100" dirty="0">
                          <a:effectLst/>
                        </a:rPr>
                        <a:t>452</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a:effectLst/>
                        </a:rPr>
                        <a:t>系统存储不足，要求的操作未执行</a:t>
                      </a:r>
                      <a:endParaRPr lang="zh-CN" sz="140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en-US" sz="1400" b="1" kern="100" dirty="0">
                          <a:effectLst/>
                        </a:rPr>
                        <a:t>552</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过量的存储分配，要求的操作未执行</a:t>
                      </a:r>
                      <a:endParaRPr lang="zh-CN" sz="1400" kern="100" dirty="0">
                        <a:effectLst/>
                        <a:latin typeface="Times New Roman" panose="02020603050405020304" pitchFamily="18" charset="0"/>
                        <a:ea typeface="宋体" panose="02010600030101010101" pitchFamily="2" charset="-122"/>
                      </a:endParaRPr>
                    </a:p>
                  </a:txBody>
                  <a:tcPr marL="0" marR="0" marT="0" marB="0" anchor="ctr"/>
                </a:tc>
                <a:extLst>
                  <a:ext uri="{0D108BD9-81ED-4DB2-BD59-A6C34878D82A}">
                    <a16:rowId xmlns:a16="http://schemas.microsoft.com/office/drawing/2014/main" val="3018748309"/>
                  </a:ext>
                </a:extLst>
              </a:tr>
              <a:tr h="444000">
                <a:tc>
                  <a:txBody>
                    <a:bodyPr/>
                    <a:lstStyle/>
                    <a:p>
                      <a:pPr algn="ctr">
                        <a:lnSpc>
                          <a:spcPct val="100000"/>
                        </a:lnSpc>
                      </a:pPr>
                      <a:r>
                        <a:rPr lang="en-US" sz="1400" b="1" kern="100" dirty="0">
                          <a:effectLst/>
                        </a:rPr>
                        <a:t>553</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a:effectLst/>
                        </a:rPr>
                        <a:t>邮箱名不可用，要求的操作未执行（例如邮箱格式错误）</a:t>
                      </a:r>
                      <a:endParaRPr lang="zh-CN" sz="140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en-US" sz="1400" b="1" kern="100" dirty="0">
                          <a:effectLst/>
                        </a:rPr>
                        <a:t>354</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开始邮件输入，以“</a:t>
                      </a:r>
                      <a:r>
                        <a:rPr lang="en-US" sz="1400" kern="100" dirty="0">
                          <a:effectLst/>
                        </a:rPr>
                        <a:t>.</a:t>
                      </a:r>
                      <a:r>
                        <a:rPr lang="zh-CN" sz="1400" kern="100" dirty="0">
                          <a:effectLst/>
                        </a:rPr>
                        <a:t>”结束</a:t>
                      </a:r>
                      <a:endParaRPr lang="zh-CN" sz="1400" kern="100" dirty="0">
                        <a:effectLst/>
                        <a:latin typeface="Times New Roman" panose="02020603050405020304" pitchFamily="18" charset="0"/>
                        <a:ea typeface="宋体" panose="02010600030101010101" pitchFamily="2" charset="-122"/>
                      </a:endParaRPr>
                    </a:p>
                  </a:txBody>
                  <a:tcPr marL="0" marR="0" marT="0" marB="0" anchor="ctr"/>
                </a:tc>
                <a:extLst>
                  <a:ext uri="{0D108BD9-81ED-4DB2-BD59-A6C34878D82A}">
                    <a16:rowId xmlns:a16="http://schemas.microsoft.com/office/drawing/2014/main" val="1424585279"/>
                  </a:ext>
                </a:extLst>
              </a:tr>
              <a:tr h="444000">
                <a:tc>
                  <a:txBody>
                    <a:bodyPr/>
                    <a:lstStyle/>
                    <a:p>
                      <a:pPr algn="ctr">
                        <a:lnSpc>
                          <a:spcPct val="100000"/>
                        </a:lnSpc>
                      </a:pPr>
                      <a:r>
                        <a:rPr lang="en-US" sz="1400" b="1" kern="100" dirty="0">
                          <a:effectLst/>
                        </a:rPr>
                        <a:t>554</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操作失败</a:t>
                      </a:r>
                      <a:endParaRPr lang="zh-CN" sz="140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0" marR="0" marT="0" marB="0" anchor="ctr"/>
                </a:tc>
                <a:extLst>
                  <a:ext uri="{0D108BD9-81ED-4DB2-BD59-A6C34878D82A}">
                    <a16:rowId xmlns:a16="http://schemas.microsoft.com/office/drawing/2014/main" val="3337283287"/>
                  </a:ext>
                </a:extLst>
              </a:tr>
            </a:tbl>
          </a:graphicData>
        </a:graphic>
      </p:graphicFrame>
    </p:spTree>
    <p:extLst>
      <p:ext uri="{BB962C8B-B14F-4D97-AF65-F5344CB8AC3E}">
        <p14:creationId xmlns:p14="http://schemas.microsoft.com/office/powerpoint/2010/main" val="28700618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1CC7294-53F7-4376-A915-B66A6185B67F}"/>
              </a:ext>
            </a:extLst>
          </p:cNvPr>
          <p:cNvSpPr>
            <a:spLocks noGrp="1"/>
          </p:cNvSpPr>
          <p:nvPr>
            <p:ph idx="1"/>
          </p:nvPr>
        </p:nvSpPr>
        <p:spPr/>
        <p:txBody>
          <a:bodyPr/>
          <a:lstStyle/>
          <a:p>
            <a:r>
              <a:rPr lang="zh-CN" altLang="en-US" dirty="0"/>
              <a:t>两个常用的邮件读取协议：</a:t>
            </a:r>
          </a:p>
          <a:p>
            <a:pPr lvl="1"/>
            <a:r>
              <a:rPr lang="en-US" altLang="zh-CN" dirty="0"/>
              <a:t>POP3</a:t>
            </a:r>
            <a:r>
              <a:rPr lang="zh-CN" altLang="en-US" dirty="0"/>
              <a:t>：邮局协议 </a:t>
            </a:r>
            <a:r>
              <a:rPr lang="en-US" altLang="zh-CN" dirty="0"/>
              <a:t>(Post Office Protocol) </a:t>
            </a:r>
            <a:r>
              <a:rPr lang="zh-CN" altLang="en-US" dirty="0"/>
              <a:t>第</a:t>
            </a:r>
            <a:r>
              <a:rPr lang="en-US" altLang="zh-CN" dirty="0"/>
              <a:t>3</a:t>
            </a:r>
            <a:r>
              <a:rPr lang="zh-CN" altLang="en-US" dirty="0"/>
              <a:t>个版本 </a:t>
            </a:r>
          </a:p>
          <a:p>
            <a:pPr lvl="1"/>
            <a:r>
              <a:rPr lang="en-US" altLang="zh-CN" dirty="0"/>
              <a:t>IMAP</a:t>
            </a:r>
            <a:r>
              <a:rPr lang="zh-CN" altLang="en-US" dirty="0"/>
              <a:t>：网际报文存取协议 </a:t>
            </a:r>
            <a:r>
              <a:rPr lang="en-US" altLang="zh-CN" dirty="0"/>
              <a:t>(Internet Message Access Protocol)</a:t>
            </a:r>
          </a:p>
          <a:p>
            <a:pPr marL="0" indent="0">
              <a:buNone/>
            </a:pPr>
            <a:endParaRPr lang="zh-CN" altLang="en-US" dirty="0"/>
          </a:p>
        </p:txBody>
      </p:sp>
      <p:sp>
        <p:nvSpPr>
          <p:cNvPr id="2" name="标题 1">
            <a:extLst>
              <a:ext uri="{FF2B5EF4-FFF2-40B4-BE49-F238E27FC236}">
                <a16:creationId xmlns:a16="http://schemas.microsoft.com/office/drawing/2014/main" id="{0C204887-F10C-4DC4-B1CE-0BC22B17DD98}"/>
              </a:ext>
            </a:extLst>
          </p:cNvPr>
          <p:cNvSpPr>
            <a:spLocks noGrp="1"/>
          </p:cNvSpPr>
          <p:nvPr>
            <p:ph type="title"/>
          </p:nvPr>
        </p:nvSpPr>
        <p:spPr/>
        <p:txBody>
          <a:bodyPr>
            <a:normAutofit/>
          </a:bodyPr>
          <a:lstStyle/>
          <a:p>
            <a:r>
              <a:rPr lang="zh-CN" altLang="en-US" sz="3200" dirty="0"/>
              <a:t>邮件读取协议：</a:t>
            </a:r>
            <a:r>
              <a:rPr lang="en-US" altLang="zh-CN" sz="3200" dirty="0"/>
              <a:t>POP3</a:t>
            </a:r>
            <a:r>
              <a:rPr lang="zh-CN" altLang="en-US" sz="3200" dirty="0"/>
              <a:t>和</a:t>
            </a:r>
            <a:r>
              <a:rPr lang="en-US" altLang="zh-CN" sz="3200" dirty="0"/>
              <a:t>IMAP</a:t>
            </a:r>
            <a:endParaRPr lang="zh-CN" altLang="en-US" dirty="0"/>
          </a:p>
        </p:txBody>
      </p:sp>
    </p:spTree>
    <p:extLst>
      <p:ext uri="{BB962C8B-B14F-4D97-AF65-F5344CB8AC3E}">
        <p14:creationId xmlns:p14="http://schemas.microsoft.com/office/powerpoint/2010/main" val="18863417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5249B9E-008A-4A67-9B9F-44F4EC0D6CCD}"/>
              </a:ext>
            </a:extLst>
          </p:cNvPr>
          <p:cNvSpPr>
            <a:spLocks noGrp="1"/>
          </p:cNvSpPr>
          <p:nvPr>
            <p:ph type="title"/>
          </p:nvPr>
        </p:nvSpPr>
        <p:spPr/>
        <p:txBody>
          <a:bodyPr>
            <a:normAutofit/>
          </a:bodyPr>
          <a:lstStyle/>
          <a:p>
            <a:r>
              <a:rPr lang="en-US" altLang="zh-CN" sz="3200" dirty="0"/>
              <a:t>POP3</a:t>
            </a:r>
            <a:r>
              <a:rPr lang="zh-CN" altLang="en-US" sz="3200" dirty="0"/>
              <a:t>协议</a:t>
            </a:r>
            <a:endParaRPr lang="zh-CN" altLang="en-US" dirty="0"/>
          </a:p>
        </p:txBody>
      </p:sp>
      <p:sp>
        <p:nvSpPr>
          <p:cNvPr id="5" name="内容占位符 4">
            <a:extLst>
              <a:ext uri="{FF2B5EF4-FFF2-40B4-BE49-F238E27FC236}">
                <a16:creationId xmlns:a16="http://schemas.microsoft.com/office/drawing/2014/main" id="{E6FC41D9-3BE4-4878-B1EF-47322A78369A}"/>
              </a:ext>
            </a:extLst>
          </p:cNvPr>
          <p:cNvSpPr>
            <a:spLocks noGrp="1"/>
          </p:cNvSpPr>
          <p:nvPr>
            <p:ph idx="1"/>
          </p:nvPr>
        </p:nvSpPr>
        <p:spPr>
          <a:xfrm>
            <a:off x="660400" y="3778244"/>
            <a:ext cx="10858500" cy="2355856"/>
          </a:xfrm>
        </p:spPr>
        <p:txBody>
          <a:bodyPr>
            <a:normAutofit lnSpcReduction="10000"/>
          </a:bodyPr>
          <a:lstStyle/>
          <a:p>
            <a:pPr>
              <a:lnSpc>
                <a:spcPct val="150000"/>
              </a:lnSpc>
            </a:pPr>
            <a:r>
              <a:rPr lang="en-US" altLang="zh-CN" sz="2400" dirty="0">
                <a:latin typeface="+mn-ea"/>
              </a:rPr>
              <a:t>POP3</a:t>
            </a:r>
            <a:r>
              <a:rPr lang="zh-CN" altLang="en-US" sz="2400" dirty="0">
                <a:latin typeface="+mn-ea"/>
              </a:rPr>
              <a:t>由</a:t>
            </a:r>
            <a:r>
              <a:rPr lang="en-US" altLang="zh-CN" sz="2400" dirty="0">
                <a:latin typeface="+mn-ea"/>
              </a:rPr>
              <a:t>RFC1939</a:t>
            </a:r>
            <a:r>
              <a:rPr lang="zh-CN" altLang="en-US" sz="2400" dirty="0">
                <a:latin typeface="+mn-ea"/>
              </a:rPr>
              <a:t>定义，是一个非常简单的邮件读取协议</a:t>
            </a:r>
          </a:p>
          <a:p>
            <a:pPr>
              <a:lnSpc>
                <a:spcPct val="150000"/>
              </a:lnSpc>
            </a:pPr>
            <a:r>
              <a:rPr lang="en-US" altLang="zh-CN" sz="2400" dirty="0">
                <a:latin typeface="+mn-ea"/>
                <a:cs typeface="微软雅黑" panose="020B0503020204020204" pitchFamily="34" charset="-122"/>
                <a:sym typeface="+mn-ea"/>
              </a:rPr>
              <a:t>POP3</a:t>
            </a:r>
            <a:r>
              <a:rPr lang="zh-CN" altLang="en-US" sz="2400" dirty="0">
                <a:latin typeface="+mn-ea"/>
                <a:cs typeface="微软雅黑" panose="020B0503020204020204" pitchFamily="34" charset="-122"/>
                <a:sym typeface="+mn-ea"/>
              </a:rPr>
              <a:t>使用</a:t>
            </a:r>
            <a:r>
              <a:rPr lang="zh-CN" altLang="en-US" sz="2400" dirty="0">
                <a:solidFill>
                  <a:srgbClr val="FF0000"/>
                </a:solidFill>
                <a:latin typeface="+mn-ea"/>
                <a:cs typeface="微软雅黑" panose="020B0503020204020204" pitchFamily="34" charset="-122"/>
                <a:sym typeface="+mn-ea"/>
              </a:rPr>
              <a:t>客户</a:t>
            </a:r>
            <a:r>
              <a:rPr lang="en-US" altLang="zh-CN" sz="2400" dirty="0">
                <a:solidFill>
                  <a:srgbClr val="FF0000"/>
                </a:solidFill>
                <a:latin typeface="+mn-ea"/>
                <a:cs typeface="微软雅黑" panose="020B0503020204020204" pitchFamily="34" charset="-122"/>
                <a:sym typeface="+mn-ea"/>
              </a:rPr>
              <a:t>/</a:t>
            </a:r>
            <a:r>
              <a:rPr lang="zh-CN" altLang="en-US" sz="2400" dirty="0">
                <a:solidFill>
                  <a:srgbClr val="FF0000"/>
                </a:solidFill>
                <a:latin typeface="+mn-ea"/>
                <a:cs typeface="微软雅黑" panose="020B0503020204020204" pitchFamily="34" charset="-122"/>
                <a:sym typeface="+mn-ea"/>
              </a:rPr>
              <a:t>服务器</a:t>
            </a:r>
            <a:r>
              <a:rPr lang="zh-CN" altLang="en-US" sz="2400" dirty="0">
                <a:latin typeface="+mn-ea"/>
                <a:cs typeface="微软雅黑" panose="020B0503020204020204" pitchFamily="34" charset="-122"/>
                <a:sym typeface="+mn-ea"/>
              </a:rPr>
              <a:t>工作方式，在接收邮件的用户</a:t>
            </a:r>
            <a:r>
              <a:rPr lang="en-US" altLang="zh-CN" sz="2400" dirty="0">
                <a:latin typeface="+mn-ea"/>
                <a:cs typeface="微软雅黑" panose="020B0503020204020204" pitchFamily="34" charset="-122"/>
                <a:sym typeface="+mn-ea"/>
              </a:rPr>
              <a:t>PC</a:t>
            </a:r>
            <a:r>
              <a:rPr lang="zh-CN" altLang="en-US" sz="2400" dirty="0">
                <a:latin typeface="+mn-ea"/>
                <a:cs typeface="微软雅黑" panose="020B0503020204020204" pitchFamily="34" charset="-122"/>
                <a:sym typeface="+mn-ea"/>
              </a:rPr>
              <a:t>机中必须运行</a:t>
            </a:r>
            <a:r>
              <a:rPr lang="en-US" altLang="zh-CN" sz="2400" dirty="0">
                <a:latin typeface="+mn-ea"/>
                <a:cs typeface="微软雅黑" panose="020B0503020204020204" pitchFamily="34" charset="-122"/>
                <a:sym typeface="+mn-ea"/>
              </a:rPr>
              <a:t>POP</a:t>
            </a:r>
            <a:r>
              <a:rPr lang="zh-CN" altLang="en-US" sz="2400" dirty="0">
                <a:latin typeface="+mn-ea"/>
                <a:cs typeface="微软雅黑" panose="020B0503020204020204" pitchFamily="34" charset="-122"/>
                <a:sym typeface="+mn-ea"/>
              </a:rPr>
              <a:t>客户程序，而在用户所连接的</a:t>
            </a:r>
            <a:r>
              <a:rPr lang="en-US" altLang="zh-CN" sz="2400" dirty="0">
                <a:latin typeface="+mn-ea"/>
                <a:cs typeface="微软雅黑" panose="020B0503020204020204" pitchFamily="34" charset="-122"/>
                <a:sym typeface="+mn-ea"/>
              </a:rPr>
              <a:t>ISP</a:t>
            </a:r>
            <a:r>
              <a:rPr lang="zh-CN" altLang="en-US" sz="2400" dirty="0">
                <a:latin typeface="+mn-ea"/>
                <a:cs typeface="微软雅黑" panose="020B0503020204020204" pitchFamily="34" charset="-122"/>
                <a:sym typeface="+mn-ea"/>
              </a:rPr>
              <a:t>的邮件服务器中则运行</a:t>
            </a:r>
            <a:r>
              <a:rPr lang="en-US" altLang="zh-CN" sz="2400" dirty="0">
                <a:latin typeface="+mn-ea"/>
                <a:cs typeface="微软雅黑" panose="020B0503020204020204" pitchFamily="34" charset="-122"/>
                <a:sym typeface="+mn-ea"/>
              </a:rPr>
              <a:t>POP</a:t>
            </a:r>
            <a:r>
              <a:rPr lang="zh-CN" altLang="en-US" sz="2400" dirty="0">
                <a:latin typeface="+mn-ea"/>
                <a:cs typeface="微软雅黑" panose="020B0503020204020204" pitchFamily="34" charset="-122"/>
                <a:sym typeface="+mn-ea"/>
              </a:rPr>
              <a:t>服务器程序</a:t>
            </a:r>
          </a:p>
          <a:p>
            <a:pPr>
              <a:lnSpc>
                <a:spcPct val="150000"/>
              </a:lnSpc>
            </a:pPr>
            <a:r>
              <a:rPr lang="en-US" altLang="zh-CN" sz="2400" dirty="0">
                <a:latin typeface="+mn-ea"/>
              </a:rPr>
              <a:t>POP3</a:t>
            </a:r>
            <a:r>
              <a:rPr lang="zh-CN" altLang="en-US" sz="2400" dirty="0">
                <a:latin typeface="+mn-ea"/>
              </a:rPr>
              <a:t>协议基于 </a:t>
            </a:r>
            <a:r>
              <a:rPr lang="en-US" altLang="zh-CN" sz="2400" dirty="0">
                <a:latin typeface="+mn-ea"/>
              </a:rPr>
              <a:t>TCP </a:t>
            </a:r>
            <a:r>
              <a:rPr lang="zh-CN" altLang="en-US" sz="2400" dirty="0">
                <a:latin typeface="+mn-ea"/>
              </a:rPr>
              <a:t>连接的，端口号 </a:t>
            </a:r>
            <a:r>
              <a:rPr lang="en-US" altLang="zh-CN" sz="2400" dirty="0">
                <a:latin typeface="+mn-ea"/>
              </a:rPr>
              <a:t>110</a:t>
            </a:r>
            <a:endParaRPr lang="zh-CN" altLang="en-US" sz="2400" dirty="0">
              <a:latin typeface="+mn-ea"/>
            </a:endParaRPr>
          </a:p>
        </p:txBody>
      </p:sp>
      <p:grpSp>
        <p:nvGrpSpPr>
          <p:cNvPr id="40" name="组合 39">
            <a:extLst>
              <a:ext uri="{FF2B5EF4-FFF2-40B4-BE49-F238E27FC236}">
                <a16:creationId xmlns:a16="http://schemas.microsoft.com/office/drawing/2014/main" id="{348D99BB-F803-4530-A895-7A1F3C59E8AF}"/>
              </a:ext>
            </a:extLst>
          </p:cNvPr>
          <p:cNvGrpSpPr/>
          <p:nvPr/>
        </p:nvGrpSpPr>
        <p:grpSpPr>
          <a:xfrm>
            <a:off x="1024239" y="1361451"/>
            <a:ext cx="10351616" cy="2416793"/>
            <a:chOff x="1084275" y="3994398"/>
            <a:chExt cx="10351616" cy="2416793"/>
          </a:xfrm>
        </p:grpSpPr>
        <p:grpSp>
          <p:nvGrpSpPr>
            <p:cNvPr id="76" name="组合 75">
              <a:extLst>
                <a:ext uri="{FF2B5EF4-FFF2-40B4-BE49-F238E27FC236}">
                  <a16:creationId xmlns:a16="http://schemas.microsoft.com/office/drawing/2014/main" id="{20D907F0-1535-41CD-88B4-46CA2721630B}"/>
                </a:ext>
              </a:extLst>
            </p:cNvPr>
            <p:cNvGrpSpPr/>
            <p:nvPr/>
          </p:nvGrpSpPr>
          <p:grpSpPr>
            <a:xfrm>
              <a:off x="1467426" y="3994398"/>
              <a:ext cx="9417628" cy="2416793"/>
              <a:chOff x="762628" y="1493712"/>
              <a:chExt cx="10135234" cy="2835008"/>
            </a:xfrm>
          </p:grpSpPr>
          <p:sp>
            <p:nvSpPr>
              <p:cNvPr id="81" name="Rectangle 386">
                <a:extLst>
                  <a:ext uri="{FF2B5EF4-FFF2-40B4-BE49-F238E27FC236}">
                    <a16:creationId xmlns:a16="http://schemas.microsoft.com/office/drawing/2014/main" id="{8C453D55-98C3-4DF9-A47B-FA0E9D786415}"/>
                  </a:ext>
                </a:extLst>
              </p:cNvPr>
              <p:cNvSpPr>
                <a:spLocks noChangeArrowheads="1"/>
              </p:cNvSpPr>
              <p:nvPr/>
            </p:nvSpPr>
            <p:spPr bwMode="auto">
              <a:xfrm>
                <a:off x="3754891" y="2253706"/>
                <a:ext cx="907249" cy="1795356"/>
              </a:xfrm>
              <a:prstGeom prst="rect">
                <a:avLst/>
              </a:prstGeom>
              <a:solidFill>
                <a:srgbClr val="FFFFFF"/>
              </a:solidFill>
              <a:ln w="28575" algn="ctr">
                <a:solidFill>
                  <a:srgbClr val="0000FF"/>
                </a:solidFill>
                <a:miter lim="800000"/>
                <a:headEnd/>
                <a:tailEnd/>
              </a:ln>
              <a:effectLst/>
            </p:spPr>
            <p:txBody>
              <a:bodyPr wrap="none" anchor="ctr"/>
              <a:lstStyle/>
              <a:p>
                <a:pPr algn="ctr" eaLnBrk="1" hangingPunct="1"/>
                <a:endParaRPr lang="zh-CN" altLang="en-US" sz="1200" b="1">
                  <a:latin typeface="微软雅黑" pitchFamily="34" charset="-122"/>
                  <a:ea typeface="微软雅黑" pitchFamily="34" charset="-122"/>
                </a:endParaRPr>
              </a:p>
            </p:txBody>
          </p:sp>
          <p:sp>
            <p:nvSpPr>
              <p:cNvPr id="82" name="Rectangle 387">
                <a:extLst>
                  <a:ext uri="{FF2B5EF4-FFF2-40B4-BE49-F238E27FC236}">
                    <a16:creationId xmlns:a16="http://schemas.microsoft.com/office/drawing/2014/main" id="{E45CF7B8-AEA9-4CFC-8519-778ED5C51BE7}"/>
                  </a:ext>
                </a:extLst>
              </p:cNvPr>
              <p:cNvSpPr>
                <a:spLocks noChangeArrowheads="1"/>
              </p:cNvSpPr>
              <p:nvPr/>
            </p:nvSpPr>
            <p:spPr bwMode="auto">
              <a:xfrm>
                <a:off x="1938726" y="2253706"/>
                <a:ext cx="907249" cy="1795356"/>
              </a:xfrm>
              <a:prstGeom prst="rect">
                <a:avLst/>
              </a:prstGeom>
              <a:noFill/>
              <a:ln w="28575">
                <a:solidFill>
                  <a:srgbClr val="FF66CC"/>
                </a:solidFill>
                <a:miter lim="800000"/>
                <a:headEnd/>
                <a:tailEnd/>
              </a:ln>
              <a:effectLst/>
            </p:spPr>
            <p:txBody>
              <a:bodyPr wrap="none" anchor="ctr"/>
              <a:lstStyle/>
              <a:p>
                <a:pPr algn="ctr" eaLnBrk="1" hangingPunct="1"/>
                <a:endParaRPr lang="zh-CN" altLang="en-US" sz="1200" b="1">
                  <a:latin typeface="微软雅黑" pitchFamily="34" charset="-122"/>
                  <a:ea typeface="微软雅黑" pitchFamily="34" charset="-122"/>
                </a:endParaRPr>
              </a:p>
            </p:txBody>
          </p:sp>
          <p:sp>
            <p:nvSpPr>
              <p:cNvPr id="83" name="Line 388">
                <a:extLst>
                  <a:ext uri="{FF2B5EF4-FFF2-40B4-BE49-F238E27FC236}">
                    <a16:creationId xmlns:a16="http://schemas.microsoft.com/office/drawing/2014/main" id="{95099FAF-776D-46E0-8E04-164E3C1D2D16}"/>
                  </a:ext>
                </a:extLst>
              </p:cNvPr>
              <p:cNvSpPr>
                <a:spLocks noChangeShapeType="1"/>
              </p:cNvSpPr>
              <p:nvPr/>
            </p:nvSpPr>
            <p:spPr bwMode="auto">
              <a:xfrm>
                <a:off x="2574132" y="2710735"/>
                <a:ext cx="125580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200" b="1">
                  <a:latin typeface="微软雅黑" pitchFamily="34" charset="-122"/>
                  <a:ea typeface="微软雅黑" pitchFamily="34" charset="-122"/>
                </a:endParaRPr>
              </a:p>
            </p:txBody>
          </p:sp>
          <p:sp>
            <p:nvSpPr>
              <p:cNvPr id="84" name="Oval 397">
                <a:extLst>
                  <a:ext uri="{FF2B5EF4-FFF2-40B4-BE49-F238E27FC236}">
                    <a16:creationId xmlns:a16="http://schemas.microsoft.com/office/drawing/2014/main" id="{FD334A0C-86B2-4D40-ADA8-594905336268}"/>
                  </a:ext>
                </a:extLst>
              </p:cNvPr>
              <p:cNvSpPr>
                <a:spLocks noChangeArrowheads="1"/>
              </p:cNvSpPr>
              <p:nvPr/>
            </p:nvSpPr>
            <p:spPr bwMode="auto">
              <a:xfrm>
                <a:off x="2013774" y="2338887"/>
                <a:ext cx="755487" cy="742060"/>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1200" b="1" dirty="0">
                    <a:latin typeface="微软雅黑" pitchFamily="34" charset="-122"/>
                    <a:ea typeface="微软雅黑" pitchFamily="34" charset="-122"/>
                  </a:rPr>
                  <a:t>SMTP</a:t>
                </a:r>
              </a:p>
              <a:p>
                <a:pPr algn="ctr" eaLnBrk="1" hangingPunct="1"/>
                <a:r>
                  <a:rPr kumimoji="1" lang="zh-CN" altLang="en-US" sz="1200" b="1" dirty="0">
                    <a:latin typeface="微软雅黑" pitchFamily="34" charset="-122"/>
                    <a:ea typeface="微软雅黑" pitchFamily="34" charset="-122"/>
                  </a:rPr>
                  <a:t>客户</a:t>
                </a:r>
              </a:p>
            </p:txBody>
          </p:sp>
          <p:sp>
            <p:nvSpPr>
              <p:cNvPr id="85" name="Oval 405">
                <a:extLst>
                  <a:ext uri="{FF2B5EF4-FFF2-40B4-BE49-F238E27FC236}">
                    <a16:creationId xmlns:a16="http://schemas.microsoft.com/office/drawing/2014/main" id="{F94363D2-BE7B-4D8F-80F8-D2BDC2FEA0DF}"/>
                  </a:ext>
                </a:extLst>
              </p:cNvPr>
              <p:cNvSpPr>
                <a:spLocks noChangeArrowheads="1"/>
              </p:cNvSpPr>
              <p:nvPr/>
            </p:nvSpPr>
            <p:spPr bwMode="auto">
              <a:xfrm>
                <a:off x="3831608" y="2338887"/>
                <a:ext cx="755487" cy="742060"/>
              </a:xfrm>
              <a:prstGeom prst="ellipse">
                <a:avLst/>
              </a:prstGeom>
              <a:solidFill>
                <a:schemeClr val="bg1"/>
              </a:solidFill>
              <a:ln w="9525">
                <a:solidFill>
                  <a:schemeClr val="tx1"/>
                </a:solidFill>
                <a:round/>
                <a:headEnd/>
                <a:tailEnd/>
              </a:ln>
              <a:effectLst/>
            </p:spPr>
            <p:txBody>
              <a:bodyPr wrap="none" anchor="ctr"/>
              <a:lstStyle/>
              <a:p>
                <a:pPr algn="ctr" eaLnBrk="1" hangingPunct="1"/>
                <a:r>
                  <a:rPr kumimoji="1" lang="en-US" altLang="zh-CN" sz="1200" b="1">
                    <a:latin typeface="微软雅黑" pitchFamily="34" charset="-122"/>
                    <a:ea typeface="微软雅黑" pitchFamily="34" charset="-122"/>
                  </a:rPr>
                  <a:t>SMTP</a:t>
                </a:r>
              </a:p>
              <a:p>
                <a:pPr algn="ctr" eaLnBrk="1" hangingPunct="1"/>
                <a:r>
                  <a:rPr kumimoji="1" lang="zh-CN" altLang="en-US" sz="1200" b="1">
                    <a:latin typeface="微软雅黑" pitchFamily="34" charset="-122"/>
                    <a:ea typeface="微软雅黑" pitchFamily="34" charset="-122"/>
                  </a:rPr>
                  <a:t>服务器</a:t>
                </a:r>
              </a:p>
            </p:txBody>
          </p:sp>
          <p:sp>
            <p:nvSpPr>
              <p:cNvPr id="86" name="Oval 406">
                <a:extLst>
                  <a:ext uri="{FF2B5EF4-FFF2-40B4-BE49-F238E27FC236}">
                    <a16:creationId xmlns:a16="http://schemas.microsoft.com/office/drawing/2014/main" id="{8B65101F-48B9-43AA-9555-7B98F72424DC}"/>
                  </a:ext>
                </a:extLst>
              </p:cNvPr>
              <p:cNvSpPr>
                <a:spLocks noChangeArrowheads="1"/>
              </p:cNvSpPr>
              <p:nvPr/>
            </p:nvSpPr>
            <p:spPr bwMode="auto">
              <a:xfrm>
                <a:off x="3831608" y="3156300"/>
                <a:ext cx="755487" cy="742057"/>
              </a:xfrm>
              <a:prstGeom prst="ellipse">
                <a:avLst/>
              </a:prstGeom>
              <a:solidFill>
                <a:srgbClr val="FFFF00"/>
              </a:solidFill>
              <a:ln w="9525" algn="ctr">
                <a:solidFill>
                  <a:schemeClr val="tx1"/>
                </a:solidFill>
                <a:round/>
                <a:headEnd/>
                <a:tailEnd/>
              </a:ln>
              <a:effectLst/>
            </p:spPr>
            <p:txBody>
              <a:bodyPr wrap="none" anchor="ctr"/>
              <a:lstStyle/>
              <a:p>
                <a:pPr algn="ctr" eaLnBrk="1" hangingPunct="1"/>
                <a:r>
                  <a:rPr kumimoji="1" lang="en-US" altLang="zh-CN" sz="1200" b="1">
                    <a:latin typeface="微软雅黑" pitchFamily="34" charset="-122"/>
                    <a:ea typeface="微软雅黑" pitchFamily="34" charset="-122"/>
                  </a:rPr>
                  <a:t>SMTP</a:t>
                </a:r>
              </a:p>
              <a:p>
                <a:pPr algn="ctr" eaLnBrk="1" hangingPunct="1"/>
                <a:r>
                  <a:rPr kumimoji="1" lang="zh-CN" altLang="en-US" sz="1200" b="1">
                    <a:latin typeface="微软雅黑" pitchFamily="34" charset="-122"/>
                    <a:ea typeface="微软雅黑" pitchFamily="34" charset="-122"/>
                  </a:rPr>
                  <a:t>客户</a:t>
                </a:r>
              </a:p>
            </p:txBody>
          </p:sp>
          <p:sp>
            <p:nvSpPr>
              <p:cNvPr id="87" name="Text Box 399">
                <a:extLst>
                  <a:ext uri="{FF2B5EF4-FFF2-40B4-BE49-F238E27FC236}">
                    <a16:creationId xmlns:a16="http://schemas.microsoft.com/office/drawing/2014/main" id="{21FC779E-3FF4-4AE5-8B66-827CFE2F9485}"/>
                  </a:ext>
                </a:extLst>
              </p:cNvPr>
              <p:cNvSpPr txBox="1">
                <a:spLocks noChangeArrowheads="1"/>
              </p:cNvSpPr>
              <p:nvPr/>
            </p:nvSpPr>
            <p:spPr bwMode="auto">
              <a:xfrm>
                <a:off x="762628" y="1630659"/>
                <a:ext cx="686876"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zh-CN" altLang="en-US" sz="1200" b="1" dirty="0">
                    <a:latin typeface="微软雅黑" pitchFamily="34" charset="-122"/>
                    <a:ea typeface="微软雅黑" pitchFamily="34" charset="-122"/>
                  </a:rPr>
                  <a:t>用户</a:t>
                </a:r>
                <a:endParaRPr kumimoji="1" lang="en-US" altLang="zh-CN" sz="1200" b="1" dirty="0">
                  <a:latin typeface="微软雅黑" pitchFamily="34" charset="-122"/>
                  <a:ea typeface="微软雅黑" pitchFamily="34" charset="-122"/>
                </a:endParaRPr>
              </a:p>
              <a:p>
                <a:pPr algn="ctr">
                  <a:lnSpc>
                    <a:spcPts val="2000"/>
                  </a:lnSpc>
                </a:pPr>
                <a:r>
                  <a:rPr kumimoji="1" lang="zh-CN" altLang="en-US" sz="1200" b="1" dirty="0">
                    <a:latin typeface="微软雅黑" pitchFamily="34" charset="-122"/>
                    <a:ea typeface="微软雅黑" pitchFamily="34" charset="-122"/>
                  </a:rPr>
                  <a:t>发件人</a:t>
                </a:r>
              </a:p>
            </p:txBody>
          </p:sp>
          <p:sp>
            <p:nvSpPr>
              <p:cNvPr id="88" name="Rectangle 385">
                <a:extLst>
                  <a:ext uri="{FF2B5EF4-FFF2-40B4-BE49-F238E27FC236}">
                    <a16:creationId xmlns:a16="http://schemas.microsoft.com/office/drawing/2014/main" id="{54F7A877-6F5C-42ED-A153-CFBCF2D5AF58}"/>
                  </a:ext>
                </a:extLst>
              </p:cNvPr>
              <p:cNvSpPr>
                <a:spLocks noChangeArrowheads="1"/>
              </p:cNvSpPr>
              <p:nvPr/>
            </p:nvSpPr>
            <p:spPr bwMode="auto">
              <a:xfrm>
                <a:off x="8843349" y="2265174"/>
                <a:ext cx="907249" cy="1783889"/>
              </a:xfrm>
              <a:prstGeom prst="rect">
                <a:avLst/>
              </a:prstGeom>
              <a:noFill/>
              <a:ln w="28575" algn="ctr">
                <a:solidFill>
                  <a:srgbClr val="FF66CC"/>
                </a:solidFill>
                <a:miter lim="800000"/>
                <a:headEnd/>
                <a:tailEnd/>
              </a:ln>
              <a:effectLst/>
            </p:spPr>
            <p:txBody>
              <a:bodyPr wrap="none" anchor="ctr"/>
              <a:lstStyle/>
              <a:p>
                <a:pPr algn="ctr" eaLnBrk="1" hangingPunct="1"/>
                <a:endParaRPr lang="zh-CN" altLang="en-US" sz="1200" b="1">
                  <a:latin typeface="微软雅黑" pitchFamily="34" charset="-122"/>
                  <a:ea typeface="微软雅黑" pitchFamily="34" charset="-122"/>
                </a:endParaRPr>
              </a:p>
            </p:txBody>
          </p:sp>
          <p:sp>
            <p:nvSpPr>
              <p:cNvPr id="89" name="Text Box 393">
                <a:extLst>
                  <a:ext uri="{FF2B5EF4-FFF2-40B4-BE49-F238E27FC236}">
                    <a16:creationId xmlns:a16="http://schemas.microsoft.com/office/drawing/2014/main" id="{FD34E0FC-3187-410C-8626-6BEFE45636AC}"/>
                  </a:ext>
                </a:extLst>
              </p:cNvPr>
              <p:cNvSpPr txBox="1">
                <a:spLocks noChangeArrowheads="1"/>
              </p:cNvSpPr>
              <p:nvPr/>
            </p:nvSpPr>
            <p:spPr bwMode="auto">
              <a:xfrm>
                <a:off x="8047527" y="1825594"/>
                <a:ext cx="523334"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zh-CN" altLang="en-US" sz="1200" b="1" dirty="0">
                    <a:solidFill>
                      <a:srgbClr val="0000FF"/>
                    </a:solidFill>
                    <a:latin typeface="微软雅黑" pitchFamily="34" charset="-122"/>
                    <a:ea typeface="微软雅黑" pitchFamily="34" charset="-122"/>
                  </a:rPr>
                  <a:t>读取</a:t>
                </a:r>
              </a:p>
              <a:p>
                <a:pPr algn="ctr">
                  <a:lnSpc>
                    <a:spcPts val="2000"/>
                  </a:lnSpc>
                </a:pPr>
                <a:r>
                  <a:rPr kumimoji="1" lang="zh-CN" altLang="en-US" sz="1200" b="1" dirty="0">
                    <a:solidFill>
                      <a:srgbClr val="0000FF"/>
                    </a:solidFill>
                    <a:latin typeface="微软雅黑" pitchFamily="34" charset="-122"/>
                    <a:ea typeface="微软雅黑" pitchFamily="34" charset="-122"/>
                  </a:rPr>
                  <a:t>邮件</a:t>
                </a:r>
              </a:p>
            </p:txBody>
          </p:sp>
          <p:sp>
            <p:nvSpPr>
              <p:cNvPr id="90" name="Text Box 395">
                <a:extLst>
                  <a:ext uri="{FF2B5EF4-FFF2-40B4-BE49-F238E27FC236}">
                    <a16:creationId xmlns:a16="http://schemas.microsoft.com/office/drawing/2014/main" id="{23FB515B-37AB-4F6E-B7B0-406CC1E04C9B}"/>
                  </a:ext>
                </a:extLst>
              </p:cNvPr>
              <p:cNvSpPr txBox="1">
                <a:spLocks noChangeArrowheads="1"/>
              </p:cNvSpPr>
              <p:nvPr/>
            </p:nvSpPr>
            <p:spPr bwMode="auto">
              <a:xfrm>
                <a:off x="8068876" y="2722678"/>
                <a:ext cx="523334"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200" b="1" dirty="0">
                    <a:solidFill>
                      <a:srgbClr val="0000FF"/>
                    </a:solidFill>
                    <a:latin typeface="微软雅黑" pitchFamily="34" charset="-122"/>
                    <a:ea typeface="微软雅黑" pitchFamily="34" charset="-122"/>
                  </a:rPr>
                  <a:t>TCP</a:t>
                </a:r>
              </a:p>
              <a:p>
                <a:pPr algn="ctr">
                  <a:lnSpc>
                    <a:spcPts val="2000"/>
                  </a:lnSpc>
                </a:pPr>
                <a:r>
                  <a:rPr kumimoji="1" lang="zh-CN" altLang="en-US" sz="1200" b="1" dirty="0">
                    <a:solidFill>
                      <a:srgbClr val="0000FF"/>
                    </a:solidFill>
                    <a:latin typeface="微软雅黑" pitchFamily="34" charset="-122"/>
                    <a:ea typeface="微软雅黑" pitchFamily="34" charset="-122"/>
                  </a:rPr>
                  <a:t>连接</a:t>
                </a:r>
              </a:p>
            </p:txBody>
          </p:sp>
          <p:sp>
            <p:nvSpPr>
              <p:cNvPr id="91" name="Oval 398">
                <a:extLst>
                  <a:ext uri="{FF2B5EF4-FFF2-40B4-BE49-F238E27FC236}">
                    <a16:creationId xmlns:a16="http://schemas.microsoft.com/office/drawing/2014/main" id="{A923C828-9E18-4529-99F6-2F80A3ABB4B2}"/>
                  </a:ext>
                </a:extLst>
              </p:cNvPr>
              <p:cNvSpPr>
                <a:spLocks noChangeArrowheads="1"/>
              </p:cNvSpPr>
              <p:nvPr/>
            </p:nvSpPr>
            <p:spPr bwMode="auto">
              <a:xfrm>
                <a:off x="8918397" y="2338887"/>
                <a:ext cx="755485" cy="742060"/>
              </a:xfrm>
              <a:prstGeom prst="ellipse">
                <a:avLst/>
              </a:prstGeom>
              <a:solidFill>
                <a:srgbClr val="FFFF00"/>
              </a:solidFill>
              <a:ln w="9525">
                <a:solidFill>
                  <a:schemeClr val="tx1"/>
                </a:solidFill>
                <a:round/>
                <a:headEnd/>
                <a:tailEnd/>
              </a:ln>
              <a:effectLst/>
            </p:spPr>
            <p:txBody>
              <a:bodyPr wrap="none" anchor="ctr"/>
              <a:lstStyle/>
              <a:p>
                <a:pPr algn="ctr" eaLnBrk="1" hangingPunct="1"/>
                <a:r>
                  <a:rPr kumimoji="1" lang="en-US" altLang="zh-CN" sz="1200" b="1">
                    <a:latin typeface="微软雅黑" pitchFamily="34" charset="-122"/>
                    <a:ea typeface="微软雅黑" pitchFamily="34" charset="-122"/>
                  </a:rPr>
                  <a:t>POP3</a:t>
                </a:r>
              </a:p>
              <a:p>
                <a:pPr algn="ctr" eaLnBrk="1" hangingPunct="1"/>
                <a:r>
                  <a:rPr kumimoji="1" lang="zh-CN" altLang="en-US" sz="1200" b="1">
                    <a:latin typeface="微软雅黑" pitchFamily="34" charset="-122"/>
                    <a:ea typeface="微软雅黑" pitchFamily="34" charset="-122"/>
                  </a:rPr>
                  <a:t>客户</a:t>
                </a:r>
              </a:p>
            </p:txBody>
          </p:sp>
          <p:sp>
            <p:nvSpPr>
              <p:cNvPr id="92" name="Rectangle 401">
                <a:extLst>
                  <a:ext uri="{FF2B5EF4-FFF2-40B4-BE49-F238E27FC236}">
                    <a16:creationId xmlns:a16="http://schemas.microsoft.com/office/drawing/2014/main" id="{09F8DC2B-F9DE-4743-95B6-5BE925CFE9BB}"/>
                  </a:ext>
                </a:extLst>
              </p:cNvPr>
              <p:cNvSpPr>
                <a:spLocks noChangeArrowheads="1"/>
              </p:cNvSpPr>
              <p:nvPr/>
            </p:nvSpPr>
            <p:spPr bwMode="auto">
              <a:xfrm>
                <a:off x="7028849" y="2265174"/>
                <a:ext cx="907249" cy="1783889"/>
              </a:xfrm>
              <a:prstGeom prst="rect">
                <a:avLst/>
              </a:prstGeom>
              <a:noFill/>
              <a:ln w="28575" algn="ctr">
                <a:solidFill>
                  <a:srgbClr val="0000FF"/>
                </a:solidFill>
                <a:miter lim="800000"/>
                <a:headEnd/>
                <a:tailEnd/>
              </a:ln>
              <a:effectLst/>
            </p:spPr>
            <p:txBody>
              <a:bodyPr wrap="none" anchor="ctr"/>
              <a:lstStyle/>
              <a:p>
                <a:pPr algn="ctr" eaLnBrk="1" hangingPunct="1"/>
                <a:endParaRPr lang="zh-CN" altLang="en-US" sz="1200" b="1">
                  <a:latin typeface="微软雅黑" pitchFamily="34" charset="-122"/>
                  <a:ea typeface="微软雅黑" pitchFamily="34" charset="-122"/>
                </a:endParaRPr>
              </a:p>
            </p:txBody>
          </p:sp>
          <p:sp>
            <p:nvSpPr>
              <p:cNvPr id="93" name="Oval 402">
                <a:extLst>
                  <a:ext uri="{FF2B5EF4-FFF2-40B4-BE49-F238E27FC236}">
                    <a16:creationId xmlns:a16="http://schemas.microsoft.com/office/drawing/2014/main" id="{60943145-7515-4FD0-8AE5-F1D662FDB0FB}"/>
                  </a:ext>
                </a:extLst>
              </p:cNvPr>
              <p:cNvSpPr>
                <a:spLocks noChangeArrowheads="1"/>
              </p:cNvSpPr>
              <p:nvPr/>
            </p:nvSpPr>
            <p:spPr bwMode="auto">
              <a:xfrm>
                <a:off x="7103897" y="3156300"/>
                <a:ext cx="755485" cy="742057"/>
              </a:xfrm>
              <a:prstGeom prst="ellipse">
                <a:avLst/>
              </a:prstGeom>
              <a:solidFill>
                <a:schemeClr val="bg1"/>
              </a:solidFill>
              <a:ln w="9525" algn="ctr">
                <a:solidFill>
                  <a:schemeClr val="tx1"/>
                </a:solidFill>
                <a:round/>
                <a:headEnd/>
                <a:tailEnd/>
              </a:ln>
              <a:effectLst/>
            </p:spPr>
            <p:txBody>
              <a:bodyPr wrap="none" anchor="ctr"/>
              <a:lstStyle/>
              <a:p>
                <a:pPr algn="ctr" eaLnBrk="1" hangingPunct="1"/>
                <a:r>
                  <a:rPr kumimoji="1" lang="en-US" altLang="zh-CN" sz="1200" b="1" dirty="0">
                    <a:latin typeface="微软雅黑" pitchFamily="34" charset="-122"/>
                    <a:ea typeface="微软雅黑" pitchFamily="34" charset="-122"/>
                  </a:rPr>
                  <a:t>SMTP</a:t>
                </a:r>
              </a:p>
              <a:p>
                <a:pPr algn="ctr" eaLnBrk="1" hangingPunct="1"/>
                <a:r>
                  <a:rPr kumimoji="1" lang="zh-CN" altLang="en-US" sz="1200" b="1" dirty="0">
                    <a:latin typeface="微软雅黑" pitchFamily="34" charset="-122"/>
                    <a:ea typeface="微软雅黑" pitchFamily="34" charset="-122"/>
                  </a:rPr>
                  <a:t>服务器</a:t>
                </a:r>
              </a:p>
            </p:txBody>
          </p:sp>
          <p:sp>
            <p:nvSpPr>
              <p:cNvPr id="94" name="Oval 403">
                <a:extLst>
                  <a:ext uri="{FF2B5EF4-FFF2-40B4-BE49-F238E27FC236}">
                    <a16:creationId xmlns:a16="http://schemas.microsoft.com/office/drawing/2014/main" id="{6F461462-E58E-4B80-A6CD-EE20476D1F20}"/>
                  </a:ext>
                </a:extLst>
              </p:cNvPr>
              <p:cNvSpPr>
                <a:spLocks noChangeArrowheads="1"/>
              </p:cNvSpPr>
              <p:nvPr/>
            </p:nvSpPr>
            <p:spPr bwMode="auto">
              <a:xfrm>
                <a:off x="7103897" y="2338887"/>
                <a:ext cx="755485" cy="742060"/>
              </a:xfrm>
              <a:prstGeom prst="ellipse">
                <a:avLst/>
              </a:prstGeom>
              <a:solidFill>
                <a:srgbClr val="00FFCC"/>
              </a:solidFill>
              <a:ln w="9525">
                <a:solidFill>
                  <a:schemeClr val="tx1"/>
                </a:solidFill>
                <a:round/>
                <a:headEnd/>
                <a:tailEnd/>
              </a:ln>
              <a:effectLst/>
            </p:spPr>
            <p:txBody>
              <a:bodyPr wrap="none" anchor="ctr"/>
              <a:lstStyle/>
              <a:p>
                <a:pPr algn="ctr" eaLnBrk="1" hangingPunct="1"/>
                <a:r>
                  <a:rPr kumimoji="1" lang="en-US" altLang="zh-CN" sz="1200" b="1" dirty="0">
                    <a:latin typeface="微软雅黑" pitchFamily="34" charset="-122"/>
                    <a:ea typeface="微软雅黑" pitchFamily="34" charset="-122"/>
                  </a:rPr>
                  <a:t>POP3</a:t>
                </a:r>
              </a:p>
              <a:p>
                <a:pPr algn="ctr" eaLnBrk="1" hangingPunct="1"/>
                <a:r>
                  <a:rPr kumimoji="1" lang="zh-CN" altLang="en-US" sz="1200" b="1" dirty="0">
                    <a:latin typeface="微软雅黑" pitchFamily="34" charset="-122"/>
                    <a:ea typeface="微软雅黑" pitchFamily="34" charset="-122"/>
                  </a:rPr>
                  <a:t>服务器</a:t>
                </a:r>
              </a:p>
            </p:txBody>
          </p:sp>
          <p:grpSp>
            <p:nvGrpSpPr>
              <p:cNvPr id="95" name="组合 94">
                <a:extLst>
                  <a:ext uri="{FF2B5EF4-FFF2-40B4-BE49-F238E27FC236}">
                    <a16:creationId xmlns:a16="http://schemas.microsoft.com/office/drawing/2014/main" id="{A7FE7974-DE7F-4657-914E-252CB3042CA2}"/>
                  </a:ext>
                </a:extLst>
              </p:cNvPr>
              <p:cNvGrpSpPr/>
              <p:nvPr/>
            </p:nvGrpSpPr>
            <p:grpSpPr>
              <a:xfrm>
                <a:off x="2924846" y="1800793"/>
                <a:ext cx="673247" cy="1575107"/>
                <a:chOff x="2284524" y="1530300"/>
                <a:chExt cx="504935" cy="1181331"/>
              </a:xfrm>
            </p:grpSpPr>
            <p:sp>
              <p:nvSpPr>
                <p:cNvPr id="108" name="Text Box 391">
                  <a:extLst>
                    <a:ext uri="{FF2B5EF4-FFF2-40B4-BE49-F238E27FC236}">
                      <a16:creationId xmlns:a16="http://schemas.microsoft.com/office/drawing/2014/main" id="{7A286169-ABE7-40D2-8EE1-05DDF5C11CCF}"/>
                    </a:ext>
                  </a:extLst>
                </p:cNvPr>
                <p:cNvSpPr txBox="1">
                  <a:spLocks noChangeArrowheads="1"/>
                </p:cNvSpPr>
                <p:nvPr/>
              </p:nvSpPr>
              <p:spPr bwMode="auto">
                <a:xfrm>
                  <a:off x="2319308" y="1530300"/>
                  <a:ext cx="392501" cy="468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zh-CN" altLang="en-US" sz="1200" b="1" dirty="0">
                      <a:solidFill>
                        <a:srgbClr val="0000FF"/>
                      </a:solidFill>
                      <a:latin typeface="微软雅黑" pitchFamily="34" charset="-122"/>
                      <a:ea typeface="微软雅黑" pitchFamily="34" charset="-122"/>
                    </a:rPr>
                    <a:t>发送</a:t>
                  </a:r>
                </a:p>
                <a:p>
                  <a:pPr algn="ctr">
                    <a:lnSpc>
                      <a:spcPts val="2000"/>
                    </a:lnSpc>
                  </a:pPr>
                  <a:r>
                    <a:rPr kumimoji="1" lang="zh-CN" altLang="en-US" sz="1200" b="1" dirty="0">
                      <a:solidFill>
                        <a:srgbClr val="0000FF"/>
                      </a:solidFill>
                      <a:latin typeface="微软雅黑" pitchFamily="34" charset="-122"/>
                      <a:ea typeface="微软雅黑" pitchFamily="34" charset="-122"/>
                    </a:rPr>
                    <a:t>邮件</a:t>
                  </a:r>
                </a:p>
              </p:txBody>
            </p:sp>
            <p:sp>
              <p:nvSpPr>
                <p:cNvPr id="109" name="Text Box 394">
                  <a:extLst>
                    <a:ext uri="{FF2B5EF4-FFF2-40B4-BE49-F238E27FC236}">
                      <a16:creationId xmlns:a16="http://schemas.microsoft.com/office/drawing/2014/main" id="{E476B224-08A1-4D84-A244-73EDB05F519A}"/>
                    </a:ext>
                  </a:extLst>
                </p:cNvPr>
                <p:cNvSpPr txBox="1">
                  <a:spLocks noChangeArrowheads="1"/>
                </p:cNvSpPr>
                <p:nvPr/>
              </p:nvSpPr>
              <p:spPr bwMode="auto">
                <a:xfrm>
                  <a:off x="2333442" y="2243553"/>
                  <a:ext cx="392501" cy="468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200" b="1" dirty="0">
                      <a:solidFill>
                        <a:srgbClr val="0000FF"/>
                      </a:solidFill>
                      <a:latin typeface="微软雅黑" pitchFamily="34" charset="-122"/>
                      <a:ea typeface="微软雅黑" pitchFamily="34" charset="-122"/>
                    </a:rPr>
                    <a:t>TCP</a:t>
                  </a:r>
                </a:p>
                <a:p>
                  <a:pPr algn="ctr">
                    <a:lnSpc>
                      <a:spcPts val="2000"/>
                    </a:lnSpc>
                  </a:pPr>
                  <a:r>
                    <a:rPr kumimoji="1" lang="zh-CN" altLang="en-US" sz="1200" b="1" dirty="0">
                      <a:solidFill>
                        <a:srgbClr val="0000FF"/>
                      </a:solidFill>
                      <a:latin typeface="微软雅黑" pitchFamily="34" charset="-122"/>
                      <a:ea typeface="微软雅黑" pitchFamily="34" charset="-122"/>
                    </a:rPr>
                    <a:t>连接</a:t>
                  </a:r>
                </a:p>
              </p:txBody>
            </p:sp>
            <p:sp>
              <p:nvSpPr>
                <p:cNvPr id="110" name="Text Box 389">
                  <a:extLst>
                    <a:ext uri="{FF2B5EF4-FFF2-40B4-BE49-F238E27FC236}">
                      <a16:creationId xmlns:a16="http://schemas.microsoft.com/office/drawing/2014/main" id="{F5F0269D-4336-4863-B902-941E621EAF77}"/>
                    </a:ext>
                  </a:extLst>
                </p:cNvPr>
                <p:cNvSpPr txBox="1">
                  <a:spLocks noChangeArrowheads="1"/>
                </p:cNvSpPr>
                <p:nvPr/>
              </p:nvSpPr>
              <p:spPr bwMode="auto">
                <a:xfrm>
                  <a:off x="2284524" y="1925628"/>
                  <a:ext cx="504935" cy="260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200" b="1" dirty="0">
                      <a:solidFill>
                        <a:srgbClr val="C00000"/>
                      </a:solidFill>
                      <a:latin typeface="微软雅黑" pitchFamily="34" charset="-122"/>
                      <a:ea typeface="微软雅黑" pitchFamily="34" charset="-122"/>
                    </a:rPr>
                    <a:t>SMTP</a:t>
                  </a:r>
                </a:p>
              </p:txBody>
            </p:sp>
          </p:grpSp>
          <p:sp>
            <p:nvSpPr>
              <p:cNvPr id="96" name="Text Box 396">
                <a:extLst>
                  <a:ext uri="{FF2B5EF4-FFF2-40B4-BE49-F238E27FC236}">
                    <a16:creationId xmlns:a16="http://schemas.microsoft.com/office/drawing/2014/main" id="{301A7339-A00C-4F5A-943D-D5BA73EB481D}"/>
                  </a:ext>
                </a:extLst>
              </p:cNvPr>
              <p:cNvSpPr txBox="1">
                <a:spLocks noChangeArrowheads="1"/>
              </p:cNvSpPr>
              <p:nvPr/>
            </p:nvSpPr>
            <p:spPr bwMode="auto">
              <a:xfrm>
                <a:off x="3705578" y="1630659"/>
                <a:ext cx="1013959"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zh-CN" altLang="en-US" sz="1200" b="1" dirty="0">
                    <a:latin typeface="微软雅黑" pitchFamily="34" charset="-122"/>
                    <a:ea typeface="微软雅黑" pitchFamily="34" charset="-122"/>
                  </a:rPr>
                  <a:t>发送方</a:t>
                </a:r>
              </a:p>
              <a:p>
                <a:pPr algn="ctr">
                  <a:lnSpc>
                    <a:spcPts val="2000"/>
                  </a:lnSpc>
                </a:pPr>
                <a:r>
                  <a:rPr kumimoji="1" lang="zh-CN" altLang="en-US" sz="1200" b="1" dirty="0">
                    <a:solidFill>
                      <a:srgbClr val="C00000"/>
                    </a:solidFill>
                    <a:latin typeface="微软雅黑" pitchFamily="34" charset="-122"/>
                    <a:ea typeface="微软雅黑" pitchFamily="34" charset="-122"/>
                  </a:rPr>
                  <a:t>邮件服务器</a:t>
                </a:r>
              </a:p>
            </p:txBody>
          </p:sp>
          <p:sp>
            <p:nvSpPr>
              <p:cNvPr id="97" name="Text Box 399">
                <a:extLst>
                  <a:ext uri="{FF2B5EF4-FFF2-40B4-BE49-F238E27FC236}">
                    <a16:creationId xmlns:a16="http://schemas.microsoft.com/office/drawing/2014/main" id="{CE086326-EA19-4806-9B72-037C3A38E749}"/>
                  </a:ext>
                </a:extLst>
              </p:cNvPr>
              <p:cNvSpPr txBox="1">
                <a:spLocks noChangeArrowheads="1"/>
              </p:cNvSpPr>
              <p:nvPr/>
            </p:nvSpPr>
            <p:spPr bwMode="auto">
              <a:xfrm>
                <a:off x="1965276" y="1630659"/>
                <a:ext cx="850417"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zh-CN" altLang="en-US" sz="1200" b="1" dirty="0">
                    <a:latin typeface="微软雅黑" pitchFamily="34" charset="-122"/>
                    <a:ea typeface="微软雅黑" pitchFamily="34" charset="-122"/>
                  </a:rPr>
                  <a:t>发件方</a:t>
                </a:r>
              </a:p>
              <a:p>
                <a:pPr algn="ctr">
                  <a:lnSpc>
                    <a:spcPts val="2000"/>
                  </a:lnSpc>
                </a:pPr>
                <a:r>
                  <a:rPr kumimoji="1" lang="zh-CN" altLang="en-US" sz="1200" b="1" dirty="0">
                    <a:solidFill>
                      <a:srgbClr val="C00000"/>
                    </a:solidFill>
                    <a:latin typeface="微软雅黑" pitchFamily="34" charset="-122"/>
                    <a:ea typeface="微软雅黑" pitchFamily="34" charset="-122"/>
                  </a:rPr>
                  <a:t>用户代理</a:t>
                </a:r>
              </a:p>
            </p:txBody>
          </p:sp>
          <p:sp>
            <p:nvSpPr>
              <p:cNvPr id="98" name="Text Box 390">
                <a:extLst>
                  <a:ext uri="{FF2B5EF4-FFF2-40B4-BE49-F238E27FC236}">
                    <a16:creationId xmlns:a16="http://schemas.microsoft.com/office/drawing/2014/main" id="{DDA5D57E-33D0-4972-A423-4D6025F88713}"/>
                  </a:ext>
                </a:extLst>
              </p:cNvPr>
              <p:cNvSpPr txBox="1">
                <a:spLocks noChangeArrowheads="1"/>
              </p:cNvSpPr>
              <p:nvPr/>
            </p:nvSpPr>
            <p:spPr bwMode="auto">
              <a:xfrm>
                <a:off x="8011884" y="2326500"/>
                <a:ext cx="645990" cy="34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en-US" altLang="zh-CN" sz="1200" b="1" dirty="0">
                    <a:solidFill>
                      <a:srgbClr val="C00000"/>
                    </a:solidFill>
                    <a:latin typeface="微软雅黑" pitchFamily="34" charset="-122"/>
                    <a:ea typeface="微软雅黑" pitchFamily="34" charset="-122"/>
                  </a:rPr>
                  <a:t>POP3</a:t>
                </a:r>
              </a:p>
            </p:txBody>
          </p:sp>
          <p:sp>
            <p:nvSpPr>
              <p:cNvPr id="99" name="Text Box 400">
                <a:extLst>
                  <a:ext uri="{FF2B5EF4-FFF2-40B4-BE49-F238E27FC236}">
                    <a16:creationId xmlns:a16="http://schemas.microsoft.com/office/drawing/2014/main" id="{10EF1CF7-5ACD-4126-9BB1-0D0861444708}"/>
                  </a:ext>
                </a:extLst>
              </p:cNvPr>
              <p:cNvSpPr txBox="1">
                <a:spLocks noChangeArrowheads="1"/>
              </p:cNvSpPr>
              <p:nvPr/>
            </p:nvSpPr>
            <p:spPr bwMode="auto">
              <a:xfrm>
                <a:off x="6963498" y="1630659"/>
                <a:ext cx="1013959"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zh-CN" altLang="en-US" sz="1200" b="1" dirty="0">
                    <a:latin typeface="微软雅黑" pitchFamily="34" charset="-122"/>
                    <a:ea typeface="微软雅黑" pitchFamily="34" charset="-122"/>
                  </a:rPr>
                  <a:t>接收方</a:t>
                </a:r>
              </a:p>
              <a:p>
                <a:pPr algn="ctr">
                  <a:lnSpc>
                    <a:spcPts val="2000"/>
                  </a:lnSpc>
                </a:pPr>
                <a:r>
                  <a:rPr kumimoji="1" lang="zh-CN" altLang="en-US" sz="1200" b="1" dirty="0">
                    <a:solidFill>
                      <a:srgbClr val="C00000"/>
                    </a:solidFill>
                    <a:latin typeface="微软雅黑" pitchFamily="34" charset="-122"/>
                    <a:ea typeface="微软雅黑" pitchFamily="34" charset="-122"/>
                  </a:rPr>
                  <a:t>邮件服务器</a:t>
                </a:r>
              </a:p>
            </p:txBody>
          </p:sp>
          <p:sp>
            <p:nvSpPr>
              <p:cNvPr id="100" name="Text Box 407">
                <a:extLst>
                  <a:ext uri="{FF2B5EF4-FFF2-40B4-BE49-F238E27FC236}">
                    <a16:creationId xmlns:a16="http://schemas.microsoft.com/office/drawing/2014/main" id="{805E55A7-A8D4-4916-A3B1-720F2BBD6296}"/>
                  </a:ext>
                </a:extLst>
              </p:cNvPr>
              <p:cNvSpPr txBox="1">
                <a:spLocks noChangeArrowheads="1"/>
              </p:cNvSpPr>
              <p:nvPr/>
            </p:nvSpPr>
            <p:spPr bwMode="auto">
              <a:xfrm>
                <a:off x="8880304" y="1630659"/>
                <a:ext cx="850417"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zh-CN" altLang="en-US" sz="1200" b="1" dirty="0">
                    <a:latin typeface="微软雅黑" pitchFamily="34" charset="-122"/>
                    <a:ea typeface="微软雅黑" pitchFamily="34" charset="-122"/>
                  </a:rPr>
                  <a:t>接收方</a:t>
                </a:r>
                <a:endParaRPr kumimoji="1" lang="en-US" altLang="zh-CN" sz="1200" b="1" dirty="0">
                  <a:latin typeface="微软雅黑" pitchFamily="34" charset="-122"/>
                  <a:ea typeface="微软雅黑" pitchFamily="34" charset="-122"/>
                </a:endParaRPr>
              </a:p>
              <a:p>
                <a:pPr algn="ctr">
                  <a:lnSpc>
                    <a:spcPts val="2000"/>
                  </a:lnSpc>
                </a:pPr>
                <a:r>
                  <a:rPr kumimoji="1" lang="zh-CN" altLang="en-US" sz="1200" b="1" dirty="0">
                    <a:solidFill>
                      <a:srgbClr val="C00000"/>
                    </a:solidFill>
                    <a:latin typeface="微软雅黑" pitchFamily="34" charset="-122"/>
                    <a:ea typeface="微软雅黑" pitchFamily="34" charset="-122"/>
                  </a:rPr>
                  <a:t>用户代理</a:t>
                </a:r>
              </a:p>
            </p:txBody>
          </p:sp>
          <p:sp>
            <p:nvSpPr>
              <p:cNvPr id="101" name="Line 408">
                <a:extLst>
                  <a:ext uri="{FF2B5EF4-FFF2-40B4-BE49-F238E27FC236}">
                    <a16:creationId xmlns:a16="http://schemas.microsoft.com/office/drawing/2014/main" id="{97305172-B62A-444A-A787-CDA31755713E}"/>
                  </a:ext>
                </a:extLst>
              </p:cNvPr>
              <p:cNvSpPr>
                <a:spLocks noChangeShapeType="1"/>
              </p:cNvSpPr>
              <p:nvPr/>
            </p:nvSpPr>
            <p:spPr bwMode="auto">
              <a:xfrm flipV="1">
                <a:off x="7859383" y="2710735"/>
                <a:ext cx="1059015"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200" b="1">
                  <a:latin typeface="微软雅黑" pitchFamily="34" charset="-122"/>
                  <a:ea typeface="微软雅黑" pitchFamily="34" charset="-122"/>
                </a:endParaRPr>
              </a:p>
            </p:txBody>
          </p:sp>
          <p:sp>
            <p:nvSpPr>
              <p:cNvPr id="102" name="Text Box 399">
                <a:extLst>
                  <a:ext uri="{FF2B5EF4-FFF2-40B4-BE49-F238E27FC236}">
                    <a16:creationId xmlns:a16="http://schemas.microsoft.com/office/drawing/2014/main" id="{7E8F2C4C-CCBF-4524-B14E-6E43B872C10D}"/>
                  </a:ext>
                </a:extLst>
              </p:cNvPr>
              <p:cNvSpPr txBox="1">
                <a:spLocks noChangeArrowheads="1"/>
              </p:cNvSpPr>
              <p:nvPr/>
            </p:nvSpPr>
            <p:spPr bwMode="auto">
              <a:xfrm>
                <a:off x="10210986" y="1630659"/>
                <a:ext cx="686876"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2000"/>
                  </a:lnSpc>
                </a:pPr>
                <a:r>
                  <a:rPr kumimoji="1" lang="zh-CN" altLang="en-US" sz="1200" b="1" dirty="0">
                    <a:latin typeface="微软雅黑" pitchFamily="34" charset="-122"/>
                    <a:ea typeface="微软雅黑" pitchFamily="34" charset="-122"/>
                  </a:rPr>
                  <a:t>用户</a:t>
                </a:r>
                <a:endParaRPr kumimoji="1" lang="en-US" altLang="zh-CN" sz="1200" b="1" dirty="0">
                  <a:latin typeface="微软雅黑" pitchFamily="34" charset="-122"/>
                  <a:ea typeface="微软雅黑" pitchFamily="34" charset="-122"/>
                </a:endParaRPr>
              </a:p>
              <a:p>
                <a:pPr algn="ctr">
                  <a:lnSpc>
                    <a:spcPts val="2000"/>
                  </a:lnSpc>
                </a:pPr>
                <a:r>
                  <a:rPr kumimoji="1" lang="zh-CN" altLang="en-US" sz="1200" b="1" dirty="0">
                    <a:latin typeface="微软雅黑" pitchFamily="34" charset="-122"/>
                    <a:ea typeface="微软雅黑" pitchFamily="34" charset="-122"/>
                  </a:rPr>
                  <a:t>收件人</a:t>
                </a:r>
              </a:p>
            </p:txBody>
          </p:sp>
          <p:sp>
            <p:nvSpPr>
              <p:cNvPr id="103" name="Line 404">
                <a:extLst>
                  <a:ext uri="{FF2B5EF4-FFF2-40B4-BE49-F238E27FC236}">
                    <a16:creationId xmlns:a16="http://schemas.microsoft.com/office/drawing/2014/main" id="{596E4601-EEB6-4FFE-A661-583431D370B6}"/>
                  </a:ext>
                </a:extLst>
              </p:cNvPr>
              <p:cNvSpPr>
                <a:spLocks noChangeShapeType="1"/>
              </p:cNvSpPr>
              <p:nvPr/>
            </p:nvSpPr>
            <p:spPr bwMode="auto">
              <a:xfrm flipV="1">
                <a:off x="4566432" y="3528147"/>
                <a:ext cx="2571524"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grpSp>
            <p:nvGrpSpPr>
              <p:cNvPr id="104" name="组合 103">
                <a:extLst>
                  <a:ext uri="{FF2B5EF4-FFF2-40B4-BE49-F238E27FC236}">
                    <a16:creationId xmlns:a16="http://schemas.microsoft.com/office/drawing/2014/main" id="{58075905-3787-44CC-86BE-14E79D25DA73}"/>
                  </a:ext>
                </a:extLst>
              </p:cNvPr>
              <p:cNvGrpSpPr/>
              <p:nvPr/>
            </p:nvGrpSpPr>
            <p:grpSpPr>
              <a:xfrm>
                <a:off x="5169742" y="3154663"/>
                <a:ext cx="1376816" cy="895093"/>
                <a:chOff x="3968197" y="2490615"/>
                <a:chExt cx="1032612" cy="671319"/>
              </a:xfrm>
            </p:grpSpPr>
            <p:sp>
              <p:nvSpPr>
                <p:cNvPr id="106" name="Text Box 392">
                  <a:extLst>
                    <a:ext uri="{FF2B5EF4-FFF2-40B4-BE49-F238E27FC236}">
                      <a16:creationId xmlns:a16="http://schemas.microsoft.com/office/drawing/2014/main" id="{AAC8D0C8-619C-435A-9218-16E4EAFB4A5A}"/>
                    </a:ext>
                  </a:extLst>
                </p:cNvPr>
                <p:cNvSpPr txBox="1">
                  <a:spLocks noChangeArrowheads="1"/>
                </p:cNvSpPr>
                <p:nvPr/>
              </p:nvSpPr>
              <p:spPr bwMode="auto">
                <a:xfrm>
                  <a:off x="3968197" y="2490615"/>
                  <a:ext cx="1032612" cy="224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solidFill>
                        <a:srgbClr val="0000FF"/>
                      </a:solidFill>
                      <a:latin typeface="微软雅黑" pitchFamily="34" charset="-122"/>
                      <a:ea typeface="微软雅黑" pitchFamily="34" charset="-122"/>
                    </a:rPr>
                    <a:t>发送邮件 </a:t>
                  </a:r>
                  <a:r>
                    <a:rPr kumimoji="1" lang="en-US" altLang="zh-CN" sz="1200" b="1" dirty="0">
                      <a:solidFill>
                        <a:srgbClr val="C00000"/>
                      </a:solidFill>
                      <a:latin typeface="微软雅黑" pitchFamily="34" charset="-122"/>
                      <a:ea typeface="微软雅黑" pitchFamily="34" charset="-122"/>
                    </a:rPr>
                    <a:t>SMTP</a:t>
                  </a:r>
                </a:p>
              </p:txBody>
            </p:sp>
            <p:sp>
              <p:nvSpPr>
                <p:cNvPr id="107" name="Text Box 409">
                  <a:extLst>
                    <a:ext uri="{FF2B5EF4-FFF2-40B4-BE49-F238E27FC236}">
                      <a16:creationId xmlns:a16="http://schemas.microsoft.com/office/drawing/2014/main" id="{32835155-4021-45B7-8174-9709C30C5A34}"/>
                    </a:ext>
                  </a:extLst>
                </p:cNvPr>
                <p:cNvSpPr txBox="1">
                  <a:spLocks noChangeArrowheads="1"/>
                </p:cNvSpPr>
                <p:nvPr/>
              </p:nvSpPr>
              <p:spPr bwMode="auto">
                <a:xfrm>
                  <a:off x="4283665" y="2787929"/>
                  <a:ext cx="419638" cy="374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dirty="0">
                      <a:solidFill>
                        <a:srgbClr val="0000FF"/>
                      </a:solidFill>
                      <a:latin typeface="微软雅黑" pitchFamily="34" charset="-122"/>
                      <a:ea typeface="微软雅黑" pitchFamily="34" charset="-122"/>
                    </a:rPr>
                    <a:t>TCP </a:t>
                  </a:r>
                </a:p>
                <a:p>
                  <a:pPr algn="ctr" eaLnBrk="1" hangingPunct="1"/>
                  <a:r>
                    <a:rPr kumimoji="1" lang="zh-CN" altLang="en-US" sz="1200" b="1" dirty="0">
                      <a:solidFill>
                        <a:srgbClr val="0000FF"/>
                      </a:solidFill>
                      <a:latin typeface="微软雅黑" pitchFamily="34" charset="-122"/>
                      <a:ea typeface="微软雅黑" pitchFamily="34" charset="-122"/>
                    </a:rPr>
                    <a:t>连接</a:t>
                  </a:r>
                </a:p>
              </p:txBody>
            </p:sp>
          </p:grpSp>
          <p:sp>
            <p:nvSpPr>
              <p:cNvPr id="105" name="圆角矩形 36">
                <a:extLst>
                  <a:ext uri="{FF2B5EF4-FFF2-40B4-BE49-F238E27FC236}">
                    <a16:creationId xmlns:a16="http://schemas.microsoft.com/office/drawing/2014/main" id="{3EF75944-69AF-4D5D-AB04-C34FD990F973}"/>
                  </a:ext>
                </a:extLst>
              </p:cNvPr>
              <p:cNvSpPr/>
              <p:nvPr/>
            </p:nvSpPr>
            <p:spPr>
              <a:xfrm>
                <a:off x="1707492" y="1493712"/>
                <a:ext cx="8259519" cy="2835008"/>
              </a:xfrm>
              <a:prstGeom prst="round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文本框 170003">
              <a:extLst>
                <a:ext uri="{FF2B5EF4-FFF2-40B4-BE49-F238E27FC236}">
                  <a16:creationId xmlns:a16="http://schemas.microsoft.com/office/drawing/2014/main" id="{368E7ECD-1CE1-4929-A49A-925D88C09328}"/>
                </a:ext>
              </a:extLst>
            </p:cNvPr>
            <p:cNvSpPr txBox="1">
              <a:spLocks noChangeArrowheads="1"/>
            </p:cNvSpPr>
            <p:nvPr/>
          </p:nvSpPr>
          <p:spPr bwMode="auto">
            <a:xfrm>
              <a:off x="1723428" y="4954349"/>
              <a:ext cx="71630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rPr>
                <a:t></a:t>
              </a:r>
            </a:p>
          </p:txBody>
        </p:sp>
        <p:pic>
          <p:nvPicPr>
            <p:cNvPr id="78" name="图形 77">
              <a:extLst>
                <a:ext uri="{FF2B5EF4-FFF2-40B4-BE49-F238E27FC236}">
                  <a16:creationId xmlns:a16="http://schemas.microsoft.com/office/drawing/2014/main" id="{CDBC65C6-5205-4164-889E-400E540EFD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4275" y="4894189"/>
              <a:ext cx="815181" cy="617209"/>
            </a:xfrm>
            <a:prstGeom prst="rect">
              <a:avLst/>
            </a:prstGeom>
          </p:spPr>
        </p:pic>
        <p:sp>
          <p:nvSpPr>
            <p:cNvPr id="79" name="文本框 170003">
              <a:extLst>
                <a:ext uri="{FF2B5EF4-FFF2-40B4-BE49-F238E27FC236}">
                  <a16:creationId xmlns:a16="http://schemas.microsoft.com/office/drawing/2014/main" id="{E24F6328-759F-40A7-B60F-1F7AEBE76107}"/>
                </a:ext>
              </a:extLst>
            </p:cNvPr>
            <p:cNvSpPr txBox="1">
              <a:spLocks noChangeArrowheads="1"/>
            </p:cNvSpPr>
            <p:nvPr/>
          </p:nvSpPr>
          <p:spPr bwMode="auto">
            <a:xfrm>
              <a:off x="10719589" y="4954349"/>
              <a:ext cx="71630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rPr>
                <a:t></a:t>
              </a:r>
            </a:p>
          </p:txBody>
        </p:sp>
        <p:pic>
          <p:nvPicPr>
            <p:cNvPr id="80" name="图形 79">
              <a:extLst>
                <a:ext uri="{FF2B5EF4-FFF2-40B4-BE49-F238E27FC236}">
                  <a16:creationId xmlns:a16="http://schemas.microsoft.com/office/drawing/2014/main" id="{371D91D1-6C10-4B35-B45B-065AE94E00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436" y="4894189"/>
              <a:ext cx="815181" cy="617209"/>
            </a:xfrm>
            <a:prstGeom prst="rect">
              <a:avLst/>
            </a:prstGeom>
          </p:spPr>
        </p:pic>
      </p:grpSp>
    </p:spTree>
    <p:extLst>
      <p:ext uri="{BB962C8B-B14F-4D97-AF65-F5344CB8AC3E}">
        <p14:creationId xmlns:p14="http://schemas.microsoft.com/office/powerpoint/2010/main" val="41299357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POP3协议的三个阶段</a:t>
            </a:r>
          </a:p>
        </p:txBody>
      </p:sp>
      <p:sp>
        <p:nvSpPr>
          <p:cNvPr id="3" name="内容占位符 2"/>
          <p:cNvSpPr>
            <a:spLocks noGrp="1"/>
          </p:cNvSpPr>
          <p:nvPr>
            <p:ph idx="1"/>
          </p:nvPr>
        </p:nvSpPr>
        <p:spPr/>
        <p:txBody>
          <a:bodyPr>
            <a:normAutofit/>
          </a:bodyPr>
          <a:lstStyle/>
          <a:p>
            <a:pPr>
              <a:lnSpc>
                <a:spcPct val="150000"/>
              </a:lnSpc>
              <a:spcAft>
                <a:spcPts val="0"/>
              </a:spcAft>
            </a:pPr>
            <a:r>
              <a:rPr lang="zh-CN" altLang="en-US" dirty="0"/>
              <a:t>POP</a:t>
            </a:r>
            <a:r>
              <a:rPr lang="en-US" altLang="zh-CN" dirty="0"/>
              <a:t>3</a:t>
            </a:r>
            <a:r>
              <a:rPr lang="zh-CN" altLang="en-US" dirty="0"/>
              <a:t>的三个阶段：</a:t>
            </a:r>
          </a:p>
          <a:p>
            <a:pPr lvl="1">
              <a:lnSpc>
                <a:spcPct val="150000"/>
              </a:lnSpc>
              <a:spcAft>
                <a:spcPts val="0"/>
              </a:spcAft>
              <a:buFont typeface="Wingdings" panose="05000000000000000000" pitchFamily="2" charset="2"/>
              <a:buChar char="Ø"/>
            </a:pPr>
            <a:r>
              <a:rPr lang="zh-CN" altLang="en-US" dirty="0">
                <a:cs typeface="微软雅黑" panose="020B0503020204020204" pitchFamily="34" charset="-122"/>
              </a:rPr>
              <a:t>认证</a:t>
            </a:r>
            <a:r>
              <a:rPr lang="en-US" altLang="zh-CN" dirty="0">
                <a:cs typeface="微软雅黑" panose="020B0503020204020204" pitchFamily="34" charset="-122"/>
              </a:rPr>
              <a:t>(</a:t>
            </a:r>
            <a:r>
              <a:rPr spc="-5" dirty="0">
                <a:cs typeface="微软雅黑" panose="020B0503020204020204" pitchFamily="34" charset="-122"/>
                <a:sym typeface="+mn-ea"/>
              </a:rPr>
              <a:t>Authorization</a:t>
            </a:r>
            <a:r>
              <a:rPr lang="en-US" altLang="zh-CN" dirty="0">
                <a:cs typeface="微软雅黑" panose="020B0503020204020204" pitchFamily="34" charset="-122"/>
              </a:rPr>
              <a:t>)</a:t>
            </a:r>
            <a:r>
              <a:rPr lang="zh-CN" altLang="en-US" dirty="0">
                <a:cs typeface="微软雅黑" panose="020B0503020204020204" pitchFamily="34" charset="-122"/>
              </a:rPr>
              <a:t>：</a:t>
            </a:r>
            <a:r>
              <a:rPr lang="en-US" altLang="zh-CN" dirty="0" err="1">
                <a:cs typeface="微软雅黑" panose="020B0503020204020204" pitchFamily="34" charset="-122"/>
              </a:rPr>
              <a:t>处理用户登录的过程</a:t>
            </a:r>
            <a:endParaRPr lang="en-US" altLang="zh-CN" dirty="0">
              <a:cs typeface="微软雅黑" panose="020B0503020204020204" pitchFamily="34" charset="-122"/>
            </a:endParaRPr>
          </a:p>
          <a:p>
            <a:pPr lvl="1">
              <a:lnSpc>
                <a:spcPct val="150000"/>
              </a:lnSpc>
              <a:spcAft>
                <a:spcPts val="0"/>
              </a:spcAft>
              <a:buFont typeface="Wingdings" panose="05000000000000000000" pitchFamily="2" charset="2"/>
              <a:buChar char="Ø"/>
            </a:pPr>
            <a:r>
              <a:rPr lang="zh-CN" altLang="en-US" dirty="0">
                <a:cs typeface="微软雅黑" panose="020B0503020204020204" pitchFamily="34" charset="-122"/>
              </a:rPr>
              <a:t>事务处理</a:t>
            </a:r>
            <a:r>
              <a:rPr lang="en-US" altLang="zh-CN" dirty="0">
                <a:cs typeface="微软雅黑" panose="020B0503020204020204" pitchFamily="34" charset="-122"/>
              </a:rPr>
              <a:t>(</a:t>
            </a:r>
            <a:r>
              <a:rPr spc="-10" dirty="0">
                <a:cs typeface="微软雅黑" panose="020B0503020204020204" pitchFamily="34" charset="-122"/>
                <a:sym typeface="+mn-ea"/>
              </a:rPr>
              <a:t>Trnsactions</a:t>
            </a:r>
            <a:r>
              <a:rPr lang="en-US" altLang="zh-CN" dirty="0">
                <a:cs typeface="微软雅黑" panose="020B0503020204020204" pitchFamily="34" charset="-122"/>
              </a:rPr>
              <a:t>)</a:t>
            </a:r>
            <a:r>
              <a:rPr lang="zh-CN" altLang="en-US" dirty="0">
                <a:cs typeface="微软雅黑" panose="020B0503020204020204" pitchFamily="34" charset="-122"/>
              </a:rPr>
              <a:t>：用户收取电子邮件，并将邮件标记为删除</a:t>
            </a:r>
          </a:p>
          <a:p>
            <a:pPr lvl="1">
              <a:lnSpc>
                <a:spcPct val="150000"/>
              </a:lnSpc>
              <a:spcAft>
                <a:spcPts val="0"/>
              </a:spcAft>
              <a:buFont typeface="Wingdings" panose="05000000000000000000" pitchFamily="2" charset="2"/>
              <a:buChar char="Ø"/>
            </a:pPr>
            <a:r>
              <a:rPr lang="zh-CN" altLang="en-US" dirty="0">
                <a:cs typeface="微软雅黑" panose="020B0503020204020204" pitchFamily="34" charset="-122"/>
              </a:rPr>
              <a:t>更新</a:t>
            </a:r>
            <a:r>
              <a:rPr lang="en-US" altLang="zh-CN" dirty="0">
                <a:cs typeface="微软雅黑" panose="020B0503020204020204" pitchFamily="34" charset="-122"/>
              </a:rPr>
              <a:t>(</a:t>
            </a:r>
            <a:r>
              <a:rPr spc="-5" dirty="0">
                <a:cs typeface="微软雅黑" panose="020B0503020204020204" pitchFamily="34" charset="-122"/>
                <a:sym typeface="+mn-ea"/>
              </a:rPr>
              <a:t>Update</a:t>
            </a:r>
            <a:r>
              <a:rPr lang="en-US" altLang="zh-CN" dirty="0">
                <a:cs typeface="微软雅黑" panose="020B0503020204020204" pitchFamily="34" charset="-122"/>
              </a:rPr>
              <a:t>)</a:t>
            </a:r>
            <a:r>
              <a:rPr lang="zh-CN" altLang="en-US" dirty="0">
                <a:cs typeface="微软雅黑" panose="020B0503020204020204" pitchFamily="34" charset="-122"/>
              </a:rPr>
              <a:t>：将标为删除的电子邮件删除</a:t>
            </a:r>
          </a:p>
        </p:txBody>
      </p:sp>
    </p:spTree>
    <p:extLst>
      <p:ext uri="{BB962C8B-B14F-4D97-AF65-F5344CB8AC3E}">
        <p14:creationId xmlns:p14="http://schemas.microsoft.com/office/powerpoint/2010/main" val="2732824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POP3的三个阶段：认证阶段</a:t>
            </a:r>
          </a:p>
        </p:txBody>
      </p:sp>
      <p:sp>
        <p:nvSpPr>
          <p:cNvPr id="3" name="内容占位符 2"/>
          <p:cNvSpPr>
            <a:spLocks noGrp="1"/>
          </p:cNvSpPr>
          <p:nvPr>
            <p:ph idx="4294967295"/>
          </p:nvPr>
        </p:nvSpPr>
        <p:spPr>
          <a:xfrm>
            <a:off x="1173018" y="1866034"/>
            <a:ext cx="4370388" cy="3744913"/>
          </a:xfrm>
        </p:spPr>
        <p:txBody>
          <a:bodyPr>
            <a:normAutofit/>
          </a:bodyPr>
          <a:lstStyle/>
          <a:p>
            <a:pPr>
              <a:lnSpc>
                <a:spcPct val="120000"/>
              </a:lnSpc>
              <a:spcAft>
                <a:spcPts val="0"/>
              </a:spcAft>
              <a:buFont typeface="Wingdings" panose="05000000000000000000" pitchFamily="2" charset="2"/>
              <a:buChar char="n"/>
            </a:pPr>
            <a:r>
              <a:rPr lang="zh-CN" altLang="en-US" sz="2800" dirty="0"/>
              <a:t>认证阶段：</a:t>
            </a:r>
          </a:p>
          <a:p>
            <a:pPr lvl="1">
              <a:lnSpc>
                <a:spcPct val="120000"/>
              </a:lnSpc>
              <a:spcAft>
                <a:spcPts val="0"/>
              </a:spcAft>
              <a:buFont typeface="Wingdings" panose="05000000000000000000" pitchFamily="2" charset="2"/>
              <a:buChar char="Ø"/>
            </a:pPr>
            <a:r>
              <a:rPr lang="zh-CN" altLang="en-US" sz="2400" dirty="0"/>
              <a:t>客户命令: </a:t>
            </a:r>
          </a:p>
          <a:p>
            <a:pPr lvl="2">
              <a:lnSpc>
                <a:spcPct val="120000"/>
              </a:lnSpc>
              <a:spcAft>
                <a:spcPts val="0"/>
              </a:spcAft>
            </a:pPr>
            <a:r>
              <a:rPr lang="zh-CN" altLang="en-US" sz="2000" dirty="0"/>
              <a:t>user: 用户名</a:t>
            </a:r>
          </a:p>
          <a:p>
            <a:pPr lvl="2">
              <a:lnSpc>
                <a:spcPct val="120000"/>
              </a:lnSpc>
              <a:spcAft>
                <a:spcPts val="0"/>
              </a:spcAft>
            </a:pPr>
            <a:r>
              <a:rPr lang="zh-CN" altLang="en-US" sz="2000" dirty="0"/>
              <a:t>pass: 密码</a:t>
            </a:r>
          </a:p>
          <a:p>
            <a:pPr lvl="1">
              <a:lnSpc>
                <a:spcPct val="120000"/>
              </a:lnSpc>
              <a:spcAft>
                <a:spcPts val="0"/>
              </a:spcAft>
              <a:buFont typeface="Wingdings" panose="05000000000000000000" pitchFamily="2" charset="2"/>
              <a:buChar char="Ø"/>
            </a:pPr>
            <a:r>
              <a:rPr lang="zh-CN" altLang="en-US" sz="2400" dirty="0"/>
              <a:t>服务器响应</a:t>
            </a:r>
          </a:p>
          <a:p>
            <a:pPr lvl="2">
              <a:lnSpc>
                <a:spcPct val="120000"/>
              </a:lnSpc>
              <a:spcAft>
                <a:spcPts val="0"/>
              </a:spcAft>
            </a:pPr>
            <a:r>
              <a:rPr lang="zh-CN" altLang="en-US" sz="2000" dirty="0"/>
              <a:t>+OK</a:t>
            </a:r>
          </a:p>
          <a:p>
            <a:pPr lvl="2">
              <a:lnSpc>
                <a:spcPct val="120000"/>
              </a:lnSpc>
              <a:spcAft>
                <a:spcPts val="0"/>
              </a:spcAft>
            </a:pPr>
            <a:r>
              <a:rPr lang="zh-CN" altLang="en-US" sz="2000" dirty="0"/>
              <a:t>-ERR</a:t>
            </a:r>
          </a:p>
          <a:p>
            <a:pPr>
              <a:lnSpc>
                <a:spcPct val="120000"/>
              </a:lnSpc>
              <a:spcAft>
                <a:spcPts val="0"/>
              </a:spcAft>
            </a:pPr>
            <a:endParaRPr lang="zh-CN" altLang="en-US" sz="2800" dirty="0"/>
          </a:p>
        </p:txBody>
      </p:sp>
      <p:sp>
        <p:nvSpPr>
          <p:cNvPr id="22" name="Text Box 5"/>
          <p:cNvSpPr txBox="1">
            <a:spLocks noChangeArrowheads="1"/>
          </p:cNvSpPr>
          <p:nvPr/>
        </p:nvSpPr>
        <p:spPr bwMode="auto">
          <a:xfrm>
            <a:off x="6177373" y="1387258"/>
            <a:ext cx="5341527" cy="2797048"/>
          </a:xfrm>
          <a:prstGeom prst="rect">
            <a:avLst/>
          </a:prstGeom>
          <a:noFill/>
          <a:ln w="9525">
            <a:noFill/>
            <a:miter lim="800000"/>
          </a:ln>
        </p:spPr>
        <p:txBody>
          <a:bodyPr wrap="none">
            <a:spAutoFit/>
          </a:bodyPr>
          <a:lstStyle/>
          <a:p>
            <a:pPr algn="l" eaLnBrk="0" hangingPunct="0">
              <a:lnSpc>
                <a:spcPct val="150000"/>
              </a:lnSpc>
              <a:spcBef>
                <a:spcPct val="0"/>
              </a:spcBef>
              <a:buClrTx/>
              <a:buFontTx/>
              <a:buNone/>
            </a:pPr>
            <a:r>
              <a:rPr lang="en-US" altLang="zh-CN" sz="2400" dirty="0">
                <a:latin typeface="微软雅黑" panose="020B0503020204020204" pitchFamily="34" charset="-122"/>
                <a:ea typeface="微软雅黑" panose="020B0503020204020204" pitchFamily="34" charset="-122"/>
              </a:rPr>
              <a:t>S: +OK POP3 server ready </a:t>
            </a:r>
          </a:p>
          <a:p>
            <a:pPr algn="l" eaLnBrk="0" hangingPunct="0">
              <a:lnSpc>
                <a:spcPct val="150000"/>
              </a:lnSpc>
              <a:spcBef>
                <a:spcPct val="0"/>
              </a:spcBef>
              <a:buClrTx/>
              <a:buFontTx/>
              <a:buNone/>
            </a:pPr>
            <a:r>
              <a:rPr lang="en-US" altLang="zh-CN" sz="2400" dirty="0">
                <a:latin typeface="微软雅黑" panose="020B0503020204020204" pitchFamily="34" charset="-122"/>
                <a:ea typeface="微软雅黑" panose="020B0503020204020204" pitchFamily="34" charset="-122"/>
              </a:rPr>
              <a:t>C: user bob </a:t>
            </a:r>
          </a:p>
          <a:p>
            <a:pPr algn="l" eaLnBrk="0" hangingPunct="0">
              <a:lnSpc>
                <a:spcPct val="150000"/>
              </a:lnSpc>
              <a:spcBef>
                <a:spcPct val="0"/>
              </a:spcBef>
              <a:buClrTx/>
              <a:buFontTx/>
              <a:buNone/>
            </a:pPr>
            <a:r>
              <a:rPr lang="en-US" altLang="zh-CN" sz="2400" dirty="0">
                <a:latin typeface="微软雅黑" panose="020B0503020204020204" pitchFamily="34" charset="-122"/>
                <a:ea typeface="微软雅黑" panose="020B0503020204020204" pitchFamily="34" charset="-122"/>
              </a:rPr>
              <a:t>S: +OK </a:t>
            </a:r>
          </a:p>
          <a:p>
            <a:pPr algn="l" eaLnBrk="0" hangingPunct="0">
              <a:lnSpc>
                <a:spcPct val="150000"/>
              </a:lnSpc>
              <a:spcBef>
                <a:spcPct val="0"/>
              </a:spcBef>
              <a:buClrTx/>
              <a:buFontTx/>
              <a:buNone/>
            </a:pPr>
            <a:r>
              <a:rPr lang="en-US" altLang="zh-CN" sz="2400" dirty="0">
                <a:latin typeface="微软雅黑" panose="020B0503020204020204" pitchFamily="34" charset="-122"/>
                <a:ea typeface="微软雅黑" panose="020B0503020204020204" pitchFamily="34" charset="-122"/>
              </a:rPr>
              <a:t>C: pass hungry </a:t>
            </a:r>
          </a:p>
          <a:p>
            <a:pPr algn="l" eaLnBrk="0" hangingPunct="0">
              <a:lnSpc>
                <a:spcPct val="150000"/>
              </a:lnSpc>
              <a:spcBef>
                <a:spcPct val="0"/>
              </a:spcBef>
              <a:buClrTx/>
              <a:buFontTx/>
              <a:buNone/>
            </a:pPr>
            <a:r>
              <a:rPr lang="en-US" altLang="zh-CN" sz="2400" dirty="0">
                <a:latin typeface="微软雅黑" panose="020B0503020204020204" pitchFamily="34" charset="-122"/>
                <a:ea typeface="微软雅黑" panose="020B0503020204020204" pitchFamily="34" charset="-122"/>
              </a:rPr>
              <a:t>S: +OK user successfully logged on</a:t>
            </a:r>
          </a:p>
        </p:txBody>
      </p:sp>
      <p:sp>
        <p:nvSpPr>
          <p:cNvPr id="8" name="Freeform 8">
            <a:extLst>
              <a:ext uri="{FF2B5EF4-FFF2-40B4-BE49-F238E27FC236}">
                <a16:creationId xmlns:a16="http://schemas.microsoft.com/office/drawing/2014/main" id="{7E783619-5679-4360-B406-79165953D6EF}"/>
              </a:ext>
            </a:extLst>
          </p:cNvPr>
          <p:cNvSpPr/>
          <p:nvPr/>
        </p:nvSpPr>
        <p:spPr bwMode="auto">
          <a:xfrm>
            <a:off x="5736590" y="1678503"/>
            <a:ext cx="401320" cy="2349487"/>
          </a:xfrm>
          <a:custGeom>
            <a:avLst/>
            <a:gdLst>
              <a:gd name="T0" fmla="*/ 2147483647 w 234"/>
              <a:gd name="T1" fmla="*/ 0 h 918"/>
              <a:gd name="T2" fmla="*/ 0 w 234"/>
              <a:gd name="T3" fmla="*/ 0 h 918"/>
              <a:gd name="T4" fmla="*/ 0 w 234"/>
              <a:gd name="T5" fmla="*/ 2147483647 h 918"/>
              <a:gd name="T6" fmla="*/ 2147483647 w 234"/>
              <a:gd name="T7" fmla="*/ 2147483647 h 918"/>
              <a:gd name="T8" fmla="*/ 0 60000 65536"/>
              <a:gd name="T9" fmla="*/ 0 60000 65536"/>
              <a:gd name="T10" fmla="*/ 0 60000 65536"/>
              <a:gd name="T11" fmla="*/ 0 60000 65536"/>
              <a:gd name="T12" fmla="*/ 0 w 234"/>
              <a:gd name="T13" fmla="*/ 0 h 918"/>
              <a:gd name="T14" fmla="*/ 234 w 234"/>
              <a:gd name="T15" fmla="*/ 918 h 918"/>
            </a:gdLst>
            <a:ahLst/>
            <a:cxnLst>
              <a:cxn ang="T8">
                <a:pos x="T0" y="T1"/>
              </a:cxn>
              <a:cxn ang="T9">
                <a:pos x="T2" y="T3"/>
              </a:cxn>
              <a:cxn ang="T10">
                <a:pos x="T4" y="T5"/>
              </a:cxn>
              <a:cxn ang="T11">
                <a:pos x="T6" y="T7"/>
              </a:cxn>
            </a:cxnLst>
            <a:rect l="T12" t="T13" r="T14" b="T15"/>
            <a:pathLst>
              <a:path w="234" h="918">
                <a:moveTo>
                  <a:pt x="234" y="0"/>
                </a:moveTo>
                <a:lnTo>
                  <a:pt x="0" y="0"/>
                </a:lnTo>
                <a:lnTo>
                  <a:pt x="0" y="918"/>
                </a:lnTo>
                <a:lnTo>
                  <a:pt x="228" y="918"/>
                </a:lnTo>
              </a:path>
            </a:pathLst>
          </a:custGeom>
          <a:noFill/>
          <a:ln w="19050">
            <a:solidFill>
              <a:srgbClr val="FF0000"/>
            </a:solidFill>
            <a:round/>
          </a:ln>
        </p:spPr>
        <p:txBody>
          <a:bodyPr wrap="none" anchor="ctr"/>
          <a:lstStyle/>
          <a:p>
            <a:endParaRPr lang="zh-CN" altLang="en-US"/>
          </a:p>
        </p:txBody>
      </p:sp>
      <p:sp>
        <p:nvSpPr>
          <p:cNvPr id="9" name="Line 9">
            <a:extLst>
              <a:ext uri="{FF2B5EF4-FFF2-40B4-BE49-F238E27FC236}">
                <a16:creationId xmlns:a16="http://schemas.microsoft.com/office/drawing/2014/main" id="{05746A3E-C02C-469B-AC44-F4B4AA0CF776}"/>
              </a:ext>
            </a:extLst>
          </p:cNvPr>
          <p:cNvSpPr>
            <a:spLocks noChangeShapeType="1"/>
          </p:cNvSpPr>
          <p:nvPr/>
        </p:nvSpPr>
        <p:spPr bwMode="auto">
          <a:xfrm>
            <a:off x="2963845" y="2176040"/>
            <a:ext cx="2733282" cy="1"/>
          </a:xfrm>
          <a:prstGeom prst="line">
            <a:avLst/>
          </a:prstGeom>
          <a:noFill/>
          <a:ln w="19050">
            <a:solidFill>
              <a:srgbClr val="FF0000"/>
            </a:solidFill>
            <a:round/>
            <a:tailEnd type="triangle" w="med" len="med"/>
          </a:ln>
        </p:spPr>
        <p:txBody>
          <a:bodyPr wrap="none" anchor="ctr"/>
          <a:lstStyle/>
          <a:p>
            <a:endParaRPr lang="zh-CN" altLang="en-US"/>
          </a:p>
        </p:txBody>
      </p:sp>
    </p:spTree>
    <p:extLst>
      <p:ext uri="{BB962C8B-B14F-4D97-AF65-F5344CB8AC3E}">
        <p14:creationId xmlns:p14="http://schemas.microsoft.com/office/powerpoint/2010/main" val="20735627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POP3的三个阶段：事务处理阶段</a:t>
            </a:r>
          </a:p>
        </p:txBody>
      </p:sp>
      <p:sp>
        <p:nvSpPr>
          <p:cNvPr id="3" name="内容占位符 2"/>
          <p:cNvSpPr>
            <a:spLocks noGrp="1"/>
          </p:cNvSpPr>
          <p:nvPr>
            <p:ph idx="4294967295"/>
          </p:nvPr>
        </p:nvSpPr>
        <p:spPr>
          <a:xfrm>
            <a:off x="1081453" y="2358737"/>
            <a:ext cx="4387273" cy="2490354"/>
          </a:xfrm>
        </p:spPr>
        <p:txBody>
          <a:bodyPr>
            <a:normAutofit/>
          </a:bodyPr>
          <a:lstStyle/>
          <a:p>
            <a:pPr>
              <a:lnSpc>
                <a:spcPct val="120000"/>
              </a:lnSpc>
              <a:spcAft>
                <a:spcPts val="0"/>
              </a:spcAft>
              <a:buFont typeface="Wingdings" panose="05000000000000000000" pitchFamily="2" charset="2"/>
              <a:buChar char="n"/>
            </a:pPr>
            <a:r>
              <a:rPr lang="zh-CN" altLang="en-US" sz="2400" dirty="0"/>
              <a:t>事务处理阶段：</a:t>
            </a:r>
          </a:p>
          <a:p>
            <a:pPr marL="450850" lvl="1" indent="-277813">
              <a:lnSpc>
                <a:spcPct val="120000"/>
              </a:lnSpc>
              <a:spcAft>
                <a:spcPts val="0"/>
              </a:spcAft>
              <a:buFont typeface="Wingdings" panose="05000000000000000000" pitchFamily="2" charset="2"/>
              <a:buChar char="Ø"/>
            </a:pPr>
            <a:r>
              <a:rPr lang="zh-CN" altLang="en-US" sz="2200" dirty="0"/>
              <a:t>list: 邮件列表</a:t>
            </a:r>
          </a:p>
          <a:p>
            <a:pPr marL="450850" lvl="1" indent="-277813">
              <a:lnSpc>
                <a:spcPct val="120000"/>
              </a:lnSpc>
              <a:spcAft>
                <a:spcPts val="0"/>
              </a:spcAft>
              <a:buFont typeface="Wingdings" panose="05000000000000000000" pitchFamily="2" charset="2"/>
              <a:buChar char="Ø"/>
            </a:pPr>
            <a:r>
              <a:rPr lang="zh-CN" altLang="en-US" sz="2200" dirty="0"/>
              <a:t>retr: 通过邮件号获取邮件</a:t>
            </a:r>
          </a:p>
          <a:p>
            <a:pPr marL="450850" lvl="1" indent="-277813">
              <a:lnSpc>
                <a:spcPct val="120000"/>
              </a:lnSpc>
              <a:spcAft>
                <a:spcPts val="0"/>
              </a:spcAft>
              <a:buFont typeface="Wingdings" panose="05000000000000000000" pitchFamily="2" charset="2"/>
              <a:buChar char="Ø"/>
            </a:pPr>
            <a:r>
              <a:rPr lang="zh-CN" altLang="en-US" sz="2200" dirty="0"/>
              <a:t>dele: 删除</a:t>
            </a:r>
          </a:p>
        </p:txBody>
      </p:sp>
      <p:sp>
        <p:nvSpPr>
          <p:cNvPr id="123910" name="Text Box 4"/>
          <p:cNvSpPr txBox="1">
            <a:spLocks noChangeArrowheads="1"/>
          </p:cNvSpPr>
          <p:nvPr/>
        </p:nvSpPr>
        <p:spPr bwMode="auto">
          <a:xfrm>
            <a:off x="6579870" y="1298258"/>
            <a:ext cx="3290773" cy="4493025"/>
          </a:xfrm>
          <a:prstGeom prst="rect">
            <a:avLst/>
          </a:prstGeom>
          <a:noFill/>
          <a:ln w="9525">
            <a:noFill/>
            <a:miter lim="800000"/>
          </a:ln>
        </p:spPr>
        <p:txBody>
          <a:bodyPr wrap="none">
            <a:spAutoFit/>
          </a:bodyPr>
          <a:lstStyle/>
          <a:p>
            <a:pPr algn="l" eaLnBrk="0" fontAlgn="auto" hangingPunct="0">
              <a:lnSpc>
                <a:spcPct val="120000"/>
              </a:lnSpc>
              <a:spcBef>
                <a:spcPct val="0"/>
              </a:spcBef>
              <a:buClrTx/>
              <a:buFontTx/>
              <a:buNone/>
            </a:pPr>
            <a:r>
              <a:rPr lang="en-US" altLang="zh-CN" sz="2000" dirty="0">
                <a:latin typeface="微软雅黑" panose="020B0503020204020204" pitchFamily="34" charset="-122"/>
                <a:ea typeface="微软雅黑" panose="020B0503020204020204" pitchFamily="34" charset="-122"/>
              </a:rPr>
              <a:t>C: list </a:t>
            </a:r>
          </a:p>
          <a:p>
            <a:pPr algn="l" eaLnBrk="0" fontAlgn="auto" hangingPunct="0">
              <a:lnSpc>
                <a:spcPct val="120000"/>
              </a:lnSpc>
              <a:spcBef>
                <a:spcPct val="0"/>
              </a:spcBef>
              <a:buClrTx/>
              <a:buFontTx/>
              <a:buNone/>
            </a:pPr>
            <a:r>
              <a:rPr lang="en-US" altLang="zh-CN" sz="2000" dirty="0">
                <a:latin typeface="微软雅黑" panose="020B0503020204020204" pitchFamily="34" charset="-122"/>
                <a:ea typeface="微软雅黑" panose="020B0503020204020204" pitchFamily="34" charset="-122"/>
              </a:rPr>
              <a:t>S: 1 498 </a:t>
            </a:r>
          </a:p>
          <a:p>
            <a:pPr algn="l" eaLnBrk="0" fontAlgn="auto" hangingPunct="0">
              <a:lnSpc>
                <a:spcPct val="120000"/>
              </a:lnSpc>
              <a:spcBef>
                <a:spcPct val="0"/>
              </a:spcBef>
              <a:buClrTx/>
              <a:buFontTx/>
              <a:buNone/>
            </a:pPr>
            <a:r>
              <a:rPr lang="en-US" altLang="zh-CN" sz="2000" dirty="0">
                <a:latin typeface="微软雅黑" panose="020B0503020204020204" pitchFamily="34" charset="-122"/>
                <a:ea typeface="微软雅黑" panose="020B0503020204020204" pitchFamily="34" charset="-122"/>
              </a:rPr>
              <a:t>S: 2 912 </a:t>
            </a:r>
          </a:p>
          <a:p>
            <a:pPr algn="l" eaLnBrk="0" fontAlgn="auto" hangingPunct="0">
              <a:lnSpc>
                <a:spcPct val="120000"/>
              </a:lnSpc>
              <a:spcBef>
                <a:spcPct val="0"/>
              </a:spcBef>
              <a:buClrTx/>
              <a:buFontTx/>
              <a:buNone/>
            </a:pPr>
            <a:r>
              <a:rPr lang="en-US" altLang="zh-CN" sz="2000" dirty="0">
                <a:latin typeface="微软雅黑" panose="020B0503020204020204" pitchFamily="34" charset="-122"/>
                <a:ea typeface="微软雅黑" panose="020B0503020204020204" pitchFamily="34" charset="-122"/>
              </a:rPr>
              <a:t>S: . </a:t>
            </a:r>
          </a:p>
          <a:p>
            <a:pPr algn="l" eaLnBrk="0" fontAlgn="auto" hangingPunct="0">
              <a:lnSpc>
                <a:spcPct val="120000"/>
              </a:lnSpc>
              <a:spcBef>
                <a:spcPct val="0"/>
              </a:spcBef>
              <a:buClrTx/>
              <a:buFontTx/>
              <a:buNone/>
            </a:pPr>
            <a:r>
              <a:rPr lang="en-US" altLang="zh-CN" sz="2000" dirty="0">
                <a:latin typeface="微软雅黑" panose="020B0503020204020204" pitchFamily="34" charset="-122"/>
                <a:ea typeface="微软雅黑" panose="020B0503020204020204" pitchFamily="34" charset="-122"/>
              </a:rPr>
              <a:t>C: </a:t>
            </a:r>
            <a:r>
              <a:rPr lang="en-US" altLang="zh-CN" sz="2000" dirty="0" err="1">
                <a:latin typeface="微软雅黑" panose="020B0503020204020204" pitchFamily="34" charset="-122"/>
                <a:ea typeface="微软雅黑" panose="020B0503020204020204" pitchFamily="34" charset="-122"/>
              </a:rPr>
              <a:t>retr</a:t>
            </a:r>
            <a:r>
              <a:rPr lang="en-US" altLang="zh-CN" sz="2000" dirty="0">
                <a:latin typeface="微软雅黑" panose="020B0503020204020204" pitchFamily="34" charset="-122"/>
                <a:ea typeface="微软雅黑" panose="020B0503020204020204" pitchFamily="34" charset="-122"/>
              </a:rPr>
              <a:t> 1 </a:t>
            </a:r>
          </a:p>
          <a:p>
            <a:pPr algn="l" eaLnBrk="0" fontAlgn="auto" hangingPunct="0">
              <a:lnSpc>
                <a:spcPct val="120000"/>
              </a:lnSpc>
              <a:spcBef>
                <a:spcPct val="0"/>
              </a:spcBef>
              <a:buClrTx/>
              <a:buFontTx/>
              <a:buNone/>
            </a:pPr>
            <a:r>
              <a:rPr lang="en-US" altLang="zh-CN" sz="2000" dirty="0">
                <a:latin typeface="微软雅黑" panose="020B0503020204020204" pitchFamily="34" charset="-122"/>
                <a:ea typeface="微软雅黑" panose="020B0503020204020204" pitchFamily="34" charset="-122"/>
              </a:rPr>
              <a:t>S: &lt;message 1 contents&gt;</a:t>
            </a:r>
          </a:p>
          <a:p>
            <a:pPr algn="l" eaLnBrk="0" fontAlgn="auto" hangingPunct="0">
              <a:lnSpc>
                <a:spcPct val="120000"/>
              </a:lnSpc>
              <a:spcBef>
                <a:spcPct val="0"/>
              </a:spcBef>
              <a:buClrTx/>
              <a:buFontTx/>
              <a:buNone/>
            </a:pPr>
            <a:r>
              <a:rPr lang="en-US" altLang="zh-CN" sz="2000" dirty="0">
                <a:latin typeface="微软雅黑" panose="020B0503020204020204" pitchFamily="34" charset="-122"/>
                <a:ea typeface="微软雅黑" panose="020B0503020204020204" pitchFamily="34" charset="-122"/>
              </a:rPr>
              <a:t>S: . </a:t>
            </a:r>
          </a:p>
          <a:p>
            <a:pPr algn="l" eaLnBrk="0" fontAlgn="auto" hangingPunct="0">
              <a:lnSpc>
                <a:spcPct val="120000"/>
              </a:lnSpc>
              <a:spcBef>
                <a:spcPct val="0"/>
              </a:spcBef>
              <a:buClrTx/>
              <a:buFontTx/>
              <a:buNone/>
            </a:pPr>
            <a:r>
              <a:rPr lang="en-US" altLang="zh-CN" sz="2000" dirty="0">
                <a:latin typeface="微软雅黑" panose="020B0503020204020204" pitchFamily="34" charset="-122"/>
                <a:ea typeface="微软雅黑" panose="020B0503020204020204" pitchFamily="34" charset="-122"/>
              </a:rPr>
              <a:t>C: dele 1 </a:t>
            </a:r>
          </a:p>
          <a:p>
            <a:pPr algn="l" eaLnBrk="0" fontAlgn="auto" hangingPunct="0">
              <a:lnSpc>
                <a:spcPct val="120000"/>
              </a:lnSpc>
              <a:spcBef>
                <a:spcPct val="0"/>
              </a:spcBef>
              <a:buClrTx/>
              <a:buFontTx/>
              <a:buNone/>
            </a:pPr>
            <a:r>
              <a:rPr lang="en-US" altLang="zh-CN" sz="2000" dirty="0">
                <a:latin typeface="微软雅黑" panose="020B0503020204020204" pitchFamily="34" charset="-122"/>
                <a:ea typeface="微软雅黑" panose="020B0503020204020204" pitchFamily="34" charset="-122"/>
              </a:rPr>
              <a:t>C: </a:t>
            </a:r>
            <a:r>
              <a:rPr lang="en-US" altLang="zh-CN" sz="2000" dirty="0" err="1">
                <a:latin typeface="微软雅黑" panose="020B0503020204020204" pitchFamily="34" charset="-122"/>
                <a:ea typeface="微软雅黑" panose="020B0503020204020204" pitchFamily="34" charset="-122"/>
              </a:rPr>
              <a:t>retr</a:t>
            </a:r>
            <a:r>
              <a:rPr lang="en-US" altLang="zh-CN" sz="2000" dirty="0">
                <a:latin typeface="微软雅黑" panose="020B0503020204020204" pitchFamily="34" charset="-122"/>
                <a:ea typeface="微软雅黑" panose="020B0503020204020204" pitchFamily="34" charset="-122"/>
              </a:rPr>
              <a:t> 2 </a:t>
            </a:r>
          </a:p>
          <a:p>
            <a:pPr algn="l" eaLnBrk="0" fontAlgn="auto" hangingPunct="0">
              <a:lnSpc>
                <a:spcPct val="120000"/>
              </a:lnSpc>
              <a:spcBef>
                <a:spcPct val="0"/>
              </a:spcBef>
              <a:buClrTx/>
              <a:buFontTx/>
              <a:buNone/>
            </a:pPr>
            <a:r>
              <a:rPr lang="en-US" altLang="zh-CN" sz="2000" dirty="0">
                <a:latin typeface="微软雅黑" panose="020B0503020204020204" pitchFamily="34" charset="-122"/>
                <a:ea typeface="微软雅黑" panose="020B0503020204020204" pitchFamily="34" charset="-122"/>
              </a:rPr>
              <a:t>S: &lt;message 1 contents&gt;</a:t>
            </a:r>
          </a:p>
          <a:p>
            <a:pPr algn="l" eaLnBrk="0" fontAlgn="auto" hangingPunct="0">
              <a:lnSpc>
                <a:spcPct val="120000"/>
              </a:lnSpc>
              <a:spcBef>
                <a:spcPct val="0"/>
              </a:spcBef>
              <a:buClrTx/>
              <a:buFontTx/>
              <a:buNone/>
            </a:pPr>
            <a:r>
              <a:rPr lang="en-US" altLang="zh-CN" sz="2000" dirty="0">
                <a:latin typeface="微软雅黑" panose="020B0503020204020204" pitchFamily="34" charset="-122"/>
                <a:ea typeface="微软雅黑" panose="020B0503020204020204" pitchFamily="34" charset="-122"/>
              </a:rPr>
              <a:t>S: . </a:t>
            </a:r>
          </a:p>
          <a:p>
            <a:pPr algn="l" eaLnBrk="0" fontAlgn="auto" hangingPunct="0">
              <a:lnSpc>
                <a:spcPct val="120000"/>
              </a:lnSpc>
              <a:spcBef>
                <a:spcPct val="0"/>
              </a:spcBef>
              <a:buClrTx/>
              <a:buFontTx/>
              <a:buNone/>
            </a:pPr>
            <a:r>
              <a:rPr lang="en-US" altLang="zh-CN" sz="2000" dirty="0">
                <a:latin typeface="微软雅黑" panose="020B0503020204020204" pitchFamily="34" charset="-122"/>
                <a:ea typeface="微软雅黑" panose="020B0503020204020204" pitchFamily="34" charset="-122"/>
              </a:rPr>
              <a:t>C: dele 2</a:t>
            </a:r>
          </a:p>
        </p:txBody>
      </p:sp>
      <p:sp>
        <p:nvSpPr>
          <p:cNvPr id="123914" name="Freeform 8"/>
          <p:cNvSpPr/>
          <p:nvPr/>
        </p:nvSpPr>
        <p:spPr bwMode="auto">
          <a:xfrm>
            <a:off x="6125210" y="1558290"/>
            <a:ext cx="401320" cy="4013835"/>
          </a:xfrm>
          <a:custGeom>
            <a:avLst/>
            <a:gdLst>
              <a:gd name="T0" fmla="*/ 2147483647 w 234"/>
              <a:gd name="T1" fmla="*/ 0 h 918"/>
              <a:gd name="T2" fmla="*/ 0 w 234"/>
              <a:gd name="T3" fmla="*/ 0 h 918"/>
              <a:gd name="T4" fmla="*/ 0 w 234"/>
              <a:gd name="T5" fmla="*/ 2147483647 h 918"/>
              <a:gd name="T6" fmla="*/ 2147483647 w 234"/>
              <a:gd name="T7" fmla="*/ 2147483647 h 918"/>
              <a:gd name="T8" fmla="*/ 0 60000 65536"/>
              <a:gd name="T9" fmla="*/ 0 60000 65536"/>
              <a:gd name="T10" fmla="*/ 0 60000 65536"/>
              <a:gd name="T11" fmla="*/ 0 60000 65536"/>
              <a:gd name="T12" fmla="*/ 0 w 234"/>
              <a:gd name="T13" fmla="*/ 0 h 918"/>
              <a:gd name="T14" fmla="*/ 234 w 234"/>
              <a:gd name="T15" fmla="*/ 918 h 918"/>
            </a:gdLst>
            <a:ahLst/>
            <a:cxnLst>
              <a:cxn ang="T8">
                <a:pos x="T0" y="T1"/>
              </a:cxn>
              <a:cxn ang="T9">
                <a:pos x="T2" y="T3"/>
              </a:cxn>
              <a:cxn ang="T10">
                <a:pos x="T4" y="T5"/>
              </a:cxn>
              <a:cxn ang="T11">
                <a:pos x="T6" y="T7"/>
              </a:cxn>
            </a:cxnLst>
            <a:rect l="T12" t="T13" r="T14" b="T15"/>
            <a:pathLst>
              <a:path w="234" h="918">
                <a:moveTo>
                  <a:pt x="234" y="0"/>
                </a:moveTo>
                <a:lnTo>
                  <a:pt x="0" y="0"/>
                </a:lnTo>
                <a:lnTo>
                  <a:pt x="0" y="918"/>
                </a:lnTo>
                <a:lnTo>
                  <a:pt x="228" y="918"/>
                </a:lnTo>
              </a:path>
            </a:pathLst>
          </a:custGeom>
          <a:noFill/>
          <a:ln w="19050">
            <a:solidFill>
              <a:srgbClr val="FF0000"/>
            </a:solidFill>
            <a:round/>
          </a:ln>
        </p:spPr>
        <p:txBody>
          <a:bodyPr wrap="none" anchor="ctr"/>
          <a:lstStyle/>
          <a:p>
            <a:endParaRPr lang="zh-CN" altLang="en-US"/>
          </a:p>
        </p:txBody>
      </p:sp>
      <p:sp>
        <p:nvSpPr>
          <p:cNvPr id="123915" name="Line 9"/>
          <p:cNvSpPr>
            <a:spLocks noChangeShapeType="1"/>
          </p:cNvSpPr>
          <p:nvPr/>
        </p:nvSpPr>
        <p:spPr bwMode="auto">
          <a:xfrm>
            <a:off x="3333509" y="2673751"/>
            <a:ext cx="2733282" cy="1"/>
          </a:xfrm>
          <a:prstGeom prst="line">
            <a:avLst/>
          </a:prstGeom>
          <a:noFill/>
          <a:ln w="19050">
            <a:solidFill>
              <a:srgbClr val="FF0000"/>
            </a:solidFill>
            <a:round/>
            <a:tailEnd type="triangle" w="med" len="med"/>
          </a:ln>
        </p:spPr>
        <p:txBody>
          <a:bodyPr wrap="none" anchor="ctr"/>
          <a:lstStyle/>
          <a:p>
            <a:endParaRPr lang="zh-CN" altLang="en-US"/>
          </a:p>
        </p:txBody>
      </p:sp>
    </p:spTree>
    <p:extLst>
      <p:ext uri="{BB962C8B-B14F-4D97-AF65-F5344CB8AC3E}">
        <p14:creationId xmlns:p14="http://schemas.microsoft.com/office/powerpoint/2010/main" val="614771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POP3的三个阶段：事务处理阶段</a:t>
            </a:r>
          </a:p>
        </p:txBody>
      </p:sp>
      <p:sp>
        <p:nvSpPr>
          <p:cNvPr id="3" name="内容占位符 2"/>
          <p:cNvSpPr>
            <a:spLocks noGrp="1"/>
          </p:cNvSpPr>
          <p:nvPr>
            <p:ph idx="4294967295"/>
          </p:nvPr>
        </p:nvSpPr>
        <p:spPr>
          <a:xfrm>
            <a:off x="1334654" y="2400300"/>
            <a:ext cx="2068945" cy="1178791"/>
          </a:xfrm>
        </p:spPr>
        <p:txBody>
          <a:bodyPr>
            <a:normAutofit/>
          </a:bodyPr>
          <a:lstStyle/>
          <a:p>
            <a:pPr>
              <a:lnSpc>
                <a:spcPct val="120000"/>
              </a:lnSpc>
              <a:spcAft>
                <a:spcPts val="0"/>
              </a:spcAft>
              <a:buFont typeface="Wingdings" panose="05000000000000000000" pitchFamily="2" charset="2"/>
              <a:buChar char="n"/>
            </a:pPr>
            <a:r>
              <a:rPr lang="zh-CN" altLang="en-US" sz="2400" dirty="0"/>
              <a:t>更新阶段：</a:t>
            </a:r>
          </a:p>
          <a:p>
            <a:pPr marL="266700" lvl="1" indent="-266700">
              <a:lnSpc>
                <a:spcPct val="120000"/>
              </a:lnSpc>
              <a:spcAft>
                <a:spcPts val="0"/>
              </a:spcAft>
              <a:buFont typeface="Wingdings" panose="05000000000000000000" pitchFamily="2" charset="2"/>
              <a:buChar char="Ø"/>
            </a:pPr>
            <a:r>
              <a:rPr lang="zh-CN" altLang="en-US" sz="2000" dirty="0"/>
              <a:t>quit</a:t>
            </a:r>
          </a:p>
        </p:txBody>
      </p:sp>
      <p:sp>
        <p:nvSpPr>
          <p:cNvPr id="123910" name="Text Box 4"/>
          <p:cNvSpPr txBox="1">
            <a:spLocks noChangeArrowheads="1"/>
          </p:cNvSpPr>
          <p:nvPr/>
        </p:nvSpPr>
        <p:spPr bwMode="auto">
          <a:xfrm>
            <a:off x="6822076" y="2078261"/>
            <a:ext cx="3993144" cy="1230593"/>
          </a:xfrm>
          <a:prstGeom prst="rect">
            <a:avLst/>
          </a:prstGeom>
          <a:noFill/>
          <a:ln w="9525">
            <a:noFill/>
            <a:miter lim="800000"/>
          </a:ln>
        </p:spPr>
        <p:txBody>
          <a:bodyPr wrap="none">
            <a:spAutoFit/>
          </a:bodyPr>
          <a:lstStyle/>
          <a:p>
            <a:pPr algn="l" eaLnBrk="0" fontAlgn="auto" hangingPunct="0">
              <a:lnSpc>
                <a:spcPct val="120000"/>
              </a:lnSpc>
              <a:spcBef>
                <a:spcPct val="20000"/>
              </a:spcBef>
              <a:buClrTx/>
              <a:buFontTx/>
              <a:buNone/>
            </a:pPr>
            <a:r>
              <a:rPr lang="en-US" altLang="zh-CN" sz="2000" dirty="0">
                <a:latin typeface="微软雅黑" panose="020B0503020204020204" pitchFamily="34" charset="-122"/>
                <a:ea typeface="微软雅黑" panose="020B0503020204020204" pitchFamily="34" charset="-122"/>
              </a:rPr>
              <a:t>C: quit </a:t>
            </a:r>
          </a:p>
          <a:p>
            <a:pPr algn="l" eaLnBrk="0" fontAlgn="auto" hangingPunct="0">
              <a:lnSpc>
                <a:spcPct val="120000"/>
              </a:lnSpc>
              <a:spcBef>
                <a:spcPct val="20000"/>
              </a:spcBef>
              <a:buClrTx/>
              <a:buFontTx/>
              <a:buNone/>
            </a:pPr>
            <a:endParaRPr lang="en-US" altLang="zh-CN" sz="2000" dirty="0">
              <a:latin typeface="微软雅黑" panose="020B0503020204020204" pitchFamily="34" charset="-122"/>
              <a:ea typeface="微软雅黑" panose="020B0503020204020204" pitchFamily="34" charset="-122"/>
            </a:endParaRPr>
          </a:p>
          <a:p>
            <a:pPr algn="l" eaLnBrk="0" fontAlgn="auto" hangingPunct="0">
              <a:lnSpc>
                <a:spcPct val="120000"/>
              </a:lnSpc>
              <a:spcBef>
                <a:spcPct val="0"/>
              </a:spcBef>
              <a:buClrTx/>
              <a:buFontTx/>
              <a:buNone/>
            </a:pPr>
            <a:r>
              <a:rPr lang="en-US" altLang="zh-CN" sz="2000" dirty="0">
                <a:latin typeface="微软雅黑" panose="020B0503020204020204" pitchFamily="34" charset="-122"/>
                <a:ea typeface="微软雅黑" panose="020B0503020204020204" pitchFamily="34" charset="-122"/>
              </a:rPr>
              <a:t>S: +OK POP3 server signing off</a:t>
            </a:r>
          </a:p>
        </p:txBody>
      </p:sp>
      <p:sp>
        <p:nvSpPr>
          <p:cNvPr id="123916" name="Freeform 10"/>
          <p:cNvSpPr/>
          <p:nvPr/>
        </p:nvSpPr>
        <p:spPr bwMode="auto">
          <a:xfrm>
            <a:off x="6387801" y="2261614"/>
            <a:ext cx="347804" cy="773743"/>
          </a:xfrm>
          <a:custGeom>
            <a:avLst/>
            <a:gdLst>
              <a:gd name="T0" fmla="*/ 2147483647 w 234"/>
              <a:gd name="T1" fmla="*/ 0 h 918"/>
              <a:gd name="T2" fmla="*/ 0 w 234"/>
              <a:gd name="T3" fmla="*/ 0 h 918"/>
              <a:gd name="T4" fmla="*/ 0 w 234"/>
              <a:gd name="T5" fmla="*/ 2147483647 h 918"/>
              <a:gd name="T6" fmla="*/ 2147483647 w 234"/>
              <a:gd name="T7" fmla="*/ 2147483647 h 918"/>
              <a:gd name="T8" fmla="*/ 0 60000 65536"/>
              <a:gd name="T9" fmla="*/ 0 60000 65536"/>
              <a:gd name="T10" fmla="*/ 0 60000 65536"/>
              <a:gd name="T11" fmla="*/ 0 60000 65536"/>
              <a:gd name="T12" fmla="*/ 0 w 234"/>
              <a:gd name="T13" fmla="*/ 0 h 918"/>
              <a:gd name="T14" fmla="*/ 234 w 234"/>
              <a:gd name="T15" fmla="*/ 918 h 918"/>
            </a:gdLst>
            <a:ahLst/>
            <a:cxnLst>
              <a:cxn ang="T8">
                <a:pos x="T0" y="T1"/>
              </a:cxn>
              <a:cxn ang="T9">
                <a:pos x="T2" y="T3"/>
              </a:cxn>
              <a:cxn ang="T10">
                <a:pos x="T4" y="T5"/>
              </a:cxn>
              <a:cxn ang="T11">
                <a:pos x="T6" y="T7"/>
              </a:cxn>
            </a:cxnLst>
            <a:rect l="T12" t="T13" r="T14" b="T15"/>
            <a:pathLst>
              <a:path w="234" h="918">
                <a:moveTo>
                  <a:pt x="234" y="0"/>
                </a:moveTo>
                <a:lnTo>
                  <a:pt x="0" y="0"/>
                </a:lnTo>
                <a:lnTo>
                  <a:pt x="0" y="918"/>
                </a:lnTo>
                <a:lnTo>
                  <a:pt x="228" y="918"/>
                </a:lnTo>
              </a:path>
            </a:pathLst>
          </a:custGeom>
          <a:noFill/>
          <a:ln w="19050">
            <a:solidFill>
              <a:srgbClr val="FF0000"/>
            </a:solidFill>
            <a:round/>
          </a:ln>
        </p:spPr>
        <p:txBody>
          <a:bodyPr wrap="none" anchor="ctr"/>
          <a:lstStyle/>
          <a:p>
            <a:endParaRPr lang="zh-CN" altLang="en-US"/>
          </a:p>
        </p:txBody>
      </p:sp>
      <p:sp>
        <p:nvSpPr>
          <p:cNvPr id="123917" name="Line 11"/>
          <p:cNvSpPr>
            <a:spLocks noChangeShapeType="1"/>
          </p:cNvSpPr>
          <p:nvPr/>
        </p:nvSpPr>
        <p:spPr bwMode="auto">
          <a:xfrm>
            <a:off x="2887047" y="2671650"/>
            <a:ext cx="3449869" cy="2102"/>
          </a:xfrm>
          <a:prstGeom prst="line">
            <a:avLst/>
          </a:prstGeom>
          <a:noFill/>
          <a:ln w="19050">
            <a:solidFill>
              <a:srgbClr val="FF0000"/>
            </a:solidFill>
            <a:round/>
            <a:tailEnd type="triangle" w="med" len="med"/>
          </a:ln>
        </p:spPr>
        <p:txBody>
          <a:bodyPr wrap="none" anchor="ctr"/>
          <a:lstStyle/>
          <a:p>
            <a:endParaRPr lang="zh-CN" altLang="en-US"/>
          </a:p>
        </p:txBody>
      </p:sp>
    </p:spTree>
    <p:extLst>
      <p:ext uri="{BB962C8B-B14F-4D97-AF65-F5344CB8AC3E}">
        <p14:creationId xmlns:p14="http://schemas.microsoft.com/office/powerpoint/2010/main" val="436432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3240437" y="4250537"/>
            <a:ext cx="2053828" cy="657264"/>
          </a:xfrm>
          <a:prstGeom prst="rect">
            <a:avLst/>
          </a:prstGeom>
          <a:noFill/>
        </p:spPr>
        <p:txBody>
          <a:bodyPr wrap="square" rtlCol="0">
            <a:spAutoFit/>
          </a:bodyPr>
          <a:lstStyle/>
          <a:p>
            <a:pPr>
              <a:lnSpc>
                <a:spcPct val="80000"/>
              </a:lnSpc>
            </a:pP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1.HTTP</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请求</a:t>
            </a:r>
          </a:p>
        </p:txBody>
      </p:sp>
      <p:sp>
        <p:nvSpPr>
          <p:cNvPr id="2" name="标题 1"/>
          <p:cNvSpPr>
            <a:spLocks noGrp="1"/>
          </p:cNvSpPr>
          <p:nvPr>
            <p:ph type="title"/>
          </p:nvPr>
        </p:nvSpPr>
        <p:spPr/>
        <p:txBody>
          <a:bodyPr>
            <a:normAutofit/>
          </a:bodyPr>
          <a:lstStyle/>
          <a:p>
            <a:r>
              <a:rPr kumimoji="1" lang="zh-CN" sz="3200" dirty="0">
                <a:sym typeface="+mn-ea"/>
              </a:rPr>
              <a:t>应用进程</a:t>
            </a:r>
            <a:r>
              <a:rPr kumimoji="1" lang="zh-CN" altLang="en-US" sz="3200" dirty="0">
                <a:sym typeface="+mn-ea"/>
              </a:rPr>
              <a:t>间的</a:t>
            </a:r>
            <a:r>
              <a:rPr kumimoji="1" lang="zh-CN" sz="3200" dirty="0">
                <a:sym typeface="+mn-ea"/>
              </a:rPr>
              <a:t>通信方式</a:t>
            </a:r>
            <a:r>
              <a:rPr kumimoji="1" lang="zh-CN" altLang="en-US" sz="3200" dirty="0">
                <a:sym typeface="+mn-ea"/>
              </a:rPr>
              <a:t>：</a:t>
            </a:r>
            <a:r>
              <a:rPr kumimoji="1" lang="en-US" altLang="zh-CN" sz="3200" dirty="0">
                <a:sym typeface="+mn-ea"/>
              </a:rPr>
              <a:t>B/S</a:t>
            </a:r>
            <a:r>
              <a:rPr kumimoji="1" lang="zh-CN" altLang="en-US" sz="3200" dirty="0">
                <a:sym typeface="+mn-ea"/>
              </a:rPr>
              <a:t>方式</a:t>
            </a:r>
            <a:endParaRPr lang="zh-CN" altLang="en-US" sz="3200" dirty="0"/>
          </a:p>
        </p:txBody>
      </p:sp>
      <p:sp>
        <p:nvSpPr>
          <p:cNvPr id="3" name="内容占位符 2"/>
          <p:cNvSpPr>
            <a:spLocks noGrp="1"/>
          </p:cNvSpPr>
          <p:nvPr>
            <p:ph idx="1"/>
          </p:nvPr>
        </p:nvSpPr>
        <p:spPr/>
        <p:txBody>
          <a:bodyPr>
            <a:noAutofit/>
          </a:bodyPr>
          <a:lstStyle/>
          <a:p>
            <a:pPr algn="just">
              <a:buFont typeface="Wingdings" panose="05000000000000000000" pitchFamily="2" charset="2"/>
              <a:buChar char="Ø"/>
            </a:pPr>
            <a:r>
              <a:rPr lang="zh-CN" altLang="en-US" sz="2400" dirty="0">
                <a:sym typeface="+mn-ea"/>
              </a:rPr>
              <a:t>B/S方式也就是</a:t>
            </a:r>
            <a:r>
              <a:rPr lang="zh-CN" altLang="en-US" sz="2400" dirty="0">
                <a:cs typeface="微软雅黑" panose="020B0503020204020204" pitchFamily="34" charset="-122"/>
                <a:sym typeface="+mn-ea"/>
              </a:rPr>
              <a:t>浏览器</a:t>
            </a:r>
            <a:r>
              <a:rPr lang="en-US" altLang="zh-CN" sz="2400" dirty="0">
                <a:cs typeface="微软雅黑" panose="020B0503020204020204" pitchFamily="34" charset="-122"/>
                <a:sym typeface="+mn-ea"/>
              </a:rPr>
              <a:t>/</a:t>
            </a:r>
            <a:r>
              <a:rPr lang="zh-CN" altLang="en-US" sz="2400" dirty="0">
                <a:cs typeface="微软雅黑" panose="020B0503020204020204" pitchFamily="34" charset="-122"/>
                <a:sym typeface="+mn-ea"/>
              </a:rPr>
              <a:t>服务器（</a:t>
            </a:r>
            <a:r>
              <a:rPr lang="en-US" altLang="zh-CN" sz="2400" dirty="0">
                <a:cs typeface="微软雅黑" panose="020B0503020204020204" pitchFamily="34" charset="-122"/>
                <a:sym typeface="+mn-ea"/>
              </a:rPr>
              <a:t> Browser/Server </a:t>
            </a:r>
            <a:r>
              <a:rPr lang="zh-CN" altLang="en-US" sz="2400" dirty="0">
                <a:cs typeface="微软雅黑" panose="020B0503020204020204" pitchFamily="34" charset="-122"/>
                <a:sym typeface="+mn-ea"/>
              </a:rPr>
              <a:t>）模式，</a:t>
            </a:r>
            <a:r>
              <a:rPr lang="zh-CN" altLang="en-US" sz="2400" dirty="0">
                <a:sym typeface="+mn-ea"/>
              </a:rPr>
              <a:t>可看做是</a:t>
            </a:r>
            <a:r>
              <a:rPr kumimoji="1" lang="en-US" altLang="zh-CN" sz="2400" noProof="0" dirty="0">
                <a:ln>
                  <a:noFill/>
                </a:ln>
                <a:solidFill>
                  <a:srgbClr val="C00000"/>
                </a:solidFill>
                <a:effectLst/>
                <a:uLnTx/>
                <a:uFillTx/>
                <a:sym typeface="+mn-ea"/>
              </a:rPr>
              <a:t>C/S</a:t>
            </a:r>
            <a:r>
              <a:rPr kumimoji="1" lang="zh-CN" altLang="en-US" sz="2400" noProof="0" dirty="0">
                <a:ln>
                  <a:noFill/>
                </a:ln>
                <a:solidFill>
                  <a:srgbClr val="C00000"/>
                </a:solidFill>
                <a:effectLst/>
                <a:uLnTx/>
                <a:uFillTx/>
                <a:sym typeface="+mn-ea"/>
              </a:rPr>
              <a:t>方式</a:t>
            </a:r>
            <a:r>
              <a:rPr lang="zh-CN" altLang="en-US" sz="2400" dirty="0">
                <a:sym typeface="+mn-ea"/>
              </a:rPr>
              <a:t>的特例，即客户端软件改为浏览器罢了</a:t>
            </a:r>
            <a:endParaRPr lang="zh-CN" altLang="en-US" sz="2400" dirty="0">
              <a:solidFill>
                <a:schemeClr val="tx1"/>
              </a:solidFill>
              <a:cs typeface="微软雅黑" panose="020B0503020204020204" pitchFamily="34" charset="-122"/>
              <a:sym typeface="+mn-ea"/>
            </a:endParaRPr>
          </a:p>
          <a:p>
            <a:pPr algn="just">
              <a:lnSpc>
                <a:spcPct val="120000"/>
              </a:lnSpc>
              <a:buFont typeface="Wingdings" panose="05000000000000000000" pitchFamily="2" charset="2"/>
              <a:buChar char="Ø"/>
            </a:pPr>
            <a:r>
              <a:rPr lang="zh-CN" altLang="en-US" sz="2400" dirty="0">
                <a:sym typeface="+mn-ea"/>
              </a:rPr>
              <a:t>B/S方式采取</a:t>
            </a:r>
            <a:r>
              <a:rPr kumimoji="1" lang="en-US" altLang="zh-CN" sz="2400" noProof="0" dirty="0">
                <a:ln>
                  <a:noFill/>
                </a:ln>
                <a:solidFill>
                  <a:srgbClr val="C00000"/>
                </a:solidFill>
                <a:effectLst/>
                <a:uLnTx/>
                <a:uFillTx/>
                <a:sym typeface="+mn-ea"/>
              </a:rPr>
              <a:t>浏览器请求、服务器响应</a:t>
            </a:r>
            <a:r>
              <a:rPr lang="zh-CN" altLang="en-US" sz="2400" dirty="0">
                <a:sym typeface="+mn-ea"/>
              </a:rPr>
              <a:t>的工作模式</a:t>
            </a:r>
          </a:p>
          <a:p>
            <a:pPr algn="just">
              <a:lnSpc>
                <a:spcPct val="120000"/>
              </a:lnSpc>
              <a:buFont typeface="Wingdings" panose="05000000000000000000" pitchFamily="2" charset="2"/>
              <a:buChar char="Ø"/>
            </a:pPr>
            <a:r>
              <a:rPr lang="zh-CN" altLang="en-US" sz="2400" dirty="0">
                <a:sym typeface="+mn-ea"/>
              </a:rPr>
              <a:t>在B/S方式下，</a:t>
            </a:r>
            <a:r>
              <a:rPr kumimoji="1" lang="en-US" altLang="zh-CN" sz="2400" noProof="0" dirty="0" err="1">
                <a:ln>
                  <a:noFill/>
                </a:ln>
                <a:solidFill>
                  <a:srgbClr val="C00000"/>
                </a:solidFill>
                <a:effectLst/>
                <a:uLnTx/>
                <a:uFillTx/>
                <a:sym typeface="+mn-ea"/>
              </a:rPr>
              <a:t>用户界面</a:t>
            </a:r>
            <a:r>
              <a:rPr lang="zh-CN" altLang="en-US" sz="2400" dirty="0">
                <a:sym typeface="+mn-ea"/>
              </a:rPr>
              <a:t>通过</a:t>
            </a:r>
            <a:r>
              <a:rPr kumimoji="1" lang="en-US" altLang="zh-CN" sz="2400" noProof="0" dirty="0" err="1">
                <a:ln>
                  <a:noFill/>
                </a:ln>
                <a:solidFill>
                  <a:srgbClr val="C00000"/>
                </a:solidFill>
                <a:effectLst/>
                <a:uLnTx/>
                <a:uFillTx/>
                <a:sym typeface="+mn-ea"/>
              </a:rPr>
              <a:t>Web浏览器</a:t>
            </a:r>
            <a:r>
              <a:rPr lang="zh-CN" altLang="en-US" sz="2400" dirty="0">
                <a:sym typeface="+mn-ea"/>
              </a:rPr>
              <a:t>实现，一部分简单的事务逻辑可以在客户端实现，但主要的、复杂的事务逻辑在</a:t>
            </a:r>
            <a:r>
              <a:rPr kumimoji="1" lang="en-US" altLang="zh-CN" sz="2400" noProof="0" dirty="0">
                <a:ln>
                  <a:noFill/>
                </a:ln>
                <a:solidFill>
                  <a:srgbClr val="C00000"/>
                </a:solidFill>
                <a:effectLst/>
                <a:uLnTx/>
                <a:uFillTx/>
                <a:sym typeface="+mn-ea"/>
              </a:rPr>
              <a:t>服务器端</a:t>
            </a:r>
            <a:r>
              <a:rPr lang="zh-CN" altLang="en-US" sz="2400" dirty="0">
                <a:sym typeface="+mn-ea"/>
              </a:rPr>
              <a:t>实现</a:t>
            </a:r>
            <a:endParaRPr lang="zh-CN" altLang="en-US" sz="2400" dirty="0"/>
          </a:p>
        </p:txBody>
      </p:sp>
      <p:sp>
        <p:nvSpPr>
          <p:cNvPr id="7" name="矩形: 圆角 6"/>
          <p:cNvSpPr/>
          <p:nvPr/>
        </p:nvSpPr>
        <p:spPr>
          <a:xfrm>
            <a:off x="1774382" y="4142252"/>
            <a:ext cx="1408254" cy="1813143"/>
          </a:xfrm>
          <a:prstGeom prst="roundRect">
            <a:avLst/>
          </a:prstGeom>
          <a:noFill/>
          <a:ln w="38100">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8" name="文本框 7"/>
          <p:cNvSpPr txBox="1"/>
          <p:nvPr/>
        </p:nvSpPr>
        <p:spPr>
          <a:xfrm>
            <a:off x="1931272" y="4506140"/>
            <a:ext cx="1124501" cy="960714"/>
          </a:xfrm>
          <a:prstGeom prst="rect">
            <a:avLst/>
          </a:prstGeom>
          <a:noFill/>
        </p:spPr>
        <p:txBody>
          <a:bodyPr wrap="square" rtlCol="0">
            <a:spAutoFit/>
          </a:bodyPr>
          <a:lstStyle/>
          <a:p>
            <a:pPr algn="ct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客户</a:t>
            </a:r>
          </a:p>
          <a:p>
            <a:pPr algn="ct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浏览器</a:t>
            </a:r>
          </a:p>
        </p:txBody>
      </p:sp>
      <p:sp>
        <p:nvSpPr>
          <p:cNvPr id="12" name="矩形: 圆角 11"/>
          <p:cNvSpPr/>
          <p:nvPr/>
        </p:nvSpPr>
        <p:spPr>
          <a:xfrm>
            <a:off x="5207939" y="4142252"/>
            <a:ext cx="1408254" cy="181314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13" name="文本框 12"/>
          <p:cNvSpPr txBox="1"/>
          <p:nvPr/>
        </p:nvSpPr>
        <p:spPr>
          <a:xfrm>
            <a:off x="5301022" y="4567837"/>
            <a:ext cx="1124501" cy="960714"/>
          </a:xfrm>
          <a:prstGeom prst="rect">
            <a:avLst/>
          </a:prstGeom>
          <a:noFill/>
        </p:spPr>
        <p:txBody>
          <a:bodyPr wrap="square" rtlCol="0">
            <a:spAutoFit/>
          </a:bodyPr>
          <a:lstStyle/>
          <a:p>
            <a:pPr algn="ctr">
              <a:lnSpc>
                <a:spcPct val="150000"/>
              </a:lnSpc>
            </a:pP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WEB</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服务器</a:t>
            </a:r>
          </a:p>
        </p:txBody>
      </p:sp>
      <p:sp>
        <p:nvSpPr>
          <p:cNvPr id="14" name="矩形: 圆角 13"/>
          <p:cNvSpPr/>
          <p:nvPr/>
        </p:nvSpPr>
        <p:spPr>
          <a:xfrm>
            <a:off x="8456831" y="4142252"/>
            <a:ext cx="1408254" cy="1813143"/>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15" name="文本框 14"/>
          <p:cNvSpPr txBox="1"/>
          <p:nvPr/>
        </p:nvSpPr>
        <p:spPr>
          <a:xfrm>
            <a:off x="8641496" y="4506140"/>
            <a:ext cx="1124501" cy="960714"/>
          </a:xfrm>
          <a:prstGeom prst="rect">
            <a:avLst/>
          </a:prstGeom>
          <a:noFill/>
        </p:spPr>
        <p:txBody>
          <a:bodyPr wrap="square" rtlCol="0">
            <a:spAutoFit/>
          </a:bodyPr>
          <a:lstStyle/>
          <a:p>
            <a:pP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数据库服务器</a:t>
            </a:r>
          </a:p>
        </p:txBody>
      </p:sp>
      <p:cxnSp>
        <p:nvCxnSpPr>
          <p:cNvPr id="17" name="直接箭头连接符 16"/>
          <p:cNvCxnSpPr/>
          <p:nvPr/>
        </p:nvCxnSpPr>
        <p:spPr>
          <a:xfrm>
            <a:off x="3401080" y="4693750"/>
            <a:ext cx="141951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835388" y="4693750"/>
            <a:ext cx="141951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3401080" y="5242729"/>
            <a:ext cx="135420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flipV="1">
            <a:off x="6835388" y="5242729"/>
            <a:ext cx="141951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282475" y="5376197"/>
            <a:ext cx="2011791" cy="657264"/>
          </a:xfrm>
          <a:prstGeom prst="rect">
            <a:avLst/>
          </a:prstGeom>
          <a:noFill/>
        </p:spPr>
        <p:txBody>
          <a:bodyPr wrap="square" rtlCol="0">
            <a:spAutoFit/>
          </a:bodyPr>
          <a:lstStyle/>
          <a:p>
            <a:pPr>
              <a:lnSpc>
                <a:spcPct val="80000"/>
              </a:lnSpc>
            </a:pP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4.HTTP</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响应</a:t>
            </a:r>
          </a:p>
        </p:txBody>
      </p:sp>
      <p:sp>
        <p:nvSpPr>
          <p:cNvPr id="25" name="文本框 24"/>
          <p:cNvSpPr txBox="1"/>
          <p:nvPr/>
        </p:nvSpPr>
        <p:spPr>
          <a:xfrm>
            <a:off x="6972760" y="4236687"/>
            <a:ext cx="1167289" cy="657264"/>
          </a:xfrm>
          <a:prstGeom prst="rect">
            <a:avLst/>
          </a:prstGeom>
          <a:noFill/>
        </p:spPr>
        <p:txBody>
          <a:bodyPr wrap="square" rtlCol="0">
            <a:spAutoFit/>
          </a:bodyPr>
          <a:lstStyle/>
          <a:p>
            <a:pPr>
              <a:lnSpc>
                <a:spcPct val="80000"/>
              </a:lnSpc>
            </a:pP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查询</a:t>
            </a:r>
          </a:p>
        </p:txBody>
      </p:sp>
      <p:sp>
        <p:nvSpPr>
          <p:cNvPr id="26" name="文本框 25"/>
          <p:cNvSpPr txBox="1"/>
          <p:nvPr/>
        </p:nvSpPr>
        <p:spPr>
          <a:xfrm>
            <a:off x="7093618" y="5383752"/>
            <a:ext cx="1174045" cy="657264"/>
          </a:xfrm>
          <a:prstGeom prst="rect">
            <a:avLst/>
          </a:prstGeom>
          <a:noFill/>
        </p:spPr>
        <p:txBody>
          <a:bodyPr wrap="square" rtlCol="0">
            <a:spAutoFit/>
          </a:bodyPr>
          <a:lstStyle/>
          <a:p>
            <a:pPr>
              <a:lnSpc>
                <a:spcPct val="80000"/>
              </a:lnSpc>
            </a:pP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结果</a:t>
            </a:r>
          </a:p>
        </p:txBody>
      </p:sp>
    </p:spTree>
    <p:extLst>
      <p:ext uri="{BB962C8B-B14F-4D97-AF65-F5344CB8AC3E}">
        <p14:creationId xmlns:p14="http://schemas.microsoft.com/office/powerpoint/2010/main" val="63365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POP3 的命令与响应</a:t>
            </a:r>
          </a:p>
        </p:txBody>
      </p:sp>
      <p:sp>
        <p:nvSpPr>
          <p:cNvPr id="3" name="内容占位符 2"/>
          <p:cNvSpPr>
            <a:spLocks noGrp="1"/>
          </p:cNvSpPr>
          <p:nvPr>
            <p:ph idx="1"/>
          </p:nvPr>
        </p:nvSpPr>
        <p:spPr/>
        <p:txBody>
          <a:bodyPr>
            <a:normAutofit fontScale="95000"/>
          </a:bodyPr>
          <a:lstStyle/>
          <a:p>
            <a:pPr>
              <a:lnSpc>
                <a:spcPct val="150000"/>
              </a:lnSpc>
              <a:spcAft>
                <a:spcPts val="0"/>
              </a:spcAft>
            </a:pPr>
            <a:r>
              <a:rPr lang="zh-CN" altLang="en-US" sz="2700" dirty="0"/>
              <a:t>POP3最小命令集</a:t>
            </a:r>
          </a:p>
          <a:p>
            <a:pPr lvl="1">
              <a:lnSpc>
                <a:spcPct val="100000"/>
              </a:lnSpc>
              <a:spcBef>
                <a:spcPts val="600"/>
              </a:spcBef>
            </a:pPr>
            <a:r>
              <a:rPr lang="zh-CN" altLang="en-US" sz="2300" dirty="0">
                <a:latin typeface="+mn-ea"/>
              </a:rPr>
              <a:t>USER name</a:t>
            </a:r>
          </a:p>
          <a:p>
            <a:pPr lvl="1">
              <a:lnSpc>
                <a:spcPct val="100000"/>
              </a:lnSpc>
              <a:spcBef>
                <a:spcPts val="600"/>
              </a:spcBef>
            </a:pPr>
            <a:r>
              <a:rPr lang="zh-CN" altLang="en-US" sz="2300" dirty="0">
                <a:latin typeface="+mn-ea"/>
              </a:rPr>
              <a:t>PASS string</a:t>
            </a:r>
          </a:p>
          <a:p>
            <a:pPr lvl="1">
              <a:lnSpc>
                <a:spcPct val="100000"/>
              </a:lnSpc>
              <a:spcBef>
                <a:spcPts val="600"/>
              </a:spcBef>
            </a:pPr>
            <a:r>
              <a:rPr lang="zh-CN" altLang="en-US" sz="2300" dirty="0">
                <a:latin typeface="+mn-ea"/>
              </a:rPr>
              <a:t>QUIT</a:t>
            </a:r>
          </a:p>
          <a:p>
            <a:pPr lvl="1">
              <a:lnSpc>
                <a:spcPct val="100000"/>
              </a:lnSpc>
              <a:spcBef>
                <a:spcPts val="600"/>
              </a:spcBef>
            </a:pPr>
            <a:r>
              <a:rPr lang="zh-CN" altLang="en-US" sz="2300" dirty="0">
                <a:latin typeface="+mn-ea"/>
              </a:rPr>
              <a:t>STAT</a:t>
            </a:r>
          </a:p>
          <a:p>
            <a:pPr lvl="1">
              <a:lnSpc>
                <a:spcPct val="100000"/>
              </a:lnSpc>
              <a:spcBef>
                <a:spcPts val="600"/>
              </a:spcBef>
            </a:pPr>
            <a:r>
              <a:rPr lang="zh-CN" altLang="en-US" sz="2300" dirty="0">
                <a:latin typeface="+mn-ea"/>
              </a:rPr>
              <a:t>LIST [msg]</a:t>
            </a:r>
          </a:p>
          <a:p>
            <a:pPr lvl="1">
              <a:lnSpc>
                <a:spcPct val="100000"/>
              </a:lnSpc>
              <a:spcBef>
                <a:spcPts val="600"/>
              </a:spcBef>
            </a:pPr>
            <a:r>
              <a:rPr lang="zh-CN" altLang="en-US" sz="2300" dirty="0">
                <a:latin typeface="+mn-ea"/>
              </a:rPr>
              <a:t>RETR msg</a:t>
            </a:r>
          </a:p>
          <a:p>
            <a:pPr lvl="1">
              <a:lnSpc>
                <a:spcPct val="100000"/>
              </a:lnSpc>
              <a:spcBef>
                <a:spcPts val="600"/>
              </a:spcBef>
            </a:pPr>
            <a:r>
              <a:rPr lang="zh-CN" altLang="en-US" sz="2300" dirty="0">
                <a:latin typeface="+mn-ea"/>
              </a:rPr>
              <a:t>DELE msg</a:t>
            </a:r>
          </a:p>
          <a:p>
            <a:pPr lvl="1">
              <a:lnSpc>
                <a:spcPct val="100000"/>
              </a:lnSpc>
              <a:spcBef>
                <a:spcPts val="600"/>
              </a:spcBef>
            </a:pPr>
            <a:r>
              <a:rPr lang="zh-CN" altLang="en-US" sz="2300" dirty="0">
                <a:latin typeface="+mn-ea"/>
              </a:rPr>
              <a:t>NOOP</a:t>
            </a:r>
          </a:p>
          <a:p>
            <a:pPr lvl="1">
              <a:lnSpc>
                <a:spcPct val="100000"/>
              </a:lnSpc>
              <a:spcBef>
                <a:spcPts val="600"/>
              </a:spcBef>
            </a:pPr>
            <a:r>
              <a:rPr lang="zh-CN" altLang="en-US" sz="2300" dirty="0">
                <a:latin typeface="+mn-ea"/>
              </a:rPr>
              <a:t>RSET</a:t>
            </a:r>
          </a:p>
          <a:p>
            <a:pPr lvl="1">
              <a:lnSpc>
                <a:spcPct val="100000"/>
              </a:lnSpc>
              <a:spcBef>
                <a:spcPts val="600"/>
              </a:spcBef>
            </a:pPr>
            <a:r>
              <a:rPr lang="zh-CN" altLang="en-US" sz="2300" dirty="0">
                <a:latin typeface="+mn-ea"/>
              </a:rPr>
              <a:t>QUIT</a:t>
            </a:r>
          </a:p>
        </p:txBody>
      </p:sp>
      <p:sp>
        <p:nvSpPr>
          <p:cNvPr id="7" name="内容占位符 2"/>
          <p:cNvSpPr>
            <a:spLocks noGrp="1"/>
          </p:cNvSpPr>
          <p:nvPr/>
        </p:nvSpPr>
        <p:spPr>
          <a:xfrm>
            <a:off x="5675342" y="1187392"/>
            <a:ext cx="5569585" cy="3281045"/>
          </a:xfrm>
          <a:prstGeom prst="rect">
            <a:avLst/>
          </a:prstGeom>
        </p:spPr>
        <p:txBody>
          <a:bodyPr vert="horz" lIns="91440" tIns="45720" rIns="91440" bIns="45720" rtlCol="0">
            <a:normAutofit fontScale="87500" lnSpcReduction="10000"/>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000"/>
              </a:spcBef>
              <a:buFont typeface="Wingdings" panose="05000000000000000000" pitchFamily="2" charset="2"/>
              <a:buChar char="n"/>
            </a:pPr>
            <a:r>
              <a:rPr lang="zh-CN" altLang="en-US" sz="2700" dirty="0">
                <a:latin typeface="+mn-lt"/>
                <a:ea typeface="+mn-ea"/>
              </a:rPr>
              <a:t>可选的POP3命令</a:t>
            </a:r>
          </a:p>
          <a:p>
            <a:pPr lvl="1">
              <a:lnSpc>
                <a:spcPct val="100000"/>
              </a:lnSpc>
              <a:spcAft>
                <a:spcPts val="0"/>
              </a:spcAft>
              <a:buFont typeface="Wingdings" panose="05000000000000000000" pitchFamily="2" charset="2"/>
              <a:buChar char="Ø"/>
            </a:pPr>
            <a:r>
              <a:rPr lang="zh-CN" altLang="en-US" sz="2300" dirty="0">
                <a:latin typeface="+mn-ea"/>
                <a:ea typeface="+mn-ea"/>
              </a:rPr>
              <a:t>APOP name digest </a:t>
            </a:r>
          </a:p>
          <a:p>
            <a:pPr lvl="1">
              <a:lnSpc>
                <a:spcPct val="100000"/>
              </a:lnSpc>
              <a:spcAft>
                <a:spcPts val="0"/>
              </a:spcAft>
              <a:buFont typeface="Wingdings" panose="05000000000000000000" pitchFamily="2" charset="2"/>
              <a:buChar char="Ø"/>
            </a:pPr>
            <a:r>
              <a:rPr lang="zh-CN" altLang="en-US" sz="2300" dirty="0">
                <a:latin typeface="+mn-ea"/>
                <a:ea typeface="+mn-ea"/>
              </a:rPr>
              <a:t>TOP   msg n</a:t>
            </a:r>
          </a:p>
          <a:p>
            <a:pPr lvl="1">
              <a:lnSpc>
                <a:spcPct val="100000"/>
              </a:lnSpc>
              <a:spcAft>
                <a:spcPts val="0"/>
              </a:spcAft>
              <a:buFont typeface="Wingdings" panose="05000000000000000000" pitchFamily="2" charset="2"/>
              <a:buChar char="Ø"/>
            </a:pPr>
            <a:r>
              <a:rPr lang="zh-CN" altLang="en-US" sz="2300" dirty="0">
                <a:latin typeface="+mn-ea"/>
                <a:ea typeface="+mn-ea"/>
              </a:rPr>
              <a:t>UIDL [msg]</a:t>
            </a:r>
          </a:p>
          <a:p>
            <a:pPr>
              <a:lnSpc>
                <a:spcPct val="100000"/>
              </a:lnSpc>
              <a:spcAft>
                <a:spcPts val="0"/>
              </a:spcAft>
            </a:pPr>
            <a:endParaRPr lang="zh-CN" altLang="en-US" dirty="0"/>
          </a:p>
          <a:p>
            <a:pPr>
              <a:lnSpc>
                <a:spcPct val="100000"/>
              </a:lnSpc>
              <a:spcAft>
                <a:spcPts val="0"/>
              </a:spcAft>
              <a:buFont typeface="Wingdings" panose="05000000000000000000" pitchFamily="2" charset="2"/>
              <a:buChar char="n"/>
            </a:pPr>
            <a:r>
              <a:rPr lang="zh-CN" altLang="en-US" sz="2700" dirty="0">
                <a:latin typeface="+mn-ea"/>
                <a:ea typeface="+mn-ea"/>
              </a:rPr>
              <a:t>POP3命令响应</a:t>
            </a:r>
            <a:endParaRPr lang="zh-CN" altLang="en-US" dirty="0">
              <a:latin typeface="+mn-ea"/>
              <a:ea typeface="+mn-ea"/>
            </a:endParaRPr>
          </a:p>
          <a:p>
            <a:pPr lvl="1">
              <a:buFont typeface="Wingdings" panose="05000000000000000000" pitchFamily="2" charset="2"/>
              <a:buChar char="Ø"/>
            </a:pPr>
            <a:r>
              <a:rPr lang="zh-CN" altLang="en-US" sz="2300" dirty="0">
                <a:latin typeface="+mn-ea"/>
                <a:ea typeface="+mn-ea"/>
              </a:rPr>
              <a:t>+OK</a:t>
            </a:r>
          </a:p>
          <a:p>
            <a:pPr lvl="1">
              <a:buFont typeface="Wingdings" panose="05000000000000000000" pitchFamily="2" charset="2"/>
              <a:buChar char="Ø"/>
            </a:pPr>
            <a:r>
              <a:rPr lang="zh-CN" altLang="en-US" sz="2300" dirty="0">
                <a:latin typeface="+mn-ea"/>
                <a:ea typeface="+mn-ea"/>
              </a:rPr>
              <a:t>-ERR</a:t>
            </a:r>
          </a:p>
        </p:txBody>
      </p:sp>
    </p:spTree>
    <p:extLst>
      <p:ext uri="{BB962C8B-B14F-4D97-AF65-F5344CB8AC3E}">
        <p14:creationId xmlns:p14="http://schemas.microsoft.com/office/powerpoint/2010/main" val="26198909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E6384B9D-6D90-4497-BD07-3E62174470AA}"/>
              </a:ext>
            </a:extLst>
          </p:cNvPr>
          <p:cNvSpPr>
            <a:spLocks noGrp="1"/>
          </p:cNvSpPr>
          <p:nvPr>
            <p:ph idx="1"/>
          </p:nvPr>
        </p:nvSpPr>
        <p:spPr>
          <a:xfrm>
            <a:off x="660400" y="1130300"/>
            <a:ext cx="10858500" cy="5003800"/>
          </a:xfrm>
        </p:spPr>
        <p:txBody>
          <a:bodyPr numCol="1" spcCol="180000">
            <a:normAutofit/>
          </a:bodyPr>
          <a:lstStyle/>
          <a:p>
            <a:pPr>
              <a:lnSpc>
                <a:spcPct val="150000"/>
              </a:lnSpc>
            </a:pPr>
            <a:r>
              <a:rPr lang="en-US" altLang="zh-CN" dirty="0"/>
              <a:t>IMAP </a:t>
            </a:r>
            <a:r>
              <a:rPr lang="zh-CN" altLang="en-US" dirty="0"/>
              <a:t>使用客户</a:t>
            </a:r>
            <a:r>
              <a:rPr lang="en-US" altLang="zh-CN" dirty="0"/>
              <a:t>–</a:t>
            </a:r>
            <a:r>
              <a:rPr lang="zh-CN" altLang="en-US" dirty="0"/>
              <a:t>服务器方式。</a:t>
            </a:r>
            <a:r>
              <a:rPr lang="en-US" altLang="zh-CN" dirty="0"/>
              <a:t>IMAP </a:t>
            </a:r>
            <a:r>
              <a:rPr lang="zh-CN" altLang="en-US" dirty="0"/>
              <a:t>基于</a:t>
            </a:r>
            <a:r>
              <a:rPr lang="en-US" altLang="zh-CN" dirty="0"/>
              <a:t>TCP</a:t>
            </a:r>
            <a:r>
              <a:rPr lang="zh-CN" altLang="en-US" dirty="0"/>
              <a:t>实现客户与服务器的通信。</a:t>
            </a:r>
            <a:endParaRPr lang="en-US" altLang="zh-CN" dirty="0"/>
          </a:p>
          <a:p>
            <a:pPr>
              <a:lnSpc>
                <a:spcPct val="150000"/>
              </a:lnSpc>
            </a:pPr>
            <a:r>
              <a:rPr lang="en-US" altLang="zh-CN" dirty="0"/>
              <a:t>IMAP</a:t>
            </a:r>
            <a:r>
              <a:rPr lang="zh-CN" altLang="en-US" dirty="0"/>
              <a:t>是一个联机协议。要想查阅邮件，必须先联网。</a:t>
            </a:r>
            <a:endParaRPr lang="en-US" altLang="zh-CN" dirty="0"/>
          </a:p>
          <a:p>
            <a:pPr>
              <a:lnSpc>
                <a:spcPct val="150000"/>
              </a:lnSpc>
            </a:pPr>
            <a:r>
              <a:rPr lang="zh-CN" altLang="en-US" dirty="0"/>
              <a:t>连接后只下载邮件首部（部分下载）。</a:t>
            </a:r>
          </a:p>
          <a:p>
            <a:pPr>
              <a:lnSpc>
                <a:spcPct val="150000"/>
              </a:lnSpc>
            </a:pPr>
            <a:r>
              <a:rPr lang="zh-CN" altLang="en-US" dirty="0"/>
              <a:t>用户直接在</a:t>
            </a:r>
            <a:r>
              <a:rPr lang="en-US" altLang="zh-CN" dirty="0"/>
              <a:t>IMAP</a:t>
            </a:r>
            <a:r>
              <a:rPr lang="zh-CN" altLang="en-US" dirty="0"/>
              <a:t>服务器上创建和管理文件夹。</a:t>
            </a:r>
            <a:endParaRPr lang="en-US" altLang="zh-CN" dirty="0"/>
          </a:p>
          <a:p>
            <a:pPr>
              <a:lnSpc>
                <a:spcPct val="150000"/>
              </a:lnSpc>
            </a:pPr>
            <a:r>
              <a:rPr lang="zh-CN" altLang="en-US" dirty="0"/>
              <a:t>用户可以搜索邮件内容。</a:t>
            </a:r>
            <a:endParaRPr lang="en-US" altLang="zh-CN" dirty="0"/>
          </a:p>
          <a:p>
            <a:pPr>
              <a:lnSpc>
                <a:spcPct val="150000"/>
              </a:lnSpc>
            </a:pPr>
            <a:r>
              <a:rPr lang="zh-CN" altLang="en-US" dirty="0"/>
              <a:t>用户可以在不同的地方使用不同的计算机随时上网阅读和处理自己的邮件。</a:t>
            </a:r>
          </a:p>
          <a:p>
            <a:pPr>
              <a:lnSpc>
                <a:spcPct val="150000"/>
              </a:lnSpc>
            </a:pPr>
            <a:r>
              <a:rPr lang="zh-CN" altLang="en-US" dirty="0"/>
              <a:t>允许收信人只读取邮件中的某一个部分。</a:t>
            </a:r>
            <a:endParaRPr lang="en-US" altLang="zh-CN" dirty="0"/>
          </a:p>
        </p:txBody>
      </p:sp>
      <p:sp>
        <p:nvSpPr>
          <p:cNvPr id="3" name="标题 2">
            <a:extLst>
              <a:ext uri="{FF2B5EF4-FFF2-40B4-BE49-F238E27FC236}">
                <a16:creationId xmlns:a16="http://schemas.microsoft.com/office/drawing/2014/main" id="{26EBE709-F3B5-4FB3-BE30-729B8263CCCB}"/>
              </a:ext>
            </a:extLst>
          </p:cNvPr>
          <p:cNvSpPr>
            <a:spLocks noGrp="1"/>
          </p:cNvSpPr>
          <p:nvPr>
            <p:ph type="title"/>
          </p:nvPr>
        </p:nvSpPr>
        <p:spPr>
          <a:xfrm>
            <a:off x="660400" y="128587"/>
            <a:ext cx="10858500" cy="900112"/>
          </a:xfrm>
        </p:spPr>
        <p:txBody>
          <a:bodyPr>
            <a:normAutofit/>
          </a:bodyPr>
          <a:lstStyle/>
          <a:p>
            <a:r>
              <a:rPr lang="en-US" altLang="zh-CN" dirty="0"/>
              <a:t>IMAP</a:t>
            </a:r>
            <a:r>
              <a:rPr lang="zh-CN" altLang="en-US" dirty="0"/>
              <a:t>协议</a:t>
            </a:r>
          </a:p>
        </p:txBody>
      </p:sp>
    </p:spTree>
    <p:extLst>
      <p:ext uri="{BB962C8B-B14F-4D97-AF65-F5344CB8AC3E}">
        <p14:creationId xmlns:p14="http://schemas.microsoft.com/office/powerpoint/2010/main" val="16074612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IMAP 协议</a:t>
            </a:r>
          </a:p>
        </p:txBody>
      </p:sp>
      <p:sp>
        <p:nvSpPr>
          <p:cNvPr id="3" name="内容占位符 2"/>
          <p:cNvSpPr>
            <a:spLocks noGrp="1"/>
          </p:cNvSpPr>
          <p:nvPr>
            <p:ph idx="1"/>
          </p:nvPr>
        </p:nvSpPr>
        <p:spPr/>
        <p:txBody>
          <a:bodyPr>
            <a:normAutofit/>
          </a:bodyPr>
          <a:lstStyle/>
          <a:p>
            <a:pPr>
              <a:lnSpc>
                <a:spcPct val="150000"/>
              </a:lnSpc>
              <a:spcAft>
                <a:spcPts val="0"/>
              </a:spcAft>
            </a:pPr>
            <a:r>
              <a:rPr lang="zh-CN" altLang="en-US" sz="2800" dirty="0"/>
              <a:t>IMAP 是Internet邮件访问协议，</a:t>
            </a:r>
            <a:r>
              <a:rPr lang="en-US" altLang="zh-CN" sz="2800" dirty="0"/>
              <a:t>RFC 2060</a:t>
            </a:r>
            <a:r>
              <a:rPr lang="zh-CN" altLang="en-US" sz="2800" dirty="0"/>
              <a:t>协议标准：</a:t>
            </a:r>
          </a:p>
          <a:p>
            <a:pPr lvl="1">
              <a:lnSpc>
                <a:spcPct val="150000"/>
              </a:lnSpc>
              <a:spcAft>
                <a:spcPts val="0"/>
              </a:spcAft>
              <a:buFont typeface="Wingdings" panose="05000000000000000000" pitchFamily="2" charset="2"/>
              <a:buChar char="Ø"/>
            </a:pPr>
            <a:r>
              <a:rPr lang="zh-CN" altLang="en-US" sz="2400" dirty="0"/>
              <a:t>用于最终交付的主要协议</a:t>
            </a:r>
          </a:p>
          <a:p>
            <a:pPr lvl="1">
              <a:lnSpc>
                <a:spcPct val="150000"/>
              </a:lnSpc>
              <a:spcAft>
                <a:spcPts val="0"/>
              </a:spcAft>
              <a:buFont typeface="Wingdings" panose="05000000000000000000" pitchFamily="2" charset="2"/>
              <a:buChar char="Ø"/>
            </a:pPr>
            <a:r>
              <a:rPr lang="zh-CN" altLang="en-US" sz="2400" dirty="0"/>
              <a:t>IMAP是较早使用的最终交付协议—POP3(邮局协议，版本3)的改进版</a:t>
            </a:r>
          </a:p>
          <a:p>
            <a:pPr lvl="1">
              <a:lnSpc>
                <a:spcPct val="150000"/>
              </a:lnSpc>
              <a:spcAft>
                <a:spcPts val="0"/>
              </a:spcAft>
              <a:buFont typeface="Wingdings" panose="05000000000000000000" pitchFamily="2" charset="2"/>
              <a:buChar char="Ø"/>
            </a:pPr>
            <a:r>
              <a:rPr lang="zh-CN" altLang="en-US" sz="2400" dirty="0"/>
              <a:t>邮件服务器运行侦听端口143的IMAP服务器</a:t>
            </a:r>
          </a:p>
          <a:p>
            <a:pPr lvl="1">
              <a:lnSpc>
                <a:spcPct val="150000"/>
              </a:lnSpc>
              <a:spcAft>
                <a:spcPts val="0"/>
              </a:spcAft>
              <a:buFont typeface="Wingdings" panose="05000000000000000000" pitchFamily="2" charset="2"/>
              <a:buChar char="Ø"/>
            </a:pPr>
            <a:r>
              <a:rPr lang="zh-CN" altLang="en-US" sz="2400" dirty="0"/>
              <a:t>用户代理运行一个IMAP客户端</a:t>
            </a:r>
          </a:p>
          <a:p>
            <a:pPr lvl="1">
              <a:lnSpc>
                <a:spcPct val="150000"/>
              </a:lnSpc>
              <a:spcAft>
                <a:spcPts val="0"/>
              </a:spcAft>
              <a:buFont typeface="Wingdings" panose="05000000000000000000" pitchFamily="2" charset="2"/>
              <a:buChar char="Ø"/>
            </a:pPr>
            <a:r>
              <a:rPr lang="zh-CN" altLang="en-US" sz="2400" dirty="0"/>
              <a:t>客户端连接到服务器并开始发出命令</a:t>
            </a:r>
          </a:p>
        </p:txBody>
      </p:sp>
    </p:spTree>
    <p:extLst>
      <p:ext uri="{BB962C8B-B14F-4D97-AF65-F5344CB8AC3E}">
        <p14:creationId xmlns:p14="http://schemas.microsoft.com/office/powerpoint/2010/main" val="16457138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IMAP特性</a:t>
            </a:r>
          </a:p>
        </p:txBody>
      </p:sp>
      <p:sp>
        <p:nvSpPr>
          <p:cNvPr id="3" name="内容占位符 2"/>
          <p:cNvSpPr>
            <a:spLocks noGrp="1"/>
          </p:cNvSpPr>
          <p:nvPr>
            <p:ph idx="1"/>
          </p:nvPr>
        </p:nvSpPr>
        <p:spPr/>
        <p:txBody>
          <a:bodyPr>
            <a:noAutofit/>
          </a:bodyPr>
          <a:lstStyle/>
          <a:p>
            <a:pPr lvl="1" algn="just">
              <a:lnSpc>
                <a:spcPts val="3800"/>
              </a:lnSpc>
              <a:spcBef>
                <a:spcPts val="0"/>
              </a:spcBef>
            </a:pPr>
            <a:r>
              <a:rPr dirty="0"/>
              <a:t>IMAP</a:t>
            </a:r>
            <a:r>
              <a:rPr lang="zh-CN" altLang="en-US" dirty="0"/>
              <a:t>允许</a:t>
            </a:r>
            <a:r>
              <a:rPr dirty="0" err="1"/>
              <a:t>用户在不同的地方使用不同的计算机随时上网阅读和处理自己的邮件</a:t>
            </a:r>
            <a:endParaRPr dirty="0"/>
          </a:p>
          <a:p>
            <a:pPr lvl="1" algn="just">
              <a:lnSpc>
                <a:spcPts val="3800"/>
              </a:lnSpc>
              <a:spcBef>
                <a:spcPts val="0"/>
              </a:spcBef>
            </a:pPr>
            <a:r>
              <a:rPr dirty="0" err="1"/>
              <a:t>IMAP服务器把</a:t>
            </a:r>
            <a:r>
              <a:rPr lang="zh-CN" altLang="en-US" dirty="0"/>
              <a:t>每个邮件与</a:t>
            </a:r>
            <a:r>
              <a:rPr dirty="0" err="1">
                <a:solidFill>
                  <a:srgbClr val="7030A0"/>
                </a:solidFill>
              </a:rPr>
              <a:t>一个文件夹联系起来</a:t>
            </a:r>
            <a:r>
              <a:rPr lang="zh-CN" dirty="0"/>
              <a:t>，</a:t>
            </a:r>
            <a:r>
              <a:rPr dirty="0" err="1"/>
              <a:t>当邮件第一次到达服务器时，与收件人的INBOX文件夹相关联。收件人把邮件移到一个新创建的文件夹中，阅读邮件，删除邮件等</a:t>
            </a:r>
            <a:endParaRPr dirty="0"/>
          </a:p>
          <a:p>
            <a:pPr lvl="1" algn="just">
              <a:lnSpc>
                <a:spcPts val="3800"/>
              </a:lnSpc>
              <a:spcBef>
                <a:spcPts val="0"/>
              </a:spcBef>
            </a:pPr>
            <a:r>
              <a:rPr dirty="0" err="1"/>
              <a:t>IMAP还为用户提供了在远程文件夹中查询邮件的命令，按指定条件去查询匹配的邮件</a:t>
            </a:r>
            <a:endParaRPr dirty="0"/>
          </a:p>
          <a:p>
            <a:pPr lvl="1" algn="just">
              <a:lnSpc>
                <a:spcPts val="3800"/>
              </a:lnSpc>
              <a:spcBef>
                <a:spcPts val="0"/>
              </a:spcBef>
            </a:pPr>
            <a:r>
              <a:rPr dirty="0"/>
              <a:t>与POP3不同，IMAP服务器维护了IMAP会话的用户状态信息，例如，文件夹的名字以及哪些</a:t>
            </a:r>
            <a:r>
              <a:rPr lang="zh-CN" dirty="0"/>
              <a:t>邮件</a:t>
            </a:r>
            <a:r>
              <a:rPr dirty="0" err="1"/>
              <a:t>与哪些文件夹相关联</a:t>
            </a:r>
            <a:endParaRPr lang="en-US" altLang="zh-CN" dirty="0"/>
          </a:p>
          <a:p>
            <a:pPr lvl="1" algn="just">
              <a:lnSpc>
                <a:spcPts val="3800"/>
              </a:lnSpc>
              <a:spcBef>
                <a:spcPts val="0"/>
              </a:spcBef>
            </a:pPr>
            <a:r>
              <a:rPr lang="en-US" altLang="zh-CN" dirty="0"/>
              <a:t>IMAP</a:t>
            </a:r>
            <a:r>
              <a:rPr lang="zh-CN" altLang="en-US" dirty="0"/>
              <a:t>具有</a:t>
            </a:r>
            <a:r>
              <a:rPr lang="zh-CN" altLang="en-US" dirty="0">
                <a:solidFill>
                  <a:srgbClr val="7030A0"/>
                </a:solidFill>
              </a:rPr>
              <a:t>允许用户代理获取邮件某些部分</a:t>
            </a:r>
            <a:r>
              <a:rPr lang="zh-CN" altLang="en-US" dirty="0"/>
              <a:t>的命令。例如，一个用户代理可以只读取一个邮件的首部，或只是一个多部分</a:t>
            </a:r>
            <a:r>
              <a:rPr lang="en-US" altLang="zh-CN" dirty="0"/>
              <a:t>MIME</a:t>
            </a:r>
            <a:r>
              <a:rPr lang="zh-CN" altLang="en-US" dirty="0"/>
              <a:t>邮件的一部分</a:t>
            </a:r>
          </a:p>
          <a:p>
            <a:pPr lvl="1" algn="just">
              <a:lnSpc>
                <a:spcPts val="3800"/>
              </a:lnSpc>
              <a:spcBef>
                <a:spcPts val="0"/>
              </a:spcBef>
            </a:pPr>
            <a:r>
              <a:rPr lang="en-US" altLang="zh-CN" dirty="0"/>
              <a:t>IMAP</a:t>
            </a:r>
            <a:r>
              <a:rPr lang="zh-CN" altLang="en-US" dirty="0"/>
              <a:t>的</a:t>
            </a:r>
            <a:r>
              <a:rPr lang="zh-CN" altLang="en-US" dirty="0">
                <a:solidFill>
                  <a:srgbClr val="7030A0"/>
                </a:solidFill>
              </a:rPr>
              <a:t>缺点</a:t>
            </a:r>
            <a:r>
              <a:rPr lang="zh-CN" altLang="en-US" dirty="0"/>
              <a:t>是如果用户没有将邮件复制到自己的</a:t>
            </a:r>
            <a:r>
              <a:rPr lang="en-US" altLang="zh-CN" dirty="0"/>
              <a:t>PC</a:t>
            </a:r>
            <a:r>
              <a:rPr lang="zh-CN" altLang="en-US" dirty="0"/>
              <a:t>上，则邮件一直是存放在</a:t>
            </a:r>
            <a:r>
              <a:rPr lang="en-US" altLang="zh-CN" dirty="0"/>
              <a:t>IMAP</a:t>
            </a:r>
            <a:r>
              <a:rPr lang="zh-CN" altLang="en-US" dirty="0"/>
              <a:t>服务器上。用户需要经常与</a:t>
            </a:r>
            <a:r>
              <a:rPr lang="en-US" altLang="zh-CN" dirty="0"/>
              <a:t>IMAP</a:t>
            </a:r>
            <a:r>
              <a:rPr lang="zh-CN" altLang="en-US" dirty="0"/>
              <a:t>服务器建立连接</a:t>
            </a:r>
          </a:p>
          <a:p>
            <a:pPr algn="just">
              <a:lnSpc>
                <a:spcPts val="3800"/>
              </a:lnSpc>
              <a:spcBef>
                <a:spcPts val="0"/>
              </a:spcBef>
              <a:buFont typeface="Wingdings" panose="05000000000000000000" pitchFamily="2" charset="2"/>
              <a:buChar char="Ø"/>
            </a:pPr>
            <a:endParaRPr sz="2200" dirty="0"/>
          </a:p>
        </p:txBody>
      </p:sp>
    </p:spTree>
    <p:extLst>
      <p:ext uri="{BB962C8B-B14F-4D97-AF65-F5344CB8AC3E}">
        <p14:creationId xmlns:p14="http://schemas.microsoft.com/office/powerpoint/2010/main" val="18296193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IMAP</a:t>
            </a:r>
            <a:r>
              <a:rPr lang="en-US" altLang="zh-CN" sz="3200" dirty="0"/>
              <a:t>v</a:t>
            </a:r>
            <a:r>
              <a:rPr lang="zh-CN" altLang="en-US" sz="3200" dirty="0"/>
              <a:t>4 协议命令</a:t>
            </a:r>
          </a:p>
        </p:txBody>
      </p:sp>
      <p:pic>
        <p:nvPicPr>
          <p:cNvPr id="8" name="Picture Placeholder 3" descr="Short Description:  &#10;A table provides I M A P (version 4) commands.&#10;&#10;Long Description:  &#10;&#10;The table has two columns and twenty five rows. The column headings are as follows from left to right. Command and Description. The table data are as follows.&#10;Row 1. Command, CAPABILITY. Description, List server capabilities&#10;Row 2. Command, START T L S. Description, Start secure transport (T L S, see Chap. 8).&#10;Row 3. Command, LOGIN. Description, Log on to server.&#10;Row 4. Command, AUTHENTICATE. Description, Log on with other method.&#10;Row 5. Command, SELECT. Description, Select a folder.&#10;Row 6. Command, EXAMINE. Description, Select a read-only folder.&#10;Row 7. Command, CREATE. Description, Create a folder.&#10;Row 8. Command, DELETE. Description, Delete a folder.&#10;Row 9. Command, RENAME. Description, Rename a folder.&#10;Row 10. Command, SUBSCRIBE. Description, Add folder to active set.&#10;Row 11. Command, UNSUBSCRIBE. Description, Remove folder from active set.&#10;Row 12. Command, LIST. Description, List the available folders.&#10;Row 13. Command, L S U B. Description, List the active folders.&#10;Row 14. Command, STATUS. Description, Get the status of a folder.&#10;Row 15. Command, APPEND. Description, Add a message to a folder.&#10;Row 16. Command, CHECK. Description, Get a checkpoint of a folder.&#10;Row 17. Command, FETCH. Description, Get messages from a folder.&#10;Row 18. Command, SEARCH. Description, Find messages in a folder.&#10;Row 19. Command, STORE. Description, Alter message flags.&#10;Row 20. Command, COPY. Description, Make a copy of a message in a folder.&#10;Row 21. Command, EXPUNGE. Description, Remove messages flagged for deletion.&#10;Row 22. Command, UID. Description, Issue commands using unique identifiers.&#10;Row 23. Command, NOOP. Description, Do nothing.&#10;Row 24. Command, CLOSE. Description, Remove flagged messages and close folder.&#10;Row 25. Command, LOGOUT. Description, Log out and close connection.&#10;&#10;"/>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tretch>
            <a:fillRect/>
          </a:stretch>
        </p:blipFill>
        <p:spPr>
          <a:xfrm>
            <a:off x="3232727" y="1076436"/>
            <a:ext cx="5791200" cy="5345723"/>
          </a:xfrm>
        </p:spPr>
      </p:pic>
    </p:spTree>
    <p:extLst>
      <p:ext uri="{BB962C8B-B14F-4D97-AF65-F5344CB8AC3E}">
        <p14:creationId xmlns:p14="http://schemas.microsoft.com/office/powerpoint/2010/main" val="8945331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2574925" y="1416685"/>
            <a:ext cx="7014845" cy="4772660"/>
          </a:xfrm>
          <a:prstGeom prst="rect">
            <a:avLst/>
          </a:prstGeom>
        </p:spPr>
      </p:pic>
      <p:sp>
        <p:nvSpPr>
          <p:cNvPr id="2" name="标题 1"/>
          <p:cNvSpPr>
            <a:spLocks noGrp="1"/>
          </p:cNvSpPr>
          <p:nvPr>
            <p:ph type="title"/>
          </p:nvPr>
        </p:nvSpPr>
        <p:spPr/>
        <p:txBody>
          <a:bodyPr>
            <a:normAutofit/>
          </a:bodyPr>
          <a:lstStyle/>
          <a:p>
            <a:r>
              <a:rPr lang="zh-CN" altLang="en-US" sz="3200" dirty="0"/>
              <a:t>POP3 和 IMAP</a:t>
            </a:r>
            <a:r>
              <a:rPr lang="en-US" altLang="zh-CN" sz="3200" dirty="0"/>
              <a:t>v4 </a:t>
            </a:r>
            <a:r>
              <a:rPr lang="zh-CN" altLang="en-US" sz="3200" dirty="0"/>
              <a:t>协议比较</a:t>
            </a:r>
          </a:p>
        </p:txBody>
      </p:sp>
      <p:sp>
        <p:nvSpPr>
          <p:cNvPr id="8" name="object 4"/>
          <p:cNvSpPr/>
          <p:nvPr/>
        </p:nvSpPr>
        <p:spPr>
          <a:xfrm>
            <a:off x="1849373" y="2126742"/>
            <a:ext cx="7886700" cy="274320"/>
          </a:xfrm>
          <a:custGeom>
            <a:avLst/>
            <a:gdLst/>
            <a:ahLst/>
            <a:cxnLst/>
            <a:rect l="l" t="t" r="r" b="b"/>
            <a:pathLst>
              <a:path w="7886700" h="274319">
                <a:moveTo>
                  <a:pt x="0" y="274320"/>
                </a:moveTo>
                <a:lnTo>
                  <a:pt x="7886700" y="274320"/>
                </a:lnTo>
                <a:lnTo>
                  <a:pt x="7886700" y="0"/>
                </a:lnTo>
                <a:lnTo>
                  <a:pt x="0" y="0"/>
                </a:lnTo>
                <a:lnTo>
                  <a:pt x="0" y="274320"/>
                </a:lnTo>
                <a:close/>
              </a:path>
            </a:pathLst>
          </a:custGeom>
          <a:ln w="19050">
            <a:solidFill>
              <a:srgbClr val="FF0000"/>
            </a:solidFill>
            <a:prstDash val="lgDash"/>
          </a:ln>
        </p:spPr>
        <p:txBody>
          <a:bodyPr wrap="square" lIns="0" tIns="0" rIns="0" bIns="0" rtlCol="0"/>
          <a:lstStyle/>
          <a:p>
            <a:endParaRPr/>
          </a:p>
        </p:txBody>
      </p:sp>
      <p:sp>
        <p:nvSpPr>
          <p:cNvPr id="9" name="object 5"/>
          <p:cNvSpPr/>
          <p:nvPr/>
        </p:nvSpPr>
        <p:spPr>
          <a:xfrm>
            <a:off x="1849373" y="2440939"/>
            <a:ext cx="7886700" cy="274320"/>
          </a:xfrm>
          <a:custGeom>
            <a:avLst/>
            <a:gdLst/>
            <a:ahLst/>
            <a:cxnLst/>
            <a:rect l="l" t="t" r="r" b="b"/>
            <a:pathLst>
              <a:path w="7886700" h="274319">
                <a:moveTo>
                  <a:pt x="0" y="274320"/>
                </a:moveTo>
                <a:lnTo>
                  <a:pt x="7886700" y="274320"/>
                </a:lnTo>
                <a:lnTo>
                  <a:pt x="7886700" y="0"/>
                </a:lnTo>
                <a:lnTo>
                  <a:pt x="0" y="0"/>
                </a:lnTo>
                <a:lnTo>
                  <a:pt x="0" y="274320"/>
                </a:lnTo>
                <a:close/>
              </a:path>
            </a:pathLst>
          </a:custGeom>
          <a:ln w="19050">
            <a:solidFill>
              <a:srgbClr val="FF0000"/>
            </a:solidFill>
            <a:prstDash val="lgDash"/>
          </a:ln>
        </p:spPr>
        <p:txBody>
          <a:bodyPr wrap="square" lIns="0" tIns="0" rIns="0" bIns="0" rtlCol="0"/>
          <a:lstStyle/>
          <a:p>
            <a:endParaRPr/>
          </a:p>
        </p:txBody>
      </p:sp>
      <p:sp>
        <p:nvSpPr>
          <p:cNvPr id="10" name="object 6"/>
          <p:cNvSpPr/>
          <p:nvPr/>
        </p:nvSpPr>
        <p:spPr>
          <a:xfrm>
            <a:off x="1849373" y="3975353"/>
            <a:ext cx="7886700" cy="273050"/>
          </a:xfrm>
          <a:custGeom>
            <a:avLst/>
            <a:gdLst/>
            <a:ahLst/>
            <a:cxnLst/>
            <a:rect l="l" t="t" r="r" b="b"/>
            <a:pathLst>
              <a:path w="7886700" h="273050">
                <a:moveTo>
                  <a:pt x="0" y="272796"/>
                </a:moveTo>
                <a:lnTo>
                  <a:pt x="7886700" y="272796"/>
                </a:lnTo>
                <a:lnTo>
                  <a:pt x="7886700" y="0"/>
                </a:lnTo>
                <a:lnTo>
                  <a:pt x="0" y="0"/>
                </a:lnTo>
                <a:lnTo>
                  <a:pt x="0" y="272796"/>
                </a:lnTo>
                <a:close/>
              </a:path>
            </a:pathLst>
          </a:custGeom>
          <a:ln w="19050">
            <a:solidFill>
              <a:srgbClr val="FF0000"/>
            </a:solidFill>
            <a:prstDash val="lgDash"/>
          </a:ln>
        </p:spPr>
        <p:txBody>
          <a:bodyPr wrap="square" lIns="0" tIns="0" rIns="0" bIns="0" rtlCol="0"/>
          <a:lstStyle/>
          <a:p>
            <a:endParaRPr/>
          </a:p>
        </p:txBody>
      </p:sp>
      <p:sp>
        <p:nvSpPr>
          <p:cNvPr id="11" name="object 7"/>
          <p:cNvSpPr/>
          <p:nvPr/>
        </p:nvSpPr>
        <p:spPr>
          <a:xfrm>
            <a:off x="1849373" y="4301490"/>
            <a:ext cx="7886700" cy="273050"/>
          </a:xfrm>
          <a:custGeom>
            <a:avLst/>
            <a:gdLst/>
            <a:ahLst/>
            <a:cxnLst/>
            <a:rect l="l" t="t" r="r" b="b"/>
            <a:pathLst>
              <a:path w="7886700" h="273050">
                <a:moveTo>
                  <a:pt x="0" y="272795"/>
                </a:moveTo>
                <a:lnTo>
                  <a:pt x="7886700" y="272795"/>
                </a:lnTo>
                <a:lnTo>
                  <a:pt x="7886700" y="0"/>
                </a:lnTo>
                <a:lnTo>
                  <a:pt x="0" y="0"/>
                </a:lnTo>
                <a:lnTo>
                  <a:pt x="0" y="272795"/>
                </a:lnTo>
                <a:close/>
              </a:path>
            </a:pathLst>
          </a:custGeom>
          <a:ln w="19050">
            <a:solidFill>
              <a:srgbClr val="FF0000"/>
            </a:solidFill>
            <a:prstDash val="lgDash"/>
          </a:ln>
        </p:spPr>
        <p:txBody>
          <a:bodyPr wrap="square" lIns="0" tIns="0" rIns="0" bIns="0" rtlCol="0"/>
          <a:lstStyle/>
          <a:p>
            <a:endParaRPr/>
          </a:p>
        </p:txBody>
      </p:sp>
      <p:sp>
        <p:nvSpPr>
          <p:cNvPr id="12" name="object 8"/>
          <p:cNvSpPr/>
          <p:nvPr/>
        </p:nvSpPr>
        <p:spPr>
          <a:xfrm>
            <a:off x="1849373" y="5234178"/>
            <a:ext cx="7886700" cy="274320"/>
          </a:xfrm>
          <a:custGeom>
            <a:avLst/>
            <a:gdLst/>
            <a:ahLst/>
            <a:cxnLst/>
            <a:rect l="l" t="t" r="r" b="b"/>
            <a:pathLst>
              <a:path w="7886700" h="274320">
                <a:moveTo>
                  <a:pt x="0" y="274320"/>
                </a:moveTo>
                <a:lnTo>
                  <a:pt x="7886700" y="274320"/>
                </a:lnTo>
                <a:lnTo>
                  <a:pt x="7886700" y="0"/>
                </a:lnTo>
                <a:lnTo>
                  <a:pt x="0" y="0"/>
                </a:lnTo>
                <a:lnTo>
                  <a:pt x="0" y="274320"/>
                </a:lnTo>
                <a:close/>
              </a:path>
            </a:pathLst>
          </a:custGeom>
          <a:ln w="19050">
            <a:solidFill>
              <a:srgbClr val="FF0000"/>
            </a:solidFill>
            <a:prstDash val="lgDash"/>
          </a:ln>
        </p:spPr>
        <p:txBody>
          <a:bodyPr wrap="square" lIns="0" tIns="0" rIns="0" bIns="0" rtlCol="0"/>
          <a:lstStyle/>
          <a:p>
            <a:endParaRPr/>
          </a:p>
        </p:txBody>
      </p:sp>
    </p:spTree>
    <p:extLst>
      <p:ext uri="{BB962C8B-B14F-4D97-AF65-F5344CB8AC3E}">
        <p14:creationId xmlns:p14="http://schemas.microsoft.com/office/powerpoint/2010/main" val="31619448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820C8B-9381-407D-9A41-C1C8363F4233}"/>
              </a:ext>
            </a:extLst>
          </p:cNvPr>
          <p:cNvSpPr>
            <a:spLocks noGrp="1"/>
          </p:cNvSpPr>
          <p:nvPr>
            <p:ph type="title"/>
          </p:nvPr>
        </p:nvSpPr>
        <p:spPr/>
        <p:txBody>
          <a:bodyPr>
            <a:normAutofit/>
          </a:bodyPr>
          <a:lstStyle/>
          <a:p>
            <a:r>
              <a:rPr lang="zh-CN" altLang="en-US" sz="3200" dirty="0"/>
              <a:t>电子邮件内容格式的协议：</a:t>
            </a:r>
            <a:r>
              <a:rPr lang="en-US" altLang="zh-CN" sz="3200" dirty="0"/>
              <a:t>MIME</a:t>
            </a:r>
            <a:endParaRPr lang="zh-CN" altLang="en-US" dirty="0"/>
          </a:p>
        </p:txBody>
      </p:sp>
      <p:sp>
        <p:nvSpPr>
          <p:cNvPr id="3" name="内容占位符 2"/>
          <p:cNvSpPr>
            <a:spLocks noGrp="1"/>
          </p:cNvSpPr>
          <p:nvPr>
            <p:ph idx="1"/>
          </p:nvPr>
        </p:nvSpPr>
        <p:spPr/>
        <p:txBody>
          <a:bodyPr>
            <a:normAutofit/>
          </a:bodyPr>
          <a:lstStyle/>
          <a:p>
            <a:pPr algn="just">
              <a:lnSpc>
                <a:spcPts val="3200"/>
              </a:lnSpc>
              <a:spcBef>
                <a:spcPts val="0"/>
              </a:spcBef>
            </a:pPr>
            <a:r>
              <a:rPr lang="en-US" altLang="zh-CN" sz="2200" dirty="0">
                <a:latin typeface="+mn-ea"/>
              </a:rPr>
              <a:t>MIME(Multipurpose Internet Mail Extensions)—</a:t>
            </a:r>
            <a:r>
              <a:rPr lang="zh-CN" altLang="en-US" sz="2200" dirty="0">
                <a:latin typeface="+mn-ea"/>
              </a:rPr>
              <a:t>多用途</a:t>
            </a:r>
            <a:r>
              <a:rPr lang="en-US" altLang="zh-CN" sz="2200" dirty="0">
                <a:latin typeface="+mn-ea"/>
              </a:rPr>
              <a:t>Internet</a:t>
            </a:r>
            <a:r>
              <a:rPr lang="zh-CN" altLang="en-US" sz="2200" dirty="0">
                <a:latin typeface="+mn-ea"/>
              </a:rPr>
              <a:t>邮件扩展，</a:t>
            </a:r>
            <a:r>
              <a:rPr lang="zh-CN" altLang="en-US" sz="2200" dirty="0">
                <a:solidFill>
                  <a:srgbClr val="FF0000"/>
                </a:solidFill>
                <a:latin typeface="+mn-ea"/>
              </a:rPr>
              <a:t>基本格式的多媒体扩展，</a:t>
            </a:r>
            <a:r>
              <a:rPr lang="zh-CN" altLang="en-US" sz="2200" dirty="0">
                <a:latin typeface="+mn-ea"/>
              </a:rPr>
              <a:t>可传输</a:t>
            </a:r>
            <a:endParaRPr lang="en-US" altLang="zh-CN" sz="2200" dirty="0">
              <a:latin typeface="+mn-ea"/>
            </a:endParaRPr>
          </a:p>
          <a:p>
            <a:pPr marL="701675" indent="-342900">
              <a:lnSpc>
                <a:spcPts val="3200"/>
              </a:lnSpc>
              <a:spcBef>
                <a:spcPts val="0"/>
              </a:spcBef>
              <a:buFont typeface="Wingdings" panose="05000000000000000000" pitchFamily="2" charset="2"/>
              <a:buChar char="Ø"/>
            </a:pPr>
            <a:r>
              <a:rPr lang="zh-CN" altLang="en-US" sz="2000" dirty="0">
                <a:latin typeface="+mn-ea"/>
              </a:rPr>
              <a:t>多媒体消息</a:t>
            </a:r>
            <a:endParaRPr lang="en-US" altLang="zh-CN" sz="2000" dirty="0">
              <a:latin typeface="+mn-ea"/>
            </a:endParaRPr>
          </a:p>
          <a:p>
            <a:pPr marL="701675" indent="-342900">
              <a:lnSpc>
                <a:spcPts val="3200"/>
              </a:lnSpc>
              <a:spcBef>
                <a:spcPts val="0"/>
              </a:spcBef>
              <a:buFont typeface="Wingdings" panose="05000000000000000000" pitchFamily="2" charset="2"/>
              <a:buChar char="Ø"/>
            </a:pPr>
            <a:r>
              <a:rPr lang="zh-CN" altLang="en-US" sz="2000" dirty="0">
                <a:latin typeface="+mn-ea"/>
              </a:rPr>
              <a:t>二进制文件</a:t>
            </a:r>
          </a:p>
          <a:p>
            <a:pPr algn="just">
              <a:lnSpc>
                <a:spcPts val="3200"/>
              </a:lnSpc>
              <a:spcBef>
                <a:spcPts val="0"/>
              </a:spcBef>
              <a:spcAft>
                <a:spcPts val="0"/>
              </a:spcAft>
            </a:pPr>
            <a:r>
              <a:rPr lang="zh-CN" altLang="en-US" sz="2200" dirty="0">
                <a:latin typeface="+mn-ea"/>
                <a:sym typeface="+mn-ea"/>
              </a:rPr>
              <a:t>MIME沿用了RFC 822格式，但是加入了消息体结构，定义了非ASCII消息编码规则</a:t>
            </a:r>
          </a:p>
          <a:p>
            <a:pPr algn="just">
              <a:lnSpc>
                <a:spcPts val="3200"/>
              </a:lnSpc>
              <a:spcBef>
                <a:spcPts val="0"/>
              </a:spcBef>
              <a:spcAft>
                <a:spcPts val="0"/>
              </a:spcAft>
            </a:pPr>
            <a:r>
              <a:rPr lang="zh-CN" altLang="en-US" sz="2200" dirty="0">
                <a:latin typeface="+mn-ea"/>
                <a:sym typeface="+mn-ea"/>
              </a:rPr>
              <a:t>MIME类型的消息使用现有邮件程序和协议进行传送，但需要用户代理能够解释MIME格式</a:t>
            </a:r>
            <a:endParaRPr lang="en-US" altLang="zh-CN" sz="2200" dirty="0">
              <a:latin typeface="+mn-ea"/>
              <a:sym typeface="+mn-ea"/>
            </a:endParaRPr>
          </a:p>
          <a:p>
            <a:pPr>
              <a:lnSpc>
                <a:spcPts val="3200"/>
              </a:lnSpc>
              <a:spcBef>
                <a:spcPts val="0"/>
              </a:spcBef>
              <a:spcAft>
                <a:spcPts val="0"/>
              </a:spcAft>
              <a:buFont typeface="Wingdings" panose="05000000000000000000" pitchFamily="2" charset="2"/>
              <a:buChar char="Ø"/>
            </a:pPr>
            <a:endParaRPr lang="zh-CN" altLang="en-US" sz="2200" dirty="0">
              <a:latin typeface="+mn-ea"/>
              <a:sym typeface="+mn-ea"/>
            </a:endParaRPr>
          </a:p>
        </p:txBody>
      </p:sp>
      <p:pic>
        <p:nvPicPr>
          <p:cNvPr id="7" name="Picture Placeholder 7" descr="Short Description:&#10;&#10;A table provides Message headers added by M I M E.&#10;&#10;Long Description:  &#10;&#10;The table has two columns and five rows. The column headings are as follows from left to right. Header and Meaning. The table data are as follows.&#10;Row 1. Header, M I M E Version colon. Meaning, Identifies the M I M E version.&#10;Row 2. Header, Content Description colon. Meaning, Human-readable string telling what is in the message.&#10;Row 3. Header, Content I d colon. Meaning, Unique identifier.&#10;Row 4. Header, Content Transfer Encoding colon. Meaning, How the body is wrapped for transmission&#10;Row 5. Header, Content Type colon. Meaning, Type and format of the content&#10;&#10;"/>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2426008" y="3959688"/>
            <a:ext cx="7757083" cy="2140186"/>
          </a:xfrm>
          <a:prstGeom prst="rect">
            <a:avLst/>
          </a:prstGeom>
          <a:noFill/>
          <a:ln>
            <a:noFill/>
          </a:ln>
        </p:spPr>
      </p:pic>
      <p:sp>
        <p:nvSpPr>
          <p:cNvPr id="8" name="文本框 7"/>
          <p:cNvSpPr txBox="1"/>
          <p:nvPr/>
        </p:nvSpPr>
        <p:spPr>
          <a:xfrm>
            <a:off x="4692530" y="6099874"/>
            <a:ext cx="2696572" cy="400110"/>
          </a:xfrm>
          <a:prstGeom prst="rect">
            <a:avLst/>
          </a:prstGeom>
          <a:noFill/>
        </p:spPr>
        <p:txBody>
          <a:bodyPr wrap="none" rtlCol="0" anchor="t">
            <a:spAutoFit/>
          </a:bodyPr>
          <a:lstStyle/>
          <a:p>
            <a:pPr lvl="0" algn="l">
              <a:buClrTx/>
              <a:buSzTx/>
              <a:buFontTx/>
            </a:pPr>
            <a:r>
              <a:rPr sz="2000" dirty="0" err="1">
                <a:latin typeface="微软雅黑" panose="020B0503020204020204" pitchFamily="34" charset="-122"/>
                <a:ea typeface="微软雅黑" panose="020B0503020204020204" pitchFamily="34" charset="-122"/>
                <a:cs typeface="微软雅黑" panose="020B0503020204020204" pitchFamily="34" charset="-122"/>
                <a:sym typeface="+mn-ea"/>
              </a:rPr>
              <a:t>MIME增加的消息头部</a:t>
            </a:r>
            <a:endParaRPr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8760029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FEE847D-D787-4760-9B1B-5D824A318733}"/>
              </a:ext>
            </a:extLst>
          </p:cNvPr>
          <p:cNvSpPr>
            <a:spLocks noGrp="1"/>
          </p:cNvSpPr>
          <p:nvPr>
            <p:ph idx="1"/>
          </p:nvPr>
        </p:nvSpPr>
        <p:spPr/>
        <p:txBody>
          <a:bodyPr/>
          <a:lstStyle/>
          <a:p>
            <a:r>
              <a:rPr lang="en-US" altLang="zh-CN" dirty="0"/>
              <a:t>Quoted-Printable</a:t>
            </a:r>
            <a:r>
              <a:rPr lang="zh-CN" altLang="en-US" dirty="0"/>
              <a:t>编码方法可用于包含了非英文文本（例如汉字）的邮件中。</a:t>
            </a:r>
            <a:endParaRPr lang="en-US" altLang="zh-CN" dirty="0"/>
          </a:p>
          <a:p>
            <a:pPr lvl="1"/>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对于可打印的</a:t>
            </a:r>
            <a:r>
              <a:rPr lang="en-US" altLang="zh-CN" kern="100" dirty="0">
                <a:effectLst/>
                <a:latin typeface="Times New Roman" panose="02020603050405020304" pitchFamily="18" charset="0"/>
                <a:ea typeface="宋体" panose="02010600030101010101" pitchFamily="2" charset="-122"/>
              </a:rPr>
              <a:t>ASCII</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码（除等号外）都不改变</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对等号以及编号超过</a:t>
            </a:r>
            <a:r>
              <a:rPr lang="en-US" altLang="zh-CN" kern="100" dirty="0">
                <a:effectLst/>
                <a:latin typeface="Times New Roman" panose="02020603050405020304" pitchFamily="18" charset="0"/>
                <a:ea typeface="宋体" panose="02010600030101010101" pitchFamily="2" charset="-122"/>
              </a:rPr>
              <a:t>127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kern="100" dirty="0">
                <a:effectLst/>
                <a:latin typeface="Times New Roman" panose="02020603050405020304" pitchFamily="18" charset="0"/>
                <a:ea typeface="宋体" panose="02010600030101010101" pitchFamily="2" charset="-122"/>
              </a:rPr>
              <a:t>ASCII</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码的编码方法是</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lvl="2"/>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先将每个字节的二进制代码用两个十六进制数字表示，然后在前面再加上一个等号</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lvl="2"/>
            <a:r>
              <a:rPr lang="zh-CN" altLang="en-US" sz="1800" kern="100" dirty="0">
                <a:latin typeface="Times New Roman" panose="02020603050405020304" pitchFamily="18" charset="0"/>
                <a:ea typeface="宋体" panose="02010600030101010101" pitchFamily="2" charset="-122"/>
                <a:cs typeface="Times New Roman" panose="02020603050405020304" pitchFamily="18" charset="0"/>
              </a:rPr>
              <a:t>示例：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汉字的“系统”的二进制编码是：</a:t>
            </a:r>
            <a:r>
              <a:rPr lang="en-US" altLang="zh-CN" sz="1800" kern="100" dirty="0">
                <a:effectLst/>
                <a:latin typeface="Times New Roman" panose="02020603050405020304" pitchFamily="18" charset="0"/>
                <a:ea typeface="宋体" panose="02010600030101010101" pitchFamily="2" charset="-122"/>
              </a:rPr>
              <a:t>10111111 10100101 10111100 10100011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，其十六进制数字表示为：</a:t>
            </a:r>
            <a:r>
              <a:rPr lang="en-US" altLang="zh-CN" sz="1800" kern="100" dirty="0">
                <a:effectLst/>
                <a:latin typeface="Times New Roman" panose="02020603050405020304" pitchFamily="18" charset="0"/>
                <a:ea typeface="宋体" panose="02010600030101010101" pitchFamily="2" charset="-122"/>
              </a:rPr>
              <a:t>CFB5CDB3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，用</a:t>
            </a:r>
            <a:r>
              <a:rPr lang="en-US" altLang="zh-CN" sz="1800" kern="100" dirty="0">
                <a:effectLst/>
                <a:latin typeface="Times New Roman" panose="02020603050405020304" pitchFamily="18" charset="0"/>
                <a:ea typeface="宋体" panose="02010600030101010101" pitchFamily="2" charset="-122"/>
              </a:rPr>
              <a:t>Quoted-Printable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编码表示为：</a:t>
            </a:r>
            <a:r>
              <a:rPr lang="en-US" altLang="zh-CN" sz="1800" kern="100" dirty="0">
                <a:effectLst/>
                <a:latin typeface="Times New Roman" panose="02020603050405020304" pitchFamily="18" charset="0"/>
                <a:ea typeface="宋体" panose="02010600030101010101" pitchFamily="2" charset="-122"/>
              </a:rPr>
              <a:t>=CF=B5=CD=B3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lvl="2"/>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等号的二进制代码为</a:t>
            </a:r>
            <a:r>
              <a:rPr lang="en-US" altLang="zh-CN" sz="1800" kern="100" dirty="0">
                <a:effectLst/>
                <a:latin typeface="Times New Roman" panose="02020603050405020304" pitchFamily="18" charset="0"/>
                <a:ea typeface="宋体" panose="02010600030101010101" pitchFamily="2" charset="-122"/>
              </a:rPr>
              <a:t>00111101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，即十六进制的</a:t>
            </a:r>
            <a:r>
              <a:rPr lang="en-US" altLang="zh-CN" sz="1800" kern="100" dirty="0">
                <a:effectLst/>
                <a:latin typeface="Times New Roman" panose="02020603050405020304" pitchFamily="18" charset="0"/>
                <a:ea typeface="宋体" panose="02010600030101010101" pitchFamily="2" charset="-122"/>
              </a:rPr>
              <a:t>3D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，因此等号的</a:t>
            </a:r>
            <a:r>
              <a:rPr lang="en-US" altLang="zh-CN" sz="1800" kern="100" dirty="0">
                <a:effectLst/>
                <a:latin typeface="Times New Roman" panose="02020603050405020304" pitchFamily="18" charset="0"/>
                <a:ea typeface="宋体" panose="02010600030101010101" pitchFamily="2" charset="-122"/>
              </a:rPr>
              <a:t>Quoted-Printable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编码为“</a:t>
            </a:r>
            <a:r>
              <a:rPr lang="en-US" altLang="zh-CN" sz="1800" kern="100" dirty="0">
                <a:effectLst/>
                <a:latin typeface="Times New Roman" panose="02020603050405020304" pitchFamily="18" charset="0"/>
                <a:ea typeface="宋体" panose="02010600030101010101" pitchFamily="2" charset="-122"/>
              </a:rPr>
              <a:t>=3D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标题 2">
            <a:extLst>
              <a:ext uri="{FF2B5EF4-FFF2-40B4-BE49-F238E27FC236}">
                <a16:creationId xmlns:a16="http://schemas.microsoft.com/office/drawing/2014/main" id="{CD99B4F8-D72A-4180-94B5-E7B61FB583A6}"/>
              </a:ext>
            </a:extLst>
          </p:cNvPr>
          <p:cNvSpPr>
            <a:spLocks noGrp="1"/>
          </p:cNvSpPr>
          <p:nvPr>
            <p:ph type="title"/>
          </p:nvPr>
        </p:nvSpPr>
        <p:spPr/>
        <p:txBody>
          <a:bodyPr/>
          <a:lstStyle/>
          <a:p>
            <a:r>
              <a:rPr lang="zh-CN" altLang="en-US" sz="3200" dirty="0"/>
              <a:t>内容传输编码</a:t>
            </a:r>
            <a:r>
              <a:rPr lang="en-US" altLang="zh-CN" sz="3200" dirty="0"/>
              <a:t>——Quoted-Printable</a:t>
            </a:r>
            <a:r>
              <a:rPr lang="zh-CN" altLang="en-US" sz="3200" dirty="0"/>
              <a:t>编码</a:t>
            </a:r>
            <a:endParaRPr lang="zh-CN" altLang="en-US" dirty="0"/>
          </a:p>
        </p:txBody>
      </p:sp>
    </p:spTree>
    <p:extLst>
      <p:ext uri="{BB962C8B-B14F-4D97-AF65-F5344CB8AC3E}">
        <p14:creationId xmlns:p14="http://schemas.microsoft.com/office/powerpoint/2010/main" val="23989917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60C7298-A022-46FD-951A-BD563700C30B}"/>
              </a:ext>
            </a:extLst>
          </p:cNvPr>
          <p:cNvSpPr>
            <a:spLocks noGrp="1"/>
          </p:cNvSpPr>
          <p:nvPr>
            <p:ph idx="1"/>
          </p:nvPr>
        </p:nvSpPr>
        <p:spPr/>
        <p:txBody>
          <a:bodyPr/>
          <a:lstStyle/>
          <a:p>
            <a:r>
              <a:rPr lang="zh-CN" altLang="en-US" dirty="0"/>
              <a:t>这种编码方法是先将</a:t>
            </a:r>
            <a:r>
              <a:rPr lang="en-US" altLang="zh-CN" dirty="0"/>
              <a:t>24</a:t>
            </a:r>
            <a:r>
              <a:rPr lang="zh-CN" altLang="en-US" dirty="0"/>
              <a:t>位的代码划分为</a:t>
            </a:r>
            <a:r>
              <a:rPr lang="en-US" altLang="zh-CN" dirty="0"/>
              <a:t>4</a:t>
            </a:r>
            <a:r>
              <a:rPr lang="zh-CN" altLang="en-US" dirty="0"/>
              <a:t>个</a:t>
            </a:r>
            <a:r>
              <a:rPr lang="en-US" altLang="zh-CN" dirty="0"/>
              <a:t>6</a:t>
            </a:r>
            <a:r>
              <a:rPr lang="zh-CN" altLang="en-US" dirty="0"/>
              <a:t>位组；</a:t>
            </a:r>
            <a:endParaRPr lang="en-US" altLang="zh-CN" dirty="0"/>
          </a:p>
          <a:p>
            <a:r>
              <a:rPr lang="en-US" altLang="zh-CN" dirty="0"/>
              <a:t>6</a:t>
            </a:r>
            <a:r>
              <a:rPr lang="zh-CN" altLang="en-US" dirty="0"/>
              <a:t>位组的二进制代码共有</a:t>
            </a:r>
            <a:r>
              <a:rPr lang="en-US" altLang="zh-CN" dirty="0"/>
              <a:t>64</a:t>
            </a:r>
            <a:r>
              <a:rPr lang="zh-CN" altLang="en-US" dirty="0"/>
              <a:t>种不同的值，从</a:t>
            </a:r>
            <a:r>
              <a:rPr lang="en-US" altLang="zh-CN" dirty="0"/>
              <a:t>0</a:t>
            </a:r>
            <a:r>
              <a:rPr lang="zh-CN" altLang="en-US" dirty="0"/>
              <a:t>到</a:t>
            </a:r>
            <a:r>
              <a:rPr lang="en-US" altLang="zh-CN" dirty="0"/>
              <a:t>63</a:t>
            </a:r>
            <a:r>
              <a:rPr lang="zh-CN" altLang="en-US" dirty="0"/>
              <a:t>；</a:t>
            </a:r>
            <a:endParaRPr lang="en-US" altLang="zh-CN" dirty="0"/>
          </a:p>
          <a:p>
            <a:pPr lvl="1"/>
            <a:r>
              <a:rPr lang="zh-CN" altLang="zh-CN" dirty="0"/>
              <a:t>用</a:t>
            </a:r>
            <a:r>
              <a:rPr lang="en-US" altLang="zh-CN" dirty="0"/>
              <a:t>A</a:t>
            </a:r>
            <a:r>
              <a:rPr lang="zh-CN" altLang="zh-CN" dirty="0"/>
              <a:t>表示</a:t>
            </a:r>
            <a:r>
              <a:rPr lang="en-US" altLang="zh-CN" dirty="0"/>
              <a:t>0</a:t>
            </a:r>
            <a:r>
              <a:rPr lang="zh-CN" altLang="zh-CN" dirty="0"/>
              <a:t>，用</a:t>
            </a:r>
            <a:r>
              <a:rPr lang="en-US" altLang="zh-CN" dirty="0"/>
              <a:t>B</a:t>
            </a:r>
            <a:r>
              <a:rPr lang="zh-CN" altLang="zh-CN" dirty="0"/>
              <a:t>表示</a:t>
            </a:r>
            <a:r>
              <a:rPr lang="en-US" altLang="zh-CN" dirty="0"/>
              <a:t>1</a:t>
            </a:r>
            <a:r>
              <a:rPr lang="zh-CN" altLang="en-US" dirty="0"/>
              <a:t>；</a:t>
            </a:r>
            <a:endParaRPr lang="en-US" altLang="zh-CN" dirty="0"/>
          </a:p>
          <a:p>
            <a:pPr lvl="1"/>
            <a:r>
              <a:rPr lang="en-US" altLang="zh-CN" dirty="0"/>
              <a:t>26</a:t>
            </a:r>
            <a:r>
              <a:rPr lang="zh-CN" altLang="zh-CN" dirty="0"/>
              <a:t>个大写字母排列完毕后，接下去再排</a:t>
            </a:r>
            <a:r>
              <a:rPr lang="en-US" altLang="zh-CN" dirty="0"/>
              <a:t>26</a:t>
            </a:r>
            <a:r>
              <a:rPr lang="zh-CN" altLang="zh-CN" dirty="0"/>
              <a:t>个小写字母，再后面是</a:t>
            </a:r>
            <a:r>
              <a:rPr lang="en-US" altLang="zh-CN" dirty="0"/>
              <a:t>10</a:t>
            </a:r>
            <a:r>
              <a:rPr lang="zh-CN" altLang="zh-CN" dirty="0"/>
              <a:t>个数字</a:t>
            </a:r>
            <a:r>
              <a:rPr lang="zh-CN" altLang="en-US" dirty="0"/>
              <a:t>；</a:t>
            </a:r>
            <a:endParaRPr lang="en-US" altLang="zh-CN" dirty="0"/>
          </a:p>
          <a:p>
            <a:pPr lvl="1"/>
            <a:r>
              <a:rPr lang="zh-CN" altLang="en-US" dirty="0"/>
              <a:t>最后用“</a:t>
            </a:r>
            <a:r>
              <a:rPr lang="en-US" altLang="zh-CN" dirty="0"/>
              <a:t>+”</a:t>
            </a:r>
            <a:r>
              <a:rPr lang="zh-CN" altLang="en-US" dirty="0"/>
              <a:t>号表示</a:t>
            </a:r>
            <a:r>
              <a:rPr lang="en-US" altLang="zh-CN" dirty="0"/>
              <a:t>62</a:t>
            </a:r>
            <a:r>
              <a:rPr lang="zh-CN" altLang="en-US" dirty="0"/>
              <a:t>，而用“</a:t>
            </a:r>
            <a:r>
              <a:rPr lang="en-US" altLang="zh-CN" dirty="0"/>
              <a:t>/”</a:t>
            </a:r>
            <a:r>
              <a:rPr lang="zh-CN" altLang="en-US" dirty="0"/>
              <a:t>号表示</a:t>
            </a:r>
            <a:r>
              <a:rPr lang="en-US" altLang="zh-CN" dirty="0"/>
              <a:t>63</a:t>
            </a:r>
            <a:r>
              <a:rPr lang="zh-CN" altLang="en-US" dirty="0"/>
              <a:t>。再用两个连在一起的等号“</a:t>
            </a:r>
            <a:r>
              <a:rPr lang="en-US" altLang="zh-CN" dirty="0"/>
              <a:t>= =”</a:t>
            </a:r>
            <a:r>
              <a:rPr lang="zh-CN" altLang="en-US" dirty="0"/>
              <a:t>和一个等号“</a:t>
            </a:r>
            <a:r>
              <a:rPr lang="en-US" altLang="zh-CN" dirty="0"/>
              <a:t>=”</a:t>
            </a:r>
            <a:r>
              <a:rPr lang="zh-CN" altLang="en-US" dirty="0"/>
              <a:t>分别表示最后一组的代码只有</a:t>
            </a:r>
            <a:r>
              <a:rPr lang="en-US" altLang="zh-CN" dirty="0"/>
              <a:t>8</a:t>
            </a:r>
            <a:r>
              <a:rPr lang="zh-CN" altLang="en-US" dirty="0"/>
              <a:t>或</a:t>
            </a:r>
            <a:r>
              <a:rPr lang="en-US" altLang="zh-CN" dirty="0"/>
              <a:t>16</a:t>
            </a:r>
            <a:r>
              <a:rPr lang="zh-CN" altLang="en-US" dirty="0"/>
              <a:t>位；</a:t>
            </a:r>
            <a:endParaRPr lang="en-US" altLang="zh-CN" dirty="0"/>
          </a:p>
          <a:p>
            <a:r>
              <a:rPr lang="zh-CN" altLang="en-US" dirty="0"/>
              <a:t>示例：二进制代码，共</a:t>
            </a:r>
            <a:r>
              <a:rPr lang="en-US" altLang="zh-CN" dirty="0"/>
              <a:t>24</a:t>
            </a:r>
            <a:r>
              <a:rPr lang="zh-CN" altLang="en-US" dirty="0"/>
              <a:t>位：</a:t>
            </a:r>
            <a:r>
              <a:rPr lang="en-US" altLang="zh-CN" dirty="0"/>
              <a:t>01001001 00110001 01111001</a:t>
            </a:r>
            <a:r>
              <a:rPr lang="zh-CN" altLang="en-US" dirty="0"/>
              <a:t>，先将其划分为</a:t>
            </a:r>
            <a:r>
              <a:rPr lang="en-US" altLang="zh-CN" dirty="0"/>
              <a:t>4</a:t>
            </a:r>
            <a:r>
              <a:rPr lang="zh-CN" altLang="en-US" dirty="0"/>
              <a:t>个</a:t>
            </a:r>
            <a:r>
              <a:rPr lang="en-US" altLang="zh-CN" dirty="0"/>
              <a:t>6</a:t>
            </a:r>
            <a:r>
              <a:rPr lang="zh-CN" altLang="en-US" dirty="0"/>
              <a:t>位组，即</a:t>
            </a:r>
            <a:r>
              <a:rPr lang="en-US" altLang="zh-CN" dirty="0"/>
              <a:t>010010 010011 000101 111001</a:t>
            </a:r>
            <a:r>
              <a:rPr lang="zh-CN" altLang="en-US" dirty="0"/>
              <a:t>。对应的</a:t>
            </a:r>
            <a:r>
              <a:rPr lang="en-US" altLang="zh-CN" dirty="0"/>
              <a:t>base64</a:t>
            </a:r>
            <a:r>
              <a:rPr lang="zh-CN" altLang="en-US" dirty="0"/>
              <a:t>编码为：</a:t>
            </a:r>
            <a:r>
              <a:rPr lang="en-US" altLang="zh-CN" dirty="0"/>
              <a:t>STE5</a:t>
            </a:r>
            <a:r>
              <a:rPr lang="zh-CN" altLang="en-US" dirty="0"/>
              <a:t>。</a:t>
            </a:r>
          </a:p>
        </p:txBody>
      </p:sp>
      <p:sp>
        <p:nvSpPr>
          <p:cNvPr id="3" name="标题 2">
            <a:extLst>
              <a:ext uri="{FF2B5EF4-FFF2-40B4-BE49-F238E27FC236}">
                <a16:creationId xmlns:a16="http://schemas.microsoft.com/office/drawing/2014/main" id="{737AA861-A5E9-4026-ADDC-710C60075EEC}"/>
              </a:ext>
            </a:extLst>
          </p:cNvPr>
          <p:cNvSpPr>
            <a:spLocks noGrp="1"/>
          </p:cNvSpPr>
          <p:nvPr>
            <p:ph type="title"/>
          </p:nvPr>
        </p:nvSpPr>
        <p:spPr/>
        <p:txBody>
          <a:bodyPr/>
          <a:lstStyle/>
          <a:p>
            <a:r>
              <a:rPr lang="zh-CN" altLang="en-US" dirty="0"/>
              <a:t>内容传输编码</a:t>
            </a:r>
            <a:r>
              <a:rPr lang="en-US" altLang="zh-CN" dirty="0"/>
              <a:t>——Base64</a:t>
            </a:r>
            <a:r>
              <a:rPr lang="zh-CN" altLang="en-US" dirty="0"/>
              <a:t>编码</a:t>
            </a:r>
          </a:p>
        </p:txBody>
      </p:sp>
      <p:sp>
        <p:nvSpPr>
          <p:cNvPr id="6" name="灯片编号占位符 5">
            <a:extLst>
              <a:ext uri="{FF2B5EF4-FFF2-40B4-BE49-F238E27FC236}">
                <a16:creationId xmlns:a16="http://schemas.microsoft.com/office/drawing/2014/main" id="{E296E015-CDC1-49C0-A487-6AE776E5770C}"/>
              </a:ext>
            </a:extLst>
          </p:cNvPr>
          <p:cNvSpPr>
            <a:spLocks noGrp="1"/>
          </p:cNvSpPr>
          <p:nvPr>
            <p:ph type="sldNum" sz="quarter" idx="12"/>
          </p:nvPr>
        </p:nvSpPr>
        <p:spPr/>
        <p:txBody>
          <a:bodyPr/>
          <a:lstStyle/>
          <a:p>
            <a:fld id="{C8BB1146-E542-4D4E-B8E9-6919A11DDD48}" type="slidenum">
              <a:rPr lang="en-US" smtClean="0"/>
              <a:t>88</a:t>
            </a:fld>
            <a:endParaRPr lang="en-US" dirty="0"/>
          </a:p>
        </p:txBody>
      </p:sp>
    </p:spTree>
    <p:extLst>
      <p:ext uri="{BB962C8B-B14F-4D97-AF65-F5344CB8AC3E}">
        <p14:creationId xmlns:p14="http://schemas.microsoft.com/office/powerpoint/2010/main" val="29872458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6D872B2-6527-4610-84D0-095702B0A53A}"/>
              </a:ext>
            </a:extLst>
          </p:cNvPr>
          <p:cNvSpPr>
            <a:spLocks noGrp="1"/>
          </p:cNvSpPr>
          <p:nvPr>
            <p:ph idx="1"/>
          </p:nvPr>
        </p:nvSpPr>
        <p:spPr/>
        <p:txBody>
          <a:bodyPr/>
          <a:lstStyle/>
          <a:p>
            <a:pPr algn="just"/>
            <a:r>
              <a:rPr lang="en-US" altLang="zh-CN" dirty="0"/>
              <a:t>MIME</a:t>
            </a:r>
            <a:r>
              <a:rPr lang="zh-CN" altLang="en-US" dirty="0"/>
              <a:t>标准规定</a:t>
            </a:r>
            <a:r>
              <a:rPr lang="en-US" altLang="zh-CN" dirty="0"/>
              <a:t>Content-Type</a:t>
            </a:r>
            <a:r>
              <a:rPr lang="zh-CN" altLang="en-US" dirty="0"/>
              <a:t>说明必须含内容类型（</a:t>
            </a:r>
            <a:r>
              <a:rPr lang="en-US" altLang="zh-CN" dirty="0"/>
              <a:t>type</a:t>
            </a:r>
            <a:r>
              <a:rPr lang="zh-CN" altLang="en-US" dirty="0"/>
              <a:t>）和子类型（</a:t>
            </a:r>
            <a:r>
              <a:rPr lang="en-US" altLang="zh-CN" dirty="0"/>
              <a:t>subtype</a:t>
            </a:r>
            <a:r>
              <a:rPr lang="zh-CN" altLang="en-US" dirty="0"/>
              <a:t>），中间用“</a:t>
            </a:r>
            <a:r>
              <a:rPr lang="en-US" altLang="zh-CN" dirty="0"/>
              <a:t>/”</a:t>
            </a:r>
            <a:r>
              <a:rPr lang="zh-CN" altLang="en-US" dirty="0"/>
              <a:t>分开，而参数（</a:t>
            </a:r>
            <a:r>
              <a:rPr lang="en-US" altLang="zh-CN" dirty="0"/>
              <a:t>parameters</a:t>
            </a:r>
            <a:r>
              <a:rPr lang="zh-CN" altLang="en-US" dirty="0"/>
              <a:t>）则是可选的。</a:t>
            </a:r>
            <a:endParaRPr lang="en-US" altLang="zh-CN" dirty="0"/>
          </a:p>
          <a:p>
            <a:pPr algn="just"/>
            <a:r>
              <a:rPr lang="en-US" altLang="zh-CN" dirty="0"/>
              <a:t>MIME</a:t>
            </a:r>
            <a:r>
              <a:rPr lang="zh-CN" altLang="en-US" dirty="0"/>
              <a:t>用于传输文本、图像、声音等多种媒体数据。</a:t>
            </a:r>
            <a:endParaRPr lang="en-US" altLang="zh-CN" dirty="0"/>
          </a:p>
          <a:p>
            <a:pPr algn="just"/>
            <a:r>
              <a:rPr lang="zh-CN" altLang="en-US" dirty="0"/>
              <a:t>媒体分为两大类：</a:t>
            </a:r>
            <a:endParaRPr lang="en-US" altLang="zh-CN" dirty="0"/>
          </a:p>
          <a:p>
            <a:pPr lvl="1" algn="just"/>
            <a:r>
              <a:rPr lang="zh-CN" altLang="en-US" dirty="0"/>
              <a:t>独立媒体类型（</a:t>
            </a:r>
            <a:r>
              <a:rPr lang="en-US" altLang="zh-CN" dirty="0"/>
              <a:t>discrete</a:t>
            </a:r>
            <a:r>
              <a:rPr lang="zh-CN" altLang="en-US" dirty="0"/>
              <a:t>）</a:t>
            </a:r>
            <a:endParaRPr lang="en-US" altLang="zh-CN" dirty="0"/>
          </a:p>
          <a:p>
            <a:pPr lvl="1" algn="just"/>
            <a:r>
              <a:rPr lang="zh-CN" altLang="en-US" dirty="0"/>
              <a:t>复合媒体类型（</a:t>
            </a:r>
            <a:r>
              <a:rPr lang="en-US" altLang="zh-CN" dirty="0"/>
              <a:t>composite</a:t>
            </a:r>
            <a:r>
              <a:rPr lang="zh-CN" altLang="en-US" dirty="0"/>
              <a:t>）</a:t>
            </a:r>
          </a:p>
        </p:txBody>
      </p:sp>
      <p:sp>
        <p:nvSpPr>
          <p:cNvPr id="3" name="标题 2">
            <a:extLst>
              <a:ext uri="{FF2B5EF4-FFF2-40B4-BE49-F238E27FC236}">
                <a16:creationId xmlns:a16="http://schemas.microsoft.com/office/drawing/2014/main" id="{04524CA4-EEDB-46AA-9A10-2A7836D47760}"/>
              </a:ext>
            </a:extLst>
          </p:cNvPr>
          <p:cNvSpPr>
            <a:spLocks noGrp="1"/>
          </p:cNvSpPr>
          <p:nvPr>
            <p:ph type="title"/>
          </p:nvPr>
        </p:nvSpPr>
        <p:spPr/>
        <p:txBody>
          <a:bodyPr/>
          <a:lstStyle/>
          <a:p>
            <a:r>
              <a:rPr lang="zh-CN" altLang="en-US" dirty="0"/>
              <a:t>内容类型</a:t>
            </a:r>
          </a:p>
        </p:txBody>
      </p:sp>
      <p:sp>
        <p:nvSpPr>
          <p:cNvPr id="6" name="灯片编号占位符 5">
            <a:extLst>
              <a:ext uri="{FF2B5EF4-FFF2-40B4-BE49-F238E27FC236}">
                <a16:creationId xmlns:a16="http://schemas.microsoft.com/office/drawing/2014/main" id="{08F38399-5189-47DB-94E8-4168958DCC7F}"/>
              </a:ext>
            </a:extLst>
          </p:cNvPr>
          <p:cNvSpPr>
            <a:spLocks noGrp="1"/>
          </p:cNvSpPr>
          <p:nvPr>
            <p:ph type="sldNum" sz="quarter" idx="12"/>
          </p:nvPr>
        </p:nvSpPr>
        <p:spPr/>
        <p:txBody>
          <a:bodyPr/>
          <a:lstStyle/>
          <a:p>
            <a:fld id="{C8BB1146-E542-4D4E-B8E9-6919A11DDD48}" type="slidenum">
              <a:rPr lang="en-US" smtClean="0"/>
              <a:t>89</a:t>
            </a:fld>
            <a:endParaRPr lang="en-US"/>
          </a:p>
        </p:txBody>
      </p:sp>
    </p:spTree>
    <p:extLst>
      <p:ext uri="{BB962C8B-B14F-4D97-AF65-F5344CB8AC3E}">
        <p14:creationId xmlns:p14="http://schemas.microsoft.com/office/powerpoint/2010/main" val="2663783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sz="3200" dirty="0">
                <a:sym typeface="+mn-ea"/>
              </a:rPr>
              <a:t>应用进程</a:t>
            </a:r>
            <a:r>
              <a:rPr kumimoji="1" lang="zh-CN" altLang="en-US" sz="3200" dirty="0">
                <a:sym typeface="+mn-ea"/>
              </a:rPr>
              <a:t>间的</a:t>
            </a:r>
            <a:r>
              <a:rPr kumimoji="1" lang="zh-CN" sz="3200" dirty="0">
                <a:sym typeface="+mn-ea"/>
              </a:rPr>
              <a:t>通信方式</a:t>
            </a:r>
            <a:r>
              <a:rPr kumimoji="1" lang="zh-CN" altLang="en-US" sz="3200" dirty="0">
                <a:sym typeface="+mn-ea"/>
              </a:rPr>
              <a:t>：</a:t>
            </a:r>
            <a:r>
              <a:rPr kumimoji="1" lang="en-US" altLang="zh-CN" sz="3200" dirty="0">
                <a:sym typeface="+mn-ea"/>
              </a:rPr>
              <a:t> B/S</a:t>
            </a:r>
            <a:r>
              <a:rPr kumimoji="1" lang="zh-CN" altLang="en-US" sz="3200" dirty="0">
                <a:sym typeface="+mn-ea"/>
              </a:rPr>
              <a:t>方式的架构</a:t>
            </a:r>
            <a:endParaRPr lang="zh-CN" altLang="en-US" sz="3200" dirty="0"/>
          </a:p>
        </p:txBody>
      </p:sp>
      <p:sp>
        <p:nvSpPr>
          <p:cNvPr id="3" name="内容占位符 2"/>
          <p:cNvSpPr>
            <a:spLocks noGrp="1"/>
          </p:cNvSpPr>
          <p:nvPr>
            <p:ph idx="1"/>
          </p:nvPr>
        </p:nvSpPr>
        <p:spPr>
          <a:xfrm>
            <a:off x="660399" y="1130300"/>
            <a:ext cx="7869392" cy="5003800"/>
          </a:xfrm>
        </p:spPr>
        <p:txBody>
          <a:bodyPr>
            <a:noAutofit/>
          </a:bodyPr>
          <a:lstStyle/>
          <a:p>
            <a:pPr algn="just">
              <a:lnSpc>
                <a:spcPct val="150000"/>
              </a:lnSpc>
              <a:buFont typeface="Wingdings" panose="05000000000000000000" pitchFamily="2" charset="2"/>
              <a:buChar char="Ø"/>
            </a:pPr>
            <a:r>
              <a:rPr lang="zh-CN" altLang="en-US" sz="2400" dirty="0">
                <a:sym typeface="+mn-ea"/>
              </a:rPr>
              <a:t>B/S方式通常采取</a:t>
            </a:r>
            <a:r>
              <a:rPr kumimoji="1" lang="en-US" altLang="zh-CN" sz="2400" noProof="0" dirty="0">
                <a:ln>
                  <a:noFill/>
                </a:ln>
                <a:solidFill>
                  <a:srgbClr val="C00000"/>
                </a:solidFill>
                <a:effectLst/>
                <a:uLnTx/>
                <a:uFillTx/>
                <a:sym typeface="+mn-ea"/>
              </a:rPr>
              <a:t>3层</a:t>
            </a:r>
            <a:r>
              <a:rPr kumimoji="1" lang="zh-CN" altLang="en-US" sz="2400" noProof="0" dirty="0">
                <a:ln>
                  <a:noFill/>
                </a:ln>
                <a:solidFill>
                  <a:srgbClr val="C00000"/>
                </a:solidFill>
                <a:effectLst/>
                <a:uLnTx/>
                <a:uFillTx/>
                <a:sym typeface="+mn-ea"/>
              </a:rPr>
              <a:t>架</a:t>
            </a:r>
            <a:r>
              <a:rPr kumimoji="1" lang="en-US" altLang="zh-CN" sz="2400" noProof="0" dirty="0">
                <a:ln>
                  <a:noFill/>
                </a:ln>
                <a:solidFill>
                  <a:srgbClr val="C00000"/>
                </a:solidFill>
                <a:effectLst/>
                <a:uLnTx/>
                <a:uFillTx/>
                <a:sym typeface="+mn-ea"/>
              </a:rPr>
              <a:t>构</a:t>
            </a:r>
            <a:r>
              <a:rPr lang="zh-CN" altLang="en-US" sz="2400" noProof="0" dirty="0">
                <a:sym typeface="+mn-ea"/>
              </a:rPr>
              <a:t>实现</a:t>
            </a:r>
            <a:endParaRPr lang="zh-CN" altLang="en-US" sz="2400" dirty="0">
              <a:solidFill>
                <a:schemeClr val="tx1"/>
              </a:solidFill>
              <a:cs typeface="微软雅黑" panose="020B0503020204020204" pitchFamily="34" charset="-122"/>
              <a:sym typeface="+mn-ea"/>
            </a:endParaRPr>
          </a:p>
          <a:p>
            <a:pPr marL="450850" lvl="1" indent="-184150" algn="just">
              <a:lnSpc>
                <a:spcPct val="150000"/>
              </a:lnSpc>
            </a:pPr>
            <a:r>
              <a:rPr lang="zh-CN" altLang="en-US" sz="2000" dirty="0">
                <a:solidFill>
                  <a:srgbClr val="0000FF"/>
                </a:solidFill>
                <a:sym typeface="+mn-ea"/>
              </a:rPr>
              <a:t>数据层：</a:t>
            </a:r>
            <a:r>
              <a:rPr lang="zh-CN" altLang="en-US" sz="2000" dirty="0">
                <a:sym typeface="+mn-ea"/>
              </a:rPr>
              <a:t>由</a:t>
            </a:r>
            <a:r>
              <a:rPr lang="zh-CN" altLang="en-US" sz="2000" dirty="0">
                <a:solidFill>
                  <a:srgbClr val="C00000"/>
                </a:solidFill>
                <a:sym typeface="+mn-ea"/>
              </a:rPr>
              <a:t>数据库服务器</a:t>
            </a:r>
            <a:r>
              <a:rPr lang="zh-CN" altLang="en-US" sz="2000" dirty="0">
                <a:sym typeface="+mn-ea"/>
              </a:rPr>
              <a:t>承担</a:t>
            </a:r>
            <a:r>
              <a:rPr lang="zh-CN" altLang="en-US" sz="2000" dirty="0">
                <a:solidFill>
                  <a:srgbClr val="C00000"/>
                </a:solidFill>
                <a:sym typeface="+mn-ea"/>
              </a:rPr>
              <a:t>数据处理逻辑</a:t>
            </a:r>
            <a:r>
              <a:rPr lang="zh-CN" altLang="en-US" sz="2000" b="1" dirty="0">
                <a:solidFill>
                  <a:srgbClr val="0070C0"/>
                </a:solidFill>
                <a:latin typeface="Times New Roman" panose="02020603050405020304" charset="0"/>
                <a:ea typeface="宋体" panose="02010600030101010101" pitchFamily="2" charset="-122"/>
                <a:cs typeface="Times New Roman" panose="02020603050405020304" charset="0"/>
                <a:sym typeface="+mn-ea"/>
              </a:rPr>
              <a:t>，</a:t>
            </a:r>
            <a:r>
              <a:rPr lang="zh-CN" altLang="en-US" sz="2000" dirty="0">
                <a:sym typeface="+mn-ea"/>
              </a:rPr>
              <a:t>其任务是接受</a:t>
            </a:r>
            <a:r>
              <a:rPr lang="en-US" altLang="zh-CN" sz="2000" dirty="0">
                <a:sym typeface="+mn-ea"/>
              </a:rPr>
              <a:t>Web</a:t>
            </a:r>
            <a:r>
              <a:rPr lang="zh-CN" altLang="en-US" sz="2000" dirty="0">
                <a:sym typeface="+mn-ea"/>
              </a:rPr>
              <a:t>服务器对数据库服务器提出的数据操作请求，然后由数据库服务器进行数据处理并把处理结果返回给web服务器</a:t>
            </a:r>
          </a:p>
          <a:p>
            <a:pPr marL="450850" lvl="1" indent="-184150" algn="just">
              <a:lnSpc>
                <a:spcPct val="150000"/>
              </a:lnSpc>
            </a:pPr>
            <a:r>
              <a:rPr lang="zh-CN" altLang="en-US" sz="2000" dirty="0">
                <a:solidFill>
                  <a:srgbClr val="0000FF"/>
                </a:solidFill>
                <a:sym typeface="+mn-ea"/>
              </a:rPr>
              <a:t>处理层：</a:t>
            </a:r>
            <a:r>
              <a:rPr lang="zh-CN" altLang="en-US" sz="2000" dirty="0">
                <a:sym typeface="+mn-ea"/>
              </a:rPr>
              <a:t>由</a:t>
            </a:r>
            <a:r>
              <a:rPr lang="zh-CN" altLang="en-US" sz="2000" dirty="0">
                <a:solidFill>
                  <a:srgbClr val="C00000"/>
                </a:solidFill>
                <a:sym typeface="+mn-ea"/>
              </a:rPr>
              <a:t>W</a:t>
            </a:r>
            <a:r>
              <a:rPr lang="en-US" altLang="zh-CN" sz="2000" dirty="0" err="1">
                <a:solidFill>
                  <a:srgbClr val="C00000"/>
                </a:solidFill>
                <a:sym typeface="+mn-ea"/>
              </a:rPr>
              <a:t>eb</a:t>
            </a:r>
            <a:r>
              <a:rPr lang="zh-CN" altLang="en-US" sz="2000" dirty="0">
                <a:solidFill>
                  <a:srgbClr val="C00000"/>
                </a:solidFill>
                <a:sym typeface="+mn-ea"/>
              </a:rPr>
              <a:t>服务器</a:t>
            </a:r>
            <a:r>
              <a:rPr lang="zh-CN" altLang="en-US" sz="2000" dirty="0">
                <a:sym typeface="+mn-ea"/>
              </a:rPr>
              <a:t>承担</a:t>
            </a:r>
            <a:r>
              <a:rPr lang="zh-CN" altLang="en-US" sz="2000" dirty="0">
                <a:solidFill>
                  <a:srgbClr val="C00000"/>
                </a:solidFill>
                <a:sym typeface="+mn-ea"/>
              </a:rPr>
              <a:t>业务处理逻辑</a:t>
            </a:r>
            <a:r>
              <a:rPr lang="zh-CN" altLang="en-US" sz="2000" dirty="0">
                <a:sym typeface="+mn-ea"/>
              </a:rPr>
              <a:t>和</a:t>
            </a:r>
            <a:r>
              <a:rPr lang="zh-CN" altLang="en-US" sz="2000" dirty="0">
                <a:solidFill>
                  <a:srgbClr val="C00000"/>
                </a:solidFill>
                <a:sym typeface="+mn-ea"/>
              </a:rPr>
              <a:t>页面存储管理</a:t>
            </a:r>
            <a:r>
              <a:rPr lang="zh-CN" altLang="en-US" sz="2000" dirty="0">
                <a:sym typeface="+mn-ea"/>
              </a:rPr>
              <a:t>，接受客户浏览器的任务请求，执行相应的事务处理</a:t>
            </a:r>
          </a:p>
          <a:p>
            <a:pPr marL="450850" lvl="1" indent="-184150" algn="just">
              <a:lnSpc>
                <a:spcPct val="150000"/>
              </a:lnSpc>
            </a:pPr>
            <a:r>
              <a:rPr lang="zh-CN" altLang="en-US" sz="2000" dirty="0">
                <a:solidFill>
                  <a:srgbClr val="0000FF"/>
                </a:solidFill>
                <a:sym typeface="+mn-ea"/>
              </a:rPr>
              <a:t>展现层：</a:t>
            </a:r>
            <a:r>
              <a:rPr lang="zh-CN" altLang="en-US" sz="2000" dirty="0">
                <a:solidFill>
                  <a:srgbClr val="C00000"/>
                </a:solidFill>
                <a:sym typeface="+mn-ea"/>
              </a:rPr>
              <a:t>浏览器</a:t>
            </a:r>
            <a:r>
              <a:rPr lang="zh-CN" altLang="en-US" sz="2000" dirty="0">
                <a:sym typeface="+mn-ea"/>
              </a:rPr>
              <a:t>仅承担网页信息的浏览功能,</a:t>
            </a:r>
            <a:r>
              <a:rPr lang="en-US" altLang="zh-CN" sz="2000" b="1" dirty="0">
                <a:solidFill>
                  <a:srgbClr val="0070C0"/>
                </a:solidFill>
                <a:latin typeface="Times New Roman" panose="02020603050405020304" charset="0"/>
                <a:ea typeface="宋体" panose="02010600030101010101" pitchFamily="2" charset="-122"/>
                <a:cs typeface="Times New Roman" panose="02020603050405020304" charset="0"/>
                <a:sym typeface="+mn-ea"/>
              </a:rPr>
              <a:t> </a:t>
            </a:r>
            <a:r>
              <a:rPr lang="zh-CN" altLang="en-US" sz="2000" dirty="0">
                <a:sym typeface="+mn-ea"/>
              </a:rPr>
              <a:t>以</a:t>
            </a:r>
            <a:r>
              <a:rPr lang="zh-CN" altLang="en-US" sz="2000" dirty="0">
                <a:solidFill>
                  <a:srgbClr val="C00000"/>
                </a:solidFill>
                <a:sym typeface="+mn-ea"/>
              </a:rPr>
              <a:t>超文本格式</a:t>
            </a:r>
            <a:r>
              <a:rPr lang="zh-CN" altLang="en-US" sz="2000" dirty="0">
                <a:sym typeface="+mn-ea"/>
              </a:rPr>
              <a:t>实现信息的输入和浏览</a:t>
            </a:r>
          </a:p>
          <a:p>
            <a:pPr lvl="0" algn="just">
              <a:lnSpc>
                <a:spcPct val="150000"/>
              </a:lnSpc>
              <a:buFont typeface="Wingdings" panose="05000000000000000000" pitchFamily="2" charset="2"/>
              <a:buChar char="Ø"/>
            </a:pPr>
            <a:r>
              <a:rPr lang="zh-CN" altLang="en-US" sz="2400" dirty="0">
                <a:sym typeface="+mn-ea"/>
              </a:rPr>
              <a:t>实际部署时也可以把数据库服务器和web服务器部署在同一台设备上</a:t>
            </a:r>
          </a:p>
        </p:txBody>
      </p:sp>
      <p:grpSp>
        <p:nvGrpSpPr>
          <p:cNvPr id="14" name="组合 13">
            <a:extLst>
              <a:ext uri="{FF2B5EF4-FFF2-40B4-BE49-F238E27FC236}">
                <a16:creationId xmlns:a16="http://schemas.microsoft.com/office/drawing/2014/main" id="{207527E3-3DB0-4ED4-8EF5-E23337CFFBBC}"/>
              </a:ext>
            </a:extLst>
          </p:cNvPr>
          <p:cNvGrpSpPr/>
          <p:nvPr/>
        </p:nvGrpSpPr>
        <p:grpSpPr>
          <a:xfrm>
            <a:off x="8634037" y="2073564"/>
            <a:ext cx="2731308" cy="2987800"/>
            <a:chOff x="8347710" y="1767851"/>
            <a:chExt cx="3249930" cy="3316604"/>
          </a:xfrm>
        </p:grpSpPr>
        <p:sp>
          <p:nvSpPr>
            <p:cNvPr id="29" name="文本框 28"/>
            <p:cNvSpPr txBox="1"/>
            <p:nvPr/>
          </p:nvSpPr>
          <p:spPr>
            <a:xfrm>
              <a:off x="8347710" y="4794895"/>
              <a:ext cx="920750" cy="289560"/>
            </a:xfrm>
            <a:prstGeom prst="rect">
              <a:avLst/>
            </a:prstGeom>
            <a:noFill/>
          </p:spPr>
          <p:txBody>
            <a:bodyPr wrap="none" rtlCol="0">
              <a:spAutoFit/>
            </a:bodyPr>
            <a:lstStyle/>
            <a:p>
              <a:pPr algn="l">
                <a:lnSpc>
                  <a:spcPct val="80000"/>
                </a:lnSpc>
                <a:buClrTx/>
                <a:buSzTx/>
                <a:buFontTx/>
              </a:pPr>
              <a:r>
                <a:rPr lang="zh-CN" altLang="en-US" sz="1600" dirty="0">
                  <a:latin typeface="微软雅黑" panose="020B0503020204020204" pitchFamily="34" charset="-122"/>
                  <a:ea typeface="微软雅黑" panose="020B0503020204020204" pitchFamily="34" charset="-122"/>
                </a:rPr>
                <a:t>浏览器1</a:t>
              </a:r>
            </a:p>
          </p:txBody>
        </p:sp>
        <p:sp>
          <p:nvSpPr>
            <p:cNvPr id="30" name="文本框 29"/>
            <p:cNvSpPr txBox="1"/>
            <p:nvPr/>
          </p:nvSpPr>
          <p:spPr>
            <a:xfrm>
              <a:off x="9816152" y="4763628"/>
              <a:ext cx="927100" cy="289560"/>
            </a:xfrm>
            <a:prstGeom prst="rect">
              <a:avLst/>
            </a:prstGeom>
            <a:noFill/>
          </p:spPr>
          <p:txBody>
            <a:bodyPr wrap="none" rtlCol="0">
              <a:spAutoFit/>
            </a:bodyPr>
            <a:lstStyle/>
            <a:p>
              <a:pPr>
                <a:lnSpc>
                  <a:spcPct val="80000"/>
                </a:lnSpc>
              </a:pPr>
              <a:r>
                <a:rPr lang="zh-CN" altLang="en-US" sz="1600" dirty="0">
                  <a:latin typeface="微软雅黑" panose="020B0503020204020204" pitchFamily="34" charset="-122"/>
                  <a:ea typeface="微软雅黑" panose="020B0503020204020204" pitchFamily="34" charset="-122"/>
                </a:rPr>
                <a:t>浏览器</a:t>
              </a:r>
              <a:r>
                <a:rPr lang="en-US" altLang="zh-CN" sz="1600" dirty="0">
                  <a:latin typeface="微软雅黑" panose="020B0503020204020204" pitchFamily="34" charset="-122"/>
                  <a:ea typeface="微软雅黑" panose="020B0503020204020204" pitchFamily="34" charset="-122"/>
                </a:rPr>
                <a:t>n</a:t>
              </a:r>
              <a:endParaRPr lang="zh-CN" altLang="en-US" sz="1600" dirty="0">
                <a:solidFill>
                  <a:schemeClr val="folHlink"/>
                </a:solidFill>
                <a:ea typeface="黑体" panose="02010609060101010101" pitchFamily="49" charset="-122"/>
              </a:endParaRPr>
            </a:p>
          </p:txBody>
        </p:sp>
        <p:cxnSp>
          <p:nvCxnSpPr>
            <p:cNvPr id="31" name="直接连接符 30"/>
            <p:cNvCxnSpPr>
              <a:cxnSpLocks/>
              <a:endCxn id="17" idx="2"/>
            </p:cNvCxnSpPr>
            <p:nvPr/>
          </p:nvCxnSpPr>
          <p:spPr>
            <a:xfrm flipV="1">
              <a:off x="9111603" y="3748081"/>
              <a:ext cx="352275" cy="477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a:cxnSpLocks/>
              <a:endCxn id="17" idx="2"/>
            </p:cNvCxnSpPr>
            <p:nvPr/>
          </p:nvCxnSpPr>
          <p:spPr>
            <a:xfrm flipH="1" flipV="1">
              <a:off x="9463878" y="3748081"/>
              <a:ext cx="489747" cy="4860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a:cxnSpLocks/>
              <a:stCxn id="17" idx="0"/>
              <a:endCxn id="18" idx="2"/>
            </p:cNvCxnSpPr>
            <p:nvPr/>
          </p:nvCxnSpPr>
          <p:spPr>
            <a:xfrm flipV="1">
              <a:off x="9464040" y="2385060"/>
              <a:ext cx="0" cy="485775"/>
            </a:xfrm>
            <a:prstGeom prst="line">
              <a:avLst/>
            </a:prstGeom>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9953625" y="3082290"/>
              <a:ext cx="1644015" cy="289560"/>
            </a:xfrm>
            <a:prstGeom prst="rect">
              <a:avLst/>
            </a:prstGeom>
            <a:noFill/>
          </p:spPr>
          <p:txBody>
            <a:bodyPr wrap="square" rtlCol="0">
              <a:spAutoFit/>
            </a:bodyPr>
            <a:lstStyle/>
            <a:p>
              <a:pPr algn="l">
                <a:lnSpc>
                  <a:spcPct val="80000"/>
                </a:lnSpc>
                <a:buClrTx/>
                <a:buSzTx/>
                <a:buFontTx/>
              </a:pPr>
              <a:r>
                <a:rPr lang="zh-CN" altLang="en-US" sz="1600" dirty="0">
                  <a:solidFill>
                    <a:schemeClr val="tx1"/>
                  </a:solidFill>
                  <a:latin typeface="微软雅黑" panose="020B0503020204020204" pitchFamily="34" charset="-122"/>
                  <a:ea typeface="微软雅黑" panose="020B0503020204020204" pitchFamily="34" charset="-122"/>
                </a:rPr>
                <a:t>WEB服务器</a:t>
              </a:r>
            </a:p>
          </p:txBody>
        </p:sp>
        <p:sp>
          <p:nvSpPr>
            <p:cNvPr id="40" name="文本框 39"/>
            <p:cNvSpPr txBox="1"/>
            <p:nvPr/>
          </p:nvSpPr>
          <p:spPr>
            <a:xfrm>
              <a:off x="9792970" y="1948815"/>
              <a:ext cx="1416050" cy="289560"/>
            </a:xfrm>
            <a:prstGeom prst="rect">
              <a:avLst/>
            </a:prstGeom>
            <a:noFill/>
          </p:spPr>
          <p:txBody>
            <a:bodyPr wrap="none" rtlCol="0">
              <a:spAutoFit/>
            </a:bodyPr>
            <a:lstStyle/>
            <a:p>
              <a:pPr algn="l">
                <a:lnSpc>
                  <a:spcPct val="80000"/>
                </a:lnSpc>
                <a:buClrTx/>
                <a:buSzTx/>
                <a:buFontTx/>
              </a:pPr>
              <a:r>
                <a:rPr lang="zh-CN" altLang="en-US" sz="1600" dirty="0">
                  <a:solidFill>
                    <a:schemeClr val="tx1"/>
                  </a:solidFill>
                  <a:latin typeface="微软雅黑" panose="020B0503020204020204" pitchFamily="34" charset="-122"/>
                  <a:ea typeface="微软雅黑" panose="020B0503020204020204" pitchFamily="34" charset="-122"/>
                </a:rPr>
                <a:t>数据库服务器</a:t>
              </a:r>
            </a:p>
          </p:txBody>
        </p:sp>
        <p:sp>
          <p:nvSpPr>
            <p:cNvPr id="37" name="文本框 36"/>
            <p:cNvSpPr txBox="1"/>
            <p:nvPr/>
          </p:nvSpPr>
          <p:spPr>
            <a:xfrm>
              <a:off x="9253976" y="4714733"/>
              <a:ext cx="601345" cy="338455"/>
            </a:xfrm>
            <a:prstGeom prst="rect">
              <a:avLst/>
            </a:prstGeom>
            <a:noFill/>
          </p:spPr>
          <p:txBody>
            <a:bodyPr wrap="none" rtlCol="0">
              <a:spAutoFit/>
            </a:bodyPr>
            <a:lstStyle/>
            <a:p>
              <a:pPr algn="l">
                <a:lnSpc>
                  <a:spcPct val="80000"/>
                </a:lnSpc>
                <a:buClrTx/>
                <a:buSzTx/>
                <a:buFontTx/>
              </a:pP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17" name="图形 16">
              <a:extLst>
                <a:ext uri="{FF2B5EF4-FFF2-40B4-BE49-F238E27FC236}">
                  <a16:creationId xmlns:a16="http://schemas.microsoft.com/office/drawing/2014/main" id="{011FF307-AF3D-4C8D-9BC7-662D055B2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74051" y="2871152"/>
              <a:ext cx="979654" cy="876929"/>
            </a:xfrm>
            <a:prstGeom prst="rect">
              <a:avLst/>
            </a:prstGeom>
          </p:spPr>
        </p:pic>
        <p:pic>
          <p:nvPicPr>
            <p:cNvPr id="18" name="图形 17">
              <a:extLst>
                <a:ext uri="{FF2B5EF4-FFF2-40B4-BE49-F238E27FC236}">
                  <a16:creationId xmlns:a16="http://schemas.microsoft.com/office/drawing/2014/main" id="{0D28C545-9759-4ABE-AED5-03AB815F1D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1603" y="1767851"/>
              <a:ext cx="704549" cy="617209"/>
            </a:xfrm>
            <a:prstGeom prst="rect">
              <a:avLst/>
            </a:prstGeom>
          </p:spPr>
        </p:pic>
        <p:pic>
          <p:nvPicPr>
            <p:cNvPr id="22" name="图形 21">
              <a:extLst>
                <a:ext uri="{FF2B5EF4-FFF2-40B4-BE49-F238E27FC236}">
                  <a16:creationId xmlns:a16="http://schemas.microsoft.com/office/drawing/2014/main" id="{650FC64E-FD70-4AF3-B579-2AF1CBD04B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9885" y="1948757"/>
              <a:ext cx="382661" cy="434372"/>
            </a:xfrm>
            <a:prstGeom prst="rect">
              <a:avLst/>
            </a:prstGeom>
          </p:spPr>
        </p:pic>
        <p:pic>
          <p:nvPicPr>
            <p:cNvPr id="23" name="图形 22">
              <a:extLst>
                <a:ext uri="{FF2B5EF4-FFF2-40B4-BE49-F238E27FC236}">
                  <a16:creationId xmlns:a16="http://schemas.microsoft.com/office/drawing/2014/main" id="{F0F64EEB-13C1-4EAC-BCBA-E5A2530189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88214" y="4138948"/>
              <a:ext cx="742230" cy="561975"/>
            </a:xfrm>
            <a:prstGeom prst="rect">
              <a:avLst/>
            </a:prstGeom>
          </p:spPr>
        </p:pic>
        <p:pic>
          <p:nvPicPr>
            <p:cNvPr id="24" name="图形 23">
              <a:extLst>
                <a:ext uri="{FF2B5EF4-FFF2-40B4-BE49-F238E27FC236}">
                  <a16:creationId xmlns:a16="http://schemas.microsoft.com/office/drawing/2014/main" id="{C0384617-2098-4C03-B819-AC70A223A8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6152" y="4138949"/>
              <a:ext cx="742230" cy="561975"/>
            </a:xfrm>
            <a:prstGeom prst="rect">
              <a:avLst/>
            </a:prstGeom>
          </p:spPr>
        </p:pic>
      </p:grpSp>
    </p:spTree>
    <p:extLst>
      <p:ext uri="{BB962C8B-B14F-4D97-AF65-F5344CB8AC3E}">
        <p14:creationId xmlns:p14="http://schemas.microsoft.com/office/powerpoint/2010/main" val="18709749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E21E42D-10D0-410A-8C74-060FB1C537F8}"/>
              </a:ext>
            </a:extLst>
          </p:cNvPr>
          <p:cNvSpPr>
            <a:spLocks noGrp="1"/>
          </p:cNvSpPr>
          <p:nvPr>
            <p:ph idx="1"/>
          </p:nvPr>
        </p:nvSpPr>
        <p:spPr/>
        <p:txBody>
          <a:bodyPr/>
          <a:lstStyle/>
          <a:p>
            <a:r>
              <a:rPr lang="en-US" altLang="zh-CN" dirty="0"/>
              <a:t>MIME</a:t>
            </a:r>
            <a:r>
              <a:rPr lang="zh-CN" altLang="en-US" dirty="0"/>
              <a:t>标准的独立媒体类型的五个基本媒体类型：</a:t>
            </a:r>
            <a:endParaRPr lang="en-US" altLang="zh-CN" dirty="0"/>
          </a:p>
          <a:p>
            <a:pPr marL="228600" lvl="1" algn="just">
              <a:spcBef>
                <a:spcPts val="1000"/>
              </a:spcBef>
              <a:buFont typeface="Wingdings" panose="05000000000000000000" pitchFamily="2" charset="2"/>
              <a:buChar char="n"/>
            </a:pPr>
            <a:endParaRPr lang="en-US" altLang="zh-CN" sz="2400" dirty="0"/>
          </a:p>
          <a:p>
            <a:pPr marL="228600" lvl="1" algn="just">
              <a:spcBef>
                <a:spcPts val="1000"/>
              </a:spcBef>
              <a:buFont typeface="Wingdings" panose="05000000000000000000" pitchFamily="2" charset="2"/>
              <a:buChar char="n"/>
            </a:pPr>
            <a:endParaRPr lang="en-US" altLang="zh-CN" sz="2400" dirty="0"/>
          </a:p>
          <a:p>
            <a:pPr marL="228600" lvl="1" algn="just">
              <a:lnSpc>
                <a:spcPct val="100000"/>
              </a:lnSpc>
              <a:spcBef>
                <a:spcPts val="1000"/>
              </a:spcBef>
              <a:buFont typeface="Wingdings" panose="05000000000000000000" pitchFamily="2" charset="2"/>
              <a:buChar char="n"/>
            </a:pPr>
            <a:endParaRPr lang="en-US" altLang="zh-CN" sz="2400" dirty="0"/>
          </a:p>
          <a:p>
            <a:pPr marL="228600" lvl="1" algn="just">
              <a:spcBef>
                <a:spcPts val="1000"/>
              </a:spcBef>
              <a:buFont typeface="Wingdings" panose="05000000000000000000" pitchFamily="2" charset="2"/>
              <a:buChar char="n"/>
            </a:pPr>
            <a:r>
              <a:rPr lang="zh-CN" altLang="en-US" sz="2400" dirty="0"/>
              <a:t>复合媒体类型包含两个基本媒体类型：多重（</a:t>
            </a:r>
            <a:r>
              <a:rPr lang="en-US" altLang="zh-CN" sz="2400" dirty="0"/>
              <a:t>multipart</a:t>
            </a:r>
            <a:r>
              <a:rPr lang="zh-CN" altLang="en-US" sz="2400" dirty="0"/>
              <a:t>）类型和消息（</a:t>
            </a:r>
            <a:r>
              <a:rPr lang="en-US" altLang="zh-CN" sz="2400" dirty="0"/>
              <a:t>message</a:t>
            </a:r>
            <a:r>
              <a:rPr lang="zh-CN" altLang="en-US" sz="2400" dirty="0"/>
              <a:t>）类型。</a:t>
            </a:r>
            <a:endParaRPr lang="en-US" altLang="zh-CN" sz="2400" dirty="0"/>
          </a:p>
          <a:p>
            <a:pPr marL="228600" lvl="1" algn="just">
              <a:spcBef>
                <a:spcPts val="1000"/>
              </a:spcBef>
              <a:buFont typeface="Wingdings" panose="05000000000000000000" pitchFamily="2" charset="2"/>
              <a:buChar char="n"/>
            </a:pPr>
            <a:r>
              <a:rPr lang="en-US" altLang="zh-CN" sz="2400" dirty="0"/>
              <a:t>MIME</a:t>
            </a:r>
            <a:r>
              <a:rPr lang="zh-CN" altLang="en-US" sz="2400" dirty="0"/>
              <a:t>标准中定义了多重类型的四种子类型：</a:t>
            </a:r>
            <a:endParaRPr lang="en-US" altLang="zh-CN" sz="2400" dirty="0"/>
          </a:p>
        </p:txBody>
      </p:sp>
      <p:sp>
        <p:nvSpPr>
          <p:cNvPr id="3" name="标题 2">
            <a:extLst>
              <a:ext uri="{FF2B5EF4-FFF2-40B4-BE49-F238E27FC236}">
                <a16:creationId xmlns:a16="http://schemas.microsoft.com/office/drawing/2014/main" id="{CE0E4EA1-1688-46A0-A51F-6E9F56CA1750}"/>
              </a:ext>
            </a:extLst>
          </p:cNvPr>
          <p:cNvSpPr>
            <a:spLocks noGrp="1"/>
          </p:cNvSpPr>
          <p:nvPr>
            <p:ph type="title"/>
          </p:nvPr>
        </p:nvSpPr>
        <p:spPr/>
        <p:txBody>
          <a:bodyPr/>
          <a:lstStyle/>
          <a:p>
            <a:r>
              <a:rPr lang="zh-CN" altLang="en-US" dirty="0"/>
              <a:t>内容类型</a:t>
            </a:r>
          </a:p>
        </p:txBody>
      </p:sp>
      <p:sp>
        <p:nvSpPr>
          <p:cNvPr id="6" name="灯片编号占位符 5">
            <a:extLst>
              <a:ext uri="{FF2B5EF4-FFF2-40B4-BE49-F238E27FC236}">
                <a16:creationId xmlns:a16="http://schemas.microsoft.com/office/drawing/2014/main" id="{4FEE5747-1496-4B8F-BC61-546912E92117}"/>
              </a:ext>
            </a:extLst>
          </p:cNvPr>
          <p:cNvSpPr>
            <a:spLocks noGrp="1"/>
          </p:cNvSpPr>
          <p:nvPr>
            <p:ph type="sldNum" sz="quarter" idx="12"/>
          </p:nvPr>
        </p:nvSpPr>
        <p:spPr/>
        <p:txBody>
          <a:bodyPr/>
          <a:lstStyle/>
          <a:p>
            <a:fld id="{C8BB1146-E542-4D4E-B8E9-6919A11DDD48}" type="slidenum">
              <a:rPr lang="en-US" smtClean="0"/>
              <a:t>90</a:t>
            </a:fld>
            <a:endParaRPr lang="en-US" dirty="0"/>
          </a:p>
        </p:txBody>
      </p:sp>
      <p:sp>
        <p:nvSpPr>
          <p:cNvPr id="8" name="文本框 7">
            <a:extLst>
              <a:ext uri="{FF2B5EF4-FFF2-40B4-BE49-F238E27FC236}">
                <a16:creationId xmlns:a16="http://schemas.microsoft.com/office/drawing/2014/main" id="{B340C6E8-316C-4064-ADD0-A091DED20D9E}"/>
              </a:ext>
            </a:extLst>
          </p:cNvPr>
          <p:cNvSpPr txBox="1"/>
          <p:nvPr/>
        </p:nvSpPr>
        <p:spPr>
          <a:xfrm>
            <a:off x="798946" y="1628154"/>
            <a:ext cx="7389090" cy="1477328"/>
          </a:xfrm>
          <a:prstGeom prst="rect">
            <a:avLst/>
          </a:prstGeom>
          <a:noFill/>
        </p:spPr>
        <p:txBody>
          <a:bodyPr wrap="square" numCol="2">
            <a:spAutoFit/>
          </a:bodyPr>
          <a:lstStyle/>
          <a:p>
            <a:pPr marL="800100" lvl="1" indent="-342900">
              <a:lnSpc>
                <a:spcPct val="150000"/>
              </a:lnSpc>
              <a:buFont typeface="Wingdings" panose="05000000000000000000" pitchFamily="2" charset="2"/>
              <a:buChar char="Ø"/>
            </a:pPr>
            <a:r>
              <a:rPr lang="zh-CN" altLang="en-US" sz="2000" dirty="0">
                <a:latin typeface="+mn-ea"/>
              </a:rPr>
              <a:t>文本（</a:t>
            </a:r>
            <a:r>
              <a:rPr lang="en-US" altLang="zh-CN" sz="2000" dirty="0">
                <a:latin typeface="+mn-ea"/>
              </a:rPr>
              <a:t>text</a:t>
            </a:r>
            <a:r>
              <a:rPr lang="zh-CN" altLang="en-US" sz="2000" dirty="0">
                <a:latin typeface="+mn-ea"/>
              </a:rPr>
              <a:t>）</a:t>
            </a:r>
            <a:endParaRPr lang="en-US" altLang="zh-CN" sz="2000" dirty="0">
              <a:latin typeface="+mn-ea"/>
            </a:endParaRPr>
          </a:p>
          <a:p>
            <a:pPr marL="800100" lvl="1" indent="-342900">
              <a:lnSpc>
                <a:spcPct val="150000"/>
              </a:lnSpc>
              <a:buFont typeface="Wingdings" panose="05000000000000000000" pitchFamily="2" charset="2"/>
              <a:buChar char="Ø"/>
            </a:pPr>
            <a:r>
              <a:rPr lang="zh-CN" altLang="en-US" sz="2000" dirty="0">
                <a:latin typeface="+mn-ea"/>
              </a:rPr>
              <a:t>图像（</a:t>
            </a:r>
            <a:r>
              <a:rPr lang="en-US" altLang="zh-CN" sz="2000" dirty="0">
                <a:latin typeface="+mn-ea"/>
              </a:rPr>
              <a:t>image</a:t>
            </a:r>
            <a:r>
              <a:rPr lang="zh-CN" altLang="en-US" sz="2000" dirty="0">
                <a:latin typeface="+mn-ea"/>
              </a:rPr>
              <a:t>）</a:t>
            </a:r>
            <a:endParaRPr lang="en-US" altLang="zh-CN" sz="2000" dirty="0">
              <a:latin typeface="+mn-ea"/>
            </a:endParaRPr>
          </a:p>
          <a:p>
            <a:pPr marL="800100" lvl="1" indent="-342900">
              <a:lnSpc>
                <a:spcPct val="150000"/>
              </a:lnSpc>
              <a:buFont typeface="Wingdings" panose="05000000000000000000" pitchFamily="2" charset="2"/>
              <a:buChar char="Ø"/>
            </a:pPr>
            <a:r>
              <a:rPr lang="zh-CN" altLang="en-US" sz="2000" dirty="0">
                <a:latin typeface="+mn-ea"/>
              </a:rPr>
              <a:t>音频（</a:t>
            </a:r>
            <a:r>
              <a:rPr lang="en-US" altLang="zh-CN" sz="2000" dirty="0">
                <a:latin typeface="+mn-ea"/>
              </a:rPr>
              <a:t>audio</a:t>
            </a:r>
            <a:r>
              <a:rPr lang="zh-CN" altLang="en-US" sz="2000" dirty="0">
                <a:latin typeface="+mn-ea"/>
              </a:rPr>
              <a:t>）</a:t>
            </a:r>
            <a:endParaRPr lang="en-US" altLang="zh-CN" sz="2000" dirty="0">
              <a:latin typeface="+mn-ea"/>
            </a:endParaRPr>
          </a:p>
          <a:p>
            <a:pPr marL="800100" lvl="1" indent="-342900">
              <a:lnSpc>
                <a:spcPct val="150000"/>
              </a:lnSpc>
              <a:buFont typeface="Wingdings" panose="05000000000000000000" pitchFamily="2" charset="2"/>
              <a:buChar char="Ø"/>
            </a:pPr>
            <a:r>
              <a:rPr lang="zh-CN" altLang="en-US" sz="2000" dirty="0">
                <a:latin typeface="+mn-ea"/>
              </a:rPr>
              <a:t>视频（</a:t>
            </a:r>
            <a:r>
              <a:rPr lang="en-US" altLang="zh-CN" sz="2000" dirty="0">
                <a:latin typeface="+mn-ea"/>
              </a:rPr>
              <a:t>video</a:t>
            </a:r>
            <a:r>
              <a:rPr lang="zh-CN" altLang="en-US" sz="2000" dirty="0">
                <a:latin typeface="+mn-ea"/>
              </a:rPr>
              <a:t>）</a:t>
            </a:r>
            <a:endParaRPr lang="en-US" altLang="zh-CN" sz="2000" dirty="0">
              <a:latin typeface="+mn-ea"/>
            </a:endParaRPr>
          </a:p>
          <a:p>
            <a:pPr marL="800100" lvl="1" indent="-342900">
              <a:lnSpc>
                <a:spcPct val="150000"/>
              </a:lnSpc>
              <a:buFont typeface="Wingdings" panose="05000000000000000000" pitchFamily="2" charset="2"/>
              <a:buChar char="Ø"/>
            </a:pPr>
            <a:r>
              <a:rPr lang="zh-CN" altLang="en-US" sz="2000" dirty="0">
                <a:latin typeface="+mn-ea"/>
              </a:rPr>
              <a:t>应用（</a:t>
            </a:r>
            <a:r>
              <a:rPr lang="en-US" altLang="zh-CN" sz="2000" dirty="0">
                <a:latin typeface="+mn-ea"/>
              </a:rPr>
              <a:t>applicati</a:t>
            </a:r>
            <a:r>
              <a:rPr lang="en-US" altLang="zh-CN" dirty="0"/>
              <a:t>on</a:t>
            </a:r>
            <a:r>
              <a:rPr lang="zh-CN" altLang="en-US" dirty="0"/>
              <a:t>）</a:t>
            </a:r>
            <a:endParaRPr lang="en-US" altLang="zh-CN" dirty="0"/>
          </a:p>
        </p:txBody>
      </p:sp>
      <p:sp>
        <p:nvSpPr>
          <p:cNvPr id="9" name="文本框 8">
            <a:extLst>
              <a:ext uri="{FF2B5EF4-FFF2-40B4-BE49-F238E27FC236}">
                <a16:creationId xmlns:a16="http://schemas.microsoft.com/office/drawing/2014/main" id="{F832DFF6-0B22-4484-B78B-D653295BD719}"/>
              </a:ext>
            </a:extLst>
          </p:cNvPr>
          <p:cNvSpPr txBox="1"/>
          <p:nvPr/>
        </p:nvSpPr>
        <p:spPr>
          <a:xfrm>
            <a:off x="673099" y="4758372"/>
            <a:ext cx="8032173" cy="1368000"/>
          </a:xfrm>
          <a:prstGeom prst="rect">
            <a:avLst/>
          </a:prstGeom>
          <a:noFill/>
        </p:spPr>
        <p:txBody>
          <a:bodyPr wrap="square" numCol="2">
            <a:spAutoFit/>
          </a:bodyPr>
          <a:lstStyle/>
          <a:p>
            <a:pPr marL="800100" lvl="1" indent="-342900">
              <a:lnSpc>
                <a:spcPct val="150000"/>
              </a:lnSpc>
              <a:buFont typeface="Wingdings" panose="05000000000000000000" pitchFamily="2" charset="2"/>
              <a:buChar char="Ø"/>
            </a:pPr>
            <a:r>
              <a:rPr lang="zh-CN" altLang="en-US" sz="2000" dirty="0">
                <a:latin typeface="+mn-ea"/>
              </a:rPr>
              <a:t>混合（</a:t>
            </a:r>
            <a:r>
              <a:rPr lang="en-US" altLang="zh-CN" sz="2000" dirty="0">
                <a:latin typeface="+mn-ea"/>
              </a:rPr>
              <a:t>mixed</a:t>
            </a:r>
            <a:r>
              <a:rPr lang="zh-CN" altLang="en-US" sz="2000" dirty="0">
                <a:latin typeface="+mn-ea"/>
              </a:rPr>
              <a:t>）子类型</a:t>
            </a:r>
            <a:endParaRPr lang="en-US" altLang="zh-CN" sz="2000" dirty="0">
              <a:latin typeface="+mn-ea"/>
            </a:endParaRPr>
          </a:p>
          <a:p>
            <a:pPr marL="800100" lvl="1" indent="-342900">
              <a:lnSpc>
                <a:spcPct val="150000"/>
              </a:lnSpc>
              <a:buFont typeface="Wingdings" panose="05000000000000000000" pitchFamily="2" charset="2"/>
              <a:buChar char="Ø"/>
            </a:pPr>
            <a:r>
              <a:rPr lang="zh-CN" altLang="en-US" sz="2000" dirty="0">
                <a:latin typeface="+mn-ea"/>
              </a:rPr>
              <a:t>选择（</a:t>
            </a:r>
            <a:r>
              <a:rPr lang="en-US" altLang="zh-CN" sz="2000" dirty="0">
                <a:latin typeface="+mn-ea"/>
              </a:rPr>
              <a:t>alternative</a:t>
            </a:r>
            <a:r>
              <a:rPr lang="zh-CN" altLang="en-US" sz="2000" dirty="0">
                <a:latin typeface="+mn-ea"/>
              </a:rPr>
              <a:t>）子类型</a:t>
            </a:r>
            <a:endParaRPr lang="en-US" altLang="zh-CN" sz="2000" dirty="0">
              <a:latin typeface="+mn-ea"/>
            </a:endParaRPr>
          </a:p>
          <a:p>
            <a:pPr marL="800100" lvl="1" indent="-342900">
              <a:lnSpc>
                <a:spcPct val="150000"/>
              </a:lnSpc>
              <a:buFont typeface="Wingdings" panose="05000000000000000000" pitchFamily="2" charset="2"/>
              <a:buChar char="Ø"/>
            </a:pPr>
            <a:r>
              <a:rPr lang="zh-CN" altLang="en-US" sz="2000" dirty="0">
                <a:latin typeface="+mn-ea"/>
              </a:rPr>
              <a:t>并行（</a:t>
            </a:r>
            <a:r>
              <a:rPr lang="en-US" altLang="zh-CN" sz="2000" dirty="0">
                <a:latin typeface="+mn-ea"/>
              </a:rPr>
              <a:t>parallel</a:t>
            </a:r>
            <a:r>
              <a:rPr lang="zh-CN" altLang="en-US" sz="2000" dirty="0">
                <a:latin typeface="+mn-ea"/>
              </a:rPr>
              <a:t>）子类型</a:t>
            </a:r>
            <a:endParaRPr lang="en-US" altLang="zh-CN" sz="2000" dirty="0">
              <a:latin typeface="+mn-ea"/>
            </a:endParaRPr>
          </a:p>
          <a:p>
            <a:pPr marL="800100" lvl="1" indent="-342900">
              <a:lnSpc>
                <a:spcPct val="150000"/>
              </a:lnSpc>
              <a:buFont typeface="Wingdings" panose="05000000000000000000" pitchFamily="2" charset="2"/>
              <a:buChar char="Ø"/>
            </a:pPr>
            <a:r>
              <a:rPr lang="zh-CN" altLang="en-US" sz="2000" dirty="0">
                <a:latin typeface="+mn-ea"/>
              </a:rPr>
              <a:t>摘要（</a:t>
            </a:r>
            <a:r>
              <a:rPr lang="en-US" altLang="zh-CN" sz="2000" dirty="0">
                <a:latin typeface="+mn-ea"/>
              </a:rPr>
              <a:t>digest</a:t>
            </a:r>
            <a:r>
              <a:rPr lang="zh-CN" altLang="en-US" sz="2000" dirty="0">
                <a:latin typeface="+mn-ea"/>
              </a:rPr>
              <a:t>）子类型</a:t>
            </a:r>
            <a:endParaRPr lang="en-US" altLang="zh-CN" dirty="0"/>
          </a:p>
        </p:txBody>
      </p:sp>
    </p:spTree>
    <p:extLst>
      <p:ext uri="{BB962C8B-B14F-4D97-AF65-F5344CB8AC3E}">
        <p14:creationId xmlns:p14="http://schemas.microsoft.com/office/powerpoint/2010/main" val="37584647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24AA1-09D7-EC3A-301E-028F418A25B3}"/>
              </a:ext>
            </a:extLst>
          </p:cNvPr>
          <p:cNvSpPr>
            <a:spLocks noGrp="1"/>
          </p:cNvSpPr>
          <p:nvPr>
            <p:ph type="title"/>
          </p:nvPr>
        </p:nvSpPr>
        <p:spPr/>
        <p:txBody>
          <a:bodyPr>
            <a:normAutofit/>
          </a:bodyPr>
          <a:lstStyle/>
          <a:p>
            <a:r>
              <a:rPr lang="zh-CN" altLang="en-US" sz="3200" dirty="0"/>
              <a:t>目录</a:t>
            </a:r>
            <a:endParaRPr lang="en-US" sz="3200" dirty="0"/>
          </a:p>
        </p:txBody>
      </p:sp>
      <p:sp>
        <p:nvSpPr>
          <p:cNvPr id="5" name="Text Placeholder 4">
            <a:extLst>
              <a:ext uri="{FF2B5EF4-FFF2-40B4-BE49-F238E27FC236}">
                <a16:creationId xmlns:a16="http://schemas.microsoft.com/office/drawing/2014/main" id="{94C7ACB6-4040-4F8E-DAE4-CD916FCA3B1A}"/>
              </a:ext>
            </a:extLst>
          </p:cNvPr>
          <p:cNvSpPr>
            <a:spLocks noGrp="1"/>
          </p:cNvSpPr>
          <p:nvPr>
            <p:ph sz="quarter" idx="1"/>
          </p:nvPr>
        </p:nvSpPr>
        <p:spPr>
          <a:xfrm>
            <a:off x="3745077" y="1130300"/>
            <a:ext cx="7773821" cy="5003800"/>
          </a:xfrm>
        </p:spPr>
        <p:txBody>
          <a:bodyPr>
            <a:normAutofit/>
          </a:bodyPr>
          <a:lstStyle/>
          <a:p>
            <a:pPr marL="0" indent="0">
              <a:spcBef>
                <a:spcPts val="600"/>
              </a:spcBef>
              <a:buNone/>
            </a:pPr>
            <a:r>
              <a:rPr kumimoji="1" lang="en-US" altLang="zh-CN" sz="2400" dirty="0">
                <a:latin typeface="Microsoft YaHei" panose="020B0503020204020204" pitchFamily="34" charset="-122"/>
                <a:ea typeface="Microsoft YaHei" panose="020B0503020204020204" pitchFamily="34" charset="-122"/>
              </a:rPr>
              <a:t>1 </a:t>
            </a:r>
            <a:r>
              <a:rPr kumimoji="1" lang="zh-CN" altLang="zh-CN" sz="2400" dirty="0">
                <a:latin typeface="Microsoft YaHei" panose="020B0503020204020204" pitchFamily="34" charset="-122"/>
                <a:ea typeface="Microsoft YaHei" panose="020B0503020204020204" pitchFamily="34" charset="-122"/>
              </a:rPr>
              <a:t>应用层概述</a:t>
            </a:r>
            <a:endParaRPr kumimoji="1" lang="en-US" altLang="zh-CN" sz="2400" dirty="0">
              <a:latin typeface="Microsoft YaHei" panose="020B0503020204020204" pitchFamily="34" charset="-122"/>
              <a:ea typeface="Microsoft YaHei" panose="020B0503020204020204" pitchFamily="34" charset="-122"/>
            </a:endParaRPr>
          </a:p>
          <a:p>
            <a:pPr marL="0" indent="0">
              <a:spcBef>
                <a:spcPts val="0"/>
              </a:spcBef>
              <a:buNone/>
            </a:pPr>
            <a:r>
              <a:rPr lang="en-US" altLang="zh-CN" sz="2400" dirty="0"/>
              <a:t>2 DNS</a:t>
            </a:r>
            <a:r>
              <a:rPr lang="zh-CN" altLang="en-US" sz="2400" dirty="0"/>
              <a:t>域名系统</a:t>
            </a:r>
            <a:endParaRPr lang="en-US" altLang="zh-CN" sz="2400" dirty="0"/>
          </a:p>
          <a:p>
            <a:pPr marL="0" indent="0">
              <a:spcBef>
                <a:spcPts val="0"/>
              </a:spcBef>
              <a:buNone/>
            </a:pPr>
            <a:r>
              <a:rPr lang="en-US" altLang="zh-CN" sz="2400" dirty="0"/>
              <a:t>3 </a:t>
            </a:r>
            <a:r>
              <a:rPr lang="zh-CN" altLang="zh-CN" sz="2400" dirty="0"/>
              <a:t>电子邮件</a:t>
            </a:r>
            <a:r>
              <a:rPr lang="zh-CN" altLang="en-US" sz="2400" dirty="0"/>
              <a:t>服务</a:t>
            </a:r>
            <a:r>
              <a:rPr lang="en-US" altLang="zh-CN" sz="2400" dirty="0"/>
              <a:t>SMTP</a:t>
            </a:r>
          </a:p>
          <a:p>
            <a:pPr marL="0" indent="0">
              <a:spcBef>
                <a:spcPts val="0"/>
              </a:spcBef>
              <a:buNone/>
            </a:pPr>
            <a:r>
              <a:rPr lang="en-US" altLang="zh-CN" sz="2400" b="1" dirty="0">
                <a:solidFill>
                  <a:srgbClr val="FF0000"/>
                </a:solidFill>
              </a:rPr>
              <a:t>4 FTP</a:t>
            </a:r>
            <a:r>
              <a:rPr lang="zh-CN" altLang="en-US" sz="2400" b="1" dirty="0">
                <a:solidFill>
                  <a:srgbClr val="FF0000"/>
                </a:solidFill>
              </a:rPr>
              <a:t>文件传输</a:t>
            </a:r>
            <a:endParaRPr lang="en-US" altLang="zh-CN" sz="2400" b="1" dirty="0">
              <a:solidFill>
                <a:srgbClr val="FF0000"/>
              </a:solidFill>
            </a:endParaRPr>
          </a:p>
          <a:p>
            <a:pPr marL="0" indent="0">
              <a:spcBef>
                <a:spcPts val="0"/>
              </a:spcBef>
              <a:buNone/>
            </a:pPr>
            <a:r>
              <a:rPr lang="en-US" altLang="zh-CN" sz="2400" dirty="0"/>
              <a:t>5 Web </a:t>
            </a:r>
            <a:r>
              <a:rPr lang="zh-CN" altLang="en-US" sz="2400" dirty="0"/>
              <a:t>服务</a:t>
            </a:r>
            <a:endParaRPr lang="en-US" altLang="zh-CN" sz="2400" dirty="0"/>
          </a:p>
          <a:p>
            <a:pPr marL="0" indent="0">
              <a:spcBef>
                <a:spcPts val="0"/>
              </a:spcBef>
              <a:buNone/>
            </a:pPr>
            <a:r>
              <a:rPr lang="en-US" altLang="zh-CN" sz="2400" dirty="0"/>
              <a:t>6 </a:t>
            </a:r>
            <a:r>
              <a:rPr lang="zh-CN" altLang="en-US" sz="2400" dirty="0"/>
              <a:t>网络流</a:t>
            </a:r>
            <a:r>
              <a:rPr lang="zh-CN" altLang="zh-CN" sz="2400" dirty="0"/>
              <a:t>媒体应用</a:t>
            </a:r>
            <a:endParaRPr lang="en-US" altLang="zh-CN" sz="2400" dirty="0"/>
          </a:p>
          <a:p>
            <a:pPr marL="0" indent="0">
              <a:spcBef>
                <a:spcPts val="0"/>
              </a:spcBef>
              <a:buNone/>
            </a:pPr>
            <a:r>
              <a:rPr lang="en-US" altLang="zh-CN" sz="2400" dirty="0"/>
              <a:t>7 CDN</a:t>
            </a:r>
            <a:r>
              <a:rPr lang="zh-CN" altLang="zh-CN" sz="2400" dirty="0"/>
              <a:t>内容分发网络</a:t>
            </a:r>
            <a:r>
              <a:rPr lang="zh-CN" altLang="en-US" sz="2400" dirty="0"/>
              <a:t>及 </a:t>
            </a:r>
            <a:r>
              <a:rPr lang="en-US" altLang="zh-CN" sz="2400" dirty="0"/>
              <a:t>P2P </a:t>
            </a:r>
            <a:r>
              <a:rPr lang="zh-CN" altLang="zh-CN" sz="2400" dirty="0"/>
              <a:t>应用</a:t>
            </a:r>
            <a:endParaRPr lang="en-US" altLang="zh-CN" sz="2400" dirty="0"/>
          </a:p>
          <a:p>
            <a:pPr marL="0" indent="0">
              <a:spcBef>
                <a:spcPts val="0"/>
              </a:spcBef>
              <a:buNone/>
            </a:pPr>
            <a:r>
              <a:rPr lang="en-US" altLang="zh-CN" sz="2400" dirty="0"/>
              <a:t>8 </a:t>
            </a:r>
            <a:r>
              <a:rPr lang="zh-CN" altLang="en-US" sz="2400" dirty="0"/>
              <a:t>总结</a:t>
            </a:r>
            <a:endParaRPr lang="en-US" altLang="zh-CN" sz="2400" dirty="0"/>
          </a:p>
        </p:txBody>
      </p:sp>
    </p:spTree>
    <p:custDataLst>
      <p:tags r:id="rId1"/>
    </p:custDataLst>
    <p:extLst>
      <p:ext uri="{BB962C8B-B14F-4D97-AF65-F5344CB8AC3E}">
        <p14:creationId xmlns:p14="http://schemas.microsoft.com/office/powerpoint/2010/main" val="8807948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normAutofit/>
          </a:bodyPr>
          <a:lstStyle/>
          <a:p>
            <a:pPr eaLnBrk="1" hangingPunct="1"/>
            <a:r>
              <a:rPr lang="en-US" altLang="zh-CN" sz="3200" dirty="0">
                <a:latin typeface="微软雅黑" panose="020B0503020204020204" pitchFamily="34" charset="-122"/>
                <a:ea typeface="微软雅黑" panose="020B0503020204020204" pitchFamily="34" charset="-122"/>
              </a:rPr>
              <a:t>FTP </a:t>
            </a:r>
            <a:r>
              <a:rPr lang="zh-CN" altLang="en-US" sz="3200" dirty="0">
                <a:latin typeface="微软雅黑" panose="020B0503020204020204" pitchFamily="34" charset="-122"/>
                <a:ea typeface="微软雅黑" panose="020B0503020204020204" pitchFamily="34" charset="-122"/>
              </a:rPr>
              <a:t>概述</a:t>
            </a:r>
            <a:endParaRPr lang="en-US" altLang="zh-CN" sz="3200" dirty="0">
              <a:latin typeface="微软雅黑" panose="020B0503020204020204" pitchFamily="34" charset="-122"/>
              <a:ea typeface="微软雅黑" panose="020B0503020204020204" pitchFamily="34" charset="-122"/>
            </a:endParaRPr>
          </a:p>
        </p:txBody>
      </p:sp>
      <p:sp>
        <p:nvSpPr>
          <p:cNvPr id="21509" name="Rectangle 3"/>
          <p:cNvSpPr>
            <a:spLocks noGrp="1" noChangeArrowheads="1"/>
          </p:cNvSpPr>
          <p:nvPr>
            <p:ph idx="1"/>
          </p:nvPr>
        </p:nvSpPr>
        <p:spPr/>
        <p:txBody>
          <a:bodyPr>
            <a:normAutofit fontScale="92500"/>
          </a:bodyPr>
          <a:lstStyle/>
          <a:p>
            <a:pPr>
              <a:lnSpc>
                <a:spcPct val="150000"/>
              </a:lnSpc>
              <a:spcBef>
                <a:spcPts val="0"/>
              </a:spcBef>
            </a:pPr>
            <a:r>
              <a:rPr lang="zh-CN" altLang="en-US" sz="2600" dirty="0">
                <a:latin typeface="微软雅黑" panose="020B0503020204020204" pitchFamily="34" charset="-122"/>
                <a:ea typeface="微软雅黑" panose="020B0503020204020204" pitchFamily="34" charset="-122"/>
              </a:rPr>
              <a:t>网络环境下复制文件的复杂性</a:t>
            </a:r>
          </a:p>
          <a:p>
            <a:pPr lvl="1">
              <a:lnSpc>
                <a:spcPct val="150000"/>
              </a:lnSpc>
              <a:spcBef>
                <a:spcPts val="0"/>
              </a:spcBef>
            </a:pPr>
            <a:r>
              <a:rPr lang="zh-CN" altLang="en-US" sz="2200" dirty="0">
                <a:latin typeface="微软雅黑" panose="020B0503020204020204" pitchFamily="34" charset="-122"/>
                <a:ea typeface="微软雅黑" panose="020B0503020204020204" pitchFamily="34" charset="-122"/>
              </a:rPr>
              <a:t>计算机存储数据的格式不同</a:t>
            </a:r>
          </a:p>
          <a:p>
            <a:pPr lvl="1">
              <a:lnSpc>
                <a:spcPct val="150000"/>
              </a:lnSpc>
              <a:spcBef>
                <a:spcPts val="0"/>
              </a:spcBef>
            </a:pPr>
            <a:r>
              <a:rPr lang="zh-CN" altLang="en-US" sz="2200" dirty="0">
                <a:latin typeface="微软雅黑" panose="020B0503020204020204" pitchFamily="34" charset="-122"/>
                <a:ea typeface="微软雅黑" panose="020B0503020204020204" pitchFamily="34" charset="-122"/>
              </a:rPr>
              <a:t>文件目录结构和文件命名规则不同</a:t>
            </a:r>
          </a:p>
          <a:p>
            <a:pPr lvl="1">
              <a:lnSpc>
                <a:spcPct val="150000"/>
              </a:lnSpc>
              <a:spcBef>
                <a:spcPts val="0"/>
              </a:spcBef>
            </a:pPr>
            <a:r>
              <a:rPr lang="zh-CN" altLang="en-US" sz="2200" dirty="0">
                <a:latin typeface="微软雅黑" panose="020B0503020204020204" pitchFamily="34" charset="-122"/>
                <a:ea typeface="微软雅黑" panose="020B0503020204020204" pitchFamily="34" charset="-122"/>
              </a:rPr>
              <a:t>对于相同的文件存取功能，操作系统使用的命令不同</a:t>
            </a:r>
          </a:p>
          <a:p>
            <a:pPr lvl="1">
              <a:lnSpc>
                <a:spcPct val="150000"/>
              </a:lnSpc>
              <a:spcBef>
                <a:spcPts val="0"/>
              </a:spcBef>
            </a:pPr>
            <a:r>
              <a:rPr lang="zh-CN" altLang="en-US" sz="2200" dirty="0">
                <a:latin typeface="微软雅黑" panose="020B0503020204020204" pitchFamily="34" charset="-122"/>
                <a:ea typeface="微软雅黑" panose="020B0503020204020204" pitchFamily="34" charset="-122"/>
              </a:rPr>
              <a:t>访问控制方法不同</a:t>
            </a:r>
            <a:endParaRPr lang="en-US" altLang="zh-CN" sz="2200" dirty="0">
              <a:latin typeface="微软雅黑" panose="020B0503020204020204" pitchFamily="34" charset="-122"/>
              <a:ea typeface="微软雅黑" panose="020B0503020204020204" pitchFamily="34" charset="-122"/>
            </a:endParaRPr>
          </a:p>
          <a:p>
            <a:pPr algn="just" eaLnBrk="1" hangingPunct="1">
              <a:lnSpc>
                <a:spcPct val="150000"/>
              </a:lnSpc>
              <a:spcBef>
                <a:spcPts val="1200"/>
              </a:spcBef>
            </a:pPr>
            <a:r>
              <a:rPr lang="zh-CN" altLang="en-US" sz="2600" dirty="0">
                <a:latin typeface="微软雅黑" panose="020B0503020204020204" pitchFamily="34" charset="-122"/>
                <a:ea typeface="微软雅黑" panose="020B0503020204020204" pitchFamily="34" charset="-122"/>
              </a:rPr>
              <a:t>文件传输协议</a:t>
            </a:r>
            <a:r>
              <a:rPr lang="en-US" altLang="zh-CN" sz="2600" dirty="0">
                <a:latin typeface="微软雅黑" panose="020B0503020204020204" pitchFamily="34" charset="-122"/>
                <a:ea typeface="微软雅黑" panose="020B0503020204020204" pitchFamily="34" charset="-122"/>
              </a:rPr>
              <a:t>FTP</a:t>
            </a:r>
          </a:p>
          <a:p>
            <a:pPr lvl="1" algn="just">
              <a:lnSpc>
                <a:spcPct val="150000"/>
              </a:lnSpc>
              <a:spcBef>
                <a:spcPts val="0"/>
              </a:spcBef>
            </a:pPr>
            <a:r>
              <a:rPr lang="en-US" altLang="zh-CN" sz="2200" dirty="0">
                <a:latin typeface="微软雅黑" panose="020B0503020204020204" pitchFamily="34" charset="-122"/>
                <a:ea typeface="微软雅黑" panose="020B0503020204020204" pitchFamily="34" charset="-122"/>
              </a:rPr>
              <a:t>FTP(File Transfer Protocol)</a:t>
            </a:r>
            <a:r>
              <a:rPr lang="zh-CN" altLang="en-US" sz="2200" dirty="0">
                <a:latin typeface="微软雅黑" panose="020B0503020204020204" pitchFamily="34" charset="-122"/>
                <a:ea typeface="微软雅黑" panose="020B0503020204020204" pitchFamily="34" charset="-122"/>
              </a:rPr>
              <a:t>是</a:t>
            </a:r>
            <a:r>
              <a:rPr lang="en-US" altLang="zh-CN" sz="2200" dirty="0">
                <a:latin typeface="微软雅黑" panose="020B0503020204020204" pitchFamily="34" charset="-122"/>
                <a:ea typeface="微软雅黑" panose="020B0503020204020204" pitchFamily="34" charset="-122"/>
              </a:rPr>
              <a:t>Internet</a:t>
            </a:r>
            <a:r>
              <a:rPr lang="zh-CN" altLang="en-US" sz="2200" dirty="0">
                <a:latin typeface="微软雅黑" panose="020B0503020204020204" pitchFamily="34" charset="-122"/>
                <a:ea typeface="微软雅黑" panose="020B0503020204020204" pitchFamily="34" charset="-122"/>
              </a:rPr>
              <a:t>上使用最广泛的应用层协议之一</a:t>
            </a:r>
          </a:p>
          <a:p>
            <a:pPr lvl="1" algn="just">
              <a:lnSpc>
                <a:spcPct val="150000"/>
              </a:lnSpc>
              <a:spcBef>
                <a:spcPts val="0"/>
              </a:spcBef>
            </a:pPr>
            <a:r>
              <a:rPr lang="en-US" altLang="zh-CN" sz="2200" dirty="0">
                <a:latin typeface="微软雅黑" panose="020B0503020204020204" pitchFamily="34" charset="-122"/>
                <a:ea typeface="微软雅黑" panose="020B0503020204020204" pitchFamily="34" charset="-122"/>
              </a:rPr>
              <a:t>FTP</a:t>
            </a:r>
            <a:r>
              <a:rPr lang="zh-CN" altLang="en-US" sz="2200" dirty="0">
                <a:latin typeface="微软雅黑" panose="020B0503020204020204" pitchFamily="34" charset="-122"/>
                <a:ea typeface="微软雅黑" panose="020B0503020204020204" pitchFamily="34" charset="-122"/>
              </a:rPr>
              <a:t>提供交互式的访问，允许用户指明文件的类型与格式，并允许文件具有存取权限</a:t>
            </a:r>
          </a:p>
          <a:p>
            <a:pPr lvl="1" algn="just">
              <a:lnSpc>
                <a:spcPct val="150000"/>
              </a:lnSpc>
              <a:spcBef>
                <a:spcPts val="0"/>
              </a:spcBef>
            </a:pPr>
            <a:r>
              <a:rPr lang="en-US" altLang="zh-CN" sz="2200" dirty="0">
                <a:latin typeface="微软雅黑" panose="020B0503020204020204" pitchFamily="34" charset="-122"/>
                <a:ea typeface="微软雅黑" panose="020B0503020204020204" pitchFamily="34" charset="-122"/>
              </a:rPr>
              <a:t>FTP</a:t>
            </a:r>
            <a:r>
              <a:rPr lang="zh-CN" altLang="en-US" sz="2200" dirty="0">
                <a:latin typeface="微软雅黑" panose="020B0503020204020204" pitchFamily="34" charset="-122"/>
                <a:ea typeface="微软雅黑" panose="020B0503020204020204" pitchFamily="34" charset="-122"/>
              </a:rPr>
              <a:t>屏蔽了各计算机系统的细节，适用于在异构网络中任意计算机之间传送文件</a:t>
            </a:r>
          </a:p>
          <a:p>
            <a:pPr lvl="1" algn="just">
              <a:lnSpc>
                <a:spcPct val="150000"/>
              </a:lnSpc>
              <a:spcBef>
                <a:spcPts val="0"/>
              </a:spcBef>
            </a:pPr>
            <a:r>
              <a:rPr lang="en-US" altLang="zh-CN" sz="2200" dirty="0">
                <a:solidFill>
                  <a:srgbClr val="FF0000"/>
                </a:solidFill>
                <a:latin typeface="微软雅黑" panose="020B0503020204020204" pitchFamily="34" charset="-122"/>
                <a:ea typeface="微软雅黑" panose="020B0503020204020204" pitchFamily="34" charset="-122"/>
              </a:rPr>
              <a:t>RFC 959</a:t>
            </a:r>
            <a:r>
              <a:rPr lang="zh-CN" altLang="en-US" sz="2200" dirty="0">
                <a:latin typeface="微软雅黑" panose="020B0503020204020204" pitchFamily="34" charset="-122"/>
                <a:ea typeface="微软雅黑" panose="020B0503020204020204" pitchFamily="34" charset="-122"/>
              </a:rPr>
              <a:t>早在</a:t>
            </a:r>
            <a:r>
              <a:rPr lang="en-US" altLang="zh-CN" sz="2200" dirty="0">
                <a:latin typeface="微软雅黑" panose="020B0503020204020204" pitchFamily="34" charset="-122"/>
                <a:ea typeface="微软雅黑" panose="020B0503020204020204" pitchFamily="34" charset="-122"/>
              </a:rPr>
              <a:t>1985</a:t>
            </a:r>
            <a:r>
              <a:rPr lang="zh-CN" altLang="en-US" sz="2200" dirty="0">
                <a:latin typeface="微软雅黑" panose="020B0503020204020204" pitchFamily="34" charset="-122"/>
                <a:ea typeface="微软雅黑" panose="020B0503020204020204" pitchFamily="34" charset="-122"/>
              </a:rPr>
              <a:t>年就已经成为</a:t>
            </a:r>
            <a:r>
              <a:rPr lang="en-US" altLang="zh-CN" sz="2200" dirty="0">
                <a:latin typeface="微软雅黑" panose="020B0503020204020204" pitchFamily="34" charset="-122"/>
                <a:ea typeface="微软雅黑" panose="020B0503020204020204" pitchFamily="34" charset="-122"/>
              </a:rPr>
              <a:t>Internet</a:t>
            </a:r>
            <a:r>
              <a:rPr lang="zh-CN" altLang="en-US" sz="2200" dirty="0">
                <a:latin typeface="微软雅黑" panose="020B0503020204020204" pitchFamily="34" charset="-122"/>
                <a:ea typeface="微软雅黑" panose="020B0503020204020204" pitchFamily="34" charset="-122"/>
              </a:rPr>
              <a:t>的正式标准</a:t>
            </a:r>
            <a:endParaRPr lang="en-US" altLang="zh-CN" sz="2200" dirty="0">
              <a:latin typeface="微软雅黑" panose="020B0503020204020204" pitchFamily="34" charset="-122"/>
              <a:ea typeface="微软雅黑" panose="020B0503020204020204" pitchFamily="34" charset="-122"/>
            </a:endParaRPr>
          </a:p>
          <a:p>
            <a:pPr lvl="1" algn="just">
              <a:lnSpc>
                <a:spcPct val="150000"/>
              </a:lnSpc>
              <a:spcBef>
                <a:spcPts val="0"/>
              </a:spcBef>
            </a:pP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44655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2A03D8-ED6A-4F54-B8DE-32246D66D17E}"/>
              </a:ext>
            </a:extLst>
          </p:cNvPr>
          <p:cNvSpPr>
            <a:spLocks noGrp="1"/>
          </p:cNvSpPr>
          <p:nvPr>
            <p:ph type="title"/>
          </p:nvPr>
        </p:nvSpPr>
        <p:spPr/>
        <p:txBody>
          <a:bodyPr>
            <a:normAutofit/>
          </a:bodyPr>
          <a:lstStyle/>
          <a:p>
            <a:r>
              <a:rPr lang="en-US" altLang="zh-CN" sz="3200" b="1" dirty="0">
                <a:solidFill>
                  <a:schemeClr val="accent1"/>
                </a:solidFill>
                <a:latin typeface="微软雅黑" panose="020B0503020204020204" pitchFamily="34" charset="-122"/>
                <a:ea typeface="微软雅黑" panose="020B0503020204020204" pitchFamily="34" charset="-122"/>
              </a:rPr>
              <a:t>FTP </a:t>
            </a:r>
            <a:r>
              <a:rPr lang="zh-CN" altLang="en-US" sz="3200" b="1" dirty="0">
                <a:solidFill>
                  <a:schemeClr val="accent1"/>
                </a:solidFill>
                <a:latin typeface="微软雅黑" panose="020B0503020204020204" pitchFamily="34" charset="-122"/>
                <a:ea typeface="微软雅黑" panose="020B0503020204020204" pitchFamily="34" charset="-122"/>
              </a:rPr>
              <a:t>工作过程</a:t>
            </a:r>
            <a:endParaRPr lang="zh-CN" altLang="en-US" dirty="0"/>
          </a:p>
        </p:txBody>
      </p:sp>
      <p:sp>
        <p:nvSpPr>
          <p:cNvPr id="610307" name="Rectangle 3"/>
          <p:cNvSpPr>
            <a:spLocks noGrp="1" noChangeArrowheads="1"/>
          </p:cNvSpPr>
          <p:nvPr>
            <p:ph idx="1"/>
          </p:nvPr>
        </p:nvSpPr>
        <p:spPr/>
        <p:txBody>
          <a:bodyPr>
            <a:normAutofit/>
          </a:bodyPr>
          <a:lstStyle/>
          <a:p>
            <a:pPr algn="just">
              <a:lnSpc>
                <a:spcPts val="3200"/>
              </a:lnSpc>
              <a:spcBef>
                <a:spcPts val="0"/>
              </a:spcBef>
            </a:pPr>
            <a:r>
              <a:rPr lang="en-US" altLang="zh-CN" sz="2400" dirty="0">
                <a:latin typeface="微软雅黑" panose="020B0503020204020204" pitchFamily="34" charset="-122"/>
                <a:ea typeface="微软雅黑" panose="020B0503020204020204" pitchFamily="34" charset="-122"/>
              </a:rPr>
              <a:t>  FTP</a:t>
            </a:r>
            <a:r>
              <a:rPr lang="zh-CN" altLang="en-US" sz="2400" dirty="0">
                <a:latin typeface="微软雅黑" panose="020B0503020204020204" pitchFamily="34" charset="-122"/>
                <a:ea typeface="微软雅黑" panose="020B0503020204020204" pitchFamily="34" charset="-122"/>
              </a:rPr>
              <a:t>的两个端口与两个连接：</a:t>
            </a:r>
          </a:p>
          <a:p>
            <a:pPr lvl="1" algn="just">
              <a:lnSpc>
                <a:spcPts val="3200"/>
              </a:lnSpc>
              <a:spcBef>
                <a:spcPts val="0"/>
              </a:spcBef>
            </a:pPr>
            <a:r>
              <a:rPr lang="zh-CN" altLang="en-US" sz="2000" dirty="0">
                <a:solidFill>
                  <a:srgbClr val="FF3300"/>
                </a:solidFill>
                <a:latin typeface="微软雅黑" panose="020B0503020204020204" pitchFamily="34" charset="-122"/>
                <a:ea typeface="微软雅黑" panose="020B0503020204020204" pitchFamily="34" charset="-122"/>
              </a:rPr>
              <a:t>控制连接</a:t>
            </a:r>
            <a:r>
              <a:rPr lang="zh-CN" altLang="en-US" sz="2000" dirty="0">
                <a:latin typeface="微软雅黑" panose="020B0503020204020204" pitchFamily="34" charset="-122"/>
                <a:ea typeface="微软雅黑" panose="020B0503020204020204" pitchFamily="34" charset="-122"/>
              </a:rPr>
              <a:t>在整个会话期间一直保持，客户进程发出的文件传输请求通过控制连接发送给</a:t>
            </a:r>
            <a:r>
              <a:rPr lang="zh-CN" altLang="en-US" sz="2000" dirty="0">
                <a:solidFill>
                  <a:srgbClr val="FF0000"/>
                </a:solidFill>
                <a:latin typeface="微软雅黑" panose="020B0503020204020204" pitchFamily="34" charset="-122"/>
                <a:ea typeface="微软雅黑" panose="020B0503020204020204" pitchFamily="34" charset="-122"/>
              </a:rPr>
              <a:t>服务器控制进程（工作在</a:t>
            </a:r>
            <a:r>
              <a:rPr lang="en-US" altLang="zh-CN" sz="2000" dirty="0">
                <a:solidFill>
                  <a:srgbClr val="FF0000"/>
                </a:solidFill>
                <a:latin typeface="微软雅黑" panose="020B0503020204020204" pitchFamily="34" charset="-122"/>
                <a:ea typeface="微软雅黑" panose="020B0503020204020204" pitchFamily="34" charset="-122"/>
              </a:rPr>
              <a:t>TCP21</a:t>
            </a:r>
            <a:r>
              <a:rPr lang="zh-CN" altLang="en-US" sz="2000" dirty="0">
                <a:solidFill>
                  <a:srgbClr val="FF0000"/>
                </a:solidFill>
                <a:latin typeface="微软雅黑" panose="020B0503020204020204" pitchFamily="34" charset="-122"/>
                <a:ea typeface="微软雅黑" panose="020B0503020204020204" pitchFamily="34" charset="-122"/>
              </a:rPr>
              <a:t>端口）</a:t>
            </a:r>
            <a:r>
              <a:rPr lang="zh-CN" altLang="en-US" sz="2000" dirty="0">
                <a:latin typeface="微软雅黑" panose="020B0503020204020204" pitchFamily="34" charset="-122"/>
                <a:ea typeface="微软雅黑" panose="020B0503020204020204" pitchFamily="34" charset="-122"/>
              </a:rPr>
              <a:t>，但控制连接不用来传输文件</a:t>
            </a:r>
          </a:p>
          <a:p>
            <a:pPr lvl="1" algn="just">
              <a:lnSpc>
                <a:spcPts val="3200"/>
              </a:lnSpc>
              <a:spcBef>
                <a:spcPts val="0"/>
              </a:spcBef>
            </a:pPr>
            <a:r>
              <a:rPr lang="zh-CN" altLang="en-US" sz="2000" dirty="0">
                <a:latin typeface="微软雅黑" panose="020B0503020204020204" pitchFamily="34" charset="-122"/>
                <a:ea typeface="微软雅黑" panose="020B0503020204020204" pitchFamily="34" charset="-122"/>
              </a:rPr>
              <a:t>服务器控制进程在接收到客户进程发送来的文件传输请求后就创建</a:t>
            </a:r>
            <a:r>
              <a:rPr lang="zh-CN" altLang="en-US" sz="2000" dirty="0">
                <a:solidFill>
                  <a:srgbClr val="FF0000"/>
                </a:solidFill>
                <a:latin typeface="微软雅黑" panose="020B0503020204020204" pitchFamily="34" charset="-122"/>
                <a:ea typeface="微软雅黑" panose="020B0503020204020204" pitchFamily="34" charset="-122"/>
              </a:rPr>
              <a:t>数据传输进程（工作在</a:t>
            </a:r>
            <a:r>
              <a:rPr lang="en-US" altLang="zh-CN" sz="2000" dirty="0">
                <a:solidFill>
                  <a:srgbClr val="FF0000"/>
                </a:solidFill>
                <a:latin typeface="微软雅黑" panose="020B0503020204020204" pitchFamily="34" charset="-122"/>
                <a:ea typeface="微软雅黑" panose="020B0503020204020204" pitchFamily="34" charset="-122"/>
              </a:rPr>
              <a:t>TCP20</a:t>
            </a:r>
            <a:r>
              <a:rPr lang="zh-CN" altLang="en-US" sz="2000" dirty="0">
                <a:solidFill>
                  <a:srgbClr val="FF0000"/>
                </a:solidFill>
                <a:latin typeface="微软雅黑" panose="020B0503020204020204" pitchFamily="34" charset="-122"/>
                <a:ea typeface="微软雅黑" panose="020B0503020204020204" pitchFamily="34" charset="-122"/>
              </a:rPr>
              <a:t>端口，也可以协商一个端口）</a:t>
            </a:r>
            <a:r>
              <a:rPr lang="zh-CN" altLang="en-US" sz="2000" dirty="0">
                <a:latin typeface="微软雅黑" panose="020B0503020204020204" pitchFamily="34" charset="-122"/>
                <a:ea typeface="微软雅黑" panose="020B0503020204020204" pitchFamily="34" charset="-122"/>
              </a:rPr>
              <a:t>和</a:t>
            </a:r>
            <a:r>
              <a:rPr lang="zh-CN" altLang="en-US" sz="2000" dirty="0">
                <a:solidFill>
                  <a:srgbClr val="FF0000"/>
                </a:solidFill>
                <a:latin typeface="微软雅黑" panose="020B0503020204020204" pitchFamily="34" charset="-122"/>
                <a:ea typeface="微软雅黑" panose="020B0503020204020204" pitchFamily="34" charset="-122"/>
              </a:rPr>
              <a:t>数据连接</a:t>
            </a:r>
            <a:endParaRPr lang="en-US" altLang="zh-CN" sz="2000" dirty="0">
              <a:solidFill>
                <a:srgbClr val="FF0000"/>
              </a:solidFill>
              <a:latin typeface="微软雅黑" panose="020B0503020204020204" pitchFamily="34" charset="-122"/>
              <a:ea typeface="微软雅黑" panose="020B0503020204020204" pitchFamily="34" charset="-122"/>
            </a:endParaRPr>
          </a:p>
          <a:p>
            <a:pPr lvl="1" algn="just">
              <a:lnSpc>
                <a:spcPts val="3200"/>
              </a:lnSpc>
              <a:spcBef>
                <a:spcPts val="0"/>
              </a:spcBef>
            </a:pPr>
            <a:r>
              <a:rPr lang="zh-CN" altLang="en-US" sz="2000" dirty="0">
                <a:latin typeface="微软雅黑" panose="020B0503020204020204" pitchFamily="34" charset="-122"/>
                <a:ea typeface="微软雅黑" panose="020B0503020204020204" pitchFamily="34" charset="-122"/>
              </a:rPr>
              <a:t>数据连接用来连接客户进程和服务器数据传输进程，实际完成文件的传输。服务器数据传输进程在文件传输完毕后关闭数据连接并结束运行</a:t>
            </a:r>
            <a:endParaRPr lang="en-US" altLang="zh-CN" sz="2000" dirty="0">
              <a:latin typeface="微软雅黑" panose="020B0503020204020204" pitchFamily="34" charset="-122"/>
              <a:ea typeface="微软雅黑" panose="020B0503020204020204" pitchFamily="34" charset="-122"/>
            </a:endParaRPr>
          </a:p>
        </p:txBody>
      </p:sp>
      <p:sp>
        <p:nvSpPr>
          <p:cNvPr id="9" name="Rectangle 4"/>
          <p:cNvSpPr>
            <a:spLocks noChangeArrowheads="1"/>
          </p:cNvSpPr>
          <p:nvPr/>
        </p:nvSpPr>
        <p:spPr bwMode="auto">
          <a:xfrm>
            <a:off x="8261038" y="4761131"/>
            <a:ext cx="1664603" cy="1115208"/>
          </a:xfrm>
          <a:prstGeom prst="rect">
            <a:avLst/>
          </a:prstGeom>
          <a:noFill/>
          <a:ln w="28575" algn="ctr">
            <a:solidFill>
              <a:srgbClr val="FF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1400">
              <a:latin typeface="微软雅黑" panose="020B0503020204020204" pitchFamily="34" charset="-122"/>
              <a:ea typeface="微软雅黑" panose="020B0503020204020204" pitchFamily="34" charset="-122"/>
            </a:endParaRPr>
          </a:p>
        </p:txBody>
      </p:sp>
      <p:sp>
        <p:nvSpPr>
          <p:cNvPr id="10" name="Oval 5"/>
          <p:cNvSpPr>
            <a:spLocks noChangeArrowheads="1"/>
          </p:cNvSpPr>
          <p:nvPr/>
        </p:nvSpPr>
        <p:spPr bwMode="auto">
          <a:xfrm>
            <a:off x="8353515" y="4877886"/>
            <a:ext cx="1387170" cy="352949"/>
          </a:xfrm>
          <a:prstGeom prst="ellipse">
            <a:avLst/>
          </a:prstGeom>
          <a:solidFill>
            <a:srgbClr val="FFCCCC"/>
          </a:solidFill>
          <a:ln w="9525" algn="ctr">
            <a:solidFill>
              <a:schemeClr val="folHlink"/>
            </a:solidFill>
            <a:round/>
            <a:headEnd/>
            <a:tailEnd/>
          </a:ln>
          <a:effectLst>
            <a:outerShdw dist="35921" dir="2700000" algn="ctr" rotWithShape="0">
              <a:schemeClr val="bg2"/>
            </a:outerShdw>
          </a:effec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zh-CN" altLang="en-US" sz="1400" dirty="0">
                <a:latin typeface="微软雅黑" panose="020B0503020204020204" pitchFamily="34" charset="-122"/>
                <a:ea typeface="微软雅黑" panose="020B0503020204020204" pitchFamily="34" charset="-122"/>
              </a:rPr>
              <a:t>控制进程</a:t>
            </a:r>
          </a:p>
        </p:txBody>
      </p:sp>
      <p:sp>
        <p:nvSpPr>
          <p:cNvPr id="12" name="Rectangle 60"/>
          <p:cNvSpPr>
            <a:spLocks noChangeArrowheads="1"/>
          </p:cNvSpPr>
          <p:nvPr/>
        </p:nvSpPr>
        <p:spPr bwMode="auto">
          <a:xfrm>
            <a:off x="2804838" y="4349134"/>
            <a:ext cx="1664603" cy="1527206"/>
          </a:xfrm>
          <a:prstGeom prst="rect">
            <a:avLst/>
          </a:prstGeom>
          <a:noFill/>
          <a:ln w="19050">
            <a:solidFill>
              <a:schemeClr val="tx1"/>
            </a:solidFill>
            <a:prstDash val="sysDot"/>
            <a:miter lim="800000"/>
            <a:headEnd/>
            <a:tailEnd/>
          </a:ln>
          <a:effec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1400">
              <a:latin typeface="微软雅黑" panose="020B0503020204020204" pitchFamily="34" charset="-122"/>
              <a:ea typeface="微软雅黑" panose="020B0503020204020204" pitchFamily="34" charset="-122"/>
            </a:endParaRPr>
          </a:p>
        </p:txBody>
      </p:sp>
      <p:sp>
        <p:nvSpPr>
          <p:cNvPr id="13" name="Line 61"/>
          <p:cNvSpPr>
            <a:spLocks noChangeShapeType="1"/>
          </p:cNvSpPr>
          <p:nvPr/>
        </p:nvSpPr>
        <p:spPr bwMode="auto">
          <a:xfrm>
            <a:off x="2249971" y="4583986"/>
            <a:ext cx="647346"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Text Box 62"/>
          <p:cNvSpPr txBox="1">
            <a:spLocks noChangeArrowheads="1"/>
          </p:cNvSpPr>
          <p:nvPr/>
        </p:nvSpPr>
        <p:spPr bwMode="auto">
          <a:xfrm>
            <a:off x="3117121" y="5895128"/>
            <a:ext cx="900116" cy="232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1400">
                <a:latin typeface="微软雅黑" panose="020B0503020204020204" pitchFamily="34" charset="-122"/>
                <a:ea typeface="微软雅黑" panose="020B0503020204020204" pitchFamily="34" charset="-122"/>
              </a:rPr>
              <a:t>FTP </a:t>
            </a:r>
            <a:r>
              <a:rPr kumimoji="1" lang="zh-CN" altLang="en-US" sz="1400">
                <a:latin typeface="微软雅黑" panose="020B0503020204020204" pitchFamily="34" charset="-122"/>
                <a:ea typeface="微软雅黑" panose="020B0503020204020204" pitchFamily="34" charset="-122"/>
              </a:rPr>
              <a:t>客户端</a:t>
            </a:r>
          </a:p>
        </p:txBody>
      </p:sp>
      <p:sp>
        <p:nvSpPr>
          <p:cNvPr id="15" name="Text Box 63"/>
          <p:cNvSpPr txBox="1">
            <a:spLocks noChangeArrowheads="1"/>
          </p:cNvSpPr>
          <p:nvPr/>
        </p:nvSpPr>
        <p:spPr bwMode="auto">
          <a:xfrm>
            <a:off x="8545656" y="5913916"/>
            <a:ext cx="1048800" cy="232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1400">
                <a:latin typeface="微软雅黑" panose="020B0503020204020204" pitchFamily="34" charset="-122"/>
                <a:ea typeface="微软雅黑" panose="020B0503020204020204" pitchFamily="34" charset="-122"/>
              </a:rPr>
              <a:t>FTP </a:t>
            </a:r>
            <a:r>
              <a:rPr kumimoji="1" lang="zh-CN" altLang="en-US" sz="1400">
                <a:latin typeface="微软雅黑" panose="020B0503020204020204" pitchFamily="34" charset="-122"/>
                <a:ea typeface="微软雅黑" panose="020B0503020204020204" pitchFamily="34" charset="-122"/>
              </a:rPr>
              <a:t>服务器端</a:t>
            </a:r>
          </a:p>
        </p:txBody>
      </p:sp>
      <p:sp>
        <p:nvSpPr>
          <p:cNvPr id="16" name="AutoShape 64"/>
          <p:cNvSpPr>
            <a:spLocks noChangeArrowheads="1"/>
          </p:cNvSpPr>
          <p:nvPr/>
        </p:nvSpPr>
        <p:spPr bwMode="auto">
          <a:xfrm>
            <a:off x="1602624" y="5288540"/>
            <a:ext cx="647345" cy="530094"/>
          </a:xfrm>
          <a:prstGeom prst="can">
            <a:avLst>
              <a:gd name="adj" fmla="val 35490"/>
            </a:avLst>
          </a:prstGeom>
          <a:noFill/>
          <a:ln w="28575">
            <a:solidFill>
              <a:srgbClr val="0836BF"/>
            </a:solidFill>
            <a:round/>
            <a:headEnd/>
            <a:tailEnd/>
          </a:ln>
          <a:effec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1400" dirty="0">
              <a:latin typeface="微软雅黑" panose="020B0503020204020204" pitchFamily="34" charset="-122"/>
              <a:ea typeface="微软雅黑" panose="020B0503020204020204" pitchFamily="34" charset="-122"/>
            </a:endParaRPr>
          </a:p>
        </p:txBody>
      </p:sp>
      <p:sp>
        <p:nvSpPr>
          <p:cNvPr id="17" name="Line 65"/>
          <p:cNvSpPr>
            <a:spLocks noChangeShapeType="1"/>
          </p:cNvSpPr>
          <p:nvPr/>
        </p:nvSpPr>
        <p:spPr bwMode="auto">
          <a:xfrm>
            <a:off x="2249971" y="5552916"/>
            <a:ext cx="647346"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400">
              <a:latin typeface="微软雅黑" panose="020B0503020204020204" pitchFamily="34" charset="-122"/>
              <a:ea typeface="微软雅黑" panose="020B0503020204020204" pitchFamily="34" charset="-122"/>
            </a:endParaRPr>
          </a:p>
        </p:txBody>
      </p:sp>
      <p:sp>
        <p:nvSpPr>
          <p:cNvPr id="18" name="Line 66"/>
          <p:cNvSpPr>
            <a:spLocks noChangeShapeType="1"/>
          </p:cNvSpPr>
          <p:nvPr/>
        </p:nvSpPr>
        <p:spPr bwMode="auto">
          <a:xfrm>
            <a:off x="9740684" y="5552916"/>
            <a:ext cx="647345" cy="0"/>
          </a:xfrm>
          <a:prstGeom prst="line">
            <a:avLst/>
          </a:prstGeom>
          <a:noFill/>
          <a:ln w="9525">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400">
              <a:latin typeface="微软雅黑" panose="020B0503020204020204" pitchFamily="34" charset="-122"/>
              <a:ea typeface="微软雅黑" panose="020B0503020204020204" pitchFamily="34" charset="-122"/>
            </a:endParaRPr>
          </a:p>
        </p:txBody>
      </p:sp>
      <p:sp>
        <p:nvSpPr>
          <p:cNvPr id="20" name="Line 68"/>
          <p:cNvSpPr>
            <a:spLocks noChangeShapeType="1"/>
          </p:cNvSpPr>
          <p:nvPr/>
        </p:nvSpPr>
        <p:spPr bwMode="auto">
          <a:xfrm>
            <a:off x="4284484" y="5582440"/>
            <a:ext cx="4069030" cy="0"/>
          </a:xfrm>
          <a:prstGeom prst="line">
            <a:avLst/>
          </a:prstGeom>
          <a:noFill/>
          <a:ln w="57150">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400">
              <a:latin typeface="微软雅黑" panose="020B0503020204020204" pitchFamily="34" charset="-122"/>
              <a:ea typeface="微软雅黑" panose="020B0503020204020204" pitchFamily="34" charset="-122"/>
            </a:endParaRPr>
          </a:p>
        </p:txBody>
      </p:sp>
      <p:sp>
        <p:nvSpPr>
          <p:cNvPr id="21" name="Line 69"/>
          <p:cNvSpPr>
            <a:spLocks noChangeShapeType="1"/>
          </p:cNvSpPr>
          <p:nvPr/>
        </p:nvSpPr>
        <p:spPr bwMode="auto">
          <a:xfrm>
            <a:off x="4284484" y="5053688"/>
            <a:ext cx="4069030" cy="0"/>
          </a:xfrm>
          <a:prstGeom prst="line">
            <a:avLst/>
          </a:prstGeom>
          <a:noFill/>
          <a:ln w="57150">
            <a:solidFill>
              <a:schemeClr va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400">
              <a:latin typeface="微软雅黑" panose="020B0503020204020204" pitchFamily="34" charset="-122"/>
              <a:ea typeface="微软雅黑" panose="020B0503020204020204" pitchFamily="34" charset="-122"/>
            </a:endParaRPr>
          </a:p>
        </p:txBody>
      </p:sp>
      <p:graphicFrame>
        <p:nvGraphicFramePr>
          <p:cNvPr id="22" name="Object 70"/>
          <p:cNvGraphicFramePr>
            <a:graphicFrameLocks noChangeAspect="1"/>
          </p:cNvGraphicFramePr>
          <p:nvPr/>
        </p:nvGraphicFramePr>
        <p:xfrm>
          <a:off x="5116788" y="4818837"/>
          <a:ext cx="2404427" cy="1107158"/>
        </p:xfrm>
        <a:graphic>
          <a:graphicData uri="http://schemas.openxmlformats.org/presentationml/2006/ole">
            <mc:AlternateContent xmlns:mc="http://schemas.openxmlformats.org/markup-compatibility/2006">
              <mc:Choice xmlns:v="urn:schemas-microsoft-com:vml" Requires="v">
                <p:oleObj spid="_x0000_s6431" name="VISIO" r:id="rId4" imgW="1687068" imgH="964692" progId="Visio.Drawing.6">
                  <p:embed/>
                </p:oleObj>
              </mc:Choice>
              <mc:Fallback>
                <p:oleObj name="VISIO" r:id="rId4" imgW="1687068" imgH="964692" progId="Visio.Drawing.6">
                  <p:embed/>
                  <p:pic>
                    <p:nvPicPr>
                      <p:cNvPr id="22" name="Object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6788" y="4818837"/>
                        <a:ext cx="2404427" cy="1107158"/>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3" name="Text Box 71"/>
          <p:cNvSpPr txBox="1">
            <a:spLocks noChangeArrowheads="1"/>
          </p:cNvSpPr>
          <p:nvPr/>
        </p:nvSpPr>
        <p:spPr bwMode="auto">
          <a:xfrm>
            <a:off x="5916424" y="5072478"/>
            <a:ext cx="716971" cy="232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1400" dirty="0">
                <a:latin typeface="微软雅黑" panose="020B0503020204020204" pitchFamily="34" charset="-122"/>
                <a:ea typeface="微软雅黑" panose="020B0503020204020204" pitchFamily="34" charset="-122"/>
              </a:rPr>
              <a:t>Internet</a:t>
            </a:r>
            <a:endParaRPr kumimoji="1" lang="zh-CN" altLang="en-US" sz="1400" dirty="0">
              <a:latin typeface="微软雅黑" panose="020B0503020204020204" pitchFamily="34" charset="-122"/>
              <a:ea typeface="微软雅黑" panose="020B0503020204020204" pitchFamily="34" charset="-122"/>
            </a:endParaRPr>
          </a:p>
        </p:txBody>
      </p:sp>
      <p:sp>
        <p:nvSpPr>
          <p:cNvPr id="24" name="Text Box 72"/>
          <p:cNvSpPr txBox="1">
            <a:spLocks noChangeArrowheads="1"/>
          </p:cNvSpPr>
          <p:nvPr/>
        </p:nvSpPr>
        <p:spPr bwMode="auto">
          <a:xfrm>
            <a:off x="5746702" y="4355844"/>
            <a:ext cx="1060430" cy="232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1400" dirty="0">
                <a:latin typeface="微软雅黑" panose="020B0503020204020204" pitchFamily="34" charset="-122"/>
                <a:ea typeface="微软雅黑" panose="020B0503020204020204" pitchFamily="34" charset="-122"/>
              </a:rPr>
              <a:t>TCP </a:t>
            </a:r>
            <a:r>
              <a:rPr kumimoji="1" lang="zh-CN" altLang="en-US" sz="1400" dirty="0">
                <a:latin typeface="微软雅黑" panose="020B0503020204020204" pitchFamily="34" charset="-122"/>
                <a:ea typeface="微软雅黑" panose="020B0503020204020204" pitchFamily="34" charset="-122"/>
              </a:rPr>
              <a:t>控制连接</a:t>
            </a:r>
          </a:p>
        </p:txBody>
      </p:sp>
      <p:sp>
        <p:nvSpPr>
          <p:cNvPr id="25" name="Text Box 73"/>
          <p:cNvSpPr txBox="1">
            <a:spLocks noChangeArrowheads="1"/>
          </p:cNvSpPr>
          <p:nvPr/>
        </p:nvSpPr>
        <p:spPr bwMode="auto">
          <a:xfrm>
            <a:off x="5746702" y="6057510"/>
            <a:ext cx="1060430" cy="232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1400" dirty="0">
                <a:latin typeface="微软雅黑" panose="020B0503020204020204" pitchFamily="34" charset="-122"/>
                <a:ea typeface="微软雅黑" panose="020B0503020204020204" pitchFamily="34" charset="-122"/>
              </a:rPr>
              <a:t>TCP </a:t>
            </a:r>
            <a:r>
              <a:rPr kumimoji="1" lang="zh-CN" altLang="en-US" sz="1400" dirty="0">
                <a:latin typeface="微软雅黑" panose="020B0503020204020204" pitchFamily="34" charset="-122"/>
                <a:ea typeface="微软雅黑" panose="020B0503020204020204" pitchFamily="34" charset="-122"/>
              </a:rPr>
              <a:t>数据连接</a:t>
            </a:r>
          </a:p>
        </p:txBody>
      </p:sp>
      <p:sp>
        <p:nvSpPr>
          <p:cNvPr id="26" name="Line 74"/>
          <p:cNvSpPr>
            <a:spLocks noChangeShapeType="1"/>
          </p:cNvSpPr>
          <p:nvPr/>
        </p:nvSpPr>
        <p:spPr bwMode="auto">
          <a:xfrm flipH="1" flipV="1">
            <a:off x="4931831" y="5582440"/>
            <a:ext cx="1017257" cy="411996"/>
          </a:xfrm>
          <a:prstGeom prst="line">
            <a:avLst/>
          </a:prstGeom>
          <a:noFill/>
          <a:ln w="9525">
            <a:solidFill>
              <a:schemeClr val="folHlink"/>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400">
              <a:latin typeface="微软雅黑" panose="020B0503020204020204" pitchFamily="34" charset="-122"/>
              <a:ea typeface="微软雅黑" panose="020B0503020204020204" pitchFamily="34" charset="-122"/>
            </a:endParaRPr>
          </a:p>
        </p:txBody>
      </p:sp>
      <p:sp>
        <p:nvSpPr>
          <p:cNvPr id="27" name="Line 75"/>
          <p:cNvSpPr>
            <a:spLocks noChangeShapeType="1"/>
          </p:cNvSpPr>
          <p:nvPr/>
        </p:nvSpPr>
        <p:spPr bwMode="auto">
          <a:xfrm flipV="1">
            <a:off x="6596434" y="5582440"/>
            <a:ext cx="1109735" cy="411996"/>
          </a:xfrm>
          <a:prstGeom prst="line">
            <a:avLst/>
          </a:prstGeom>
          <a:noFill/>
          <a:ln w="9525">
            <a:solidFill>
              <a:schemeClr val="folHlink"/>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400">
              <a:latin typeface="微软雅黑" panose="020B0503020204020204" pitchFamily="34" charset="-122"/>
              <a:ea typeface="微软雅黑" panose="020B0503020204020204" pitchFamily="34" charset="-122"/>
            </a:endParaRPr>
          </a:p>
        </p:txBody>
      </p:sp>
      <p:sp>
        <p:nvSpPr>
          <p:cNvPr id="28" name="Line 76"/>
          <p:cNvSpPr>
            <a:spLocks noChangeShapeType="1"/>
          </p:cNvSpPr>
          <p:nvPr/>
        </p:nvSpPr>
        <p:spPr bwMode="auto">
          <a:xfrm>
            <a:off x="6503955" y="4700740"/>
            <a:ext cx="1202214" cy="352949"/>
          </a:xfrm>
          <a:prstGeom prst="line">
            <a:avLst/>
          </a:prstGeom>
          <a:noFill/>
          <a:ln w="9525">
            <a:solidFill>
              <a:schemeClr val="folHlink"/>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400">
              <a:latin typeface="微软雅黑" panose="020B0503020204020204" pitchFamily="34" charset="-122"/>
              <a:ea typeface="微软雅黑" panose="020B0503020204020204" pitchFamily="34" charset="-122"/>
            </a:endParaRPr>
          </a:p>
        </p:txBody>
      </p:sp>
      <p:sp>
        <p:nvSpPr>
          <p:cNvPr id="29" name="Line 77"/>
          <p:cNvSpPr>
            <a:spLocks noChangeShapeType="1"/>
          </p:cNvSpPr>
          <p:nvPr/>
        </p:nvSpPr>
        <p:spPr bwMode="auto">
          <a:xfrm flipH="1">
            <a:off x="4839352" y="4700740"/>
            <a:ext cx="1109735" cy="352949"/>
          </a:xfrm>
          <a:prstGeom prst="line">
            <a:avLst/>
          </a:prstGeom>
          <a:noFill/>
          <a:ln w="9525">
            <a:solidFill>
              <a:schemeClr val="folHlink"/>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400">
              <a:latin typeface="微软雅黑" panose="020B0503020204020204" pitchFamily="34" charset="-122"/>
              <a:ea typeface="微软雅黑" panose="020B0503020204020204" pitchFamily="34" charset="-122"/>
            </a:endParaRPr>
          </a:p>
        </p:txBody>
      </p:sp>
      <p:sp>
        <p:nvSpPr>
          <p:cNvPr id="30" name="Oval 78"/>
          <p:cNvSpPr>
            <a:spLocks noChangeArrowheads="1"/>
          </p:cNvSpPr>
          <p:nvPr/>
        </p:nvSpPr>
        <p:spPr bwMode="auto">
          <a:xfrm>
            <a:off x="2897316" y="4406841"/>
            <a:ext cx="1387168" cy="354290"/>
          </a:xfrm>
          <a:prstGeom prst="ellipse">
            <a:avLst/>
          </a:prstGeom>
          <a:solidFill>
            <a:srgbClr val="99FF33"/>
          </a:solidFill>
          <a:ln w="9525">
            <a:solidFill>
              <a:schemeClr val="tx1"/>
            </a:solidFill>
            <a:round/>
            <a:headEnd/>
            <a:tailEnd/>
          </a:ln>
          <a:effectLst>
            <a:outerShdw dist="35921" dir="2700000" algn="ctr" rotWithShape="0">
              <a:schemeClr val="bg2"/>
            </a:outerShdw>
          </a:effec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zh-CN" altLang="en-US" sz="1400" dirty="0">
                <a:latin typeface="微软雅黑" panose="020B0503020204020204" pitchFamily="34" charset="-122"/>
                <a:ea typeface="微软雅黑" panose="020B0503020204020204" pitchFamily="34" charset="-122"/>
              </a:rPr>
              <a:t>用户界面</a:t>
            </a:r>
          </a:p>
        </p:txBody>
      </p:sp>
      <p:sp>
        <p:nvSpPr>
          <p:cNvPr id="31" name="Line 79"/>
          <p:cNvSpPr>
            <a:spLocks noChangeShapeType="1"/>
          </p:cNvSpPr>
          <p:nvPr/>
        </p:nvSpPr>
        <p:spPr bwMode="auto">
          <a:xfrm>
            <a:off x="3637140" y="5230834"/>
            <a:ext cx="0" cy="17580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400">
              <a:latin typeface="微软雅黑" panose="020B0503020204020204" pitchFamily="34" charset="-122"/>
              <a:ea typeface="微软雅黑" panose="020B0503020204020204" pitchFamily="34" charset="-122"/>
            </a:endParaRPr>
          </a:p>
        </p:txBody>
      </p:sp>
      <p:sp>
        <p:nvSpPr>
          <p:cNvPr id="32" name="Oval 80"/>
          <p:cNvSpPr>
            <a:spLocks noChangeArrowheads="1"/>
          </p:cNvSpPr>
          <p:nvPr/>
        </p:nvSpPr>
        <p:spPr bwMode="auto">
          <a:xfrm>
            <a:off x="2897316" y="4877886"/>
            <a:ext cx="1387168" cy="352949"/>
          </a:xfrm>
          <a:prstGeom prst="ellipse">
            <a:avLst/>
          </a:prstGeom>
          <a:solidFill>
            <a:srgbClr val="FFCCCC"/>
          </a:solidFill>
          <a:ln w="9525">
            <a:solidFill>
              <a:schemeClr val="folHlink"/>
            </a:solidFill>
            <a:round/>
            <a:headEnd/>
            <a:tailEnd/>
          </a:ln>
          <a:effectLst>
            <a:outerShdw dist="35921" dir="2700000" algn="ctr" rotWithShape="0">
              <a:schemeClr val="bg2"/>
            </a:outerShdw>
          </a:effec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zh-CN" altLang="en-US" sz="1400" dirty="0">
                <a:latin typeface="微软雅黑" panose="020B0503020204020204" pitchFamily="34" charset="-122"/>
                <a:ea typeface="微软雅黑" panose="020B0503020204020204" pitchFamily="34" charset="-122"/>
              </a:rPr>
              <a:t>控制进程</a:t>
            </a:r>
          </a:p>
        </p:txBody>
      </p:sp>
      <p:sp>
        <p:nvSpPr>
          <p:cNvPr id="33" name="Oval 81"/>
          <p:cNvSpPr>
            <a:spLocks noChangeArrowheads="1"/>
          </p:cNvSpPr>
          <p:nvPr/>
        </p:nvSpPr>
        <p:spPr bwMode="auto">
          <a:xfrm>
            <a:off x="2897316" y="5348931"/>
            <a:ext cx="1387168" cy="469703"/>
          </a:xfrm>
          <a:prstGeom prst="ellipse">
            <a:avLst/>
          </a:prstGeom>
          <a:solidFill>
            <a:srgbClr val="CCECFF"/>
          </a:solidFill>
          <a:ln w="9525">
            <a:solidFill>
              <a:schemeClr val="folHlink"/>
            </a:solidFill>
            <a:round/>
            <a:headEnd/>
            <a:tailEnd/>
          </a:ln>
          <a:effectLst>
            <a:outerShdw dist="35921" dir="2700000" algn="ctr" rotWithShape="0">
              <a:schemeClr val="bg2"/>
            </a:outerShdw>
          </a:effec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zh-CN" altLang="en-US" sz="1400" dirty="0">
                <a:latin typeface="微软雅黑" panose="020B0503020204020204" pitchFamily="34" charset="-122"/>
                <a:ea typeface="微软雅黑" panose="020B0503020204020204" pitchFamily="34" charset="-122"/>
              </a:rPr>
              <a:t>数据传输</a:t>
            </a:r>
          </a:p>
          <a:p>
            <a:pPr algn="ctr" eaLnBrk="1" hangingPunct="1"/>
            <a:r>
              <a:rPr kumimoji="1" lang="zh-CN" altLang="en-US" sz="1400" dirty="0">
                <a:latin typeface="微软雅黑" panose="020B0503020204020204" pitchFamily="34" charset="-122"/>
                <a:ea typeface="微软雅黑" panose="020B0503020204020204" pitchFamily="34" charset="-122"/>
              </a:rPr>
              <a:t>进程</a:t>
            </a:r>
          </a:p>
        </p:txBody>
      </p:sp>
      <p:sp>
        <p:nvSpPr>
          <p:cNvPr id="34" name="Line 82"/>
          <p:cNvSpPr>
            <a:spLocks noChangeShapeType="1"/>
          </p:cNvSpPr>
          <p:nvPr/>
        </p:nvSpPr>
        <p:spPr bwMode="auto">
          <a:xfrm>
            <a:off x="9093338" y="5230834"/>
            <a:ext cx="0" cy="17580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400">
              <a:latin typeface="微软雅黑" panose="020B0503020204020204" pitchFamily="34" charset="-122"/>
              <a:ea typeface="微软雅黑" panose="020B0503020204020204" pitchFamily="34" charset="-122"/>
            </a:endParaRPr>
          </a:p>
        </p:txBody>
      </p:sp>
      <p:sp>
        <p:nvSpPr>
          <p:cNvPr id="35" name="Oval 83"/>
          <p:cNvSpPr>
            <a:spLocks noChangeArrowheads="1"/>
          </p:cNvSpPr>
          <p:nvPr/>
        </p:nvSpPr>
        <p:spPr bwMode="auto">
          <a:xfrm>
            <a:off x="8353515" y="5348931"/>
            <a:ext cx="1387170" cy="469703"/>
          </a:xfrm>
          <a:prstGeom prst="ellipse">
            <a:avLst/>
          </a:prstGeom>
          <a:solidFill>
            <a:srgbClr val="CCECFF"/>
          </a:solidFill>
          <a:ln w="9525" algn="ctr">
            <a:solidFill>
              <a:schemeClr val="folHlink"/>
            </a:solidFill>
            <a:round/>
            <a:headEnd/>
            <a:tailEnd/>
          </a:ln>
          <a:effectLst>
            <a:outerShdw dist="35921" dir="2700000" algn="ctr" rotWithShape="0">
              <a:schemeClr val="bg2"/>
            </a:outerShdw>
          </a:effec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zh-CN" altLang="en-US" sz="1400" dirty="0">
                <a:latin typeface="微软雅黑" panose="020B0503020204020204" pitchFamily="34" charset="-122"/>
                <a:ea typeface="微软雅黑" panose="020B0503020204020204" pitchFamily="34" charset="-122"/>
              </a:rPr>
              <a:t>数据传输</a:t>
            </a:r>
          </a:p>
          <a:p>
            <a:pPr algn="ctr" eaLnBrk="1" hangingPunct="1"/>
            <a:r>
              <a:rPr kumimoji="1" lang="zh-CN" altLang="en-US" sz="1400" dirty="0">
                <a:latin typeface="微软雅黑" panose="020B0503020204020204" pitchFamily="34" charset="-122"/>
                <a:ea typeface="微软雅黑" panose="020B0503020204020204" pitchFamily="34" charset="-122"/>
              </a:rPr>
              <a:t>进程</a:t>
            </a:r>
          </a:p>
        </p:txBody>
      </p:sp>
      <p:sp>
        <p:nvSpPr>
          <p:cNvPr id="90" name="Text Box 72"/>
          <p:cNvSpPr txBox="1">
            <a:spLocks noChangeArrowheads="1"/>
          </p:cNvSpPr>
          <p:nvPr/>
        </p:nvSpPr>
        <p:spPr bwMode="auto">
          <a:xfrm>
            <a:off x="7366988" y="4460429"/>
            <a:ext cx="7553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1400" dirty="0">
                <a:solidFill>
                  <a:srgbClr val="FF0000"/>
                </a:solidFill>
                <a:latin typeface="微软雅黑" panose="020B0503020204020204" pitchFamily="34" charset="-122"/>
                <a:ea typeface="微软雅黑" panose="020B0503020204020204" pitchFamily="34" charset="-122"/>
              </a:rPr>
              <a:t>21</a:t>
            </a:r>
            <a:r>
              <a:rPr kumimoji="1" lang="zh-CN" altLang="en-US" sz="1400" dirty="0">
                <a:solidFill>
                  <a:srgbClr val="FF0000"/>
                </a:solidFill>
                <a:latin typeface="微软雅黑" panose="020B0503020204020204" pitchFamily="34" charset="-122"/>
                <a:ea typeface="微软雅黑" panose="020B0503020204020204" pitchFamily="34" charset="-122"/>
              </a:rPr>
              <a:t>端口</a:t>
            </a:r>
          </a:p>
        </p:txBody>
      </p:sp>
      <p:sp>
        <p:nvSpPr>
          <p:cNvPr id="92" name="Text Box 72"/>
          <p:cNvSpPr txBox="1">
            <a:spLocks noChangeArrowheads="1"/>
          </p:cNvSpPr>
          <p:nvPr/>
        </p:nvSpPr>
        <p:spPr bwMode="auto">
          <a:xfrm>
            <a:off x="7267751" y="5899834"/>
            <a:ext cx="7553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1400" dirty="0">
                <a:solidFill>
                  <a:srgbClr val="FF0000"/>
                </a:solidFill>
                <a:latin typeface="微软雅黑" panose="020B0503020204020204" pitchFamily="34" charset="-122"/>
                <a:ea typeface="微软雅黑" panose="020B0503020204020204" pitchFamily="34" charset="-122"/>
              </a:rPr>
              <a:t>20</a:t>
            </a:r>
            <a:r>
              <a:rPr kumimoji="1" lang="zh-CN" altLang="en-US" sz="1400" dirty="0">
                <a:solidFill>
                  <a:srgbClr val="FF0000"/>
                </a:solidFill>
                <a:latin typeface="微软雅黑" panose="020B0503020204020204" pitchFamily="34" charset="-122"/>
                <a:ea typeface="微软雅黑" panose="020B0503020204020204" pitchFamily="34" charset="-122"/>
              </a:rPr>
              <a:t>端口</a:t>
            </a:r>
          </a:p>
        </p:txBody>
      </p:sp>
      <p:cxnSp>
        <p:nvCxnSpPr>
          <p:cNvPr id="3" name="直接连接符 2"/>
          <p:cNvCxnSpPr>
            <a:stCxn id="90" idx="2"/>
            <a:endCxn id="21" idx="1"/>
          </p:cNvCxnSpPr>
          <p:nvPr/>
        </p:nvCxnSpPr>
        <p:spPr>
          <a:xfrm>
            <a:off x="7744656" y="4768206"/>
            <a:ext cx="608858" cy="2854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92" idx="0"/>
            <a:endCxn id="35" idx="2"/>
          </p:cNvCxnSpPr>
          <p:nvPr/>
        </p:nvCxnSpPr>
        <p:spPr>
          <a:xfrm flipV="1">
            <a:off x="7645419" y="5583783"/>
            <a:ext cx="708096" cy="31605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Text Box 72">
            <a:extLst>
              <a:ext uri="{FF2B5EF4-FFF2-40B4-BE49-F238E27FC236}">
                <a16:creationId xmlns:a16="http://schemas.microsoft.com/office/drawing/2014/main" id="{AD40CB7D-FC7D-44DB-BADF-C66991DB7152}"/>
              </a:ext>
            </a:extLst>
          </p:cNvPr>
          <p:cNvSpPr txBox="1">
            <a:spLocks noChangeArrowheads="1"/>
          </p:cNvSpPr>
          <p:nvPr/>
        </p:nvSpPr>
        <p:spPr bwMode="auto">
          <a:xfrm>
            <a:off x="10214058" y="4846460"/>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zh-CN" altLang="en-US" sz="1400" dirty="0">
                <a:latin typeface="微软雅黑" panose="020B0503020204020204" pitchFamily="34" charset="-122"/>
                <a:ea typeface="微软雅黑" panose="020B0503020204020204" pitchFamily="34" charset="-122"/>
              </a:rPr>
              <a:t>文件系统</a:t>
            </a:r>
          </a:p>
        </p:txBody>
      </p:sp>
      <p:pic>
        <p:nvPicPr>
          <p:cNvPr id="91" name="图形 90">
            <a:extLst>
              <a:ext uri="{FF2B5EF4-FFF2-40B4-BE49-F238E27FC236}">
                <a16:creationId xmlns:a16="http://schemas.microsoft.com/office/drawing/2014/main" id="{6D063F62-DB6A-4C99-8F3B-9ACE4A3C2B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51178" y="4260005"/>
            <a:ext cx="815181" cy="617209"/>
          </a:xfrm>
          <a:prstGeom prst="rect">
            <a:avLst/>
          </a:prstGeom>
        </p:spPr>
      </p:pic>
      <p:sp>
        <p:nvSpPr>
          <p:cNvPr id="94" name="AutoShape 64">
            <a:extLst>
              <a:ext uri="{FF2B5EF4-FFF2-40B4-BE49-F238E27FC236}">
                <a16:creationId xmlns:a16="http://schemas.microsoft.com/office/drawing/2014/main" id="{ACCF3972-8A9C-4FC2-A191-3FC1F18A6BB1}"/>
              </a:ext>
            </a:extLst>
          </p:cNvPr>
          <p:cNvSpPr>
            <a:spLocks noChangeArrowheads="1"/>
          </p:cNvSpPr>
          <p:nvPr/>
        </p:nvSpPr>
        <p:spPr bwMode="auto">
          <a:xfrm>
            <a:off x="10398598" y="5271554"/>
            <a:ext cx="647345" cy="530094"/>
          </a:xfrm>
          <a:prstGeom prst="can">
            <a:avLst>
              <a:gd name="adj" fmla="val 35490"/>
            </a:avLst>
          </a:prstGeom>
          <a:noFill/>
          <a:ln w="28575">
            <a:solidFill>
              <a:srgbClr val="0836BF"/>
            </a:solidFill>
            <a:round/>
            <a:headEnd/>
            <a:tailEnd/>
          </a:ln>
          <a:effec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14420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normAutofit/>
          </a:bodyPr>
          <a:lstStyle/>
          <a:p>
            <a:pPr eaLnBrk="1" hangingPunct="1"/>
            <a:r>
              <a:rPr lang="en-US" altLang="zh-CN" sz="3200" dirty="0">
                <a:latin typeface="微软雅黑" panose="020B0503020204020204" pitchFamily="34" charset="-122"/>
                <a:ea typeface="微软雅黑" panose="020B0503020204020204" pitchFamily="34" charset="-122"/>
              </a:rPr>
              <a:t>FTP </a:t>
            </a:r>
            <a:r>
              <a:rPr lang="zh-CN" altLang="en-US" sz="3200" dirty="0">
                <a:latin typeface="微软雅黑" panose="020B0503020204020204" pitchFamily="34" charset="-122"/>
                <a:ea typeface="微软雅黑" panose="020B0503020204020204" pitchFamily="34" charset="-122"/>
              </a:rPr>
              <a:t>工作过程</a:t>
            </a:r>
          </a:p>
        </p:txBody>
      </p:sp>
      <p:sp>
        <p:nvSpPr>
          <p:cNvPr id="23557" name="Rectangle 3"/>
          <p:cNvSpPr>
            <a:spLocks noGrp="1" noChangeArrowheads="1"/>
          </p:cNvSpPr>
          <p:nvPr>
            <p:ph idx="1"/>
          </p:nvPr>
        </p:nvSpPr>
        <p:spPr/>
        <p:txBody>
          <a:bodyPr>
            <a:normAutofit/>
          </a:bodyPr>
          <a:lstStyle/>
          <a:p>
            <a:pPr algn="just">
              <a:lnSpc>
                <a:spcPct val="130000"/>
              </a:lnSpc>
            </a:pPr>
            <a:r>
              <a:rPr lang="en-US" altLang="zh-CN" sz="2800" dirty="0">
                <a:latin typeface="微软雅黑" panose="020B0503020204020204" pitchFamily="34" charset="-122"/>
                <a:ea typeface="微软雅黑" panose="020B0503020204020204" pitchFamily="34" charset="-122"/>
              </a:rPr>
              <a:t>FTP</a:t>
            </a:r>
            <a:r>
              <a:rPr lang="zh-CN" altLang="en-US" sz="2800" dirty="0">
                <a:latin typeface="微软雅黑" panose="020B0503020204020204" pitchFamily="34" charset="-122"/>
                <a:ea typeface="微软雅黑" panose="020B0503020204020204" pitchFamily="34" charset="-122"/>
              </a:rPr>
              <a:t>使用</a:t>
            </a:r>
            <a:r>
              <a:rPr lang="en-US" altLang="zh-CN" sz="2800" dirty="0">
                <a:solidFill>
                  <a:srgbClr val="FF0000"/>
                </a:solidFill>
                <a:latin typeface="微软雅黑" panose="020B0503020204020204" pitchFamily="34" charset="-122"/>
                <a:ea typeface="微软雅黑" panose="020B0503020204020204" pitchFamily="34" charset="-122"/>
              </a:rPr>
              <a:t>C/S</a:t>
            </a:r>
            <a:r>
              <a:rPr lang="zh-CN" altLang="en-US" sz="2800" dirty="0">
                <a:solidFill>
                  <a:srgbClr val="FF0000"/>
                </a:solidFill>
                <a:latin typeface="微软雅黑" panose="020B0503020204020204" pitchFamily="34" charset="-122"/>
                <a:ea typeface="微软雅黑" panose="020B0503020204020204" pitchFamily="34" charset="-122"/>
              </a:rPr>
              <a:t>方式</a:t>
            </a:r>
            <a:r>
              <a:rPr lang="zh-CN" altLang="en-US" sz="2800" dirty="0">
                <a:latin typeface="微软雅黑" panose="020B0503020204020204" pitchFamily="34" charset="-122"/>
                <a:ea typeface="微软雅黑" panose="020B0503020204020204" pitchFamily="34" charset="-122"/>
              </a:rPr>
              <a:t>实现</a:t>
            </a:r>
            <a:endParaRPr lang="en-US" altLang="zh-CN" sz="2800" dirty="0">
              <a:latin typeface="微软雅黑" panose="020B0503020204020204" pitchFamily="34" charset="-122"/>
              <a:ea typeface="微软雅黑" panose="020B0503020204020204" pitchFamily="34" charset="-122"/>
            </a:endParaRPr>
          </a:p>
          <a:p>
            <a:pPr algn="just">
              <a:lnSpc>
                <a:spcPct val="130000"/>
              </a:lnSpc>
            </a:pPr>
            <a:r>
              <a:rPr lang="en-US" altLang="zh-CN" sz="2800" dirty="0">
                <a:latin typeface="微软雅黑" panose="020B0503020204020204" pitchFamily="34" charset="-122"/>
                <a:ea typeface="微软雅黑" panose="020B0503020204020204" pitchFamily="34" charset="-122"/>
              </a:rPr>
              <a:t>FTP</a:t>
            </a:r>
            <a:r>
              <a:rPr lang="zh-CN" altLang="en-US" sz="2800" dirty="0">
                <a:latin typeface="微软雅黑" panose="020B0503020204020204" pitchFamily="34" charset="-122"/>
                <a:ea typeface="微软雅黑" panose="020B0503020204020204" pitchFamily="34" charset="-122"/>
              </a:rPr>
              <a:t>工作过程</a:t>
            </a:r>
            <a:endParaRPr lang="en-US" altLang="zh-CN" sz="2800" dirty="0">
              <a:latin typeface="微软雅黑" panose="020B0503020204020204" pitchFamily="34" charset="-122"/>
              <a:ea typeface="微软雅黑" panose="020B0503020204020204" pitchFamily="34" charset="-122"/>
            </a:endParaRPr>
          </a:p>
          <a:p>
            <a:pPr lvl="1" algn="just">
              <a:lnSpc>
                <a:spcPct val="130000"/>
              </a:lnSpc>
            </a:pPr>
            <a:r>
              <a:rPr lang="zh-CN" altLang="en-US" sz="2400" dirty="0">
                <a:solidFill>
                  <a:srgbClr val="FF0000"/>
                </a:solidFill>
                <a:latin typeface="微软雅黑" panose="020B0503020204020204" pitchFamily="34" charset="-122"/>
                <a:ea typeface="微软雅黑" panose="020B0503020204020204" pitchFamily="34" charset="-122"/>
              </a:rPr>
              <a:t>服务器主进程</a:t>
            </a:r>
            <a:r>
              <a:rPr lang="zh-CN" altLang="en-US" sz="2400" dirty="0">
                <a:latin typeface="微软雅黑" panose="020B0503020204020204" pitchFamily="34" charset="-122"/>
                <a:ea typeface="微软雅黑" panose="020B0503020204020204" pitchFamily="34" charset="-122"/>
              </a:rPr>
              <a:t>打开</a:t>
            </a:r>
            <a:r>
              <a:rPr lang="en-US" altLang="zh-CN" sz="2400" dirty="0">
                <a:solidFill>
                  <a:srgbClr val="FF0000"/>
                </a:solidFill>
                <a:latin typeface="微软雅黑" panose="020B0503020204020204" pitchFamily="34" charset="-122"/>
                <a:ea typeface="微软雅黑" panose="020B0503020204020204" pitchFamily="34" charset="-122"/>
              </a:rPr>
              <a:t>TCP21</a:t>
            </a:r>
            <a:r>
              <a:rPr lang="zh-CN" altLang="en-US" sz="2400" dirty="0">
                <a:solidFill>
                  <a:srgbClr val="FF0000"/>
                </a:solidFill>
                <a:latin typeface="微软雅黑" panose="020B0503020204020204" pitchFamily="34" charset="-122"/>
                <a:ea typeface="微软雅黑" panose="020B0503020204020204" pitchFamily="34" charset="-122"/>
              </a:rPr>
              <a:t>端口</a:t>
            </a:r>
            <a:r>
              <a:rPr lang="zh-CN" altLang="en-US" sz="2400" dirty="0">
                <a:latin typeface="微软雅黑" panose="020B0503020204020204" pitchFamily="34" charset="-122"/>
                <a:ea typeface="微软雅黑" panose="020B0503020204020204" pitchFamily="34" charset="-122"/>
              </a:rPr>
              <a:t>，等待客户进程发出的连接请求</a:t>
            </a:r>
            <a:endParaRPr lang="en-US" altLang="zh-CN" sz="2400" dirty="0">
              <a:latin typeface="微软雅黑" panose="020B0503020204020204" pitchFamily="34" charset="-122"/>
              <a:ea typeface="微软雅黑" panose="020B0503020204020204" pitchFamily="34" charset="-122"/>
            </a:endParaRPr>
          </a:p>
          <a:p>
            <a:pPr lvl="1" algn="just">
              <a:lnSpc>
                <a:spcPct val="130000"/>
              </a:lnSpc>
            </a:pPr>
            <a:r>
              <a:rPr lang="zh-CN" altLang="en-US" sz="2400" dirty="0">
                <a:latin typeface="微软雅黑" panose="020B0503020204020204" pitchFamily="34" charset="-122"/>
                <a:ea typeface="微软雅黑" panose="020B0503020204020204" pitchFamily="34" charset="-122"/>
              </a:rPr>
              <a:t>客户可以用分配的任意一个本地端口号与服务器进程的</a:t>
            </a:r>
            <a:r>
              <a:rPr lang="en-US" altLang="zh-CN" sz="2400" dirty="0">
                <a:latin typeface="微软雅黑" panose="020B0503020204020204" pitchFamily="34" charset="-122"/>
                <a:ea typeface="微软雅黑" panose="020B0503020204020204" pitchFamily="34" charset="-122"/>
              </a:rPr>
              <a:t>TCP21</a:t>
            </a:r>
            <a:r>
              <a:rPr lang="zh-CN" altLang="en-US" sz="2400" dirty="0">
                <a:latin typeface="微软雅黑" panose="020B0503020204020204" pitchFamily="34" charset="-122"/>
                <a:ea typeface="微软雅黑" panose="020B0503020204020204" pitchFamily="34" charset="-122"/>
              </a:rPr>
              <a:t>端口进行连接 </a:t>
            </a:r>
          </a:p>
          <a:p>
            <a:pPr lvl="1" algn="just">
              <a:lnSpc>
                <a:spcPct val="130000"/>
              </a:lnSpc>
            </a:pPr>
            <a:r>
              <a:rPr lang="zh-CN" altLang="en-US" sz="2400" dirty="0">
                <a:latin typeface="微软雅黑" panose="020B0503020204020204" pitchFamily="34" charset="-122"/>
                <a:ea typeface="微软雅黑" panose="020B0503020204020204" pitchFamily="34" charset="-122"/>
              </a:rPr>
              <a:t>客户请求到来时，服务器主进程启动</a:t>
            </a:r>
            <a:r>
              <a:rPr lang="zh-CN" altLang="en-US" sz="2400" dirty="0">
                <a:solidFill>
                  <a:srgbClr val="FF0000"/>
                </a:solidFill>
                <a:latin typeface="微软雅黑" panose="020B0503020204020204" pitchFamily="34" charset="-122"/>
                <a:ea typeface="微软雅黑" panose="020B0503020204020204" pitchFamily="34" charset="-122"/>
              </a:rPr>
              <a:t>从属进程</a:t>
            </a:r>
            <a:r>
              <a:rPr lang="zh-CN" altLang="en-US" sz="2400" dirty="0">
                <a:latin typeface="微软雅黑" panose="020B0503020204020204" pitchFamily="34" charset="-122"/>
                <a:ea typeface="微软雅黑" panose="020B0503020204020204" pitchFamily="34" charset="-122"/>
              </a:rPr>
              <a:t>来处理客户进程发来的请求</a:t>
            </a:r>
            <a:endParaRPr lang="en-US" altLang="zh-CN" sz="2400" dirty="0">
              <a:latin typeface="微软雅黑" panose="020B0503020204020204" pitchFamily="34" charset="-122"/>
              <a:ea typeface="微软雅黑" panose="020B0503020204020204" pitchFamily="34" charset="-122"/>
            </a:endParaRPr>
          </a:p>
          <a:p>
            <a:pPr lvl="1" algn="just">
              <a:lnSpc>
                <a:spcPct val="130000"/>
              </a:lnSpc>
            </a:pPr>
            <a:r>
              <a:rPr lang="zh-CN" altLang="en-US" sz="2400" dirty="0">
                <a:latin typeface="微软雅黑" panose="020B0503020204020204" pitchFamily="34" charset="-122"/>
                <a:ea typeface="微软雅黑" panose="020B0503020204020204" pitchFamily="34" charset="-122"/>
              </a:rPr>
              <a:t>服务器从属进程对客户进程的请求处理完毕后即终止，但从属进程在运行期间根据需要还可能创建其他一些子进程</a:t>
            </a:r>
          </a:p>
          <a:p>
            <a:pPr lvl="1" algn="just">
              <a:lnSpc>
                <a:spcPct val="130000"/>
              </a:lnSpc>
            </a:pPr>
            <a:r>
              <a:rPr lang="zh-CN" altLang="en-US" sz="2400" dirty="0">
                <a:latin typeface="微软雅黑" panose="020B0503020204020204" pitchFamily="34" charset="-122"/>
                <a:ea typeface="微软雅黑" panose="020B0503020204020204" pitchFamily="34" charset="-122"/>
              </a:rPr>
              <a:t>服务器主进程返回，继续等待接收其他客户进程发来的连接请求，服务器主进程与从属进程并行工作</a:t>
            </a:r>
          </a:p>
        </p:txBody>
      </p:sp>
    </p:spTree>
    <p:extLst>
      <p:ext uri="{BB962C8B-B14F-4D97-AF65-F5344CB8AC3E}">
        <p14:creationId xmlns:p14="http://schemas.microsoft.com/office/powerpoint/2010/main" val="31789246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760FC33-F687-4894-95AA-6A9E151B6C9C}"/>
              </a:ext>
            </a:extLst>
          </p:cNvPr>
          <p:cNvSpPr/>
          <p:nvPr/>
        </p:nvSpPr>
        <p:spPr>
          <a:xfrm>
            <a:off x="741525" y="1558534"/>
            <a:ext cx="3613660" cy="2797048"/>
          </a:xfrm>
          <a:prstGeom prst="rect">
            <a:avLst/>
          </a:prstGeom>
        </p:spPr>
        <p:txBody>
          <a:bodyPr wrap="square">
            <a:spAutoFit/>
          </a:bodyPr>
          <a:lstStyle/>
          <a:p>
            <a:pPr marL="342900" indent="-342900">
              <a:lnSpc>
                <a:spcPct val="150000"/>
              </a:lnSpc>
              <a:buFont typeface="Wingdings" panose="05000000000000000000" pitchFamily="2" charset="2"/>
              <a:buChar char="n"/>
            </a:pPr>
            <a:r>
              <a:rPr lang="zh-CN" altLang="en-US" sz="2400" kern="100" dirty="0">
                <a:latin typeface="+mn-ea"/>
                <a:cs typeface="Times New Roman" panose="02020603050405020304" pitchFamily="18" charset="0"/>
              </a:rPr>
              <a:t>数据通道</a:t>
            </a:r>
            <a:r>
              <a:rPr lang="zh-CN" altLang="zh-CN" sz="2400" kern="100" dirty="0">
                <a:latin typeface="+mn-ea"/>
                <a:cs typeface="Times New Roman" panose="02020603050405020304" pitchFamily="18" charset="0"/>
              </a:rPr>
              <a:t>连接发起方为服务器端</a:t>
            </a:r>
            <a:endParaRPr lang="en-US" altLang="zh-CN" sz="2400" kern="100" dirty="0">
              <a:latin typeface="+mn-ea"/>
              <a:cs typeface="Times New Roman" panose="02020603050405020304" pitchFamily="18" charset="0"/>
            </a:endParaRPr>
          </a:p>
          <a:p>
            <a:pPr marL="342900" indent="-342900">
              <a:lnSpc>
                <a:spcPct val="150000"/>
              </a:lnSpc>
              <a:buFont typeface="Wingdings" panose="05000000000000000000" pitchFamily="2" charset="2"/>
              <a:buChar char="n"/>
            </a:pPr>
            <a:r>
              <a:rPr lang="zh-CN" altLang="zh-CN" sz="2400" kern="100" dirty="0">
                <a:latin typeface="+mn-ea"/>
                <a:cs typeface="Times New Roman" panose="02020603050405020304" pitchFamily="18" charset="0"/>
              </a:rPr>
              <a:t>服务器使用</a:t>
            </a:r>
            <a:r>
              <a:rPr lang="en-US" altLang="zh-CN" sz="2400" kern="100" dirty="0">
                <a:latin typeface="+mn-ea"/>
              </a:rPr>
              <a:t>20</a:t>
            </a:r>
            <a:r>
              <a:rPr lang="zh-CN" altLang="zh-CN" sz="2400" kern="100" dirty="0">
                <a:latin typeface="+mn-ea"/>
                <a:cs typeface="Times New Roman" panose="02020603050405020304" pitchFamily="18" charset="0"/>
              </a:rPr>
              <a:t>号端口连接客户端的</a:t>
            </a:r>
            <a:r>
              <a:rPr lang="en-US" altLang="zh-CN" sz="2400" kern="100" dirty="0">
                <a:latin typeface="+mn-ea"/>
              </a:rPr>
              <a:t>Y</a:t>
            </a:r>
            <a:r>
              <a:rPr lang="zh-CN" altLang="zh-CN" sz="2400" kern="100" dirty="0">
                <a:latin typeface="+mn-ea"/>
                <a:cs typeface="Times New Roman" panose="02020603050405020304" pitchFamily="18" charset="0"/>
              </a:rPr>
              <a:t>端口建立数据连接</a:t>
            </a:r>
            <a:endParaRPr lang="en-US" altLang="zh-CN" sz="2400" kern="100" dirty="0">
              <a:latin typeface="+mn-ea"/>
              <a:cs typeface="Times New Roman" panose="02020603050405020304" pitchFamily="18" charset="0"/>
            </a:endParaRPr>
          </a:p>
        </p:txBody>
      </p:sp>
      <p:sp>
        <p:nvSpPr>
          <p:cNvPr id="4" name="标题 3">
            <a:extLst>
              <a:ext uri="{FF2B5EF4-FFF2-40B4-BE49-F238E27FC236}">
                <a16:creationId xmlns:a16="http://schemas.microsoft.com/office/drawing/2014/main" id="{005D4547-B3AD-406D-BF36-F364D04ADF12}"/>
              </a:ext>
            </a:extLst>
          </p:cNvPr>
          <p:cNvSpPr>
            <a:spLocks noGrp="1"/>
          </p:cNvSpPr>
          <p:nvPr>
            <p:ph type="title"/>
          </p:nvPr>
        </p:nvSpPr>
        <p:spPr/>
        <p:txBody>
          <a:bodyPr>
            <a:normAutofit/>
          </a:bodyPr>
          <a:lstStyle/>
          <a:p>
            <a:r>
              <a:rPr lang="en-US" altLang="zh-CN" sz="3200" dirty="0">
                <a:latin typeface="微软雅黑" panose="020B0503020204020204" pitchFamily="34" charset="-122"/>
                <a:ea typeface="微软雅黑" panose="020B0503020204020204" pitchFamily="34" charset="-122"/>
              </a:rPr>
              <a:t>FTP </a:t>
            </a:r>
            <a:r>
              <a:rPr lang="zh-CN" altLang="en-US" sz="3200" dirty="0">
                <a:latin typeface="微软雅黑" panose="020B0503020204020204" pitchFamily="34" charset="-122"/>
                <a:ea typeface="微软雅黑" panose="020B0503020204020204" pitchFamily="34" charset="-122"/>
              </a:rPr>
              <a:t>的两种工作模式：</a:t>
            </a:r>
            <a:r>
              <a:rPr lang="zh-CN" altLang="zh-CN" sz="3200" kern="100" dirty="0">
                <a:latin typeface="+mn-ea"/>
                <a:cs typeface="Times New Roman" panose="02020603050405020304" pitchFamily="18" charset="0"/>
              </a:rPr>
              <a:t>主动模式（</a:t>
            </a:r>
            <a:r>
              <a:rPr lang="en-US" altLang="zh-CN" sz="3200" kern="100" dirty="0">
                <a:latin typeface="+mn-ea"/>
              </a:rPr>
              <a:t>PORT</a:t>
            </a:r>
            <a:r>
              <a:rPr lang="zh-CN" altLang="zh-CN" sz="3200" kern="100" dirty="0">
                <a:latin typeface="+mn-ea"/>
                <a:cs typeface="Times New Roman" panose="02020603050405020304" pitchFamily="18" charset="0"/>
              </a:rPr>
              <a:t>模式）</a:t>
            </a:r>
            <a:endParaRPr lang="zh-CN" altLang="en-US" dirty="0"/>
          </a:p>
        </p:txBody>
      </p:sp>
      <p:pic>
        <p:nvPicPr>
          <p:cNvPr id="6" name="图片 5">
            <a:extLst>
              <a:ext uri="{FF2B5EF4-FFF2-40B4-BE49-F238E27FC236}">
                <a16:creationId xmlns:a16="http://schemas.microsoft.com/office/drawing/2014/main" id="{78770425-C9C2-458B-8EAB-1EA183739283}"/>
              </a:ext>
            </a:extLst>
          </p:cNvPr>
          <p:cNvPicPr>
            <a:picLocks noChangeAspect="1"/>
          </p:cNvPicPr>
          <p:nvPr/>
        </p:nvPicPr>
        <p:blipFill rotWithShape="1">
          <a:blip r:embed="rId2"/>
          <a:srcRect r="51031"/>
          <a:stretch/>
        </p:blipFill>
        <p:spPr>
          <a:xfrm>
            <a:off x="4355184" y="1558533"/>
            <a:ext cx="6964749" cy="4147999"/>
          </a:xfrm>
          <a:prstGeom prst="rect">
            <a:avLst/>
          </a:prstGeom>
        </p:spPr>
      </p:pic>
    </p:spTree>
    <p:extLst>
      <p:ext uri="{BB962C8B-B14F-4D97-AF65-F5344CB8AC3E}">
        <p14:creationId xmlns:p14="http://schemas.microsoft.com/office/powerpoint/2010/main" val="20926035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66E480-EFF1-44BE-A9BB-F17511E13D3F}"/>
              </a:ext>
            </a:extLst>
          </p:cNvPr>
          <p:cNvSpPr>
            <a:spLocks noGrp="1"/>
          </p:cNvSpPr>
          <p:nvPr>
            <p:ph type="title"/>
          </p:nvPr>
        </p:nvSpPr>
        <p:spPr/>
        <p:txBody>
          <a:bodyPr>
            <a:normAutofit/>
          </a:bodyPr>
          <a:lstStyle/>
          <a:p>
            <a:r>
              <a:rPr lang="en-US" altLang="zh-CN" sz="2800" dirty="0">
                <a:latin typeface="微软雅黑" panose="020B0503020204020204" pitchFamily="34" charset="-122"/>
                <a:ea typeface="微软雅黑" panose="020B0503020204020204" pitchFamily="34" charset="-122"/>
              </a:rPr>
              <a:t>FTP </a:t>
            </a:r>
            <a:r>
              <a:rPr lang="zh-CN" altLang="en-US" sz="2800" dirty="0">
                <a:latin typeface="微软雅黑" panose="020B0503020204020204" pitchFamily="34" charset="-122"/>
                <a:ea typeface="微软雅黑" panose="020B0503020204020204" pitchFamily="34" charset="-122"/>
              </a:rPr>
              <a:t>的两种工作模式：</a:t>
            </a:r>
            <a:r>
              <a:rPr lang="zh-CN" altLang="zh-CN" sz="2800" kern="100" dirty="0">
                <a:latin typeface="+mn-ea"/>
                <a:cs typeface="Times New Roman" panose="02020603050405020304" pitchFamily="18" charset="0"/>
              </a:rPr>
              <a:t>被动模式（</a:t>
            </a:r>
            <a:r>
              <a:rPr lang="en-US" altLang="zh-CN" sz="2800" kern="100" dirty="0">
                <a:latin typeface="+mn-ea"/>
              </a:rPr>
              <a:t>PASV</a:t>
            </a:r>
            <a:r>
              <a:rPr lang="zh-CN" altLang="zh-CN" sz="2800" kern="100" dirty="0">
                <a:latin typeface="+mn-ea"/>
                <a:cs typeface="Times New Roman" panose="02020603050405020304" pitchFamily="18" charset="0"/>
              </a:rPr>
              <a:t>模式）</a:t>
            </a:r>
            <a:endParaRPr lang="zh-CN" altLang="en-US" dirty="0"/>
          </a:p>
        </p:txBody>
      </p:sp>
      <p:sp>
        <p:nvSpPr>
          <p:cNvPr id="10" name="矩形 9">
            <a:extLst>
              <a:ext uri="{FF2B5EF4-FFF2-40B4-BE49-F238E27FC236}">
                <a16:creationId xmlns:a16="http://schemas.microsoft.com/office/drawing/2014/main" id="{8760FC33-F687-4894-95AA-6A9E151B6C9C}"/>
              </a:ext>
            </a:extLst>
          </p:cNvPr>
          <p:cNvSpPr/>
          <p:nvPr/>
        </p:nvSpPr>
        <p:spPr>
          <a:xfrm>
            <a:off x="766444" y="1515449"/>
            <a:ext cx="3518038" cy="2797048"/>
          </a:xfrm>
          <a:prstGeom prst="rect">
            <a:avLst/>
          </a:prstGeom>
        </p:spPr>
        <p:txBody>
          <a:bodyPr wrap="square">
            <a:spAutoFit/>
          </a:bodyPr>
          <a:lstStyle/>
          <a:p>
            <a:pPr marL="342900" indent="-342900">
              <a:lnSpc>
                <a:spcPct val="150000"/>
              </a:lnSpc>
              <a:buFont typeface="Wingdings" panose="05000000000000000000" pitchFamily="2" charset="2"/>
              <a:buChar char="n"/>
            </a:pPr>
            <a:r>
              <a:rPr lang="zh-CN" altLang="en-US" sz="2400" kern="100" dirty="0">
                <a:latin typeface="+mn-ea"/>
                <a:cs typeface="Times New Roman" panose="02020603050405020304" pitchFamily="18" charset="0"/>
              </a:rPr>
              <a:t>数据通道</a:t>
            </a:r>
            <a:r>
              <a:rPr lang="zh-CN" altLang="zh-CN" sz="2400" kern="100" dirty="0">
                <a:latin typeface="+mn-ea"/>
                <a:cs typeface="Times New Roman" panose="02020603050405020304" pitchFamily="18" charset="0"/>
              </a:rPr>
              <a:t>连接发起方为客户端</a:t>
            </a:r>
            <a:endParaRPr lang="en-US" altLang="zh-CN" sz="2400" kern="100" dirty="0">
              <a:latin typeface="+mn-ea"/>
              <a:cs typeface="Times New Roman" panose="02020603050405020304" pitchFamily="18" charset="0"/>
            </a:endParaRPr>
          </a:p>
          <a:p>
            <a:pPr marL="342900" indent="-342900">
              <a:lnSpc>
                <a:spcPct val="150000"/>
              </a:lnSpc>
              <a:buFont typeface="Wingdings" panose="05000000000000000000" pitchFamily="2" charset="2"/>
              <a:buChar char="n"/>
            </a:pPr>
            <a:r>
              <a:rPr lang="zh-CN" altLang="zh-CN" sz="2400" kern="100" dirty="0">
                <a:latin typeface="+mn-ea"/>
                <a:cs typeface="Times New Roman" panose="02020603050405020304" pitchFamily="18" charset="0"/>
              </a:rPr>
              <a:t>客户端使用端口号</a:t>
            </a:r>
            <a:r>
              <a:rPr lang="en-US" altLang="zh-CN" sz="2400" kern="100" dirty="0">
                <a:latin typeface="+mn-ea"/>
              </a:rPr>
              <a:t>Y</a:t>
            </a:r>
            <a:r>
              <a:rPr lang="zh-CN" altLang="zh-CN" sz="2400" kern="100" dirty="0">
                <a:latin typeface="+mn-ea"/>
                <a:cs typeface="Times New Roman" panose="02020603050405020304" pitchFamily="18" charset="0"/>
              </a:rPr>
              <a:t>去连接服务器的数据连接端口</a:t>
            </a:r>
            <a:r>
              <a:rPr lang="en-US" altLang="zh-CN" sz="2400" kern="100" dirty="0">
                <a:latin typeface="+mn-ea"/>
              </a:rPr>
              <a:t>Z</a:t>
            </a:r>
            <a:endParaRPr lang="zh-CN" altLang="en-US" sz="2400" dirty="0">
              <a:latin typeface="+mn-ea"/>
            </a:endParaRPr>
          </a:p>
        </p:txBody>
      </p:sp>
      <p:pic>
        <p:nvPicPr>
          <p:cNvPr id="2" name="图片 1">
            <a:extLst>
              <a:ext uri="{FF2B5EF4-FFF2-40B4-BE49-F238E27FC236}">
                <a16:creationId xmlns:a16="http://schemas.microsoft.com/office/drawing/2014/main" id="{E9BA1374-1B28-4EE2-84D6-43DAC15FD6B3}"/>
              </a:ext>
            </a:extLst>
          </p:cNvPr>
          <p:cNvPicPr>
            <a:picLocks noChangeAspect="1"/>
          </p:cNvPicPr>
          <p:nvPr/>
        </p:nvPicPr>
        <p:blipFill rotWithShape="1">
          <a:blip r:embed="rId2"/>
          <a:srcRect l="50048"/>
          <a:stretch/>
        </p:blipFill>
        <p:spPr>
          <a:xfrm>
            <a:off x="4038600" y="1633983"/>
            <a:ext cx="7480300" cy="4368884"/>
          </a:xfrm>
          <a:prstGeom prst="rect">
            <a:avLst/>
          </a:prstGeom>
        </p:spPr>
      </p:pic>
    </p:spTree>
    <p:extLst>
      <p:ext uri="{BB962C8B-B14F-4D97-AF65-F5344CB8AC3E}">
        <p14:creationId xmlns:p14="http://schemas.microsoft.com/office/powerpoint/2010/main" val="37510328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B5E7168-C628-4C56-B841-8FBE3DDB61BF}"/>
              </a:ext>
            </a:extLst>
          </p:cNvPr>
          <p:cNvSpPr>
            <a:spLocks noGrp="1"/>
          </p:cNvSpPr>
          <p:nvPr>
            <p:ph type="title"/>
          </p:nvPr>
        </p:nvSpPr>
        <p:spPr/>
        <p:txBody>
          <a:bodyPr>
            <a:normAutofit/>
          </a:bodyPr>
          <a:lstStyle/>
          <a:p>
            <a:r>
              <a:rPr lang="en-US" altLang="zh-CN" sz="3200" dirty="0">
                <a:latin typeface="微软雅黑" panose="020B0503020204020204" pitchFamily="34" charset="-122"/>
                <a:ea typeface="微软雅黑" panose="020B0503020204020204" pitchFamily="34" charset="-122"/>
              </a:rPr>
              <a:t>FTP </a:t>
            </a:r>
            <a:r>
              <a:rPr lang="zh-CN" altLang="en-US" sz="3200" dirty="0">
                <a:latin typeface="微软雅黑" panose="020B0503020204020204" pitchFamily="34" charset="-122"/>
                <a:ea typeface="微软雅黑" panose="020B0503020204020204" pitchFamily="34" charset="-122"/>
              </a:rPr>
              <a:t>客户端常用命令</a:t>
            </a:r>
            <a:endParaRPr lang="zh-CN" altLang="en-US" dirty="0"/>
          </a:p>
        </p:txBody>
      </p:sp>
      <p:sp>
        <p:nvSpPr>
          <p:cNvPr id="11" name="Rectangle 6"/>
          <p:cNvSpPr>
            <a:spLocks noChangeArrowheads="1"/>
          </p:cNvSpPr>
          <p:nvPr/>
        </p:nvSpPr>
        <p:spPr bwMode="auto">
          <a:xfrm>
            <a:off x="5307033" y="1015027"/>
            <a:ext cx="1602875"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667" b="1" dirty="0">
                <a:solidFill>
                  <a:schemeClr val="bg1"/>
                </a:solidFill>
                <a:latin typeface="微软雅黑" pitchFamily="34" charset="-122"/>
                <a:ea typeface="微软雅黑" pitchFamily="34" charset="-122"/>
              </a:rPr>
              <a:t>FTP </a:t>
            </a:r>
            <a:r>
              <a:rPr lang="zh-CN" altLang="en-US" sz="2667" b="1" dirty="0">
                <a:solidFill>
                  <a:schemeClr val="bg1"/>
                </a:solidFill>
                <a:latin typeface="微软雅黑" pitchFamily="34" charset="-122"/>
                <a:ea typeface="微软雅黑" pitchFamily="34" charset="-122"/>
              </a:rPr>
              <a:t>特点</a:t>
            </a:r>
          </a:p>
        </p:txBody>
      </p:sp>
      <p:sp>
        <p:nvSpPr>
          <p:cNvPr id="4" name="内容占位符 3">
            <a:extLst>
              <a:ext uri="{FF2B5EF4-FFF2-40B4-BE49-F238E27FC236}">
                <a16:creationId xmlns:a16="http://schemas.microsoft.com/office/drawing/2014/main" id="{D13F9E48-8A41-4D9B-942D-DFB0DBFDD830}"/>
              </a:ext>
            </a:extLst>
          </p:cNvPr>
          <p:cNvSpPr>
            <a:spLocks noGrp="1"/>
          </p:cNvSpPr>
          <p:nvPr>
            <p:ph idx="1"/>
          </p:nvPr>
        </p:nvSpPr>
        <p:spPr>
          <a:xfrm>
            <a:off x="782424" y="1130300"/>
            <a:ext cx="10736475" cy="5003800"/>
          </a:xfrm>
        </p:spPr>
        <p:txBody>
          <a:bodyPr>
            <a:normAutofit fontScale="77500" lnSpcReduction="20000"/>
          </a:bodyPr>
          <a:lstStyle/>
          <a:p>
            <a:pPr indent="228600" algn="just">
              <a:lnSpc>
                <a:spcPct val="150000"/>
              </a:lnSpc>
              <a:spcAft>
                <a:spcPts val="0"/>
              </a:spcAft>
            </a:pPr>
            <a:r>
              <a:rPr lang="en-US" altLang="zh-CN" sz="2500" dirty="0">
                <a:latin typeface="+mn-ea"/>
              </a:rPr>
              <a:t>ABOR                                                </a:t>
            </a:r>
            <a:r>
              <a:rPr lang="zh-CN" altLang="zh-CN" sz="2500" dirty="0">
                <a:latin typeface="+mn-ea"/>
              </a:rPr>
              <a:t>放弃当前的</a:t>
            </a:r>
            <a:r>
              <a:rPr lang="en-US" altLang="zh-CN" sz="2500" dirty="0">
                <a:latin typeface="+mn-ea"/>
              </a:rPr>
              <a:t>FTP</a:t>
            </a:r>
            <a:r>
              <a:rPr lang="zh-CN" altLang="zh-CN" sz="2500" dirty="0">
                <a:latin typeface="+mn-ea"/>
              </a:rPr>
              <a:t>命令和数据传输</a:t>
            </a:r>
          </a:p>
          <a:p>
            <a:pPr indent="228600" algn="just">
              <a:lnSpc>
                <a:spcPct val="150000"/>
              </a:lnSpc>
              <a:spcAft>
                <a:spcPts val="0"/>
              </a:spcAft>
            </a:pPr>
            <a:r>
              <a:rPr lang="en-US" altLang="zh-CN" sz="2500" dirty="0">
                <a:latin typeface="+mn-ea"/>
              </a:rPr>
              <a:t>LIST   </a:t>
            </a:r>
            <a:r>
              <a:rPr lang="en-US" altLang="zh-CN" sz="2500" dirty="0" err="1">
                <a:latin typeface="+mn-ea"/>
              </a:rPr>
              <a:t>filelist</a:t>
            </a:r>
            <a:r>
              <a:rPr lang="en-US" altLang="zh-CN" sz="2500" dirty="0">
                <a:latin typeface="+mn-ea"/>
              </a:rPr>
              <a:t>                                     </a:t>
            </a:r>
            <a:r>
              <a:rPr lang="zh-CN" altLang="zh-CN" sz="2500" dirty="0">
                <a:latin typeface="+mn-ea"/>
              </a:rPr>
              <a:t>显示当前目录中的文件和目录（文件列表由数据端口返回）</a:t>
            </a:r>
          </a:p>
          <a:p>
            <a:pPr indent="228600" algn="just">
              <a:lnSpc>
                <a:spcPct val="150000"/>
              </a:lnSpc>
              <a:spcAft>
                <a:spcPts val="0"/>
              </a:spcAft>
            </a:pPr>
            <a:r>
              <a:rPr lang="en-US" altLang="zh-CN" sz="2500" dirty="0">
                <a:latin typeface="+mn-ea"/>
              </a:rPr>
              <a:t>PASS    password                              </a:t>
            </a:r>
            <a:r>
              <a:rPr lang="zh-CN" altLang="zh-CN" sz="2500" dirty="0">
                <a:latin typeface="+mn-ea"/>
              </a:rPr>
              <a:t>向服务器发送用户口令</a:t>
            </a:r>
          </a:p>
          <a:p>
            <a:pPr indent="228600" algn="just">
              <a:lnSpc>
                <a:spcPct val="150000"/>
              </a:lnSpc>
              <a:spcAft>
                <a:spcPts val="0"/>
              </a:spcAft>
            </a:pPr>
            <a:r>
              <a:rPr lang="en-US" altLang="zh-CN" sz="2500" dirty="0">
                <a:latin typeface="+mn-ea"/>
              </a:rPr>
              <a:t>PORT</a:t>
            </a:r>
            <a:r>
              <a:rPr lang="zh-CN" altLang="zh-CN" sz="2500" dirty="0">
                <a:latin typeface="+mn-ea"/>
              </a:rPr>
              <a:t>　 </a:t>
            </a:r>
            <a:r>
              <a:rPr lang="en-US" altLang="zh-CN" sz="2500" dirty="0">
                <a:latin typeface="+mn-ea"/>
              </a:rPr>
              <a:t>n1,n2,n3,n4,n5,n6               </a:t>
            </a:r>
            <a:r>
              <a:rPr lang="zh-CN" altLang="zh-CN" sz="2500" dirty="0">
                <a:latin typeface="+mn-ea"/>
              </a:rPr>
              <a:t>客户端</a:t>
            </a:r>
            <a:r>
              <a:rPr lang="en-US" altLang="zh-CN" sz="2500" dirty="0">
                <a:latin typeface="+mn-ea"/>
              </a:rPr>
              <a:t>IP</a:t>
            </a:r>
            <a:r>
              <a:rPr lang="zh-CN" altLang="zh-CN" sz="2500" dirty="0">
                <a:latin typeface="+mn-ea"/>
              </a:rPr>
              <a:t>地址（</a:t>
            </a:r>
            <a:r>
              <a:rPr lang="en-US" altLang="zh-CN" sz="2500" dirty="0">
                <a:latin typeface="+mn-ea"/>
              </a:rPr>
              <a:t>n1,n2,n3,n4</a:t>
            </a:r>
            <a:r>
              <a:rPr lang="zh-CN" altLang="zh-CN" sz="2500" dirty="0">
                <a:latin typeface="+mn-ea"/>
              </a:rPr>
              <a:t>）和端口（</a:t>
            </a:r>
            <a:r>
              <a:rPr lang="en-US" altLang="zh-CN" sz="2500" dirty="0">
                <a:latin typeface="+mn-ea"/>
              </a:rPr>
              <a:t>n5*256+n6</a:t>
            </a:r>
            <a:r>
              <a:rPr lang="zh-CN" altLang="zh-CN" sz="2500" dirty="0">
                <a:latin typeface="+mn-ea"/>
              </a:rPr>
              <a:t>）</a:t>
            </a:r>
          </a:p>
          <a:p>
            <a:pPr indent="228600" algn="just">
              <a:lnSpc>
                <a:spcPct val="150000"/>
              </a:lnSpc>
            </a:pPr>
            <a:r>
              <a:rPr lang="en-US" altLang="zh-CN" sz="2500" dirty="0">
                <a:latin typeface="+mn-ea"/>
              </a:rPr>
              <a:t>QUIT                                                  </a:t>
            </a:r>
            <a:r>
              <a:rPr lang="zh-CN" altLang="zh-CN" sz="2500" dirty="0">
                <a:latin typeface="+mn-ea"/>
              </a:rPr>
              <a:t>注销</a:t>
            </a:r>
          </a:p>
          <a:p>
            <a:pPr indent="228600" algn="just">
              <a:lnSpc>
                <a:spcPct val="150000"/>
              </a:lnSpc>
              <a:spcAft>
                <a:spcPts val="0"/>
              </a:spcAft>
            </a:pPr>
            <a:r>
              <a:rPr lang="en-US" altLang="zh-CN" sz="2500" dirty="0">
                <a:latin typeface="+mn-ea"/>
              </a:rPr>
              <a:t>RETR    filename                               </a:t>
            </a:r>
            <a:r>
              <a:rPr lang="zh-CN" altLang="zh-CN" sz="2500" dirty="0">
                <a:latin typeface="+mn-ea"/>
              </a:rPr>
              <a:t>从远程主机的当前目录中取回（</a:t>
            </a:r>
            <a:r>
              <a:rPr lang="en-US" altLang="zh-CN" sz="2500" dirty="0">
                <a:latin typeface="+mn-ea"/>
              </a:rPr>
              <a:t>get</a:t>
            </a:r>
            <a:r>
              <a:rPr lang="zh-CN" altLang="zh-CN" sz="2500" dirty="0">
                <a:latin typeface="+mn-ea"/>
              </a:rPr>
              <a:t>）文件</a:t>
            </a:r>
          </a:p>
          <a:p>
            <a:pPr indent="228600" algn="just">
              <a:lnSpc>
                <a:spcPct val="150000"/>
              </a:lnSpc>
            </a:pPr>
            <a:r>
              <a:rPr lang="en-US" altLang="zh-CN" sz="2500" dirty="0">
                <a:latin typeface="+mn-ea"/>
              </a:rPr>
              <a:t>STOR    filename                               </a:t>
            </a:r>
            <a:r>
              <a:rPr lang="zh-CN" altLang="zh-CN" sz="2500" dirty="0">
                <a:latin typeface="+mn-ea"/>
              </a:rPr>
              <a:t>将文件发送（</a:t>
            </a:r>
            <a:r>
              <a:rPr lang="en-US" altLang="zh-CN" sz="2500" dirty="0">
                <a:latin typeface="+mn-ea"/>
              </a:rPr>
              <a:t>put</a:t>
            </a:r>
            <a:r>
              <a:rPr lang="zh-CN" altLang="zh-CN" sz="2500" dirty="0">
                <a:latin typeface="+mn-ea"/>
              </a:rPr>
              <a:t>）至远程主机的当前目录</a:t>
            </a:r>
          </a:p>
          <a:p>
            <a:pPr indent="228600" algn="just">
              <a:lnSpc>
                <a:spcPct val="150000"/>
              </a:lnSpc>
              <a:spcAft>
                <a:spcPts val="0"/>
              </a:spcAft>
            </a:pPr>
            <a:r>
              <a:rPr lang="en-US" altLang="zh-CN" sz="2500" dirty="0">
                <a:latin typeface="+mn-ea"/>
              </a:rPr>
              <a:t>SYST                                                  </a:t>
            </a:r>
            <a:r>
              <a:rPr lang="zh-CN" altLang="zh-CN" sz="2500" dirty="0">
                <a:latin typeface="+mn-ea"/>
              </a:rPr>
              <a:t>服务器返回系统类型</a:t>
            </a:r>
          </a:p>
          <a:p>
            <a:pPr indent="228600" algn="just">
              <a:lnSpc>
                <a:spcPct val="150000"/>
              </a:lnSpc>
              <a:spcAft>
                <a:spcPts val="0"/>
              </a:spcAft>
            </a:pPr>
            <a:r>
              <a:rPr lang="en-US" altLang="zh-CN" sz="2500" dirty="0">
                <a:latin typeface="+mn-ea"/>
              </a:rPr>
              <a:t>TYPE    </a:t>
            </a:r>
            <a:r>
              <a:rPr lang="en-US" altLang="zh-CN" sz="2500" dirty="0" err="1">
                <a:latin typeface="+mn-ea"/>
              </a:rPr>
              <a:t>type</a:t>
            </a:r>
            <a:r>
              <a:rPr lang="en-US" altLang="zh-CN" sz="2500" dirty="0">
                <a:latin typeface="+mn-ea"/>
              </a:rPr>
              <a:t>                                      </a:t>
            </a:r>
            <a:r>
              <a:rPr lang="zh-CN" altLang="zh-CN" sz="2400" kern="100" dirty="0">
                <a:latin typeface="+mn-ea"/>
              </a:rPr>
              <a:t>说明文件类型：</a:t>
            </a:r>
            <a:r>
              <a:rPr lang="en-US" altLang="zh-CN" sz="2400" kern="100" dirty="0">
                <a:latin typeface="+mn-ea"/>
              </a:rPr>
              <a:t>A</a:t>
            </a:r>
            <a:r>
              <a:rPr lang="zh-CN" altLang="zh-CN" sz="2400" kern="100" dirty="0">
                <a:latin typeface="+mn-ea"/>
              </a:rPr>
              <a:t>表示</a:t>
            </a:r>
            <a:r>
              <a:rPr lang="en-US" altLang="zh-CN" sz="2400" kern="100" dirty="0">
                <a:latin typeface="+mn-ea"/>
              </a:rPr>
              <a:t>ASCII</a:t>
            </a:r>
            <a:r>
              <a:rPr lang="zh-CN" altLang="zh-CN" sz="2400" kern="100" dirty="0">
                <a:latin typeface="+mn-ea"/>
              </a:rPr>
              <a:t>码，</a:t>
            </a:r>
            <a:r>
              <a:rPr lang="en-US" altLang="zh-CN" sz="2400" kern="100" dirty="0">
                <a:latin typeface="+mn-ea"/>
              </a:rPr>
              <a:t>I</a:t>
            </a:r>
            <a:r>
              <a:rPr lang="zh-CN" altLang="zh-CN" sz="2400" kern="100" dirty="0">
                <a:latin typeface="+mn-ea"/>
              </a:rPr>
              <a:t>表示图像</a:t>
            </a:r>
            <a:endParaRPr lang="en-US" altLang="zh-CN" sz="2400" kern="100" dirty="0">
              <a:latin typeface="+mn-ea"/>
            </a:endParaRPr>
          </a:p>
          <a:p>
            <a:pPr indent="228600" algn="just">
              <a:lnSpc>
                <a:spcPct val="150000"/>
              </a:lnSpc>
            </a:pPr>
            <a:r>
              <a:rPr lang="en-US" altLang="zh-CN" sz="2500" dirty="0">
                <a:latin typeface="+mn-ea"/>
              </a:rPr>
              <a:t>USER    username                             </a:t>
            </a:r>
            <a:r>
              <a:rPr lang="zh-CN" altLang="en-US" sz="2500" dirty="0">
                <a:latin typeface="+mn-ea"/>
              </a:rPr>
              <a:t>向服务器发送用户名</a:t>
            </a:r>
          </a:p>
        </p:txBody>
      </p:sp>
    </p:spTree>
    <p:extLst>
      <p:ext uri="{BB962C8B-B14F-4D97-AF65-F5344CB8AC3E}">
        <p14:creationId xmlns:p14="http://schemas.microsoft.com/office/powerpoint/2010/main" val="4286649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6104892F-A454-4061-A0AB-5379726C7852}"/>
              </a:ext>
            </a:extLst>
          </p:cNvPr>
          <p:cNvSpPr>
            <a:spLocks noGrp="1"/>
          </p:cNvSpPr>
          <p:nvPr>
            <p:ph idx="1"/>
          </p:nvPr>
        </p:nvSpPr>
        <p:spPr/>
        <p:txBody>
          <a:bodyPr>
            <a:normAutofit fontScale="77500" lnSpcReduction="20000"/>
          </a:bodyPr>
          <a:lstStyle/>
          <a:p>
            <a:r>
              <a:rPr lang="en-US" altLang="zh-CN" dirty="0"/>
              <a:t>1yz          </a:t>
            </a:r>
            <a:r>
              <a:rPr lang="zh-CN" altLang="en-US" dirty="0"/>
              <a:t>肯定预备应答。它仅仅是在发送一个命令前，期待另一个应答时启动。</a:t>
            </a:r>
          </a:p>
          <a:p>
            <a:r>
              <a:rPr lang="en-US" altLang="zh-CN" dirty="0"/>
              <a:t>2yz          </a:t>
            </a:r>
            <a:r>
              <a:rPr lang="zh-CN" altLang="en-US" dirty="0"/>
              <a:t>肯定完成应答。一个新命令可以发送。</a:t>
            </a:r>
          </a:p>
          <a:p>
            <a:r>
              <a:rPr lang="en-US" altLang="zh-CN" dirty="0"/>
              <a:t>3yz          </a:t>
            </a:r>
            <a:r>
              <a:rPr lang="zh-CN" altLang="en-US" dirty="0"/>
              <a:t>肯定中介应答。该命令已被接受，但另一个命令必须发送。</a:t>
            </a:r>
          </a:p>
          <a:p>
            <a:r>
              <a:rPr lang="en-US" altLang="zh-CN" dirty="0"/>
              <a:t>4yz          </a:t>
            </a:r>
            <a:r>
              <a:rPr lang="zh-CN" altLang="en-US" dirty="0"/>
              <a:t>暂时否定完成应答。请求的动作没有发生，但差错状态是暂时的，命令可以过后再发。</a:t>
            </a:r>
          </a:p>
          <a:p>
            <a:r>
              <a:rPr lang="en-US" altLang="zh-CN" dirty="0"/>
              <a:t>5yz          </a:t>
            </a:r>
            <a:r>
              <a:rPr lang="zh-CN" altLang="en-US" dirty="0"/>
              <a:t>永久性否定完成应答。命令不被接受，并且不再重发。</a:t>
            </a:r>
          </a:p>
          <a:p>
            <a:r>
              <a:rPr lang="en-US" altLang="zh-CN" dirty="0"/>
              <a:t>x0z          </a:t>
            </a:r>
            <a:r>
              <a:rPr lang="zh-CN" altLang="en-US" dirty="0"/>
              <a:t>语法错误 。</a:t>
            </a:r>
          </a:p>
          <a:p>
            <a:r>
              <a:rPr lang="en-US" altLang="zh-CN" dirty="0"/>
              <a:t>x1z          </a:t>
            </a:r>
            <a:r>
              <a:rPr lang="zh-CN" altLang="en-US" dirty="0"/>
              <a:t>信息。</a:t>
            </a:r>
          </a:p>
          <a:p>
            <a:r>
              <a:rPr lang="en-US" altLang="zh-CN" dirty="0"/>
              <a:t>x2z          </a:t>
            </a:r>
            <a:r>
              <a:rPr lang="zh-CN" altLang="en-US" dirty="0"/>
              <a:t>连接。用于数据和控制连接。</a:t>
            </a:r>
          </a:p>
          <a:p>
            <a:r>
              <a:rPr lang="en-US" altLang="zh-CN" dirty="0"/>
              <a:t>x3z          </a:t>
            </a:r>
            <a:r>
              <a:rPr lang="zh-CN" altLang="en-US" dirty="0"/>
              <a:t>鉴别和记账。用于注册或记账命令。</a:t>
            </a:r>
          </a:p>
          <a:p>
            <a:r>
              <a:rPr lang="en-US" altLang="zh-CN" dirty="0"/>
              <a:t>x4z          </a:t>
            </a:r>
            <a:r>
              <a:rPr lang="zh-CN" altLang="en-US" dirty="0"/>
              <a:t>未定义。</a:t>
            </a:r>
          </a:p>
          <a:p>
            <a:r>
              <a:rPr lang="en-US" altLang="zh-CN" dirty="0"/>
              <a:t>x5z          </a:t>
            </a:r>
            <a:r>
              <a:rPr lang="zh-CN" altLang="en-US" dirty="0"/>
              <a:t>文件系统状态。</a:t>
            </a:r>
          </a:p>
        </p:txBody>
      </p:sp>
      <p:sp>
        <p:nvSpPr>
          <p:cNvPr id="4" name="标题 3">
            <a:extLst>
              <a:ext uri="{FF2B5EF4-FFF2-40B4-BE49-F238E27FC236}">
                <a16:creationId xmlns:a16="http://schemas.microsoft.com/office/drawing/2014/main" id="{3855787E-8DC9-45F2-96ED-B829E015C5B9}"/>
              </a:ext>
            </a:extLst>
          </p:cNvPr>
          <p:cNvSpPr>
            <a:spLocks noGrp="1"/>
          </p:cNvSpPr>
          <p:nvPr>
            <p:ph type="title"/>
          </p:nvPr>
        </p:nvSpPr>
        <p:spPr/>
        <p:txBody>
          <a:bodyPr>
            <a:normAutofit/>
          </a:bodyPr>
          <a:lstStyle/>
          <a:p>
            <a:r>
              <a:rPr lang="en-US" altLang="zh-CN" sz="3200" dirty="0">
                <a:latin typeface="微软雅黑" panose="020B0503020204020204" pitchFamily="34" charset="-122"/>
                <a:ea typeface="微软雅黑" panose="020B0503020204020204" pitchFamily="34" charset="-122"/>
              </a:rPr>
              <a:t>FTP </a:t>
            </a:r>
            <a:r>
              <a:rPr lang="zh-CN" altLang="en-US" sz="3200" dirty="0">
                <a:latin typeface="微软雅黑" panose="020B0503020204020204" pitchFamily="34" charset="-122"/>
                <a:ea typeface="微软雅黑" panose="020B0503020204020204" pitchFamily="34" charset="-122"/>
              </a:rPr>
              <a:t>命令应答码及含义</a:t>
            </a:r>
            <a:endParaRPr lang="zh-CN" altLang="en-US" dirty="0"/>
          </a:p>
        </p:txBody>
      </p:sp>
    </p:spTree>
    <p:extLst>
      <p:ext uri="{BB962C8B-B14F-4D97-AF65-F5344CB8AC3E}">
        <p14:creationId xmlns:p14="http://schemas.microsoft.com/office/powerpoint/2010/main" val="12667798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9B3B4C3-234D-4885-B672-353379D686D7}"/>
              </a:ext>
            </a:extLst>
          </p:cNvPr>
          <p:cNvSpPr>
            <a:spLocks noGrp="1"/>
          </p:cNvSpPr>
          <p:nvPr>
            <p:ph idx="1"/>
          </p:nvPr>
        </p:nvSpPr>
        <p:spPr/>
        <p:txBody>
          <a:bodyPr/>
          <a:lstStyle/>
          <a:p>
            <a:r>
              <a:rPr lang="zh-CN" altLang="en-US" dirty="0"/>
              <a:t>文件传送协议 </a:t>
            </a:r>
            <a:r>
              <a:rPr lang="en-US" altLang="zh-CN" dirty="0"/>
              <a:t>FTP </a:t>
            </a:r>
            <a:r>
              <a:rPr lang="zh-CN" altLang="en-US" dirty="0"/>
              <a:t>只提供文件传送的一些基本的服务，它使用 </a:t>
            </a:r>
            <a:r>
              <a:rPr lang="en-US" altLang="zh-CN" dirty="0"/>
              <a:t>TCP </a:t>
            </a:r>
            <a:r>
              <a:rPr lang="zh-CN" altLang="en-US" dirty="0"/>
              <a:t>可靠的运输服务。</a:t>
            </a:r>
          </a:p>
          <a:p>
            <a:r>
              <a:rPr lang="en-US" altLang="zh-CN" dirty="0"/>
              <a:t>FTP </a:t>
            </a:r>
            <a:r>
              <a:rPr lang="zh-CN" altLang="en-US" dirty="0"/>
              <a:t>的主要功能是减少或消除在不同操作系统下处理文件的不兼容性。</a:t>
            </a:r>
          </a:p>
          <a:p>
            <a:r>
              <a:rPr lang="en-US" altLang="zh-CN" dirty="0"/>
              <a:t>FTP </a:t>
            </a:r>
            <a:r>
              <a:rPr lang="zh-CN" altLang="en-US" dirty="0"/>
              <a:t>使用客户服务器方式。一个 </a:t>
            </a:r>
            <a:r>
              <a:rPr lang="en-US" altLang="zh-CN" dirty="0"/>
              <a:t>FTP </a:t>
            </a:r>
            <a:r>
              <a:rPr lang="zh-CN" altLang="en-US" dirty="0"/>
              <a:t>服务器进程可同时为多个客户进程提供服务。</a:t>
            </a:r>
            <a:r>
              <a:rPr lang="en-US" altLang="zh-CN" dirty="0"/>
              <a:t>FTP </a:t>
            </a:r>
            <a:r>
              <a:rPr lang="zh-CN" altLang="en-US" dirty="0"/>
              <a:t>的服务器进程由两大部分组成：一个主进程，负责接受新的请求；另外有若干个从属进程，负责处理单个请求。</a:t>
            </a:r>
          </a:p>
        </p:txBody>
      </p:sp>
      <p:sp>
        <p:nvSpPr>
          <p:cNvPr id="2" name="标题 1">
            <a:extLst>
              <a:ext uri="{FF2B5EF4-FFF2-40B4-BE49-F238E27FC236}">
                <a16:creationId xmlns:a16="http://schemas.microsoft.com/office/drawing/2014/main" id="{19375FEB-13E2-4361-8459-C12808FBB749}"/>
              </a:ext>
            </a:extLst>
          </p:cNvPr>
          <p:cNvSpPr>
            <a:spLocks noGrp="1"/>
          </p:cNvSpPr>
          <p:nvPr>
            <p:ph type="title"/>
          </p:nvPr>
        </p:nvSpPr>
        <p:spPr/>
        <p:txBody>
          <a:bodyPr>
            <a:normAutofit/>
          </a:bodyPr>
          <a:lstStyle/>
          <a:p>
            <a:r>
              <a:rPr lang="en-US" altLang="zh-CN" sz="3200" dirty="0">
                <a:latin typeface="微软雅黑" panose="020B0503020204020204" pitchFamily="34" charset="-122"/>
                <a:ea typeface="微软雅黑" panose="020B0503020204020204" pitchFamily="34" charset="-122"/>
              </a:rPr>
              <a:t>FTP </a:t>
            </a:r>
            <a:r>
              <a:rPr lang="zh-CN" altLang="en-US" sz="3200" dirty="0">
                <a:latin typeface="微软雅黑" panose="020B0503020204020204" pitchFamily="34" charset="-122"/>
                <a:ea typeface="微软雅黑" panose="020B0503020204020204" pitchFamily="34" charset="-122"/>
              </a:rPr>
              <a:t>特点</a:t>
            </a:r>
            <a:endParaRPr lang="zh-CN" altLang="en-US" dirty="0"/>
          </a:p>
        </p:txBody>
      </p:sp>
    </p:spTree>
    <p:extLst>
      <p:ext uri="{BB962C8B-B14F-4D97-AF65-F5344CB8AC3E}">
        <p14:creationId xmlns:p14="http://schemas.microsoft.com/office/powerpoint/2010/main" val="37887187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 name="ISLIDE.THEME" val="#260061"/>
</p:tagLst>
</file>

<file path=ppt/tags/tag1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4074850a-73d6-443b-9c3a-2e165ac130aa}"/>
  <p:tag name="TABLE_ENDDRAG_ORIGIN_RECT" val="705*236"/>
  <p:tag name="TABLE_ENDDRAG_RECT" val="133*255*705*236"/>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493815d8-bc8b-4754-9e4b-c6f6d3e1668b}"/>
  <p:tag name="TABLE_ENDDRAG_ORIGIN_RECT" val="887*223"/>
  <p:tag name="TABLE_ENDDRAG_RECT" val="30*113*887*223"/>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bc89eab3-53d9-412a-a002-0514a40e03ee}"/>
  <p:tag name="TABLE_ENDDRAG_ORIGIN_RECT" val="760*370"/>
  <p:tag name="TABLE_ENDDRAG_RECT" val="106*128*760*370"/>
</p:tagLst>
</file>

<file path=ppt/tags/tag1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34.6992125984252,&quot;width&quot;:3170.9212598425197}"/>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2837f515-d2d2-4c5b-b1bc-ff3fe4c9cffa}"/>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b19e3aab-ddeb-40e8-9d02-bb270b9265bf}"/>
  <p:tag name="TABLE_ENDDRAG_ORIGIN_RECT" val="720*96"/>
  <p:tag name="TABLE_ENDDRAG_RECT" val="145*404*720*96"/>
</p:tagLst>
</file>

<file path=ppt/tags/tag8.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heme/theme1.xml><?xml version="1.0" encoding="utf-8"?>
<a:theme xmlns:a="http://schemas.openxmlformats.org/drawingml/2006/main" name="Designed by iSlide">
  <a:themeElements>
    <a:clrScheme name="iSlide">
      <a:dk1>
        <a:srgbClr val="000000"/>
      </a:dk1>
      <a:lt1>
        <a:srgbClr val="FFFFFF"/>
      </a:lt1>
      <a:dk2>
        <a:srgbClr val="768394"/>
      </a:dk2>
      <a:lt2>
        <a:srgbClr val="F0F0F0"/>
      </a:lt2>
      <a:accent1>
        <a:srgbClr val="003659"/>
      </a:accent1>
      <a:accent2>
        <a:srgbClr val="47BEC6"/>
      </a:accent2>
      <a:accent3>
        <a:srgbClr val="00AEEF"/>
      </a:accent3>
      <a:accent4>
        <a:srgbClr val="00A7FF"/>
      </a:accent4>
      <a:accent5>
        <a:srgbClr val="7F7F7F"/>
      </a:accent5>
      <a:accent6>
        <a:srgbClr val="979797"/>
      </a:accent6>
      <a:hlink>
        <a:srgbClr val="4472C4"/>
      </a:hlink>
      <a:folHlink>
        <a:srgbClr val="BFBFBF"/>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lid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iSlide#a8708338-d13f-4ac7-8945-69282dfd7b90</Template>
  <TotalTime>0</TotalTime>
  <Words>19563</Words>
  <Application>Microsoft Office PowerPoint</Application>
  <PresentationFormat>宽屏</PresentationFormat>
  <Paragraphs>2699</Paragraphs>
  <Slides>194</Slides>
  <Notes>105</Notes>
  <HiddenSlides>0</HiddenSlides>
  <MMClips>1</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194</vt:i4>
      </vt:variant>
    </vt:vector>
  </HeadingPairs>
  <TitlesOfParts>
    <vt:vector size="210" baseType="lpstr">
      <vt:lpstr>-apple-system</vt:lpstr>
      <vt:lpstr>Helvetica Neue</vt:lpstr>
      <vt:lpstr>ZapfDingbats</vt:lpstr>
      <vt:lpstr>等线</vt:lpstr>
      <vt:lpstr>黑体</vt:lpstr>
      <vt:lpstr>宋体</vt:lpstr>
      <vt:lpstr>微软雅黑</vt:lpstr>
      <vt:lpstr>微软雅黑</vt:lpstr>
      <vt:lpstr>Arial</vt:lpstr>
      <vt:lpstr>Calibri</vt:lpstr>
      <vt:lpstr>Times New Roman</vt:lpstr>
      <vt:lpstr>Wingdings</vt:lpstr>
      <vt:lpstr>Designed by iSlide</vt:lpstr>
      <vt:lpstr>VISIO</vt:lpstr>
      <vt:lpstr>Visio.Drawing.15</vt:lpstr>
      <vt:lpstr>Microsoft ClipArt Gallery</vt:lpstr>
      <vt:lpstr>计算机网络           --第七章  网络应用层</vt:lpstr>
      <vt:lpstr>目录</vt:lpstr>
      <vt:lpstr>应用层概念</vt:lpstr>
      <vt:lpstr>应用进程间通信方式分类</vt:lpstr>
      <vt:lpstr>应用进程间的通信方式：C/S 方式架构</vt:lpstr>
      <vt:lpstr>应用进程间的通信方式：C/S 方式</vt:lpstr>
      <vt:lpstr>应用进程间的通信方式：C/S  方式特点</vt:lpstr>
      <vt:lpstr>应用进程间的通信方式：B/S方式</vt:lpstr>
      <vt:lpstr>应用进程间的通信方式： B/S方式的架构</vt:lpstr>
      <vt:lpstr>应用进程间的通信方式： B/S方式特点</vt:lpstr>
      <vt:lpstr>应用进程间的通信方式：P2P方式</vt:lpstr>
      <vt:lpstr>应用进程间的通信方式：P2P方式</vt:lpstr>
      <vt:lpstr>应用进程间的通信方式： P2P方式</vt:lpstr>
      <vt:lpstr>服务器进程工作方式分类</vt:lpstr>
      <vt:lpstr>服务器进程工作方式：无连接循环方式服务</vt:lpstr>
      <vt:lpstr>服务器进程工作方式：无连接循环方式服务</vt:lpstr>
      <vt:lpstr>  服务器进程工作方式：面向连接的并发方式服务</vt:lpstr>
      <vt:lpstr>服务器进程工作方式：面向连接的并发方式服务</vt:lpstr>
      <vt:lpstr>服务器进程工作方式：面向连接的并发方式服务</vt:lpstr>
      <vt:lpstr>目录</vt:lpstr>
      <vt:lpstr>DNS域名系统要解决什么问题？</vt:lpstr>
      <vt:lpstr>域名系统的历史</vt:lpstr>
      <vt:lpstr>域名系统概述</vt:lpstr>
      <vt:lpstr>域名系统名字空间的层次化结构：概述</vt:lpstr>
      <vt:lpstr>域名系统名字空间的层次化结构：概述</vt:lpstr>
      <vt:lpstr>域名系统名字空间的层次化结构：顶级域名分类</vt:lpstr>
      <vt:lpstr>域名系统名字空间的层次化结构：国家顶级域名 </vt:lpstr>
      <vt:lpstr>域名系统名字空间的层次化结构：通用顶级域名</vt:lpstr>
      <vt:lpstr>域名系统名字空间的层次化结构：域名管理方法</vt:lpstr>
      <vt:lpstr>域名服务器：</vt:lpstr>
      <vt:lpstr>域名服务器：域名服务器分类</vt:lpstr>
      <vt:lpstr>域名服务器：域名服务器的层次化树状结构的部署方式</vt:lpstr>
      <vt:lpstr>域名服务器：根服务器</vt:lpstr>
      <vt:lpstr>域名服务器：根服务器</vt:lpstr>
      <vt:lpstr>域名服务器：顶级域名服务器</vt:lpstr>
      <vt:lpstr>域名服务器：权限域名服务器</vt:lpstr>
      <vt:lpstr>域名服务器：本地域名服务器</vt:lpstr>
      <vt:lpstr>域名解析过程——本地解析</vt:lpstr>
      <vt:lpstr>域名解析过程</vt:lpstr>
      <vt:lpstr>域名解析过程：递归查询方法</vt:lpstr>
      <vt:lpstr>域名解析过程：迭代查询方法</vt:lpstr>
      <vt:lpstr>域名解析过程示例：无子域代理情形</vt:lpstr>
      <vt:lpstr>域名解析过程示例：有子域代理情形</vt:lpstr>
      <vt:lpstr>域名系统查询和响应：DNS报文格式</vt:lpstr>
      <vt:lpstr>域名系统查询和响应：DNS报文格式</vt:lpstr>
      <vt:lpstr>域名系统查询和响应：DNS报文格式</vt:lpstr>
      <vt:lpstr>域名系统查询和响应：DNS报文格式</vt:lpstr>
      <vt:lpstr>域名系统查询和响应：DNS报文格式</vt:lpstr>
      <vt:lpstr>域名系统查询和响应：DNS报文格式中的“问题部分”</vt:lpstr>
      <vt:lpstr>域名系统查询和响应：DNS报文格式中的“资源记录格式”</vt:lpstr>
      <vt:lpstr>域名系统查询和响应：DNS报文格式中的“资源记录格式”</vt:lpstr>
      <vt:lpstr>域名系统查询和响应：DNS资源记录的不同类型详解</vt:lpstr>
      <vt:lpstr>域名系统查询和响应：DNS的安全性</vt:lpstr>
      <vt:lpstr>域名系统查询和响应：DNS安全性控制流程</vt:lpstr>
      <vt:lpstr>域名系统查询和响应：DNS安全性控制流程</vt:lpstr>
      <vt:lpstr>域名系统高速缓存</vt:lpstr>
      <vt:lpstr>目录</vt:lpstr>
      <vt:lpstr>电子邮件概述</vt:lpstr>
      <vt:lpstr>电子邮件系统体系结构</vt:lpstr>
      <vt:lpstr>电子邮件系统中的主要构件</vt:lpstr>
      <vt:lpstr>发送和接收电子邮件的几个重要步骤</vt:lpstr>
      <vt:lpstr>  电子邮件的组成：信封 + 内容</vt:lpstr>
      <vt:lpstr>电子邮件内容的格式</vt:lpstr>
      <vt:lpstr>电子邮件内容格式的协议：RFC5322</vt:lpstr>
      <vt:lpstr>  电子邮件的地址</vt:lpstr>
      <vt:lpstr>邮件发送和邮件读取协议：SMTP 和 POP/IMAP 协议</vt:lpstr>
      <vt:lpstr>邮件发送协议：简单邮件传送协议 SMTP</vt:lpstr>
      <vt:lpstr>SMTP协议：基于文本方式的命令和响应</vt:lpstr>
      <vt:lpstr>SMTP 协议：基于 TCP 通信的三个阶段</vt:lpstr>
      <vt:lpstr>SMTP 通信的三个阶段——建立阶段</vt:lpstr>
      <vt:lpstr>SMTP 通信的三个阶段——邮件传输</vt:lpstr>
      <vt:lpstr>SMTP 通信的三个阶段——释放连接</vt:lpstr>
      <vt:lpstr>SMTP 通信的三个阶段：邮件传送过程中的应答消息类别</vt:lpstr>
      <vt:lpstr>邮件读取协议：POP3和IMAP</vt:lpstr>
      <vt:lpstr>POP3协议</vt:lpstr>
      <vt:lpstr>POP3协议的三个阶段</vt:lpstr>
      <vt:lpstr>POP3的三个阶段：认证阶段</vt:lpstr>
      <vt:lpstr>POP3的三个阶段：事务处理阶段</vt:lpstr>
      <vt:lpstr>POP3的三个阶段：事务处理阶段</vt:lpstr>
      <vt:lpstr>POP3 的命令与响应</vt:lpstr>
      <vt:lpstr>IMAP协议</vt:lpstr>
      <vt:lpstr>IMAP 协议</vt:lpstr>
      <vt:lpstr>IMAP特性</vt:lpstr>
      <vt:lpstr>IMAPv4 协议命令</vt:lpstr>
      <vt:lpstr>POP3 和 IMAPv4 协议比较</vt:lpstr>
      <vt:lpstr>电子邮件内容格式的协议：MIME</vt:lpstr>
      <vt:lpstr>内容传输编码——Quoted-Printable编码</vt:lpstr>
      <vt:lpstr>内容传输编码——Base64编码</vt:lpstr>
      <vt:lpstr>内容类型</vt:lpstr>
      <vt:lpstr>内容类型</vt:lpstr>
      <vt:lpstr>目录</vt:lpstr>
      <vt:lpstr>FTP 概述</vt:lpstr>
      <vt:lpstr>FTP 工作过程</vt:lpstr>
      <vt:lpstr>FTP 工作过程</vt:lpstr>
      <vt:lpstr>FTP 的两种工作模式：主动模式（PORT模式）</vt:lpstr>
      <vt:lpstr>FTP 的两种工作模式：被动模式（PASV模式）</vt:lpstr>
      <vt:lpstr>FTP 客户端常用命令</vt:lpstr>
      <vt:lpstr>FTP 命令应答码及含义</vt:lpstr>
      <vt:lpstr>FTP 特点</vt:lpstr>
      <vt:lpstr>TFTP ：简单文件传输协议</vt:lpstr>
      <vt:lpstr>TFTP工作过程</vt:lpstr>
      <vt:lpstr>TFTP 的数据传输过程</vt:lpstr>
      <vt:lpstr>TFTP 的主要特点</vt:lpstr>
      <vt:lpstr>概要</vt:lpstr>
      <vt:lpstr>Web应用结构</vt:lpstr>
      <vt:lpstr>客户浏览网页的基本过程</vt:lpstr>
      <vt:lpstr>URL的格式</vt:lpstr>
      <vt:lpstr>统一资源定位符 URL 的一般形式—举例</vt:lpstr>
      <vt:lpstr>用户浏览页面的两种方法</vt:lpstr>
      <vt:lpstr>Web浏览器的软件架构</vt:lpstr>
      <vt:lpstr>WEB网站的软件架构</vt:lpstr>
      <vt:lpstr>Web网页上的对象分类</vt:lpstr>
      <vt:lpstr>超文本标记语言 HTML</vt:lpstr>
      <vt:lpstr>HTML 和 XML 对比</vt:lpstr>
      <vt:lpstr>CSS层叠样式的文档布局：为 HTML 文档定义页面布局</vt:lpstr>
      <vt:lpstr>动态Web页面的典型技术：AJAX</vt:lpstr>
      <vt:lpstr>Web文档分类</vt:lpstr>
      <vt:lpstr>客户浏览器端活动文档的生成过程</vt:lpstr>
      <vt:lpstr>Web安全与隐私：Web访问安全</vt:lpstr>
      <vt:lpstr>Web安全与隐私：Web访问安全</vt:lpstr>
      <vt:lpstr>Web安全与隐私：Cookie</vt:lpstr>
      <vt:lpstr>Web安全与隐私：Cookie</vt:lpstr>
      <vt:lpstr>Web安全与隐私：Cookie</vt:lpstr>
      <vt:lpstr>Web安全与隐私：Cookie</vt:lpstr>
      <vt:lpstr>HTTP 协议</vt:lpstr>
      <vt:lpstr>HTTP 发展现状</vt:lpstr>
      <vt:lpstr>HTTP1.0 协议执行过程</vt:lpstr>
      <vt:lpstr>HTTP 协议执行过程</vt:lpstr>
      <vt:lpstr>HTTP1.x 协议的持久连接和非持久连接</vt:lpstr>
      <vt:lpstr>HTTP1.x 协议的比较</vt:lpstr>
      <vt:lpstr>HTTP报文结构：请求报文</vt:lpstr>
      <vt:lpstr>HTTP报文结构：方法</vt:lpstr>
      <vt:lpstr>HTTP报文结构：具体方法</vt:lpstr>
      <vt:lpstr>HTTP报文结构：URL</vt:lpstr>
      <vt:lpstr>HTTP报文结构：版本</vt:lpstr>
      <vt:lpstr>HTTP报文结构：响应报文</vt:lpstr>
      <vt:lpstr>HTTP响应报文：状态码</vt:lpstr>
      <vt:lpstr>HTTP 协议工作过程：协议流程示例</vt:lpstr>
      <vt:lpstr>用户在某处链接处点击鼠标后所发生的事件 ：</vt:lpstr>
      <vt:lpstr>HTTP 协议的主要特点</vt:lpstr>
      <vt:lpstr>代理服务器</vt:lpstr>
      <vt:lpstr>代理服务器工作原理</vt:lpstr>
      <vt:lpstr>代理服务器工作原理</vt:lpstr>
      <vt:lpstr>代理服务器工作原理</vt:lpstr>
      <vt:lpstr>代理服务器工作原理</vt:lpstr>
      <vt:lpstr>代理服务器工作原理</vt:lpstr>
      <vt:lpstr>代理服务器工作原理</vt:lpstr>
      <vt:lpstr>代理服务器的主要技术：Web缓存</vt:lpstr>
      <vt:lpstr>目录</vt:lpstr>
      <vt:lpstr>流媒体概述</vt:lpstr>
      <vt:lpstr>流媒体概述</vt:lpstr>
      <vt:lpstr>数字音视频与编码</vt:lpstr>
      <vt:lpstr>数字音视频与编码</vt:lpstr>
      <vt:lpstr>流式存储媒体</vt:lpstr>
      <vt:lpstr>流式存储媒体</vt:lpstr>
      <vt:lpstr>流式存储媒体</vt:lpstr>
      <vt:lpstr>流媒体服务协议栈</vt:lpstr>
      <vt:lpstr>直播与实时音视频的协议</vt:lpstr>
      <vt:lpstr>音视频连接控制协议：RTSP协议</vt:lpstr>
      <vt:lpstr>音视频连接控制协议：RTSP协议</vt:lpstr>
      <vt:lpstr>音视频连接控制协议：RTSP协议</vt:lpstr>
      <vt:lpstr>直播与实时音视频传输协议：RTP协议</vt:lpstr>
      <vt:lpstr>直播与实时音视频传输控制协议：RTCP</vt:lpstr>
      <vt:lpstr>直播与实时音视频的网页实时通信协议：WebRTC</vt:lpstr>
      <vt:lpstr>流媒体动态自适应传输</vt:lpstr>
      <vt:lpstr>流媒体动态自适应传输</vt:lpstr>
      <vt:lpstr>流媒体动态自适应传输</vt:lpstr>
      <vt:lpstr>流媒体动态自适应传输</vt:lpstr>
      <vt:lpstr>概要</vt:lpstr>
      <vt:lpstr>内容和Internet流量</vt:lpstr>
      <vt:lpstr>服务器群和Web代理</vt:lpstr>
      <vt:lpstr>内容分发网络CDN</vt:lpstr>
      <vt:lpstr>内容分发网络CDN</vt:lpstr>
      <vt:lpstr>内容分发网络CDN要解决的问题</vt:lpstr>
      <vt:lpstr>P2P应用系统体系结构</vt:lpstr>
      <vt:lpstr>P2P典型的应用领域包括</vt:lpstr>
      <vt:lpstr>基于P2P 下载媒体流示例：下载MP3</vt:lpstr>
      <vt:lpstr>基于P2P 下载媒体流示例：下载MP3</vt:lpstr>
      <vt:lpstr>基于P2P 下载媒体流示例： 下载MP3</vt:lpstr>
      <vt:lpstr>基于P2P 下载媒体流示例： 下载MP3</vt:lpstr>
      <vt:lpstr>基于P2P 下载媒体流示例： 下载MP3</vt:lpstr>
      <vt:lpstr>P2P网络实现内容分发</vt:lpstr>
      <vt:lpstr>P2P网络实现内容分发</vt:lpstr>
      <vt:lpstr>P2P网络实现内容分发</vt:lpstr>
      <vt:lpstr>P2P网络实现内容分发</vt:lpstr>
      <vt:lpstr>概要</vt:lpstr>
      <vt:lpstr>应用层总结</vt:lpstr>
      <vt:lpstr>应用层总结</vt:lpstr>
      <vt:lpstr>应用层总结</vt:lpstr>
      <vt:lpstr>应用层总结</vt:lpstr>
      <vt:lpstr>应用层总结</vt:lpstr>
      <vt:lpstr>应用层总结</vt:lpstr>
      <vt:lpstr>应用层总结</vt:lpstr>
      <vt:lpstr>感谢聆听</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2023-08-30T12:18:02Z</dcterms:created>
  <dcterms:modified xsi:type="dcterms:W3CDTF">2023-10-07T02:08:10Z</dcterms:modified>
</cp:coreProperties>
</file>